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0790238" cy="767715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930" y="-90"/>
      </p:cViewPr>
      <p:guideLst>
        <p:guide orient="horz" pos="2418"/>
        <p:guide pos="339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09268" y="2384894"/>
            <a:ext cx="9171702" cy="1645611"/>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618537" y="4350385"/>
            <a:ext cx="7553167" cy="196193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D7EC83B-FB5B-4773-9F40-0DBB9F681886}" type="datetimeFigureOut">
              <a:rPr lang="ru-RU" smtClean="0"/>
              <a:t>23.06.2012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5A180D-D08F-49FC-A372-3D807A8D8192}" type="slidenum">
              <a:rPr lang="ru-RU" smtClean="0"/>
              <a:t>‹#›</a:t>
            </a:fld>
            <a:endParaRPr lang="ru-RU"/>
          </a:p>
        </p:txBody>
      </p:sp>
    </p:spTree>
    <p:extLst>
      <p:ext uri="{BB962C8B-B14F-4D97-AF65-F5344CB8AC3E}">
        <p14:creationId xmlns:p14="http://schemas.microsoft.com/office/powerpoint/2010/main" val="1481409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D7EC83B-FB5B-4773-9F40-0DBB9F681886}" type="datetimeFigureOut">
              <a:rPr lang="ru-RU" smtClean="0"/>
              <a:t>23.06.2012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5A180D-D08F-49FC-A372-3D807A8D8192}" type="slidenum">
              <a:rPr lang="ru-RU" smtClean="0"/>
              <a:t>‹#›</a:t>
            </a:fld>
            <a:endParaRPr lang="ru-RU"/>
          </a:p>
        </p:txBody>
      </p:sp>
    </p:spTree>
    <p:extLst>
      <p:ext uri="{BB962C8B-B14F-4D97-AF65-F5344CB8AC3E}">
        <p14:creationId xmlns:p14="http://schemas.microsoft.com/office/powerpoint/2010/main" val="3102614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9231648" y="307444"/>
            <a:ext cx="2864284" cy="6550457"/>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36925" y="307444"/>
            <a:ext cx="8414887" cy="655045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D7EC83B-FB5B-4773-9F40-0DBB9F681886}" type="datetimeFigureOut">
              <a:rPr lang="ru-RU" smtClean="0"/>
              <a:t>23.06.2012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5A180D-D08F-49FC-A372-3D807A8D8192}" type="slidenum">
              <a:rPr lang="ru-RU" smtClean="0"/>
              <a:t>‹#›</a:t>
            </a:fld>
            <a:endParaRPr lang="ru-RU"/>
          </a:p>
        </p:txBody>
      </p:sp>
    </p:spTree>
    <p:extLst>
      <p:ext uri="{BB962C8B-B14F-4D97-AF65-F5344CB8AC3E}">
        <p14:creationId xmlns:p14="http://schemas.microsoft.com/office/powerpoint/2010/main" val="26162141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D7EC83B-FB5B-4773-9F40-0DBB9F681886}" type="datetimeFigureOut">
              <a:rPr lang="ru-RU" smtClean="0"/>
              <a:t>23.06.2012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5A180D-D08F-49FC-A372-3D807A8D8192}" type="slidenum">
              <a:rPr lang="ru-RU" smtClean="0"/>
              <a:t>‹#›</a:t>
            </a:fld>
            <a:endParaRPr lang="ru-RU"/>
          </a:p>
        </p:txBody>
      </p:sp>
    </p:spTree>
    <p:extLst>
      <p:ext uri="{BB962C8B-B14F-4D97-AF65-F5344CB8AC3E}">
        <p14:creationId xmlns:p14="http://schemas.microsoft.com/office/powerpoint/2010/main" val="4076962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2355" y="4933282"/>
            <a:ext cx="9171702" cy="1524767"/>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852355" y="3253904"/>
            <a:ext cx="9171702" cy="167937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D7EC83B-FB5B-4773-9F40-0DBB9F681886}" type="datetimeFigureOut">
              <a:rPr lang="ru-RU" smtClean="0"/>
              <a:t>23.06.2012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5A180D-D08F-49FC-A372-3D807A8D8192}" type="slidenum">
              <a:rPr lang="ru-RU" smtClean="0"/>
              <a:t>‹#›</a:t>
            </a:fld>
            <a:endParaRPr lang="ru-RU"/>
          </a:p>
        </p:txBody>
      </p:sp>
    </p:spTree>
    <p:extLst>
      <p:ext uri="{BB962C8B-B14F-4D97-AF65-F5344CB8AC3E}">
        <p14:creationId xmlns:p14="http://schemas.microsoft.com/office/powerpoint/2010/main" val="2917948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636925" y="1791337"/>
            <a:ext cx="5638649" cy="50665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455411" y="1791337"/>
            <a:ext cx="5640523" cy="50665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D7EC83B-FB5B-4773-9F40-0DBB9F681886}" type="datetimeFigureOut">
              <a:rPr lang="ru-RU" smtClean="0"/>
              <a:t>23.06.2012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F5A180D-D08F-49FC-A372-3D807A8D8192}" type="slidenum">
              <a:rPr lang="ru-RU" smtClean="0"/>
              <a:t>‹#›</a:t>
            </a:fld>
            <a:endParaRPr lang="ru-RU"/>
          </a:p>
        </p:txBody>
      </p:sp>
    </p:spTree>
    <p:extLst>
      <p:ext uri="{BB962C8B-B14F-4D97-AF65-F5344CB8AC3E}">
        <p14:creationId xmlns:p14="http://schemas.microsoft.com/office/powerpoint/2010/main" val="1880888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12" y="307442"/>
            <a:ext cx="9711214" cy="1279525"/>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539512" y="1718474"/>
            <a:ext cx="4767562" cy="71617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539512" y="2434652"/>
            <a:ext cx="4767562" cy="442324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5481293" y="1718474"/>
            <a:ext cx="4769435" cy="71617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5481293" y="2434652"/>
            <a:ext cx="4769435" cy="442324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D7EC83B-FB5B-4773-9F40-0DBB9F681886}" type="datetimeFigureOut">
              <a:rPr lang="ru-RU" smtClean="0"/>
              <a:t>23.06.2012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F5A180D-D08F-49FC-A372-3D807A8D8192}" type="slidenum">
              <a:rPr lang="ru-RU" smtClean="0"/>
              <a:t>‹#›</a:t>
            </a:fld>
            <a:endParaRPr lang="ru-RU"/>
          </a:p>
        </p:txBody>
      </p:sp>
    </p:spTree>
    <p:extLst>
      <p:ext uri="{BB962C8B-B14F-4D97-AF65-F5344CB8AC3E}">
        <p14:creationId xmlns:p14="http://schemas.microsoft.com/office/powerpoint/2010/main" val="2991262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D7EC83B-FB5B-4773-9F40-0DBB9F681886}" type="datetimeFigureOut">
              <a:rPr lang="ru-RU" smtClean="0"/>
              <a:t>23.06.2012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F5A180D-D08F-49FC-A372-3D807A8D8192}" type="slidenum">
              <a:rPr lang="ru-RU" smtClean="0"/>
              <a:t>‹#›</a:t>
            </a:fld>
            <a:endParaRPr lang="ru-RU"/>
          </a:p>
        </p:txBody>
      </p:sp>
    </p:spTree>
    <p:extLst>
      <p:ext uri="{BB962C8B-B14F-4D97-AF65-F5344CB8AC3E}">
        <p14:creationId xmlns:p14="http://schemas.microsoft.com/office/powerpoint/2010/main" val="3323720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D7EC83B-FB5B-4773-9F40-0DBB9F681886}" type="datetimeFigureOut">
              <a:rPr lang="ru-RU" smtClean="0"/>
              <a:t>23.06.2012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F5A180D-D08F-49FC-A372-3D807A8D8192}" type="slidenum">
              <a:rPr lang="ru-RU" smtClean="0"/>
              <a:t>‹#›</a:t>
            </a:fld>
            <a:endParaRPr lang="ru-RU"/>
          </a:p>
        </p:txBody>
      </p:sp>
    </p:spTree>
    <p:extLst>
      <p:ext uri="{BB962C8B-B14F-4D97-AF65-F5344CB8AC3E}">
        <p14:creationId xmlns:p14="http://schemas.microsoft.com/office/powerpoint/2010/main" val="2655653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12" y="305665"/>
            <a:ext cx="3549914" cy="13008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4218684" y="305666"/>
            <a:ext cx="6032043" cy="65522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539512" y="1606517"/>
            <a:ext cx="3549914" cy="525138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D7EC83B-FB5B-4773-9F40-0DBB9F681886}" type="datetimeFigureOut">
              <a:rPr lang="ru-RU" smtClean="0"/>
              <a:t>23.06.2012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F5A180D-D08F-49FC-A372-3D807A8D8192}" type="slidenum">
              <a:rPr lang="ru-RU" smtClean="0"/>
              <a:t>‹#›</a:t>
            </a:fld>
            <a:endParaRPr lang="ru-RU"/>
          </a:p>
        </p:txBody>
      </p:sp>
    </p:spTree>
    <p:extLst>
      <p:ext uri="{BB962C8B-B14F-4D97-AF65-F5344CB8AC3E}">
        <p14:creationId xmlns:p14="http://schemas.microsoft.com/office/powerpoint/2010/main" val="500017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14963" y="5374005"/>
            <a:ext cx="6474143" cy="634432"/>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2114963" y="685968"/>
            <a:ext cx="6474143" cy="460629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114963" y="6008437"/>
            <a:ext cx="6474143" cy="9009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D7EC83B-FB5B-4773-9F40-0DBB9F681886}" type="datetimeFigureOut">
              <a:rPr lang="ru-RU" smtClean="0"/>
              <a:t>23.06.2012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F5A180D-D08F-49FC-A372-3D807A8D8192}" type="slidenum">
              <a:rPr lang="ru-RU" smtClean="0"/>
              <a:t>‹#›</a:t>
            </a:fld>
            <a:endParaRPr lang="ru-RU"/>
          </a:p>
        </p:txBody>
      </p:sp>
    </p:spTree>
    <p:extLst>
      <p:ext uri="{BB962C8B-B14F-4D97-AF65-F5344CB8AC3E}">
        <p14:creationId xmlns:p14="http://schemas.microsoft.com/office/powerpoint/2010/main" val="3739279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12" y="307442"/>
            <a:ext cx="9711214" cy="1279525"/>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539512" y="1791337"/>
            <a:ext cx="9711214" cy="5066564"/>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539512" y="7115582"/>
            <a:ext cx="2517722" cy="408737"/>
          </a:xfrm>
          <a:prstGeom prst="rect">
            <a:avLst/>
          </a:prstGeom>
        </p:spPr>
        <p:txBody>
          <a:bodyPr vert="horz" lIns="91440" tIns="45720" rIns="91440" bIns="45720" rtlCol="0" anchor="ctr"/>
          <a:lstStyle>
            <a:lvl1pPr algn="l">
              <a:defRPr sz="1200">
                <a:solidFill>
                  <a:schemeClr val="tx1">
                    <a:tint val="75000"/>
                  </a:schemeClr>
                </a:solidFill>
              </a:defRPr>
            </a:lvl1pPr>
          </a:lstStyle>
          <a:p>
            <a:fld id="{6D7EC83B-FB5B-4773-9F40-0DBB9F681886}" type="datetimeFigureOut">
              <a:rPr lang="ru-RU" smtClean="0"/>
              <a:t>23.06.2012</a:t>
            </a:fld>
            <a:endParaRPr lang="ru-RU"/>
          </a:p>
        </p:txBody>
      </p:sp>
      <p:sp>
        <p:nvSpPr>
          <p:cNvPr id="5" name="Нижний колонтитул 4"/>
          <p:cNvSpPr>
            <a:spLocks noGrp="1"/>
          </p:cNvSpPr>
          <p:nvPr>
            <p:ph type="ftr" sz="quarter" idx="3"/>
          </p:nvPr>
        </p:nvSpPr>
        <p:spPr>
          <a:xfrm>
            <a:off x="3686666" y="7115582"/>
            <a:ext cx="3416909" cy="4087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7733004" y="7115582"/>
            <a:ext cx="2517722" cy="408737"/>
          </a:xfrm>
          <a:prstGeom prst="rect">
            <a:avLst/>
          </a:prstGeom>
        </p:spPr>
        <p:txBody>
          <a:bodyPr vert="horz" lIns="91440" tIns="45720" rIns="91440" bIns="45720" rtlCol="0" anchor="ctr"/>
          <a:lstStyle>
            <a:lvl1pPr algn="r">
              <a:defRPr sz="1200">
                <a:solidFill>
                  <a:schemeClr val="tx1">
                    <a:tint val="75000"/>
                  </a:schemeClr>
                </a:solidFill>
              </a:defRPr>
            </a:lvl1pPr>
          </a:lstStyle>
          <a:p>
            <a:fld id="{9F5A180D-D08F-49FC-A372-3D807A8D8192}" type="slidenum">
              <a:rPr lang="ru-RU" smtClean="0"/>
              <a:t>‹#›</a:t>
            </a:fld>
            <a:endParaRPr lang="ru-RU"/>
          </a:p>
        </p:txBody>
      </p:sp>
    </p:spTree>
    <p:extLst>
      <p:ext uri="{BB962C8B-B14F-4D97-AF65-F5344CB8AC3E}">
        <p14:creationId xmlns:p14="http://schemas.microsoft.com/office/powerpoint/2010/main" val="14990620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254752" y="5388864"/>
            <a:ext cx="4206240" cy="1932432"/>
          </a:xfrm>
          <a:prstGeom prst="rect">
            <a:avLst/>
          </a:prstGeom>
        </p:spPr>
        <p:txBody>
          <a:bodyPr lIns="0" tIns="0" rIns="0" bIns="0">
            <a:noAutofit/>
          </a:bodyPr>
          <a:lstStyle/>
          <a:p>
            <a:pPr marL="697992" marR="542544" indent="0" algn="ctr">
              <a:lnSpc>
                <a:spcPts val="1200"/>
              </a:lnSpc>
            </a:pPr>
            <a:r>
              <a:rPr lang="kk" sz="800" b="1">
                <a:latin typeface="Palatino Linotype"/>
              </a:rPr>
              <a:t>ҚАЗАҚ ТІЛІН </a:t>
            </a:r>
            <a:r>
              <a:rPr lang="ru" sz="800" b="1">
                <a:latin typeface="Palatino Linotype"/>
              </a:rPr>
              <a:t>АИР </a:t>
            </a:r>
            <a:r>
              <a:rPr lang="kk" sz="800" b="1">
                <a:latin typeface="Palatino Linotype"/>
              </a:rPr>
              <a:t>АЗАМАТТАРЫНА ОҚЫТУДАҒЫ КЕЙБІР ЕРЕКШЕЛІКТЕР</a:t>
            </a:r>
          </a:p>
          <a:p>
            <a:pPr marL="164592" indent="0" algn="ctr">
              <a:lnSpc>
                <a:spcPts val="1032"/>
              </a:lnSpc>
            </a:pPr>
            <a:r>
              <a:rPr lang="kk" sz="700" b="1" i="1">
                <a:latin typeface="Palatino Linotype"/>
              </a:rPr>
              <a:t>Ибраимова Ж.Т.</a:t>
            </a:r>
          </a:p>
          <a:p>
            <a:pPr marL="1569720" marR="1392936" indent="0" algn="ctr">
              <a:lnSpc>
                <a:spcPts val="1032"/>
              </a:lnSpc>
            </a:pPr>
            <a:r>
              <a:rPr lang="kk" sz="700">
                <a:latin typeface="Palatino Linotype"/>
              </a:rPr>
              <a:t>Қазақстан, Алматы қ. әл-Фараби атындағы Қаз¥У к.ф.н., </a:t>
            </a:r>
            <a:r>
              <a:rPr lang="ru" sz="700">
                <a:latin typeface="Palatino Linotype"/>
              </a:rPr>
              <a:t>доцент</a:t>
            </a:r>
          </a:p>
          <a:p>
            <a:pPr indent="134112" algn="just">
              <a:lnSpc>
                <a:spcPts val="1128"/>
              </a:lnSpc>
            </a:pPr>
            <a:r>
              <a:rPr lang="ru" sz="700">
                <a:latin typeface="Palatino Linotype"/>
              </a:rPr>
              <a:t>В </a:t>
            </a:r>
            <a:r>
              <a:rPr lang="ru" sz="700" i="1">
                <a:latin typeface="Palatino Linotype"/>
              </a:rPr>
              <a:t>статье рассматриваются эффективные методы обучения казахскому языку граждан </a:t>
            </a:r>
            <a:r>
              <a:rPr lang="kk" sz="700" i="1">
                <a:latin typeface="Palatino Linotype"/>
              </a:rPr>
              <a:t>і </a:t>
            </a:r>
            <a:r>
              <a:rPr lang="ru" sz="700" i="1">
                <a:latin typeface="Palatino Linotype"/>
              </a:rPr>
              <a:t>'сламской Афганской Республики.</a:t>
            </a:r>
          </a:p>
          <a:p>
            <a:pPr indent="137160" algn="just">
              <a:lnSpc>
                <a:spcPts val="1128"/>
              </a:lnSpc>
            </a:pPr>
            <a:r>
              <a:rPr lang="en-US" sz="700" i="1">
                <a:latin typeface="Palatino Linotype"/>
              </a:rPr>
              <a:t>In this article are devoted effective methods of training of the Kazakh language of citizens of Islam public Afghanistan.</a:t>
            </a:r>
          </a:p>
          <a:p>
            <a:pPr marL="3048" indent="0" algn="ctr"/>
            <a:r>
              <a:rPr lang="en-US" sz="500" b="1" spc="100">
                <a:latin typeface="Cambria"/>
              </a:rPr>
              <a:t>7S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07920" y="2785872"/>
            <a:ext cx="4489704" cy="6220968"/>
          </a:xfrm>
          <a:prstGeom prst="rect">
            <a:avLst/>
          </a:prstGeom>
        </p:spPr>
        <p:txBody>
          <a:bodyPr lIns="0" tIns="0" rIns="0" bIns="0">
            <a:noAutofit/>
          </a:bodyPr>
          <a:lstStyle/>
          <a:p>
            <a:pPr indent="192024" algn="just">
              <a:lnSpc>
                <a:spcPts val="1200"/>
              </a:lnSpc>
            </a:pPr>
            <a:r>
              <a:rPr lang="kk" sz="800">
                <a:latin typeface="Palatino Linotype"/>
              </a:rPr>
              <a:t>ҚР Президенті </a:t>
            </a:r>
            <a:r>
              <a:rPr lang="ru" sz="800">
                <a:latin typeface="Palatino Linotype"/>
              </a:rPr>
              <a:t>Н.Э. </a:t>
            </a:r>
            <a:r>
              <a:rPr lang="kk" sz="800">
                <a:latin typeface="Palatino Linotype"/>
              </a:rPr>
              <a:t>Назарбаевтың бастамасымен Қазақстан Республикасының Үкіметі мен Ауғанстан </a:t>
            </a:r>
            <a:r>
              <a:rPr lang="ru" sz="800">
                <a:latin typeface="Palatino Linotype"/>
              </a:rPr>
              <a:t>Ислам </a:t>
            </a:r>
            <a:r>
              <a:rPr lang="kk" sz="800">
                <a:latin typeface="Palatino Linotype"/>
              </a:rPr>
              <a:t>Респубдикасының Үкіметі арасындағы Білім </a:t>
            </a:r>
            <a:r>
              <a:rPr lang="ru" sz="800">
                <a:latin typeface="Palatino Linotype"/>
              </a:rPr>
              <a:t>беру </a:t>
            </a:r>
            <a:r>
              <a:rPr lang="kk" sz="800">
                <a:latin typeface="Palatino Linotype"/>
              </a:rPr>
              <a:t>саласындағы ынтымақтастық туралы келісім негізінде </a:t>
            </a:r>
            <a:r>
              <a:rPr lang="ru" sz="800">
                <a:latin typeface="Palatino Linotype"/>
              </a:rPr>
              <a:t>АИР </a:t>
            </a:r>
            <a:r>
              <a:rPr lang="kk" sz="800">
                <a:latin typeface="Palatino Linotype"/>
              </a:rPr>
              <a:t>азаматтары Әл-Фараби атындағы Қаз¥У-дың ЖОО-ға дейінгі білім </a:t>
            </a:r>
            <a:r>
              <a:rPr lang="ru" sz="800">
                <a:latin typeface="Palatino Linotype"/>
              </a:rPr>
              <a:t>беру </a:t>
            </a:r>
            <a:r>
              <a:rPr lang="kk" sz="800">
                <a:latin typeface="Palatino Linotype"/>
              </a:rPr>
              <a:t>факультетінде екі жылдан бері білім алуда. Ауған жастары дәрісханаларындағы қазақ тілі сабағының білімдік дәрежесі бүтіндей басқа. Өйткені, аталған дәрісханада қазақ тілін оқытудың әдісі де, оған қойылатын талаптары </a:t>
            </a:r>
            <a:r>
              <a:rPr lang="ru" sz="800">
                <a:latin typeface="Palatino Linotype"/>
              </a:rPr>
              <a:t>да </a:t>
            </a:r>
            <a:r>
              <a:rPr lang="kk" sz="800">
                <a:latin typeface="Palatino Linotype"/>
              </a:rPr>
              <a:t>өзгеше. Басты мақсаты </a:t>
            </a:r>
            <a:r>
              <a:rPr lang="ru" sz="800">
                <a:latin typeface="Palatino Linotype"/>
              </a:rPr>
              <a:t>- </a:t>
            </a:r>
            <a:r>
              <a:rPr lang="kk" sz="800">
                <a:latin typeface="Palatino Linotype"/>
              </a:rPr>
              <a:t>студенттерді қазакша сөйлей білуге үйрету болады </a:t>
            </a:r>
            <a:r>
              <a:rPr lang="ru" sz="800">
                <a:latin typeface="Palatino Linotype"/>
              </a:rPr>
              <a:t>да, </a:t>
            </a:r>
            <a:r>
              <a:rPr lang="kk" sz="800">
                <a:latin typeface="Palatino Linotype"/>
              </a:rPr>
              <a:t>сол сездерден сөйлем құрау үшін грамматикалық ережелер, анықтамалар сөз уйретудің техникасы ретінде қарастырылады. Жалпы, қазақ тілін шет тілі ретінде оқытудың негізгі мақсатын төмендегідей жіктеуге болады:қатысымдық мақсат, тәжірибелік мақсат, тәрбиелік мақсат, білімділік мақсат</a:t>
            </a:r>
          </a:p>
          <a:p>
            <a:pPr marR="45720" indent="219456" algn="just">
              <a:lnSpc>
                <a:spcPts val="1200"/>
              </a:lnSpc>
            </a:pPr>
            <a:r>
              <a:rPr lang="kk" sz="800">
                <a:latin typeface="Palatino Linotype"/>
              </a:rPr>
              <a:t>Қатысымдық мақсат тіл үйренушінің қатысымдық біліктілігін қалыптастырып, сөйлеу қабілетін дамытуды көздейді. Тәжірибелік мақсат тіл уйренушіге заттар мен қүбылыстарды қабылдаудың жаңа жолдары мен қүралдарын үйретуге негізделеді. Ол үшін арнайы лексикалық тақырыптар, мысалы, «Ресми сәлемдесу», «Отбасы», «Мамандық», «Дукенде», «Театрда», «Саяхатта», </a:t>
            </a:r>
            <a:r>
              <a:rPr lang="ru" sz="800">
                <a:latin typeface="Palatino Linotype"/>
              </a:rPr>
              <a:t>«Бос </a:t>
            </a:r>
            <a:r>
              <a:rPr lang="kk" sz="800">
                <a:latin typeface="Palatino Linotype"/>
              </a:rPr>
              <a:t>уақыт» т.б. таңдалып алынады. Тақырыпты басты нысан ретінде </a:t>
            </a:r>
            <a:r>
              <a:rPr lang="ru" sz="800">
                <a:latin typeface="Palatino Linotype"/>
              </a:rPr>
              <a:t>ала </a:t>
            </a:r>
            <a:r>
              <a:rPr lang="kk" sz="800">
                <a:latin typeface="Palatino Linotype"/>
              </a:rPr>
              <a:t>отырып, сол тақырып төңірегінде әңгімелесу тіл үйренушіге оған қатыаы өмірлік жағдайларды меңгеруге көмек береді. Әрі нақтылы нәрсе жайлы </a:t>
            </a:r>
            <a:r>
              <a:rPr lang="ru" sz="800">
                <a:latin typeface="Palatino Linotype"/>
              </a:rPr>
              <a:t>не </a:t>
            </a:r>
            <a:r>
              <a:rPr lang="kk" sz="800">
                <a:latin typeface="Palatino Linotype"/>
              </a:rPr>
              <a:t>гуралы айту керектігін аңғартса, әрі қалай айту керек, қандай сөздерді игеру керектігіне назар аудартады. Бүл ретте тақырыппен қатар сөздік, </a:t>
            </a:r>
            <a:r>
              <a:rPr lang="ru" sz="800">
                <a:latin typeface="Palatino Linotype"/>
              </a:rPr>
              <a:t>грамматика, </a:t>
            </a:r>
            <a:r>
              <a:rPr lang="kk" sz="800">
                <a:latin typeface="Palatino Linotype"/>
              </a:rPr>
              <a:t>дыбыстардың айтылуы, тілдік </a:t>
            </a:r>
            <a:r>
              <a:rPr lang="ru" sz="800">
                <a:latin typeface="Palatino Linotype"/>
              </a:rPr>
              <a:t>ережелер мен </a:t>
            </a:r>
            <a:r>
              <a:rPr lang="kk" sz="800">
                <a:latin typeface="Palatino Linotype"/>
              </a:rPr>
              <a:t>заңдылықтар кешенді түрде бірге жүргізіледі. Сөйтіп, тәжірибелік мақсатта сөйлесу ерекшелігін меңгерген тіл уйренуші өз ойын ауызша және жазбаша түрде іске асырады. Тілді үйретудін білімділік мақсатында тіл үйренуші өз ана тілінен басқа екінші тілді үйрене келе ойды жеткізудің жаңа тілдік амалдарын меңгереді. Екінші тілде сөйлесу арқылы </a:t>
            </a:r>
            <a:r>
              <a:rPr lang="kk" sz="800" i="1">
                <a:latin typeface="Palatino Linotype"/>
              </a:rPr>
              <a:t>ол </a:t>
            </a:r>
            <a:r>
              <a:rPr lang="kk" sz="800">
                <a:latin typeface="Palatino Linotype"/>
              </a:rPr>
              <a:t>жаңа мағыналармен, ұғымдармен танысады. Сонымен қатар, ойлау жуйесі дамиды, таным аясы кеңейеді. Жаңа грамматикалық заңдылықтарды, ережелерді есте сақтап, оларды іс жүзінде қолданады. Тілдік түлғалардың байланысу түрлерін меңгеріп, сөйлеу кезінде пайдаланады. Тіл үйренуші ана гілінен басқа тілде сөйлесу арқылы оқығанын жинақтауға, талдауға, салыстыруға жаттығады. Сол арқылы оның ойдау жүйесі жаңа біліммен толығады. Тіл уйретуде аталған мақсаттардың ішінде тәрбиелік мақсаттың </a:t>
            </a:r>
            <a:r>
              <a:rPr lang="ru" sz="800">
                <a:latin typeface="Palatino Linotype"/>
              </a:rPr>
              <a:t>да </a:t>
            </a:r>
            <a:r>
              <a:rPr lang="kk" sz="800">
                <a:latin typeface="Palatino Linotype"/>
              </a:rPr>
              <a:t>орны ерекше. Тілді үйренушіге тілді үйрете отырып, оған адмдармен қандай қарым-қатынаста </a:t>
            </a:r>
            <a:r>
              <a:rPr lang="ru" sz="800">
                <a:latin typeface="Palatino Linotype"/>
              </a:rPr>
              <a:t>болу </a:t>
            </a:r>
            <a:r>
              <a:rPr lang="kk" sz="800">
                <a:latin typeface="Palatino Linotype"/>
              </a:rPr>
              <a:t>қажеттілігі де үйретіледі. Адамдардың езара тіл табысуын, тусінісуін қамтамасыз етеді. Демек, басқа ұлт өкілдеріне қазақ тілін оқыту </a:t>
            </a:r>
            <a:r>
              <a:rPr lang="ru" sz="800">
                <a:latin typeface="Palatino Linotype"/>
              </a:rPr>
              <a:t>тек </a:t>
            </a:r>
            <a:r>
              <a:rPr lang="kk" sz="800">
                <a:latin typeface="Palatino Linotype"/>
              </a:rPr>
              <a:t>қазақша сөйлеуге, қазақша сөйлеуді түсініп оқу, жазуға үйренумен ғана шектеліп қоймайды. Сонымен қатар, қазақ мәдениеті мен салт-санасы, тарихы, әдебиеті, дәстүрінен белгілі дәрежеде білім беріледі.</a:t>
            </a:r>
          </a:p>
        </p:txBody>
      </p:sp>
      <p:sp>
        <p:nvSpPr>
          <p:cNvPr id="3" name="Прямоугольник 2"/>
          <p:cNvSpPr/>
          <p:nvPr/>
        </p:nvSpPr>
        <p:spPr>
          <a:xfrm>
            <a:off x="2407920" y="9110472"/>
            <a:ext cx="4489704" cy="140208"/>
          </a:xfrm>
          <a:prstGeom prst="rect">
            <a:avLst/>
          </a:prstGeom>
        </p:spPr>
        <p:txBody>
          <a:bodyPr lIns="0" tIns="0" rIns="0" bIns="0">
            <a:noAutofit/>
          </a:bodyPr>
          <a:lstStyle/>
          <a:p>
            <a:pPr marL="30480" indent="0" algn="ctr"/>
            <a:r>
              <a:rPr lang="ru" sz="700" spc="100">
                <a:latin typeface="Palatino Linotype"/>
              </a:rPr>
              <a:t>76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26208" y="2801112"/>
            <a:ext cx="4587240" cy="6452616"/>
          </a:xfrm>
          <a:prstGeom prst="rect">
            <a:avLst/>
          </a:prstGeom>
        </p:spPr>
        <p:txBody>
          <a:bodyPr lIns="0" tIns="0" rIns="0" bIns="0">
            <a:noAutofit/>
          </a:bodyPr>
          <a:lstStyle/>
          <a:p>
            <a:pPr marR="12192" indent="0" algn="r"/>
            <a:r>
              <a:rPr lang="ru" sz="700" i="1">
                <a:latin typeface="Palatino Linotype"/>
              </a:rPr>
              <a:t>Язык как маркер этнокультурной идентичности</a:t>
            </a:r>
          </a:p>
          <a:p>
            <a:pPr marR="12192" indent="182880" algn="just">
              <a:lnSpc>
                <a:spcPts val="1200"/>
              </a:lnSpc>
            </a:pPr>
            <a:r>
              <a:rPr lang="kk" sz="800">
                <a:latin typeface="Palatino Linotype"/>
              </a:rPr>
              <a:t>Студенттердің </a:t>
            </a:r>
            <a:r>
              <a:rPr lang="ru" sz="800">
                <a:latin typeface="Palatino Linotype"/>
              </a:rPr>
              <a:t>сапалы </a:t>
            </a:r>
            <a:r>
              <a:rPr lang="kk" sz="800">
                <a:latin typeface="Palatino Linotype"/>
              </a:rPr>
              <a:t>білім </a:t>
            </a:r>
            <a:r>
              <a:rPr lang="ru" sz="800">
                <a:latin typeface="Palatino Linotype"/>
              </a:rPr>
              <a:t>алуына, сол </a:t>
            </a:r>
            <a:r>
              <a:rPr lang="kk" sz="800">
                <a:latin typeface="Palatino Linotype"/>
              </a:rPr>
              <a:t>пәннен </a:t>
            </a:r>
            <a:r>
              <a:rPr lang="ru" sz="800">
                <a:latin typeface="Palatino Linotype"/>
              </a:rPr>
              <a:t>алынатын </a:t>
            </a:r>
            <a:r>
              <a:rPr lang="kk" sz="800">
                <a:latin typeface="Palatino Linotype"/>
              </a:rPr>
              <a:t>міндетті білім дағдыларын меңгеруіне дұрыс бағытта жол ашу ушін,әр пән оқытушысы сол пәннің өзіне тән ерекшеліктеріне, сол пәнге тән оқытудың принциптеріне </a:t>
            </a:r>
            <a:r>
              <a:rPr lang="ru" sz="800">
                <a:latin typeface="Palatino Linotype"/>
              </a:rPr>
              <a:t>баса </a:t>
            </a:r>
            <a:r>
              <a:rPr lang="kk" sz="800">
                <a:latin typeface="Palatino Linotype"/>
              </a:rPr>
              <a:t>көңіл бөлгені жөн. Қазақ тілі шет тілі ретінде оқытылатын топтарда студенттер өзіне таныс емес тілдің дыбыстық құрамын, дыбыстардың айтылу нормасын, дыбыстық заңдылықтарын, оның грамматикалық құрылысын игеруге, ойын еркін жеткізуге, басқаның сөйлеуін түсінуге, жеткілікті дәрежеде сөздік қорын меңгеруге тиісті және қазақша сейлеуге жаттығып, қазақ тілінде қарым-қатынас жасай алуы қажет.</a:t>
            </a:r>
          </a:p>
          <a:p>
            <a:pPr marL="3048" marR="15240" indent="176784" algn="just">
              <a:lnSpc>
                <a:spcPts val="1200"/>
              </a:lnSpc>
            </a:pPr>
            <a:r>
              <a:rPr lang="kk" sz="800">
                <a:latin typeface="Palatino Linotype"/>
              </a:rPr>
              <a:t>Қазақ тілін шет тілі ретінде оқыту жоғарыда тоқталған мақсаттармен қатар өзіндік әдіс-тәсілдерді қажет етеді. Солардың негізгілеріне тоқталып өтсек.</a:t>
            </a:r>
          </a:p>
          <a:p>
            <a:pPr marL="3048" marR="18288" indent="179832" algn="just">
              <a:lnSpc>
                <a:spcPts val="1200"/>
              </a:lnSpc>
            </a:pPr>
            <a:r>
              <a:rPr lang="kk" sz="800">
                <a:latin typeface="Palatino Linotype"/>
              </a:rPr>
              <a:t>Өзге тілді оқыту әдістемесінің тарихына көз жіберер болсақ, екі әдістің негізгі орын алғанын байқауға болады. Олар: аударма әдісі, екінші тілді тікелей(тура) оқыту әдісі</a:t>
            </a:r>
          </a:p>
          <a:p>
            <a:pPr marR="18288" indent="176784" algn="just">
              <a:lnSpc>
                <a:spcPts val="1200"/>
              </a:lnSpc>
            </a:pPr>
            <a:r>
              <a:rPr lang="kk" sz="800">
                <a:latin typeface="Palatino Linotype"/>
              </a:rPr>
              <a:t>Аударма әдісі </a:t>
            </a:r>
            <a:r>
              <a:rPr lang="kk" sz="800" spc="150">
                <a:latin typeface="Palatino Linotype"/>
              </a:rPr>
              <a:t>X</a:t>
            </a:r>
            <a:r>
              <a:rPr lang="en-US" sz="800" spc="150">
                <a:latin typeface="Palatino Linotype"/>
              </a:rPr>
              <a:t>I</a:t>
            </a:r>
            <a:r>
              <a:rPr lang="kk" sz="800" spc="150">
                <a:latin typeface="Palatino Linotype"/>
              </a:rPr>
              <a:t>IX</a:t>
            </a:r>
            <a:r>
              <a:rPr lang="kk" sz="800">
                <a:latin typeface="Palatino Linotype"/>
              </a:rPr>
              <a:t> ғасыр </a:t>
            </a:r>
            <a:r>
              <a:rPr lang="ru" sz="800">
                <a:latin typeface="Palatino Linotype"/>
              </a:rPr>
              <a:t>мен </a:t>
            </a:r>
            <a:r>
              <a:rPr lang="kk" sz="800">
                <a:latin typeface="Palatino Linotype"/>
              </a:rPr>
              <a:t>XX ғасырдың басында кеңінен қолданылады. Бұл әдістің нәтижесінде тіл үйренушілер мәтіндерді түсініп, ез ана тілдеріне аудара алатын дәрежеге жетті. Бірақ өзара тілдік қарым-қатынас жасау, сөйлесу деген маңызды факторлар ескерілмеді. Сол себепті </a:t>
            </a:r>
            <a:r>
              <a:rPr lang="kk" sz="800" spc="150">
                <a:latin typeface="Palatino Linotype"/>
              </a:rPr>
              <a:t>XIIX</a:t>
            </a:r>
            <a:r>
              <a:rPr lang="kk" sz="800">
                <a:latin typeface="Palatino Linotype"/>
              </a:rPr>
              <a:t> ғасырдың сексенінші жылдарында ол реформаға үшырады. </a:t>
            </a:r>
            <a:r>
              <a:rPr lang="ru" sz="800">
                <a:latin typeface="Palatino Linotype"/>
              </a:rPr>
              <a:t>Аударма </a:t>
            </a:r>
            <a:r>
              <a:rPr lang="kk" sz="800">
                <a:latin typeface="Palatino Linotype"/>
              </a:rPr>
              <a:t>әдісі реформаға үшырағаннан кейін сөйлесім әрекетін негізгі оқыт нысаны ретінде танитын тілдерді оқытудың натуралдық немесе </a:t>
            </a:r>
            <a:r>
              <a:rPr lang="ru" sz="800">
                <a:latin typeface="Palatino Linotype"/>
              </a:rPr>
              <a:t>тура </a:t>
            </a:r>
            <a:r>
              <a:rPr lang="kk" sz="800">
                <a:latin typeface="Palatino Linotype"/>
              </a:rPr>
              <a:t>деп аталатын әдісі дүниеге келді. Оның негізін қалаған В.Фиетор, М.Берлиц, М.Вальтер(Германия), Ф.Гуэн, И.Пасси, Ш.</a:t>
            </a:r>
            <a:r>
              <a:rPr lang="ru" sz="800">
                <a:latin typeface="Palatino Linotype"/>
              </a:rPr>
              <a:t>Швейцер (Франция), О.Есперсен (Дания), К.Бройл, Г.Сунт (Англия), М.Пальгрен (Швеция) т.б. </a:t>
            </a:r>
            <a:r>
              <a:rPr lang="kk" sz="800">
                <a:latin typeface="Palatino Linotype"/>
              </a:rPr>
              <a:t>сияқты корнекті </a:t>
            </a:r>
            <a:r>
              <a:rPr lang="ru" sz="800">
                <a:latin typeface="Palatino Linotype"/>
              </a:rPr>
              <a:t>лингвист, педагог, психолог мамандар болды [1].</a:t>
            </a:r>
          </a:p>
          <a:p>
            <a:pPr marL="9144" indent="173736" algn="just">
              <a:lnSpc>
                <a:spcPts val="1200"/>
              </a:lnSpc>
            </a:pPr>
            <a:r>
              <a:rPr lang="kk" sz="800">
                <a:latin typeface="Palatino Linotype"/>
              </a:rPr>
              <a:t>Натуралдық </a:t>
            </a:r>
            <a:r>
              <a:rPr lang="ru" sz="800">
                <a:latin typeface="Palatino Linotype"/>
              </a:rPr>
              <a:t>немесе тете жолмен </a:t>
            </a:r>
            <a:r>
              <a:rPr lang="kk" sz="800">
                <a:latin typeface="Palatino Linotype"/>
              </a:rPr>
              <a:t>оқыту кезінде тіл үйренушілердің </a:t>
            </a:r>
            <a:r>
              <a:rPr lang="ru" sz="800">
                <a:latin typeface="Palatino Linotype"/>
              </a:rPr>
              <a:t>ана </a:t>
            </a:r>
            <a:r>
              <a:rPr lang="kk" sz="800">
                <a:latin typeface="Palatino Linotype"/>
              </a:rPr>
              <a:t>тіліндегі тәжірибесіне сүйенбестен, теориялық түсініктердің көмегінсіз дайын сөйлем үлгілеріне еліктеу арқылы сөйлеуге үйрену, механикалық жаттығулардың арқасында автоматты түрде сөйлеуге қол жеткізу басты назарға алынды. Бүл тұрғыда </a:t>
            </a:r>
            <a:r>
              <a:rPr lang="ru" sz="800">
                <a:latin typeface="Palatino Linotype"/>
              </a:rPr>
              <a:t>Я.А.Каменский </a:t>
            </a:r>
            <a:r>
              <a:rPr lang="kk" sz="800">
                <a:latin typeface="Palatino Linotype"/>
              </a:rPr>
              <a:t>«Тілдерді </a:t>
            </a:r>
            <a:r>
              <a:rPr lang="ru" sz="800">
                <a:latin typeface="Palatino Linotype"/>
              </a:rPr>
              <a:t>ережелер </a:t>
            </a:r>
            <a:r>
              <a:rPr lang="kk" sz="800">
                <a:latin typeface="Palatino Linotype"/>
              </a:rPr>
              <a:t>жаттау арқылы ғана </a:t>
            </a:r>
            <a:r>
              <a:rPr lang="ru" sz="800">
                <a:latin typeface="Palatino Linotype"/>
              </a:rPr>
              <a:t>емес, практика </a:t>
            </a:r>
            <a:r>
              <a:rPr lang="kk" sz="800">
                <a:latin typeface="Palatino Linotype"/>
              </a:rPr>
              <a:t>жүзінде үйрену керек. Алайда, </a:t>
            </a:r>
            <a:r>
              <a:rPr lang="ru" sz="800">
                <a:latin typeface="Palatino Linotype"/>
              </a:rPr>
              <a:t>ережелер </a:t>
            </a:r>
            <a:r>
              <a:rPr lang="kk" sz="800">
                <a:latin typeface="Palatino Linotype"/>
              </a:rPr>
              <a:t>практиканы толықтырыпбекітіп отыруы қажет. </a:t>
            </a:r>
            <a:r>
              <a:rPr lang="ru" sz="800">
                <a:latin typeface="Palatino Linotype"/>
              </a:rPr>
              <a:t>Ережелер </a:t>
            </a:r>
            <a:r>
              <a:rPr lang="kk" sz="800">
                <a:latin typeface="Palatino Linotype"/>
              </a:rPr>
              <a:t>философиялық емес, грамматикалық болуы керек. Яғни сөздердің, сөз тіркестерінің шығу тегін, тарихын түсіндіру қажет </a:t>
            </a:r>
            <a:r>
              <a:rPr lang="ru" sz="800">
                <a:latin typeface="Palatino Linotype"/>
              </a:rPr>
              <a:t>емес, тек </a:t>
            </a:r>
            <a:r>
              <a:rPr lang="kk" sz="800">
                <a:latin typeface="Palatino Linotype"/>
              </a:rPr>
              <a:t>қана </a:t>
            </a:r>
            <a:r>
              <a:rPr lang="ru" sz="800">
                <a:latin typeface="Palatino Linotype"/>
              </a:rPr>
              <a:t>не </a:t>
            </a:r>
            <a:r>
              <a:rPr lang="kk" sz="800">
                <a:latin typeface="Palatino Linotype"/>
              </a:rPr>
              <a:t>қалай жүзеге асатынын түсідіруі керек. Бурын өздері білетін тілден айырмашылығын ғана түсіндіру қажет», -деп тілді ереже үйрету арқылы </a:t>
            </a:r>
            <a:r>
              <a:rPr lang="ru" sz="800">
                <a:latin typeface="Palatino Linotype"/>
              </a:rPr>
              <a:t>емес, </a:t>
            </a:r>
            <a:r>
              <a:rPr lang="kk" sz="800">
                <a:latin typeface="Palatino Linotype"/>
              </a:rPr>
              <a:t>сөйлеуге үйрету, жаттықтыру арқылы игертуді дәделдеген </a:t>
            </a:r>
            <a:r>
              <a:rPr lang="ru" sz="800">
                <a:latin typeface="Palatino Linotype"/>
              </a:rPr>
              <a:t>[2].</a:t>
            </a:r>
          </a:p>
          <a:p>
            <a:pPr marL="21336" marR="24384" indent="170688" algn="just">
              <a:lnSpc>
                <a:spcPts val="1200"/>
              </a:lnSpc>
            </a:pPr>
            <a:r>
              <a:rPr lang="kk" sz="800">
                <a:latin typeface="Palatino Linotype"/>
              </a:rPr>
              <a:t>Қазақ тілін басқа тілді дәрісханаларда оқыту барысында қазақ тілінің өзіндік басты ерекшеліктерін назарда үстауымыз </a:t>
            </a:r>
            <a:r>
              <a:rPr lang="ru" sz="800">
                <a:latin typeface="Palatino Linotype"/>
              </a:rPr>
              <a:t>керек. АИР </a:t>
            </a:r>
            <a:r>
              <a:rPr lang="kk" sz="800">
                <a:latin typeface="Palatino Linotype"/>
              </a:rPr>
              <a:t>азаматтарына қазақ тілінен алғашқы дәріс- қазақ әліпбиімен таныстыру. Әліпбидегі әріптерді ретімен дүрыс айтқыза әрі жазғыза </a:t>
            </a:r>
            <a:r>
              <a:rPr lang="ru" sz="800">
                <a:latin typeface="Palatino Linotype"/>
              </a:rPr>
              <a:t>отырып </a:t>
            </a:r>
            <a:r>
              <a:rPr lang="kk" sz="800">
                <a:latin typeface="Palatino Linotype"/>
              </a:rPr>
              <a:t>салыстырмалы түрде меңгерткен</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05128" y="1773936"/>
            <a:ext cx="4501896" cy="167640"/>
          </a:xfrm>
          <a:prstGeom prst="rect">
            <a:avLst/>
          </a:prstGeom>
        </p:spPr>
        <p:txBody>
          <a:bodyPr lIns="0" tIns="0" rIns="0" bIns="0">
            <a:noAutofit/>
          </a:bodyPr>
          <a:lstStyle/>
          <a:p>
            <a:pPr marL="15240" indent="0"/>
            <a:r>
              <a:rPr lang="ru" sz="700" i="1">
                <a:latin typeface="Palatino Linotype"/>
              </a:rPr>
              <a:t>Международная виртуальная конференция</a:t>
            </a:r>
          </a:p>
        </p:txBody>
      </p:sp>
      <p:sp>
        <p:nvSpPr>
          <p:cNvPr id="3" name="Прямоугольник 2"/>
          <p:cNvSpPr/>
          <p:nvPr/>
        </p:nvSpPr>
        <p:spPr>
          <a:xfrm>
            <a:off x="1405128" y="2039112"/>
            <a:ext cx="4501896" cy="6224016"/>
          </a:xfrm>
          <a:prstGeom prst="rect">
            <a:avLst/>
          </a:prstGeom>
        </p:spPr>
        <p:txBody>
          <a:bodyPr lIns="0" tIns="0" rIns="0" bIns="0">
            <a:noAutofit/>
          </a:bodyPr>
          <a:lstStyle/>
          <a:p>
            <a:pPr marL="12192" marR="48768" indent="0" algn="just">
              <a:lnSpc>
                <a:spcPts val="1200"/>
              </a:lnSpc>
            </a:pPr>
            <a:r>
              <a:rPr lang="kk" sz="800">
                <a:latin typeface="Palatino Linotype"/>
              </a:rPr>
              <a:t>жөн. Әліпбиді толық таныстырғаннан кейін қазақ тілінің төл тоғыз әрпіне кеңінен тоқталамыз. Аталған әріптерден басталған сөздер және олардың суреттерін көрсету арқылы түсіндіреміз. Бүл тұрғыда әдіскер-ғалым Ш.Құрманбаева: «Грамматикалық болсын, лексикалық болсын кез келген тілдік бірліктің мағынасы түрлі көрнекілік құралдары арқылы түсіндіріледі. Көрнекіліктер затты немесе оның суретін көрсету, іс-әрекет, қимылмен </a:t>
            </a:r>
            <a:r>
              <a:rPr lang="ru" sz="800">
                <a:latin typeface="Palatino Linotype"/>
              </a:rPr>
              <a:t>мимика, </a:t>
            </a:r>
            <a:r>
              <a:rPr lang="kk" sz="800">
                <a:latin typeface="Palatino Linotype"/>
              </a:rPr>
              <a:t>ишара </a:t>
            </a:r>
            <a:r>
              <a:rPr lang="ru" sz="800">
                <a:latin typeface="Palatino Linotype"/>
              </a:rPr>
              <a:t>контекст </a:t>
            </a:r>
            <a:r>
              <a:rPr lang="kk" sz="800">
                <a:latin typeface="Palatino Linotype"/>
              </a:rPr>
              <a:t>арқылы т.б. жолдармен түсіндіру түрінде жүзеге асады. </a:t>
            </a:r>
            <a:r>
              <a:rPr lang="ru" sz="800">
                <a:latin typeface="Palatino Linotype"/>
              </a:rPr>
              <a:t>Мимика </a:t>
            </a:r>
            <a:r>
              <a:rPr lang="kk" sz="800">
                <a:latin typeface="Palatino Linotype"/>
              </a:rPr>
              <a:t>әдісі дегеніміз </a:t>
            </a:r>
            <a:r>
              <a:rPr lang="ru" sz="800">
                <a:latin typeface="Palatino Linotype"/>
              </a:rPr>
              <a:t>- </a:t>
            </a:r>
            <a:r>
              <a:rPr lang="kk" sz="800">
                <a:latin typeface="Palatino Linotype"/>
              </a:rPr>
              <a:t>оқытушының айтпақшы ойын түрлі бет-әлпет, дене, қол-аяқ қозғалыстары арқылы түсіндіру әрекеті. Бұл әдіс көбінесе оқытушы мен тіл үйренушілердің өзара ортақ бір тілде түсінісе алмайтын жағдайында көмекке келеді», </a:t>
            </a:r>
            <a:r>
              <a:rPr lang="ru" sz="800">
                <a:latin typeface="Palatino Linotype"/>
              </a:rPr>
              <a:t>- </a:t>
            </a:r>
            <a:r>
              <a:rPr lang="kk" sz="800">
                <a:latin typeface="Palatino Linotype"/>
              </a:rPr>
              <a:t>дейді </a:t>
            </a:r>
            <a:r>
              <a:rPr lang="ru" sz="800">
                <a:latin typeface="Palatino Linotype"/>
              </a:rPr>
              <a:t>[3]. </a:t>
            </a:r>
            <a:r>
              <a:rPr lang="kk" sz="800">
                <a:latin typeface="Palatino Linotype"/>
              </a:rPr>
              <a:t>Шын мәнінде тілді үйретудің алғашқы кезеңінде нақтылы </a:t>
            </a:r>
            <a:r>
              <a:rPr lang="ru" sz="800">
                <a:latin typeface="Palatino Linotype"/>
              </a:rPr>
              <a:t>затты </a:t>
            </a:r>
            <a:r>
              <a:rPr lang="kk" sz="800">
                <a:latin typeface="Palatino Linotype"/>
              </a:rPr>
              <a:t>атап, одан кейін қайталатып үйреткен жөн. Тіл үйренушінің есту, көру қабіліттері арқылы ақпарат </a:t>
            </a:r>
            <a:r>
              <a:rPr lang="ru" sz="800">
                <a:latin typeface="Palatino Linotype"/>
              </a:rPr>
              <a:t>тез </a:t>
            </a:r>
            <a:r>
              <a:rPr lang="kk" sz="800">
                <a:latin typeface="Palatino Linotype"/>
              </a:rPr>
              <a:t>қабылданып, жылдам үғынылады. Бұл </a:t>
            </a:r>
            <a:r>
              <a:rPr lang="ru" sz="800">
                <a:latin typeface="Palatino Linotype"/>
              </a:rPr>
              <a:t>- </a:t>
            </a:r>
            <a:r>
              <a:rPr lang="kk" sz="800">
                <a:latin typeface="Palatino Linotype"/>
              </a:rPr>
              <a:t>күнделікті тәжірибеде өз жемісін беріп жүрген жайт.</a:t>
            </a:r>
          </a:p>
          <a:p>
            <a:pPr marL="3048" marR="18288" indent="228600" algn="just">
              <a:lnSpc>
                <a:spcPts val="1200"/>
              </a:lnSpc>
            </a:pPr>
            <a:r>
              <a:rPr lang="kk" sz="800">
                <a:latin typeface="Palatino Linotype"/>
              </a:rPr>
              <a:t>Қазақ тілі сөз жасау жағынан жалғанбалы тілдер тобына жататыны бәрімізге мәлім. Сол себептен де қазақ тілінде жүрнақ түрлері көптеп саналады, </a:t>
            </a:r>
            <a:r>
              <a:rPr lang="ru" sz="800">
                <a:latin typeface="Palatino Linotype"/>
              </a:rPr>
              <a:t>сонымен </a:t>
            </a:r>
            <a:r>
              <a:rPr lang="kk" sz="800">
                <a:latin typeface="Palatino Linotype"/>
              </a:rPr>
              <a:t>қатар төрт түрлі жалғаудың беретін өзіндік мағынасы,сөзге жалғану кезіндегі варианттары </a:t>
            </a:r>
            <a:r>
              <a:rPr lang="ru" sz="800">
                <a:latin typeface="Palatino Linotype"/>
              </a:rPr>
              <a:t>да </a:t>
            </a:r>
            <a:r>
              <a:rPr lang="kk" sz="800">
                <a:latin typeface="Palatino Linotype"/>
              </a:rPr>
              <a:t>жеткілікті. Қазақ тілін оқытуда жақсы нәтижелерге жету үшін,мынадай басты бағыттарда жұмыс түрлерін жүргізген тиімді. Ең бастысы, студенттердің қазақ тілінен тілдік қорын молайту. Ол үшін сөздік жұмыстарын үнемі жүргізу. Қазақ тіліндегі сөздер көп мағыналы және синонимдер мен омонимдерге </a:t>
            </a:r>
            <a:r>
              <a:rPr lang="ru" sz="800">
                <a:latin typeface="Palatino Linotype"/>
              </a:rPr>
              <a:t>бай. </a:t>
            </a:r>
            <a:r>
              <a:rPr lang="kk" sz="800">
                <a:latin typeface="Palatino Linotype"/>
              </a:rPr>
              <a:t>Сөйлемде осындай сөздердің мағынасын ажырата білуге, оларды тиімді қолдана білуге үйрету, студенттің тілдік қорын байыту оң нәтижелер береді. Сөздік қорды байытудың мынадай жолдарын пайдалануға болады: мәтін бойынша сөздік қорды байыту.Сөздікпен жұмыс грамматикалық анықтамалар, жаттығу жүмыстарын, суретпен жұмыста, өлең, жұмбақ түсіндіргенде, сүрақтарға жауап бергенде де жүргізіліп отырады. Сөздік қорды дамыту жұмыстары мынадай әдіс </a:t>
            </a:r>
            <a:r>
              <a:rPr lang="ru" sz="800">
                <a:latin typeface="Palatino Linotype"/>
              </a:rPr>
              <a:t>- </a:t>
            </a:r>
            <a:r>
              <a:rPr lang="kk" sz="800">
                <a:latin typeface="Palatino Linotype"/>
              </a:rPr>
              <a:t>тәсілдер арқылы жүзеге асады. Ол </a:t>
            </a:r>
            <a:r>
              <a:rPr lang="ru" sz="800">
                <a:latin typeface="Palatino Linotype"/>
              </a:rPr>
              <a:t>- </a:t>
            </a:r>
            <a:r>
              <a:rPr lang="kk" sz="800">
                <a:latin typeface="Palatino Linotype"/>
              </a:rPr>
              <a:t>сұрақ- жауап, сөйлесу, әңгімелесу, әңгіме, түсінігін айтқызу, көрнекілік, </a:t>
            </a:r>
            <a:r>
              <a:rPr lang="ru" sz="800">
                <a:latin typeface="Palatino Linotype"/>
              </a:rPr>
              <a:t>аударма, </a:t>
            </a:r>
            <a:r>
              <a:rPr lang="kk" sz="800">
                <a:latin typeface="Palatino Linotype"/>
              </a:rPr>
              <a:t>кітап </a:t>
            </a:r>
            <a:r>
              <a:rPr lang="ru" sz="800">
                <a:latin typeface="Palatino Linotype"/>
              </a:rPr>
              <a:t>пен </a:t>
            </a:r>
            <a:r>
              <a:rPr lang="kk" sz="800">
                <a:latin typeface="Palatino Linotype"/>
              </a:rPr>
              <a:t>жұмыс, мәтінмен жұмыс әдістері .Әр сабақ сайын тақырыпқа сай көрнекі құралдар, түрлі суреттер </a:t>
            </a:r>
            <a:r>
              <a:rPr lang="ru" sz="800">
                <a:latin typeface="Palatino Linotype"/>
              </a:rPr>
              <a:t>, </a:t>
            </a:r>
            <a:r>
              <a:rPr lang="kk" sz="800">
                <a:latin typeface="Palatino Linotype"/>
              </a:rPr>
              <a:t>кестелер, </a:t>
            </a:r>
            <a:r>
              <a:rPr lang="ru" sz="800">
                <a:latin typeface="Palatino Linotype"/>
              </a:rPr>
              <a:t>видео </a:t>
            </a:r>
            <a:r>
              <a:rPr lang="kk" sz="800">
                <a:latin typeface="Palatino Linotype"/>
              </a:rPr>
              <a:t>касеталар, тақырыптар бойынша электронды оқулықтар мен сабақты көркемдеп отырса, студенттердің сөздік қоры біршама толығады деп ойлаймыз.</a:t>
            </a:r>
            <a:r>
              <a:rPr lang="kk" sz="1000">
                <a:latin typeface="Times New Roman"/>
              </a:rPr>
              <a:t>	</a:t>
            </a:r>
            <a:r>
              <a:rPr lang="ru" sz="800">
                <a:latin typeface="Palatino Linotype"/>
              </a:rPr>
              <a:t>».     '</a:t>
            </a:r>
          </a:p>
          <a:p>
            <a:pPr indent="201168" algn="just">
              <a:lnSpc>
                <a:spcPts val="1200"/>
              </a:lnSpc>
            </a:pPr>
            <a:r>
              <a:rPr lang="kk" sz="800">
                <a:latin typeface="Palatino Linotype"/>
              </a:rPr>
              <a:t>Қазақ тілін ауғандық жастарға үйретудің қатысымдық бағдары тілді қатынас қүралы ретінде пайдалануға қабілетті, түрлі жағдаяттарда тілдік қатынасқа түсуге әлеуетті, білікті тұлға қалыптастыруды көздейді. Қатысымдық бағытта оқыту тіл үйренушілердің ауызша және жазбаша түрде қарым-қатынас жасай алуы үшін қажетті қатысымдық дағдыларын жетілдіруді көздейді. </a:t>
            </a:r>
            <a:r>
              <a:rPr lang="ru" sz="800">
                <a:latin typeface="Palatino Linotype"/>
              </a:rPr>
              <a:t>Осы </a:t>
            </a:r>
            <a:r>
              <a:rPr lang="kk" sz="800">
                <a:latin typeface="Palatino Linotype"/>
              </a:rPr>
              <a:t>мақсатқа сәйкес сөйлесім әрекетінің барлық түрін өзара байланыста қарастыру керек. Бұд орайда тілдік және сөйлеу жаттығуларының маңызы зор. Тілдік жәке сөйлеу</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25168" y="2209800"/>
            <a:ext cx="4556760" cy="5983224"/>
          </a:xfrm>
          <a:prstGeom prst="rect">
            <a:avLst/>
          </a:prstGeom>
        </p:spPr>
        <p:txBody>
          <a:bodyPr lIns="0" tIns="0" rIns="0" bIns="0">
            <a:noAutofit/>
          </a:bodyPr>
          <a:lstStyle/>
          <a:p>
            <a:pPr indent="0" algn="r"/>
            <a:r>
              <a:rPr lang="ru" sz="700" i="1" dirty="0">
                <a:latin typeface="Palatino Linotype"/>
              </a:rPr>
              <a:t>Язык как маркер этнокультурной идентичности</a:t>
            </a:r>
          </a:p>
          <a:p>
            <a:pPr marL="70104" marR="3048" indent="0" algn="just">
              <a:lnSpc>
                <a:spcPts val="1200"/>
              </a:lnSpc>
            </a:pPr>
            <a:r>
              <a:rPr lang="kk" sz="800" dirty="0">
                <a:latin typeface="Palatino Linotype"/>
              </a:rPr>
              <a:t>жаттығуларын </a:t>
            </a:r>
            <a:r>
              <a:rPr lang="ru" sz="800" dirty="0">
                <a:latin typeface="Palatino Linotype"/>
              </a:rPr>
              <a:t>орындау </a:t>
            </a:r>
            <a:r>
              <a:rPr lang="kk" sz="800" dirty="0">
                <a:latin typeface="Palatino Linotype"/>
              </a:rPr>
              <a:t>арқылы тіл үйренушілердің төмендегідей икемділіктерін қалыптастыру қажет деп есептейміз:</a:t>
            </a:r>
          </a:p>
          <a:p>
            <a:pPr marL="57912" marR="3048" indent="164592" algn="just">
              <a:lnSpc>
                <a:spcPts val="1200"/>
              </a:lnSpc>
            </a:pPr>
            <a:r>
              <a:rPr lang="kk" sz="800" dirty="0">
                <a:latin typeface="Palatino Linotype"/>
              </a:rPr>
              <a:t>а)</a:t>
            </a:r>
            <a:r>
              <a:rPr lang="kk" sz="1000" dirty="0">
                <a:latin typeface="Times New Roman"/>
              </a:rPr>
              <a:t>	</a:t>
            </a:r>
            <a:r>
              <a:rPr lang="kk" sz="800" dirty="0">
                <a:latin typeface="Palatino Linotype"/>
              </a:rPr>
              <a:t>тыңдап отырған хабардағы таныс емес қүбылыстарды анықтау, оларды бір-бірінен ажырату және түсіну икемділігі;</a:t>
            </a:r>
          </a:p>
          <a:p>
            <a:pPr marL="228600" indent="0">
              <a:lnSpc>
                <a:spcPts val="1200"/>
              </a:lnSpc>
            </a:pPr>
            <a:r>
              <a:rPr lang="kk" sz="800" dirty="0">
                <a:latin typeface="Palatino Linotype"/>
              </a:rPr>
              <a:t>ә)дыбыстық бейнелерді мағынамен ұштастыру икемділігі;</a:t>
            </a:r>
          </a:p>
          <a:p>
            <a:pPr marL="222504" indent="0">
              <a:lnSpc>
                <a:spcPts val="1200"/>
              </a:lnSpc>
            </a:pPr>
            <a:r>
              <a:rPr lang="ru" sz="800" dirty="0">
                <a:latin typeface="Palatino Linotype"/>
              </a:rPr>
              <a:t>б)</a:t>
            </a:r>
            <a:r>
              <a:rPr lang="ru" sz="1000" dirty="0">
                <a:latin typeface="Times New Roman"/>
              </a:rPr>
              <a:t>	</a:t>
            </a:r>
            <a:r>
              <a:rPr lang="ru" sz="800" dirty="0">
                <a:latin typeface="Palatino Linotype"/>
              </a:rPr>
              <a:t>таныс </a:t>
            </a:r>
            <a:r>
              <a:rPr lang="kk" sz="800" dirty="0">
                <a:latin typeface="Palatino Linotype"/>
              </a:rPr>
              <a:t>емес сөздің мағынасын анықтау іскерлігі;</a:t>
            </a:r>
          </a:p>
          <a:p>
            <a:pPr marL="57912" indent="164592" algn="just">
              <a:lnSpc>
                <a:spcPts val="1200"/>
              </a:lnSpc>
            </a:pPr>
            <a:r>
              <a:rPr lang="kk" sz="800" dirty="0">
                <a:latin typeface="Palatino Linotype"/>
              </a:rPr>
              <a:t>в)</a:t>
            </a:r>
            <a:r>
              <a:rPr lang="kk" sz="1000" dirty="0">
                <a:latin typeface="Times New Roman"/>
              </a:rPr>
              <a:t>	</a:t>
            </a:r>
            <a:r>
              <a:rPr lang="kk" sz="800" dirty="0">
                <a:latin typeface="Palatino Linotype"/>
              </a:rPr>
              <a:t>түрлі лексикалық бірліктер мен грамматикалық нұсқалардың контекстегі магыналарын анықтау икемділігі;</a:t>
            </a:r>
          </a:p>
          <a:p>
            <a:pPr marL="42672" indent="167640" algn="just">
              <a:lnSpc>
                <a:spcPts val="1200"/>
              </a:lnSpc>
            </a:pPr>
            <a:r>
              <a:rPr lang="ru" sz="800" dirty="0">
                <a:latin typeface="Palatino Linotype"/>
              </a:rPr>
              <a:t>г)</a:t>
            </a:r>
            <a:r>
              <a:rPr lang="ru" sz="1000" dirty="0">
                <a:latin typeface="Times New Roman"/>
              </a:rPr>
              <a:t>	</a:t>
            </a:r>
            <a:r>
              <a:rPr lang="ru" sz="800" dirty="0">
                <a:latin typeface="Palatino Linotype"/>
              </a:rPr>
              <a:t>синоним, антоним, </a:t>
            </a:r>
            <a:r>
              <a:rPr lang="kk" sz="800" dirty="0">
                <a:latin typeface="Palatino Linotype"/>
              </a:rPr>
              <a:t>кепмағыналық құбылыстарды танып, олардың мағыналарын анықтау икемділігі:</a:t>
            </a:r>
          </a:p>
          <a:p>
            <a:pPr marL="42672" marR="3048" indent="167640" algn="just">
              <a:lnSpc>
                <a:spcPts val="1200"/>
              </a:lnSpc>
            </a:pPr>
            <a:r>
              <a:rPr lang="kk" sz="800" dirty="0">
                <a:latin typeface="Palatino Linotype"/>
              </a:rPr>
              <a:t>д)</a:t>
            </a:r>
            <a:r>
              <a:rPr lang="kk" sz="1000" dirty="0">
                <a:latin typeface="Times New Roman"/>
              </a:rPr>
              <a:t>	</a:t>
            </a:r>
            <a:r>
              <a:rPr lang="kk" sz="800" dirty="0">
                <a:latin typeface="Palatino Linotype"/>
              </a:rPr>
              <a:t>тыңдалған мәтіннің мағыналық бөлшектерін анықтау, олардың әрқайсысының негізгі ой-пікірін анықтау икемділігі;</a:t>
            </a:r>
          </a:p>
          <a:p>
            <a:pPr marL="207264" marR="3048" indent="0">
              <a:lnSpc>
                <a:spcPts val="1200"/>
              </a:lnSpc>
            </a:pPr>
            <a:r>
              <a:rPr lang="kk" sz="800" dirty="0">
                <a:latin typeface="Palatino Linotype"/>
              </a:rPr>
              <a:t>е)</a:t>
            </a:r>
            <a:r>
              <a:rPr lang="kk" sz="1000" dirty="0">
                <a:latin typeface="Times New Roman"/>
              </a:rPr>
              <a:t>	</a:t>
            </a:r>
            <a:r>
              <a:rPr lang="kk" sz="800" dirty="0">
                <a:latin typeface="Palatino Linotype"/>
              </a:rPr>
              <a:t>мәтін мазмұнын есте сақтап, шығармашылықпен айтып </a:t>
            </a:r>
            <a:r>
              <a:rPr lang="ru" sz="800" dirty="0">
                <a:latin typeface="Palatino Linotype"/>
              </a:rPr>
              <a:t>беру </a:t>
            </a:r>
            <a:r>
              <a:rPr lang="kk" sz="800" dirty="0">
                <a:latin typeface="Palatino Linotype"/>
              </a:rPr>
              <a:t>икемділігі Қорыта келгенде, осындай икемділіктері мен дағдылары қалыптасқан, тілдік</a:t>
            </a:r>
          </a:p>
          <a:p>
            <a:pPr marL="24384" marR="3048" indent="0" algn="just">
              <a:lnSpc>
                <a:spcPts val="1200"/>
              </a:lnSpc>
            </a:pPr>
            <a:r>
              <a:rPr lang="kk" sz="800" dirty="0">
                <a:latin typeface="Palatino Linotype"/>
              </a:rPr>
              <a:t>қатынасқа қабілетті тұлға қалыптастыра аламыз. </a:t>
            </a:r>
            <a:r>
              <a:rPr lang="ru" sz="800" dirty="0">
                <a:latin typeface="Palatino Linotype"/>
              </a:rPr>
              <a:t>Сонымен </a:t>
            </a:r>
            <a:r>
              <a:rPr lang="kk" sz="800" dirty="0">
                <a:latin typeface="Palatino Linotype"/>
              </a:rPr>
              <a:t>қатар, жоғарыда талданған әдіс-тәсілдерді кешенді түрде жүзеге асыру арқылы тіл уйренушілердің </a:t>
            </a:r>
            <a:r>
              <a:rPr lang="ru" sz="800" dirty="0">
                <a:latin typeface="Palatino Linotype"/>
              </a:rPr>
              <a:t>мынадай </a:t>
            </a:r>
            <a:r>
              <a:rPr lang="kk" sz="800" dirty="0">
                <a:latin typeface="Palatino Linotype"/>
              </a:rPr>
              <a:t>қатысымдық міндеттерді шешу мүмкіндіктерін дамыта аламыз:</a:t>
            </a:r>
          </a:p>
          <a:p>
            <a:pPr marL="18288" marR="9144" indent="167640" algn="just">
              <a:lnSpc>
                <a:spcPts val="1200"/>
              </a:lnSpc>
            </a:pPr>
            <a:r>
              <a:rPr lang="ru" sz="800" dirty="0">
                <a:latin typeface="Palatino Linotype"/>
              </a:rPr>
              <a:t>-</a:t>
            </a:r>
            <a:r>
              <a:rPr lang="ru" sz="1000" dirty="0">
                <a:latin typeface="Times New Roman"/>
              </a:rPr>
              <a:t>	</a:t>
            </a:r>
            <a:r>
              <a:rPr lang="kk" sz="800" dirty="0">
                <a:latin typeface="Palatino Linotype"/>
              </a:rPr>
              <a:t>қарым-қатынасқа түсе алу, танысу, басқа біреуді таныстыру, амандасу, қоштасу, өтініш білдіру, алғыс айту, ризашылық білдіру;</a:t>
            </a:r>
          </a:p>
          <a:p>
            <a:pPr marL="18288" marR="6096" indent="167640" algn="just">
              <a:lnSpc>
                <a:spcPts val="1200"/>
              </a:lnSpc>
            </a:pPr>
            <a:r>
              <a:rPr lang="ru" sz="800" dirty="0">
                <a:latin typeface="Palatino Linotype"/>
              </a:rPr>
              <a:t>-</a:t>
            </a:r>
            <a:r>
              <a:rPr lang="ru" sz="1000" dirty="0">
                <a:latin typeface="Times New Roman"/>
              </a:rPr>
              <a:t>	</a:t>
            </a:r>
            <a:r>
              <a:rPr lang="kk" sz="800" dirty="0">
                <a:latin typeface="Palatino Linotype"/>
              </a:rPr>
              <a:t>зат, оқиға, қүбылысқа т.б. қатысты сүрақтар қою, тұлғалар мен заттардың </a:t>
            </a:r>
            <a:r>
              <a:rPr lang="ru" sz="800" dirty="0">
                <a:latin typeface="Palatino Linotype"/>
              </a:rPr>
              <a:t>бар </a:t>
            </a:r>
            <a:r>
              <a:rPr lang="kk" sz="800" dirty="0">
                <a:latin typeface="Palatino Linotype"/>
              </a:rPr>
              <a:t>немесе жоқ екендігі жайлы сұрай білу, олардың сапасы, белгісін сипаттай білу; оқиғалар мен әрекеттердің уақыты, орны, себебі жайлы мәлімдеу;</a:t>
            </a:r>
          </a:p>
          <a:p>
            <a:pPr marL="185928" indent="0">
              <a:lnSpc>
                <a:spcPts val="1200"/>
              </a:lnSpc>
            </a:pPr>
            <a:r>
              <a:rPr lang="ru" sz="800" dirty="0">
                <a:latin typeface="Palatino Linotype"/>
              </a:rPr>
              <a:t>-</a:t>
            </a:r>
            <a:r>
              <a:rPr lang="ru" sz="1000" dirty="0">
                <a:latin typeface="Times New Roman"/>
              </a:rPr>
              <a:t>	</a:t>
            </a:r>
            <a:r>
              <a:rPr lang="kk" sz="800" dirty="0">
                <a:latin typeface="Palatino Linotype"/>
              </a:rPr>
              <a:t>тілек, өтініш, үсыныс жасай білу немесе осыларға келісу, келіспеу;</a:t>
            </a:r>
          </a:p>
          <a:p>
            <a:pPr marL="185928" indent="0">
              <a:lnSpc>
                <a:spcPts val="1200"/>
              </a:lnSpc>
            </a:pPr>
            <a:r>
              <a:rPr lang="ru" sz="800" dirty="0">
                <a:latin typeface="Palatino Linotype"/>
              </a:rPr>
              <a:t>-</a:t>
            </a:r>
            <a:r>
              <a:rPr lang="ru" sz="1000" dirty="0">
                <a:latin typeface="Times New Roman"/>
              </a:rPr>
              <a:t>	</a:t>
            </a:r>
            <a:r>
              <a:rPr lang="kk" sz="800" dirty="0">
                <a:latin typeface="Palatino Linotype"/>
              </a:rPr>
              <a:t>адамға, затқа, оқиға мен әрекетке баға </a:t>
            </a:r>
            <a:r>
              <a:rPr lang="ru" sz="800" dirty="0">
                <a:latin typeface="Palatino Linotype"/>
              </a:rPr>
              <a:t>беру, </a:t>
            </a:r>
            <a:r>
              <a:rPr lang="kk" sz="800" dirty="0">
                <a:latin typeface="Palatino Linotype"/>
              </a:rPr>
              <a:t>өз пікірін білдіру.</a:t>
            </a:r>
          </a:p>
          <a:p>
            <a:pPr marL="6096" marR="6096" indent="173736" algn="just">
              <a:lnSpc>
                <a:spcPts val="1200"/>
              </a:lnSpc>
            </a:pPr>
            <a:r>
              <a:rPr lang="ru" sz="800" dirty="0">
                <a:latin typeface="Palatino Linotype"/>
              </a:rPr>
              <a:t>Сонымен, </a:t>
            </a:r>
            <a:r>
              <a:rPr lang="kk" sz="800" dirty="0">
                <a:latin typeface="Palatino Linotype"/>
              </a:rPr>
              <a:t>тіл үйрену мен оқыту жүйесінің ең басты мақсатқа -тілдік қарым- қатынасқа бағынуын талап ете келіп, сабақ </a:t>
            </a:r>
            <a:r>
              <a:rPr lang="ru" sz="800" dirty="0">
                <a:latin typeface="Palatino Linotype"/>
              </a:rPr>
              <a:t>беру </a:t>
            </a:r>
            <a:r>
              <a:rPr lang="kk" sz="800" dirty="0">
                <a:latin typeface="Palatino Linotype"/>
              </a:rPr>
              <a:t>жолдарының әрқайсысы ортақ бір жүйе болатын қағидаға сүйенуді қажет етеді. Әр сабақта өтілетін тақырыптар, теориялық материалдар, сөйлесу жаттығулары мен тапсырмалар т.б. </a:t>
            </a:r>
            <a:r>
              <a:rPr lang="ru" sz="800" dirty="0">
                <a:latin typeface="Palatino Linotype"/>
              </a:rPr>
              <a:t>- </a:t>
            </a:r>
            <a:r>
              <a:rPr lang="kk" sz="800" dirty="0">
                <a:latin typeface="Palatino Linotype"/>
              </a:rPr>
              <a:t>бәрі сөйлесім арқылы жүзеге асырылатын шешімге келіп тірелуі қажет.</a:t>
            </a:r>
          </a:p>
          <a:p>
            <a:pPr marL="2721864" indent="0"/>
            <a:r>
              <a:rPr lang="kk" sz="800" dirty="0">
                <a:latin typeface="Palatino Linotype"/>
              </a:rPr>
              <a:t>*Ч</a:t>
            </a:r>
          </a:p>
          <a:p>
            <a:pPr marL="179832" indent="0"/>
            <a:r>
              <a:rPr lang="kk" sz="800" i="1" dirty="0">
                <a:latin typeface="Palatino Linotype"/>
              </a:rPr>
              <a:t>Әдебиеттер:</a:t>
            </a:r>
            <a:r>
              <a:rPr lang="kk" sz="1000" i="1" dirty="0">
                <a:latin typeface="Times New Roman"/>
              </a:rPr>
              <a:t>	</a:t>
            </a:r>
            <a:r>
              <a:rPr lang="kk" sz="800" i="1" dirty="0">
                <a:latin typeface="Palatino Linotype"/>
              </a:rPr>
              <a:t>\</a:t>
            </a:r>
          </a:p>
          <a:p>
            <a:pPr marR="6096" indent="170688" algn="just">
              <a:lnSpc>
                <a:spcPts val="1008"/>
              </a:lnSpc>
            </a:pPr>
            <a:r>
              <a:rPr lang="ru" sz="700" dirty="0">
                <a:latin typeface="Palatino Linotype"/>
              </a:rPr>
              <a:t>1.</a:t>
            </a:r>
            <a:r>
              <a:rPr lang="ru" sz="1000" dirty="0">
                <a:latin typeface="Times New Roman"/>
              </a:rPr>
              <a:t>	</a:t>
            </a:r>
            <a:r>
              <a:rPr lang="ru" sz="700" dirty="0">
                <a:latin typeface="Palatino Linotype"/>
              </a:rPr>
              <a:t>Основные направления в методике преподавния иностранных языков в </a:t>
            </a:r>
            <a:r>
              <a:rPr lang="kk" sz="700" dirty="0">
                <a:latin typeface="Palatino Linotype"/>
              </a:rPr>
              <a:t>ХІХ-ХХ </a:t>
            </a:r>
            <a:r>
              <a:rPr lang="ru" sz="700" dirty="0">
                <a:latin typeface="Palatino Linotype"/>
              </a:rPr>
              <a:t>вв. Под ред.И.В.Рахманова. - М.: Педагогика,1972 -320с</a:t>
            </a:r>
          </a:p>
          <a:p>
            <a:pPr marL="170688" indent="0">
              <a:lnSpc>
                <a:spcPts val="1008"/>
              </a:lnSpc>
            </a:pPr>
            <a:r>
              <a:rPr lang="ru" sz="700" dirty="0">
                <a:latin typeface="Palatino Linotype"/>
              </a:rPr>
              <a:t>2.</a:t>
            </a:r>
            <a:r>
              <a:rPr lang="ru" sz="1000" dirty="0">
                <a:latin typeface="Times New Roman"/>
              </a:rPr>
              <a:t>	</a:t>
            </a:r>
            <a:r>
              <a:rPr lang="ru" sz="700" dirty="0">
                <a:latin typeface="Palatino Linotype"/>
              </a:rPr>
              <a:t>Коменский Я.А. ¥лы дидактика</a:t>
            </a:r>
          </a:p>
          <a:p>
            <a:pPr marR="9144" indent="170688" algn="just">
              <a:lnSpc>
                <a:spcPts val="1008"/>
              </a:lnSpc>
            </a:pPr>
            <a:r>
              <a:rPr lang="ru" sz="700" dirty="0">
                <a:latin typeface="Palatino Linotype"/>
              </a:rPr>
              <a:t>3.</a:t>
            </a:r>
            <a:r>
              <a:rPr lang="ru" sz="1000" dirty="0">
                <a:latin typeface="Times New Roman"/>
              </a:rPr>
              <a:t>	</a:t>
            </a:r>
            <a:r>
              <a:rPr lang="kk" sz="700" dirty="0">
                <a:latin typeface="Palatino Linotype"/>
              </a:rPr>
              <a:t>Құрманбаева Ш.Қ. Қазақ тілін мемдекттік қызметшілерге жеделдете оқытудың ғыдыми- әдістемелік негіздері. Пед.ғ.док. дәрежесін </a:t>
            </a:r>
            <a:r>
              <a:rPr lang="ru" sz="700" dirty="0">
                <a:latin typeface="Palatino Linotype"/>
              </a:rPr>
              <a:t>аду </a:t>
            </a:r>
            <a:r>
              <a:rPr lang="kk" sz="700" dirty="0">
                <a:latin typeface="Palatino Linotype"/>
              </a:rPr>
              <a:t>үшін жазылған дисс.автореф. </a:t>
            </a:r>
            <a:r>
              <a:rPr lang="ru" sz="700" dirty="0">
                <a:latin typeface="Palatino Linotype"/>
              </a:rPr>
              <a:t>- </a:t>
            </a:r>
            <a:r>
              <a:rPr lang="kk" sz="700" dirty="0">
                <a:latin typeface="Palatino Linotype"/>
              </a:rPr>
              <a:t>Адматы, </a:t>
            </a:r>
            <a:r>
              <a:rPr lang="ru" sz="700" dirty="0">
                <a:latin typeface="Palatino Linotype"/>
              </a:rPr>
              <a:t>2009.</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53</Words>
  <Application>Microsoft Office PowerPoint</Application>
  <PresentationFormat>Произвольный</PresentationFormat>
  <Paragraphs>40</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Akzhol</dc:creator>
  <cp:lastModifiedBy>Akzhol</cp:lastModifiedBy>
  <cp:revision>1</cp:revision>
  <dcterms:created xsi:type="dcterms:W3CDTF">2012-06-23T12:46:50Z</dcterms:created>
  <dcterms:modified xsi:type="dcterms:W3CDTF">2012-06-23T12:49:56Z</dcterms:modified>
</cp:coreProperties>
</file>