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1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0CDFE9-0B23-48F8-8BAD-F8625F45710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C4139B1-9D9C-470E-92C8-C790389E72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1531DF8-3078-42DD-90A6-1973D4BE2A84}"/>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D4216B66-153E-433A-95BD-A3220BE40CF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84F03C1-87DF-4295-BF17-001812CCA138}"/>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2779196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D87F8A-3405-4F90-BD76-969CC9ED2FED}"/>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9DD88CB-3738-42C9-96BA-0CE85BC4057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046D6D6-0FA7-4F13-815E-593F327E31B6}"/>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2280EDD1-CA33-4DB0-A78A-D0305C26BC8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C5DE409-4F8E-4B39-9A4A-9879150C8197}"/>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93967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0A4029E-A13E-45B2-AF50-64161971E44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230D5A0-E81F-4D90-B100-4711F74BE62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02212D0-322C-49FC-BA3F-73FC33BB465B}"/>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8C7F68E5-8BAB-4D87-AEEC-A250D2CE301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FBF4297-12A6-4BAC-BA12-DC19743441A1}"/>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16499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B041AC-1239-40AE-BA2B-7640AB90764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C346EE-7976-4965-A6E1-F2D47E94728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CBA4153-66D9-4A09-BB55-0A55807DBF5F}"/>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4C93127C-7158-452A-B67F-057412B930C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65CCF34-7766-4119-A98D-ECED0A1578D7}"/>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2943061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8C2EBF-4571-451E-A305-710F213AE4F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D3121CE-0FFC-467C-A5B0-33EE0020D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1CB4EDD-D25C-430A-8B87-DA47DB4F8727}"/>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07829503-0E74-4D88-BC5E-171FB9125C9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4D4A5B7-A216-4AA8-8283-4580EBD92963}"/>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3618481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1779C7-5847-49FB-BF1E-7E579DEB3AD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0CCE26F-4363-491C-8ED0-E313181F940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7CF5546-AE59-4B92-BB52-7E4BA301D34C}"/>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9493511-8380-4B6B-B7D7-4FF10F162952}"/>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6" name="Нижний колонтитул 5">
            <a:extLst>
              <a:ext uri="{FF2B5EF4-FFF2-40B4-BE49-F238E27FC236}">
                <a16:creationId xmlns:a16="http://schemas.microsoft.com/office/drawing/2014/main" id="{4CE5E970-6B6E-45D5-9340-DB60B09A769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C7AE729-D77A-4C1E-9CFC-A73725E3D0C8}"/>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2403925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DD7E2B-3B4D-46AD-B3FA-B7025B05F678}"/>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4EF81F1-12A3-44EA-993C-18C27BAEB5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579927E-F80C-43FC-A602-7663FE9DDEE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9AB3C15C-47AB-4DAB-9D48-1B39A33AF9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AF257A0-40C4-4108-832F-79FB871E10D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908A813-574E-4467-80B3-ADE3B098D2F6}"/>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8" name="Нижний колонтитул 7">
            <a:extLst>
              <a:ext uri="{FF2B5EF4-FFF2-40B4-BE49-F238E27FC236}">
                <a16:creationId xmlns:a16="http://schemas.microsoft.com/office/drawing/2014/main" id="{5CDF501F-2C8D-4C35-8B68-0162F65737B4}"/>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8FED309-E6A3-4586-B46E-37378F6C57D8}"/>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2970640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7E2F52-6927-47CA-9655-5F46B9540DD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4CF305C-F243-43A2-B981-B18F620F14C6}"/>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4" name="Нижний колонтитул 3">
            <a:extLst>
              <a:ext uri="{FF2B5EF4-FFF2-40B4-BE49-F238E27FC236}">
                <a16:creationId xmlns:a16="http://schemas.microsoft.com/office/drawing/2014/main" id="{6FE49E5D-EE0C-4185-8594-485FA2155D36}"/>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B07E55F-25A4-45A7-89BC-30609A6D0FFD}"/>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109987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D8007DE-F13F-41AD-9A55-38A7CF4C57B0}"/>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3" name="Нижний колонтитул 2">
            <a:extLst>
              <a:ext uri="{FF2B5EF4-FFF2-40B4-BE49-F238E27FC236}">
                <a16:creationId xmlns:a16="http://schemas.microsoft.com/office/drawing/2014/main" id="{916039E5-B443-4DC7-AC4B-A71002F3C70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36CB60C8-5898-44F3-ADFD-82CF8BA0AF76}"/>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29991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A924F2-3FC4-41B6-B4C7-87882505DA6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B64B513-113B-4D13-B906-1F253B0B89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22EC1AC-3F5A-4EA7-ABE0-3D20F4D29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036B5B0-73E5-45D6-B766-CA778C910D06}"/>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6" name="Нижний колонтитул 5">
            <a:extLst>
              <a:ext uri="{FF2B5EF4-FFF2-40B4-BE49-F238E27FC236}">
                <a16:creationId xmlns:a16="http://schemas.microsoft.com/office/drawing/2014/main" id="{4DC4D96D-168D-4F34-B32C-B2BB812A207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F8D32BE-8D67-45E1-BBBD-A3B8975949B2}"/>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1757840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37BA05-97D7-4528-A26B-107197EACCD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57E9E60-72D5-4F03-8960-CAEA4BD5A8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04E0653F-0ED2-4457-96E8-4F3C4AF548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5554541-1CAA-42EB-93C1-E4A5982E4F23}"/>
              </a:ext>
            </a:extLst>
          </p:cNvPr>
          <p:cNvSpPr>
            <a:spLocks noGrp="1"/>
          </p:cNvSpPr>
          <p:nvPr>
            <p:ph type="dt" sz="half" idx="10"/>
          </p:nvPr>
        </p:nvSpPr>
        <p:spPr/>
        <p:txBody>
          <a:bodyPr/>
          <a:lstStyle/>
          <a:p>
            <a:fld id="{4DA8E8F7-9A5E-4E34-878B-75F1975C6402}" type="datetimeFigureOut">
              <a:rPr lang="ru-RU" smtClean="0"/>
              <a:t>23.03.2025</a:t>
            </a:fld>
            <a:endParaRPr lang="ru-RU"/>
          </a:p>
        </p:txBody>
      </p:sp>
      <p:sp>
        <p:nvSpPr>
          <p:cNvPr id="6" name="Нижний колонтитул 5">
            <a:extLst>
              <a:ext uri="{FF2B5EF4-FFF2-40B4-BE49-F238E27FC236}">
                <a16:creationId xmlns:a16="http://schemas.microsoft.com/office/drawing/2014/main" id="{518976C4-5449-4A1B-A272-54DBDB336AD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78B750E-3F92-4EB1-AB85-A3AF06A18C10}"/>
              </a:ext>
            </a:extLst>
          </p:cNvPr>
          <p:cNvSpPr>
            <a:spLocks noGrp="1"/>
          </p:cNvSpPr>
          <p:nvPr>
            <p:ph type="sldNum" sz="quarter" idx="12"/>
          </p:nvPr>
        </p:nvSpPr>
        <p:spPr/>
        <p:txBody>
          <a:bodyPr/>
          <a:lstStyle/>
          <a:p>
            <a:fld id="{11E1232D-A5A8-4C03-9497-CE454D9AB585}" type="slidenum">
              <a:rPr lang="ru-RU" smtClean="0"/>
              <a:t>‹#›</a:t>
            </a:fld>
            <a:endParaRPr lang="ru-RU"/>
          </a:p>
        </p:txBody>
      </p:sp>
    </p:spTree>
    <p:extLst>
      <p:ext uri="{BB962C8B-B14F-4D97-AF65-F5344CB8AC3E}">
        <p14:creationId xmlns:p14="http://schemas.microsoft.com/office/powerpoint/2010/main" val="63571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31E644-A159-4656-A05E-70F0B2C32E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8BF7B1A5-944B-48C1-8AA8-DBF545D83E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8AA9A49-1611-4256-A816-0C362D7EB0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A8E8F7-9A5E-4E34-878B-75F1975C6402}" type="datetimeFigureOut">
              <a:rPr lang="ru-RU" smtClean="0"/>
              <a:t>23.03.2025</a:t>
            </a:fld>
            <a:endParaRPr lang="ru-RU"/>
          </a:p>
        </p:txBody>
      </p:sp>
      <p:sp>
        <p:nvSpPr>
          <p:cNvPr id="5" name="Нижний колонтитул 4">
            <a:extLst>
              <a:ext uri="{FF2B5EF4-FFF2-40B4-BE49-F238E27FC236}">
                <a16:creationId xmlns:a16="http://schemas.microsoft.com/office/drawing/2014/main" id="{2DBC5208-2A80-4AF8-8DB8-DC33CC387D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4F568683-3FB6-4147-B595-39851DDFDE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E1232D-A5A8-4C03-9497-CE454D9AB585}" type="slidenum">
              <a:rPr lang="ru-RU" smtClean="0"/>
              <a:t>‹#›</a:t>
            </a:fld>
            <a:endParaRPr lang="ru-RU"/>
          </a:p>
        </p:txBody>
      </p:sp>
    </p:spTree>
    <p:extLst>
      <p:ext uri="{BB962C8B-B14F-4D97-AF65-F5344CB8AC3E}">
        <p14:creationId xmlns:p14="http://schemas.microsoft.com/office/powerpoint/2010/main" val="4050236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9DFC05-CB6A-414E-BB7B-10B7398F9A01}"/>
              </a:ext>
            </a:extLst>
          </p:cNvPr>
          <p:cNvSpPr>
            <a:spLocks noGrp="1"/>
          </p:cNvSpPr>
          <p:nvPr>
            <p:ph type="ctrTitle"/>
          </p:nvPr>
        </p:nvSpPr>
        <p:spPr/>
        <p:txBody>
          <a:bodyPr>
            <a:normAutofit fontScale="90000"/>
          </a:bodyPr>
          <a:lstStyle/>
          <a:p>
            <a:pPr indent="450215">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Аннотация</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Раскрыты общие вопросы м</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етодики преподавания русского языка </a:t>
            </a:r>
            <a:r>
              <a:rPr lang="ru-RU" sz="1800" dirty="0">
                <a:effectLst/>
                <a:latin typeface="Calibri" panose="020F0502020204030204" pitchFamily="34" charset="0"/>
                <a:ea typeface="Calibri" panose="020F0502020204030204" pitchFamily="34" charset="0"/>
                <a:cs typeface="Times New Roman" panose="02020603050405020304" pitchFamily="18" charset="0"/>
              </a:rPr>
              <a:t>В структурированном учебном п</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особии представлена базовая информация, отражающая содержание курса методики русского языка как родного.</a:t>
            </a:r>
            <a:r>
              <a:rPr lang="ru-RU" sz="1800" dirty="0">
                <a:effectLst/>
                <a:latin typeface="Calibri" panose="020F0502020204030204" pitchFamily="34" charset="0"/>
                <a:ea typeface="Calibri" panose="020F0502020204030204" pitchFamily="34" charset="0"/>
                <a:cs typeface="Times New Roman" panose="02020603050405020304" pitchFamily="18" charset="0"/>
              </a:rPr>
              <a:t>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Цель пособия – обеспечить профессиональную подготовку студентов-филологов в области методики преподавания русского языка в школе. Цель и задачи пособия определили его структуру и содержание. </a:t>
            </a:r>
            <a:r>
              <a:rPr lang="ru-RU" sz="1800" dirty="0">
                <a:effectLst/>
                <a:latin typeface="Calibri" panose="020F0502020204030204" pitchFamily="34" charset="0"/>
                <a:ea typeface="Calibri" panose="020F0502020204030204" pitchFamily="34" charset="0"/>
                <a:cs typeface="Times New Roman" panose="02020603050405020304" pitchFamily="18" charset="0"/>
              </a:rPr>
              <a:t>Содержание пособия соответствует Типовой учебной программе по дисциплине </a:t>
            </a:r>
            <a:r>
              <a:rPr lang="ru-RU" sz="1800" b="1"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Calibri" panose="020F0502020204030204" pitchFamily="34" charset="0"/>
                <a:ea typeface="Calibri" panose="020F0502020204030204" pitchFamily="34" charset="0"/>
                <a:cs typeface="Times New Roman" panose="02020603050405020304" pitchFamily="18" charset="0"/>
              </a:rPr>
              <a:t>Методики преподавания русского языка» для филологических специальностей.</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Учебное пособие состоит из разделов, посвященных изложению наиболее важных сведений из области данной науки.</a:t>
            </a:r>
            <a:r>
              <a:rPr lang="ru-RU" sz="1800" dirty="0">
                <a:effectLst/>
                <a:latin typeface="Calibri" panose="020F0502020204030204" pitchFamily="34" charset="0"/>
                <a:ea typeface="Calibri" panose="020F0502020204030204" pitchFamily="34" charset="0"/>
                <a:cs typeface="Times New Roman" panose="02020603050405020304" pitchFamily="18" charset="0"/>
              </a:rPr>
              <a:t> Каждый из его разделов направлен на осмысление понятийного аппарата.</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Calibri" panose="020F0502020204030204" pitchFamily="34" charset="0"/>
                <a:ea typeface="TimesNewRomanPSMT"/>
                <a:cs typeface="Times New Roman" panose="02020603050405020304" pitchFamily="18" charset="0"/>
              </a:rPr>
              <a:t>Знакомство с каждой темой начинается  с эпиграфа, который в образной форме выражает суть темы.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Содержащийся в нем теоретический материал в виде структурно-логических таблиц и схем позволит разобраться в сложных вопросах методики русского языка, лучше понять ключевые методические термины, их взаимосвязь</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Пособие выполнено в виде структурно-логических таблиц </a:t>
            </a:r>
            <a:r>
              <a:rPr lang="kk-KZ" sz="1800" dirty="0">
                <a:effectLst/>
                <a:latin typeface="Calibri" panose="020F0502020204030204" pitchFamily="34" charset="0"/>
                <a:ea typeface="Calibri" panose="020F0502020204030204" pitchFamily="34" charset="0"/>
                <a:cs typeface="Times New Roman" panose="02020603050405020304" pitchFamily="18" charset="0"/>
              </a:rPr>
              <a:t> и </a:t>
            </a:r>
            <a:r>
              <a:rPr lang="ru-RU" sz="1800" dirty="0">
                <a:effectLst/>
                <a:latin typeface="Calibri" panose="020F0502020204030204" pitchFamily="34" charset="0"/>
                <a:ea typeface="Calibri" panose="020F0502020204030204" pitchFamily="34" charset="0"/>
                <a:cs typeface="Times New Roman" panose="02020603050405020304" pitchFamily="18" charset="0"/>
              </a:rPr>
              <a:t>схем, которые раскрывают сущность, содержание, пути развития  и совершенствования методики преподавания русского языка, и призвано </a:t>
            </a:r>
            <a:r>
              <a:rPr lang="ru-RU" sz="1800" dirty="0">
                <a:effectLst/>
                <a:latin typeface="Calibri" panose="020F0502020204030204" pitchFamily="34" charset="0"/>
                <a:ea typeface="TimesNewRomanPSMT"/>
                <a:cs typeface="Times New Roman" panose="02020603050405020304" pitchFamily="18" charset="0"/>
              </a:rPr>
              <a:t>облегчить</a:t>
            </a:r>
            <a:r>
              <a:rPr lang="ru-RU" sz="1800" dirty="0">
                <a:effectLst/>
                <a:latin typeface="Calibri" panose="020F0502020204030204" pitchFamily="34" charset="0"/>
                <a:ea typeface="Calibri" panose="020F0502020204030204" pitchFamily="34" charset="0"/>
                <a:cs typeface="Times New Roman" panose="02020603050405020304" pitchFamily="18" charset="0"/>
              </a:rPr>
              <a:t> систематизацию </a:t>
            </a:r>
            <a:r>
              <a:rPr lang="ru-RU" sz="1800" dirty="0">
                <a:effectLst/>
                <a:latin typeface="Calibri" panose="020F0502020204030204" pitchFamily="34" charset="0"/>
                <a:ea typeface="TimesNewRomanPSMT"/>
                <a:cs typeface="Times New Roman" panose="02020603050405020304" pitchFamily="18" charset="0"/>
              </a:rPr>
              <a:t>и усвоение теоретического материала.</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Учебное пособие предназначено для студентов высших учебных заведений, обучающихся по программе бакалавриата по специальности </a:t>
            </a:r>
            <a:r>
              <a:rPr lang="kk-KZ"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Calibri" panose="020F0502020204030204" pitchFamily="34" charset="0"/>
                <a:ea typeface="Calibri" panose="020F0502020204030204" pitchFamily="34" charset="0"/>
                <a:cs typeface="Times New Roman" panose="02020603050405020304" pitchFamily="18" charset="0"/>
              </a:rPr>
              <a:t>6B011800 – Русский язык и литература</a:t>
            </a:r>
            <a:r>
              <a:rPr lang="kk-KZ"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a:effectLst/>
                <a:latin typeface="Calibri" panose="020F0502020204030204" pitchFamily="34" charset="0"/>
                <a:ea typeface="Calibri" panose="020F0502020204030204" pitchFamily="34" charset="0"/>
                <a:cs typeface="Times New Roman" panose="02020603050405020304" pitchFamily="18" charset="0"/>
              </a:rPr>
              <a:t>	</a:t>
            </a:r>
            <a:br>
              <a:rPr lang="ru-RU" sz="1800">
                <a:effectLst/>
                <a:latin typeface="Calibri" panose="020F0502020204030204" pitchFamily="34" charset="0"/>
                <a:ea typeface="Calibri" panose="020F0502020204030204" pitchFamily="34" charset="0"/>
                <a:cs typeface="Times New Roman" panose="02020603050405020304" pitchFamily="18" charset="0"/>
              </a:rPr>
            </a:br>
            <a:endParaRPr lang="ru-RU"/>
          </a:p>
        </p:txBody>
      </p:sp>
      <p:sp>
        <p:nvSpPr>
          <p:cNvPr id="3" name="Подзаголовок 2">
            <a:extLst>
              <a:ext uri="{FF2B5EF4-FFF2-40B4-BE49-F238E27FC236}">
                <a16:creationId xmlns:a16="http://schemas.microsoft.com/office/drawing/2014/main" id="{5CD4E436-2E2B-4ABD-965B-46BA540C6B2F}"/>
              </a:ext>
            </a:extLst>
          </p:cNvPr>
          <p:cNvSpPr>
            <a:spLocks noGrp="1"/>
          </p:cNvSpPr>
          <p:nvPr>
            <p:ph type="subTitle" idx="1"/>
          </p:nvPr>
        </p:nvSpPr>
        <p:spPr/>
        <p:txBody>
          <a:bodyPr/>
          <a:lstStyle/>
          <a:p>
            <a:endParaRPr lang="ru-RU"/>
          </a:p>
        </p:txBody>
      </p:sp>
    </p:spTree>
    <p:extLst>
      <p:ext uri="{BB962C8B-B14F-4D97-AF65-F5344CB8AC3E}">
        <p14:creationId xmlns:p14="http://schemas.microsoft.com/office/powerpoint/2010/main" val="10652941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206</Words>
  <Application>Microsoft Office PowerPoint</Application>
  <PresentationFormat>Широкоэкранный</PresentationFormat>
  <Paragraphs>1</Paragraphs>
  <Slides>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vt:i4>
      </vt:variant>
    </vt:vector>
  </HeadingPairs>
  <TitlesOfParts>
    <vt:vector size="6" baseType="lpstr">
      <vt:lpstr>Arial</vt:lpstr>
      <vt:lpstr>Calibri</vt:lpstr>
      <vt:lpstr>Calibri Light</vt:lpstr>
      <vt:lpstr>Times New Roman</vt:lpstr>
      <vt:lpstr>Тема Office</vt:lpstr>
      <vt:lpstr>Аннотация    Раскрыты общие вопросы методики преподавания русского языка В структурированном учебном пособии представлена базовая информация, отражающая содержание курса методики русского языка как родного.  Цель пособия – обеспечить профессиональную подготовку студентов-филологов в области методики преподавания русского языка в школе. Цель и задачи пособия определили его структуру и содержание. Содержание пособия соответствует Типовой учебной программе по дисциплине «Методики преподавания русского языка» для филологических специальностей. Учебное пособие состоит из разделов, посвященных изложению наиболее важных сведений из области данной науки. Каждый из его разделов направлен на осмысление понятийного аппарата. Знакомство с каждой темой начинается  с эпиграфа, который в образной форме выражает суть темы.  Содержащийся в нем теоретический материал в виде структурно-логических таблиц и схем позволит разобраться в сложных вопросах методики русского языка, лучше понять ключевые методические термины, их взаимосвязь Пособие выполнено в виде структурно-логических таблиц  и схем, которые раскрывают сущность, содержание, пути развития  и совершенствования методики преподавания русского языка, и призвано облегчить систематизацию и усвоение теоретического материала. Учебное пособие предназначено для студентов высших учебных заведений, обучающихся по программе бакалавриата по специальности «6B011800 – Русский язык и литература».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Аннотация    Раскрыты общие вопросы методики преподавания русского языка В структурированном учебном пособии представлена базовая информация, отражающая содержание курса методики русского языка как родного.  Цель пособия – обеспечить профессиональную подготовку студентов-филологов в области методики преподавания русского языка в школе. Цель и задачи пособия определили его структуру и содержание. Содержание пособия соответствует Типовой учебной программе по дисциплине «Методики преподавания русского языка» для филологических специальностей. Учебное пособие состоит из разделов, посвященных изложению наиболее важных сведений из области данной науки. Каждый из его разделов направлен на осмысление понятийного аппарата. Знакомство с каждой темой начинается  с эпиграфа, который в образной форме выражает суть темы.  Содержащийся в нем теоретический материал в виде структурно-логических таблиц и схем позволит разобраться в сложных вопросах методики русского языка, лучше понять ключевые методические термины, их взаимосвязь Пособие выполнено в виде структурно-логических таблиц  и схем, которые раскрывают сущность, содержание, пути развития  и совершенствования методики преподавания русского языка, и призвано облегчить систематизацию и усвоение теоретического материала. Учебное пособие предназначено для студентов высших учебных заведений, обучающихся по программе бакалавриата по специальности «6B011800 – Русский язык и литература».  </dc:title>
  <dc:creator>Рашида Касымова</dc:creator>
  <cp:lastModifiedBy>Рашида Касымова</cp:lastModifiedBy>
  <cp:revision>1</cp:revision>
  <dcterms:created xsi:type="dcterms:W3CDTF">2025-03-23T12:20:44Z</dcterms:created>
  <dcterms:modified xsi:type="dcterms:W3CDTF">2025-03-23T12:22:01Z</dcterms:modified>
</cp:coreProperties>
</file>