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57" autoAdjust="0"/>
  </p:normalViewPr>
  <p:slideViewPr>
    <p:cSldViewPr snapToGrid="0">
      <p:cViewPr varScale="1">
        <p:scale>
          <a:sx n="60" d="100"/>
          <a:sy n="60" d="100"/>
        </p:scale>
        <p:origin x="11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smtClean="0"/>
              <a:t>Virus-induced</a:t>
            </a:r>
            <a:r>
              <a:rPr lang="en-US" baseline="0" dirty="0" smtClean="0"/>
              <a:t> </a:t>
            </a:r>
            <a:r>
              <a:rPr lang="en-US" dirty="0" smtClean="0"/>
              <a:t>Liver cirrhosis</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ru-RU"/>
        </a:p>
      </c:txPr>
    </c:title>
    <c:autoTitleDeleted val="0"/>
    <c:plotArea>
      <c:layout/>
      <c:ofPieChart>
        <c:ofPieType val="pie"/>
        <c:varyColors val="1"/>
        <c:ser>
          <c:idx val="0"/>
          <c:order val="0"/>
          <c:tx>
            <c:strRef>
              <c:f>Лист1!$B$1</c:f>
              <c:strCache>
                <c:ptCount val="1"/>
                <c:pt idx="0">
                  <c:v>Liver chirrosis</c:v>
                </c:pt>
              </c:strCache>
            </c:strRef>
          </c:tx>
          <c:dPt>
            <c:idx val="0"/>
            <c:bubble3D val="0"/>
            <c:spPr>
              <a:solidFill>
                <a:srgbClr val="C0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DD2-4E36-ABF1-87E1C10EBA10}"/>
              </c:ext>
            </c:extLst>
          </c:dPt>
          <c:dPt>
            <c:idx val="1"/>
            <c:bubble3D val="0"/>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0DD2-4E36-ABF1-87E1C10EBA1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0DD2-4E36-ABF1-87E1C10EBA10}"/>
              </c:ext>
            </c:extLst>
          </c:dPt>
          <c:dPt>
            <c:idx val="3"/>
            <c:bubble3D val="0"/>
            <c:spPr>
              <a:solidFill>
                <a:srgbClr val="CC99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DD2-4E36-ABF1-87E1C10EBA10}"/>
              </c:ext>
            </c:extLst>
          </c:dPt>
          <c:dPt>
            <c:idx val="4"/>
            <c:bubble3D val="0"/>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DD2-4E36-ABF1-87E1C10EBA10}"/>
              </c:ext>
            </c:extLst>
          </c:dPt>
          <c:dLbls>
            <c:dLbl>
              <c:idx val="0"/>
              <c:layout>
                <c:manualLayout>
                  <c:x val="6.3147745524346766E-2"/>
                  <c:y val="-1.582761832190331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DD2-4E36-ABF1-87E1C10EBA10}"/>
                </c:ext>
              </c:extLst>
            </c:dLbl>
            <c:dLbl>
              <c:idx val="1"/>
              <c:layout>
                <c:manualLayout>
                  <c:x val="6.3443706663532731E-2"/>
                  <c:y val="2.2599906866480401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DD2-4E36-ABF1-87E1C10EBA10}"/>
                </c:ext>
              </c:extLst>
            </c:dLbl>
            <c:dLbl>
              <c:idx val="2"/>
              <c:delete val="1"/>
              <c:extLst>
                <c:ext xmlns:c15="http://schemas.microsoft.com/office/drawing/2012/chart" uri="{CE6537A1-D6FC-4f65-9D91-7224C49458BB}"/>
                <c:ext xmlns:c16="http://schemas.microsoft.com/office/drawing/2014/chart" uri="{C3380CC4-5D6E-409C-BE32-E72D297353CC}">
                  <c16:uniqueId val="{00000002-0DD2-4E36-ABF1-87E1C10EBA10}"/>
                </c:ext>
              </c:extLst>
            </c:dLbl>
            <c:dLbl>
              <c:idx val="3"/>
              <c:delete val="1"/>
              <c:extLst>
                <c:ext xmlns:c15="http://schemas.microsoft.com/office/drawing/2012/chart" uri="{CE6537A1-D6FC-4f65-9D91-7224C49458BB}"/>
                <c:ext xmlns:c16="http://schemas.microsoft.com/office/drawing/2014/chart" uri="{C3380CC4-5D6E-409C-BE32-E72D297353CC}">
                  <c16:uniqueId val="{00000001-0DD2-4E36-ABF1-87E1C10EBA1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Лист1!$A$2:$A$5</c:f>
              <c:strCache>
                <c:ptCount val="4"/>
                <c:pt idx="0">
                  <c:v>&lt;30 years</c:v>
                </c:pt>
                <c:pt idx="1">
                  <c:v>&gt;60 years</c:v>
                </c:pt>
                <c:pt idx="2">
                  <c:v>Hepatitis C</c:v>
                </c:pt>
                <c:pt idx="3">
                  <c:v>Hepatitis B</c:v>
                </c:pt>
              </c:strCache>
            </c:strRef>
          </c:cat>
          <c:val>
            <c:numRef>
              <c:f>Лист1!$B$2:$B$5</c:f>
              <c:numCache>
                <c:formatCode>General</c:formatCode>
                <c:ptCount val="4"/>
                <c:pt idx="0">
                  <c:v>6.2</c:v>
                </c:pt>
                <c:pt idx="1">
                  <c:v>6.8</c:v>
                </c:pt>
                <c:pt idx="2">
                  <c:v>52</c:v>
                </c:pt>
                <c:pt idx="3">
                  <c:v>48</c:v>
                </c:pt>
              </c:numCache>
            </c:numRef>
          </c:val>
          <c:extLst>
            <c:ext xmlns:c16="http://schemas.microsoft.com/office/drawing/2014/chart" uri="{C3380CC4-5D6E-409C-BE32-E72D297353CC}">
              <c16:uniqueId val="{00000000-0DD2-4E36-ABF1-87E1C10EBA10}"/>
            </c:ext>
          </c:extLst>
        </c:ser>
        <c:dLbls>
          <c:dLblPos val="ctr"/>
          <c:showLegendKey val="0"/>
          <c:showVal val="0"/>
          <c:showCatName val="0"/>
          <c:showSerName val="0"/>
          <c:showPercent val="1"/>
          <c:showBubbleSize val="0"/>
          <c:showLeaderLines val="1"/>
        </c:dLbls>
        <c:gapWidth val="100"/>
        <c:secondPieSize val="75"/>
        <c:serLines>
          <c:spPr>
            <a:ln w="9525">
              <a:solidFill>
                <a:schemeClr val="dk1">
                  <a:lumMod val="50000"/>
                  <a:lumOff val="50000"/>
                </a:schemeClr>
              </a:solidFill>
              <a:round/>
            </a:ln>
            <a:effectLst/>
          </c:spPr>
        </c:serLines>
      </c:ofPieChart>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ru-RU"/>
        </a:p>
      </c:txPr>
    </c:legend>
    <c:plotVisOnly val="1"/>
    <c:dispBlanksAs val="gap"/>
    <c:showDLblsOverMax val="0"/>
  </c:chart>
  <c:spPr>
    <a:noFill/>
    <a:ln w="9525" cap="flat" cmpd="sng" algn="ctr">
      <a:noFill/>
      <a:round/>
    </a:ln>
    <a:effectLst>
      <a:innerShdw blurRad="63500" dist="50800" dir="18900000">
        <a:prstClr val="black">
          <a:alpha val="50000"/>
        </a:prstClr>
      </a:innerShdw>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84442-6571-4AF1-996A-A242BC72F20A}" type="doc">
      <dgm:prSet loTypeId="urn:microsoft.com/office/officeart/2009/3/layout/DescendingProcess" loCatId="process" qsTypeId="urn:microsoft.com/office/officeart/2005/8/quickstyle/simple4" qsCatId="simple" csTypeId="urn:microsoft.com/office/officeart/2005/8/colors/accent1_4" csCatId="accent1" phldr="1"/>
      <dgm:spPr/>
      <dgm:t>
        <a:bodyPr/>
        <a:lstStyle/>
        <a:p>
          <a:endParaRPr lang="ru-RU"/>
        </a:p>
      </dgm:t>
    </dgm:pt>
    <dgm:pt modelId="{1B5429AD-7292-47F5-800A-EE6E17495A50}">
      <dgm:prSet phldrT="[Текст]"/>
      <dgm:spPr/>
      <dgm:t>
        <a:bodyPr/>
        <a:lstStyle/>
        <a:p>
          <a:r>
            <a:rPr lang="en-US" dirty="0" smtClean="0"/>
            <a:t>23,233 patients with Hepatitis C</a:t>
          </a:r>
          <a:endParaRPr lang="ru-RU" dirty="0"/>
        </a:p>
      </dgm:t>
    </dgm:pt>
    <dgm:pt modelId="{DCE88499-0082-4708-A68B-33B7D22CDB86}" type="parTrans" cxnId="{917F173D-D88E-4208-B1EF-D48C16A01480}">
      <dgm:prSet/>
      <dgm:spPr/>
      <dgm:t>
        <a:bodyPr/>
        <a:lstStyle/>
        <a:p>
          <a:endParaRPr lang="ru-RU"/>
        </a:p>
      </dgm:t>
    </dgm:pt>
    <dgm:pt modelId="{EDEA907C-D869-471A-AC43-0A91EC2589B1}" type="sibTrans" cxnId="{917F173D-D88E-4208-B1EF-D48C16A01480}">
      <dgm:prSet/>
      <dgm:spPr/>
      <dgm:t>
        <a:bodyPr/>
        <a:lstStyle/>
        <a:p>
          <a:endParaRPr lang="ru-RU"/>
        </a:p>
      </dgm:t>
    </dgm:pt>
    <dgm:pt modelId="{B2BD4C45-20BA-4D2D-8743-7018C29445CA}">
      <dgm:prSet phldrT="[Текст]"/>
      <dgm:spPr/>
      <dgm:t>
        <a:bodyPr/>
        <a:lstStyle/>
        <a:p>
          <a:pPr algn="ctr"/>
          <a:r>
            <a:rPr lang="en-US" dirty="0" smtClean="0"/>
            <a:t>22,977 patients with hepatitis B</a:t>
          </a:r>
          <a:endParaRPr lang="ru-RU" dirty="0"/>
        </a:p>
      </dgm:t>
    </dgm:pt>
    <dgm:pt modelId="{1B1EC916-FAF4-4605-B2A3-31D6E7D868B1}" type="parTrans" cxnId="{7A2BC956-A86F-4312-802A-5FB3D8D5A579}">
      <dgm:prSet/>
      <dgm:spPr/>
      <dgm:t>
        <a:bodyPr/>
        <a:lstStyle/>
        <a:p>
          <a:endParaRPr lang="ru-RU"/>
        </a:p>
      </dgm:t>
    </dgm:pt>
    <dgm:pt modelId="{DEC79BD2-F9CC-45A3-8487-440EFAF30788}" type="sibTrans" cxnId="{7A2BC956-A86F-4312-802A-5FB3D8D5A579}">
      <dgm:prSet/>
      <dgm:spPr/>
      <dgm:t>
        <a:bodyPr/>
        <a:lstStyle/>
        <a:p>
          <a:endParaRPr lang="ru-RU"/>
        </a:p>
      </dgm:t>
    </dgm:pt>
    <dgm:pt modelId="{37E221B6-4A55-4BA3-B38D-0D8492771867}">
      <dgm:prSet phldrT="[Текст]"/>
      <dgm:spPr/>
      <dgm:t>
        <a:bodyPr/>
        <a:lstStyle/>
        <a:p>
          <a:pPr algn="ctr"/>
          <a:r>
            <a:rPr lang="en-US" dirty="0" smtClean="0"/>
            <a:t>1252 patients with hepatitis D</a:t>
          </a:r>
          <a:endParaRPr lang="ru-RU" dirty="0"/>
        </a:p>
      </dgm:t>
    </dgm:pt>
    <dgm:pt modelId="{E84A697D-99C9-485A-9299-7F702D005DAA}" type="parTrans" cxnId="{A82CEC09-09CA-4D8E-897E-9BB532946C8C}">
      <dgm:prSet/>
      <dgm:spPr/>
      <dgm:t>
        <a:bodyPr/>
        <a:lstStyle/>
        <a:p>
          <a:endParaRPr lang="ru-RU"/>
        </a:p>
      </dgm:t>
    </dgm:pt>
    <dgm:pt modelId="{B07595B6-57A0-4A15-BDD9-5AFBDE1A9005}" type="sibTrans" cxnId="{A82CEC09-09CA-4D8E-897E-9BB532946C8C}">
      <dgm:prSet/>
      <dgm:spPr/>
      <dgm:t>
        <a:bodyPr/>
        <a:lstStyle/>
        <a:p>
          <a:endParaRPr lang="ru-RU"/>
        </a:p>
      </dgm:t>
    </dgm:pt>
    <dgm:pt modelId="{5CC34316-52F0-4345-AA9C-F4929C2C366E}">
      <dgm:prSet phldrT="[Текст]"/>
      <dgm:spPr/>
      <dgm:t>
        <a:bodyPr/>
        <a:lstStyle/>
        <a:p>
          <a:r>
            <a:rPr lang="en-US" dirty="0" smtClean="0"/>
            <a:t>5,976 with liver cirrhosis</a:t>
          </a:r>
          <a:endParaRPr lang="ru-RU" dirty="0"/>
        </a:p>
      </dgm:t>
    </dgm:pt>
    <dgm:pt modelId="{72A89934-D681-48A5-BF38-9A66D0583216}" type="parTrans" cxnId="{C6DF594B-070E-420C-AFAA-CDE40587E218}">
      <dgm:prSet/>
      <dgm:spPr/>
      <dgm:t>
        <a:bodyPr/>
        <a:lstStyle/>
        <a:p>
          <a:endParaRPr lang="ru-RU"/>
        </a:p>
      </dgm:t>
    </dgm:pt>
    <dgm:pt modelId="{1AB4B39B-2587-46CC-933C-7EC0083177AD}" type="sibTrans" cxnId="{C6DF594B-070E-420C-AFAA-CDE40587E218}">
      <dgm:prSet/>
      <dgm:spPr/>
      <dgm:t>
        <a:bodyPr/>
        <a:lstStyle/>
        <a:p>
          <a:endParaRPr lang="ru-RU"/>
        </a:p>
      </dgm:t>
    </dgm:pt>
    <dgm:pt modelId="{8903CB51-4354-4B50-B18C-F597AD957D09}">
      <dgm:prSet phldrT="[Текст]"/>
      <dgm:spPr/>
      <dgm:t>
        <a:bodyPr/>
        <a:lstStyle/>
        <a:p>
          <a:r>
            <a:rPr lang="en-US" dirty="0" smtClean="0"/>
            <a:t>49175 patients (2022, WHO)</a:t>
          </a:r>
          <a:endParaRPr lang="ru-RU" dirty="0"/>
        </a:p>
      </dgm:t>
    </dgm:pt>
    <dgm:pt modelId="{F948FDE7-DB29-41E2-A4AF-6ECF850D5C3A}" type="parTrans" cxnId="{491404D7-CA20-4AEC-837B-D88A1C326BD0}">
      <dgm:prSet/>
      <dgm:spPr/>
      <dgm:t>
        <a:bodyPr/>
        <a:lstStyle/>
        <a:p>
          <a:endParaRPr lang="ru-RU"/>
        </a:p>
      </dgm:t>
    </dgm:pt>
    <dgm:pt modelId="{CBBB8349-0C91-4B30-A1C3-CE6F150306B3}" type="sibTrans" cxnId="{491404D7-CA20-4AEC-837B-D88A1C326BD0}">
      <dgm:prSet/>
      <dgm:spPr/>
      <dgm:t>
        <a:bodyPr/>
        <a:lstStyle/>
        <a:p>
          <a:endParaRPr lang="ru-RU"/>
        </a:p>
      </dgm:t>
    </dgm:pt>
    <dgm:pt modelId="{B4E6F02A-298F-45DB-8710-ACBF4220B4B0}">
      <dgm:prSet phldrT="[Текст]"/>
      <dgm:spPr/>
      <dgm:t>
        <a:bodyPr/>
        <a:lstStyle/>
        <a:p>
          <a:pPr algn="ctr"/>
          <a:r>
            <a:rPr lang="en-US" dirty="0" smtClean="0"/>
            <a:t>&gt;500 people </a:t>
          </a:r>
        </a:p>
        <a:p>
          <a:pPr algn="ctr"/>
          <a:r>
            <a:rPr lang="en-US" dirty="0" smtClean="0"/>
            <a:t>with HCC</a:t>
          </a:r>
          <a:endParaRPr lang="ru-RU" dirty="0"/>
        </a:p>
      </dgm:t>
    </dgm:pt>
    <dgm:pt modelId="{CA0322C5-BDA2-449D-9E4A-A5353173366C}" type="parTrans" cxnId="{9ADDB9B5-5174-4D05-9184-D46A52121F02}">
      <dgm:prSet/>
      <dgm:spPr/>
      <dgm:t>
        <a:bodyPr/>
        <a:lstStyle/>
        <a:p>
          <a:endParaRPr lang="ru-RU"/>
        </a:p>
      </dgm:t>
    </dgm:pt>
    <dgm:pt modelId="{812331FE-2A90-4F3B-A9FE-204880AA95DE}" type="sibTrans" cxnId="{9ADDB9B5-5174-4D05-9184-D46A52121F02}">
      <dgm:prSet/>
      <dgm:spPr/>
      <dgm:t>
        <a:bodyPr/>
        <a:lstStyle/>
        <a:p>
          <a:endParaRPr lang="ru-RU"/>
        </a:p>
      </dgm:t>
    </dgm:pt>
    <dgm:pt modelId="{DE08E754-DDBB-4260-9F8F-28BF5BE4C186}" type="pres">
      <dgm:prSet presAssocID="{73784442-6571-4AF1-996A-A242BC72F20A}" presName="Name0" presStyleCnt="0">
        <dgm:presLayoutVars>
          <dgm:chMax val="7"/>
          <dgm:chPref val="5"/>
        </dgm:presLayoutVars>
      </dgm:prSet>
      <dgm:spPr/>
      <dgm:t>
        <a:bodyPr/>
        <a:lstStyle/>
        <a:p>
          <a:endParaRPr lang="ru-RU"/>
        </a:p>
      </dgm:t>
    </dgm:pt>
    <dgm:pt modelId="{7BFF3987-2333-4181-8C18-180F9E17F6CB}" type="pres">
      <dgm:prSet presAssocID="{73784442-6571-4AF1-996A-A242BC72F20A}" presName="arrowNode" presStyleLbl="node1" presStyleIdx="0" presStyleCnt="1"/>
      <dgm:spPr/>
    </dgm:pt>
    <dgm:pt modelId="{2E76DC74-FA0E-4522-9D37-A8DBDE472C66}" type="pres">
      <dgm:prSet presAssocID="{1B5429AD-7292-47F5-800A-EE6E17495A50}" presName="txNode1" presStyleLbl="revTx" presStyleIdx="0" presStyleCnt="6">
        <dgm:presLayoutVars>
          <dgm:bulletEnabled val="1"/>
        </dgm:presLayoutVars>
      </dgm:prSet>
      <dgm:spPr/>
      <dgm:t>
        <a:bodyPr/>
        <a:lstStyle/>
        <a:p>
          <a:endParaRPr lang="ru-RU"/>
        </a:p>
      </dgm:t>
    </dgm:pt>
    <dgm:pt modelId="{0B043FA2-CAF8-4281-A444-ED431D213F06}" type="pres">
      <dgm:prSet presAssocID="{B2BD4C45-20BA-4D2D-8743-7018C29445CA}" presName="txNode2" presStyleLbl="revTx" presStyleIdx="1" presStyleCnt="6">
        <dgm:presLayoutVars>
          <dgm:bulletEnabled val="1"/>
        </dgm:presLayoutVars>
      </dgm:prSet>
      <dgm:spPr/>
      <dgm:t>
        <a:bodyPr/>
        <a:lstStyle/>
        <a:p>
          <a:endParaRPr lang="ru-RU"/>
        </a:p>
      </dgm:t>
    </dgm:pt>
    <dgm:pt modelId="{2B05D5C8-7BF4-4668-83D5-AC90F9955E57}" type="pres">
      <dgm:prSet presAssocID="{DEC79BD2-F9CC-45A3-8487-440EFAF30788}" presName="dotNode2" presStyleCnt="0"/>
      <dgm:spPr/>
    </dgm:pt>
    <dgm:pt modelId="{F96BBFD9-3C25-4EA7-930A-1A5A0075EB92}" type="pres">
      <dgm:prSet presAssocID="{DEC79BD2-F9CC-45A3-8487-440EFAF30788}" presName="dotRepeatNode" presStyleLbl="fgShp" presStyleIdx="0" presStyleCnt="4"/>
      <dgm:spPr/>
      <dgm:t>
        <a:bodyPr/>
        <a:lstStyle/>
        <a:p>
          <a:endParaRPr lang="ru-RU"/>
        </a:p>
      </dgm:t>
    </dgm:pt>
    <dgm:pt modelId="{D8A91FEC-5404-4FEF-BC93-305B912F499B}" type="pres">
      <dgm:prSet presAssocID="{37E221B6-4A55-4BA3-B38D-0D8492771867}" presName="txNode3" presStyleLbl="revTx" presStyleIdx="2" presStyleCnt="6">
        <dgm:presLayoutVars>
          <dgm:bulletEnabled val="1"/>
        </dgm:presLayoutVars>
      </dgm:prSet>
      <dgm:spPr/>
      <dgm:t>
        <a:bodyPr/>
        <a:lstStyle/>
        <a:p>
          <a:endParaRPr lang="ru-RU"/>
        </a:p>
      </dgm:t>
    </dgm:pt>
    <dgm:pt modelId="{72C5544E-A75F-4896-AB95-557B209DD71A}" type="pres">
      <dgm:prSet presAssocID="{B07595B6-57A0-4A15-BDD9-5AFBDE1A9005}" presName="dotNode3" presStyleCnt="0"/>
      <dgm:spPr/>
    </dgm:pt>
    <dgm:pt modelId="{44BCADBC-DE5D-4953-898E-DBAEF5D384C3}" type="pres">
      <dgm:prSet presAssocID="{B07595B6-57A0-4A15-BDD9-5AFBDE1A9005}" presName="dotRepeatNode" presStyleLbl="fgShp" presStyleIdx="1" presStyleCnt="4"/>
      <dgm:spPr/>
      <dgm:t>
        <a:bodyPr/>
        <a:lstStyle/>
        <a:p>
          <a:endParaRPr lang="ru-RU"/>
        </a:p>
      </dgm:t>
    </dgm:pt>
    <dgm:pt modelId="{AF82012D-C50B-4922-9AF9-85193325B586}" type="pres">
      <dgm:prSet presAssocID="{5CC34316-52F0-4345-AA9C-F4929C2C366E}" presName="txNode4" presStyleLbl="revTx" presStyleIdx="3" presStyleCnt="6">
        <dgm:presLayoutVars>
          <dgm:bulletEnabled val="1"/>
        </dgm:presLayoutVars>
      </dgm:prSet>
      <dgm:spPr/>
      <dgm:t>
        <a:bodyPr/>
        <a:lstStyle/>
        <a:p>
          <a:endParaRPr lang="ru-RU"/>
        </a:p>
      </dgm:t>
    </dgm:pt>
    <dgm:pt modelId="{92FCDAB9-6E77-4A95-9425-44ABFB698141}" type="pres">
      <dgm:prSet presAssocID="{1AB4B39B-2587-46CC-933C-7EC0083177AD}" presName="dotNode4" presStyleCnt="0"/>
      <dgm:spPr/>
    </dgm:pt>
    <dgm:pt modelId="{1393146D-BD70-4565-BA75-8F9EB4B75D8D}" type="pres">
      <dgm:prSet presAssocID="{1AB4B39B-2587-46CC-933C-7EC0083177AD}" presName="dotRepeatNode" presStyleLbl="fgShp" presStyleIdx="2" presStyleCnt="4"/>
      <dgm:spPr/>
      <dgm:t>
        <a:bodyPr/>
        <a:lstStyle/>
        <a:p>
          <a:endParaRPr lang="ru-RU"/>
        </a:p>
      </dgm:t>
    </dgm:pt>
    <dgm:pt modelId="{721D6B15-33C4-4495-A421-90DFAB1BCFC2}" type="pres">
      <dgm:prSet presAssocID="{B4E6F02A-298F-45DB-8710-ACBF4220B4B0}" presName="txNode5" presStyleLbl="revTx" presStyleIdx="4" presStyleCnt="6" custScaleX="63584" custLinFactNeighborX="8974" custLinFactNeighborY="11422">
        <dgm:presLayoutVars>
          <dgm:bulletEnabled val="1"/>
        </dgm:presLayoutVars>
      </dgm:prSet>
      <dgm:spPr/>
      <dgm:t>
        <a:bodyPr/>
        <a:lstStyle/>
        <a:p>
          <a:endParaRPr lang="ru-RU"/>
        </a:p>
      </dgm:t>
    </dgm:pt>
    <dgm:pt modelId="{4FEAB472-6D25-4513-9BAB-05F63FC6AAAB}" type="pres">
      <dgm:prSet presAssocID="{812331FE-2A90-4F3B-A9FE-204880AA95DE}" presName="dotNode5" presStyleCnt="0"/>
      <dgm:spPr/>
    </dgm:pt>
    <dgm:pt modelId="{A921DB51-14FF-4D3D-BAFA-FD25A9B933EF}" type="pres">
      <dgm:prSet presAssocID="{812331FE-2A90-4F3B-A9FE-204880AA95DE}" presName="dotRepeatNode" presStyleLbl="fgShp" presStyleIdx="3" presStyleCnt="4"/>
      <dgm:spPr/>
      <dgm:t>
        <a:bodyPr/>
        <a:lstStyle/>
        <a:p>
          <a:endParaRPr lang="ru-RU"/>
        </a:p>
      </dgm:t>
    </dgm:pt>
    <dgm:pt modelId="{C201A643-45EC-4E0D-9A67-3DCB7785BB4B}" type="pres">
      <dgm:prSet presAssocID="{8903CB51-4354-4B50-B18C-F597AD957D09}" presName="txNode6" presStyleLbl="revTx" presStyleIdx="5" presStyleCnt="6" custLinFactNeighborX="8949" custLinFactNeighborY="676">
        <dgm:presLayoutVars>
          <dgm:bulletEnabled val="1"/>
        </dgm:presLayoutVars>
      </dgm:prSet>
      <dgm:spPr/>
      <dgm:t>
        <a:bodyPr/>
        <a:lstStyle/>
        <a:p>
          <a:endParaRPr lang="ru-RU"/>
        </a:p>
      </dgm:t>
    </dgm:pt>
  </dgm:ptLst>
  <dgm:cxnLst>
    <dgm:cxn modelId="{A82CEC09-09CA-4D8E-897E-9BB532946C8C}" srcId="{73784442-6571-4AF1-996A-A242BC72F20A}" destId="{37E221B6-4A55-4BA3-B38D-0D8492771867}" srcOrd="2" destOrd="0" parTransId="{E84A697D-99C9-485A-9299-7F702D005DAA}" sibTransId="{B07595B6-57A0-4A15-BDD9-5AFBDE1A9005}"/>
    <dgm:cxn modelId="{491404D7-CA20-4AEC-837B-D88A1C326BD0}" srcId="{73784442-6571-4AF1-996A-A242BC72F20A}" destId="{8903CB51-4354-4B50-B18C-F597AD957D09}" srcOrd="5" destOrd="0" parTransId="{F948FDE7-DB29-41E2-A4AF-6ECF850D5C3A}" sibTransId="{CBBB8349-0C91-4B30-A1C3-CE6F150306B3}"/>
    <dgm:cxn modelId="{9D8178D3-8D18-4EB7-BEAE-225D2487FFDA}" type="presOf" srcId="{8903CB51-4354-4B50-B18C-F597AD957D09}" destId="{C201A643-45EC-4E0D-9A67-3DCB7785BB4B}" srcOrd="0" destOrd="0" presId="urn:microsoft.com/office/officeart/2009/3/layout/DescendingProcess"/>
    <dgm:cxn modelId="{40C497A5-FE0D-403F-9527-BD802DCCE8F4}" type="presOf" srcId="{73784442-6571-4AF1-996A-A242BC72F20A}" destId="{DE08E754-DDBB-4260-9F8F-28BF5BE4C186}" srcOrd="0" destOrd="0" presId="urn:microsoft.com/office/officeart/2009/3/layout/DescendingProcess"/>
    <dgm:cxn modelId="{917F173D-D88E-4208-B1EF-D48C16A01480}" srcId="{73784442-6571-4AF1-996A-A242BC72F20A}" destId="{1B5429AD-7292-47F5-800A-EE6E17495A50}" srcOrd="0" destOrd="0" parTransId="{DCE88499-0082-4708-A68B-33B7D22CDB86}" sibTransId="{EDEA907C-D869-471A-AC43-0A91EC2589B1}"/>
    <dgm:cxn modelId="{29814C97-EE62-4D8D-BE6B-DED47B5287BA}" type="presOf" srcId="{37E221B6-4A55-4BA3-B38D-0D8492771867}" destId="{D8A91FEC-5404-4FEF-BC93-305B912F499B}" srcOrd="0" destOrd="0" presId="urn:microsoft.com/office/officeart/2009/3/layout/DescendingProcess"/>
    <dgm:cxn modelId="{C554D1A9-9C6C-424A-8CA2-B4D501B766E0}" type="presOf" srcId="{1B5429AD-7292-47F5-800A-EE6E17495A50}" destId="{2E76DC74-FA0E-4522-9D37-A8DBDE472C66}" srcOrd="0" destOrd="0" presId="urn:microsoft.com/office/officeart/2009/3/layout/DescendingProcess"/>
    <dgm:cxn modelId="{2C360A2C-6C6A-4A47-9EFF-D42D00735194}" type="presOf" srcId="{B07595B6-57A0-4A15-BDD9-5AFBDE1A9005}" destId="{44BCADBC-DE5D-4953-898E-DBAEF5D384C3}" srcOrd="0" destOrd="0" presId="urn:microsoft.com/office/officeart/2009/3/layout/DescendingProcess"/>
    <dgm:cxn modelId="{B92B4FED-F384-4FF2-8A3A-6A41A8112847}" type="presOf" srcId="{DEC79BD2-F9CC-45A3-8487-440EFAF30788}" destId="{F96BBFD9-3C25-4EA7-930A-1A5A0075EB92}" srcOrd="0" destOrd="0" presId="urn:microsoft.com/office/officeart/2009/3/layout/DescendingProcess"/>
    <dgm:cxn modelId="{CB6834AA-B0A7-46CF-AC6F-9935794B57D4}" type="presOf" srcId="{B2BD4C45-20BA-4D2D-8743-7018C29445CA}" destId="{0B043FA2-CAF8-4281-A444-ED431D213F06}" srcOrd="0" destOrd="0" presId="urn:microsoft.com/office/officeart/2009/3/layout/DescendingProcess"/>
    <dgm:cxn modelId="{C6DF594B-070E-420C-AFAA-CDE40587E218}" srcId="{73784442-6571-4AF1-996A-A242BC72F20A}" destId="{5CC34316-52F0-4345-AA9C-F4929C2C366E}" srcOrd="3" destOrd="0" parTransId="{72A89934-D681-48A5-BF38-9A66D0583216}" sibTransId="{1AB4B39B-2587-46CC-933C-7EC0083177AD}"/>
    <dgm:cxn modelId="{9ADDB9B5-5174-4D05-9184-D46A52121F02}" srcId="{73784442-6571-4AF1-996A-A242BC72F20A}" destId="{B4E6F02A-298F-45DB-8710-ACBF4220B4B0}" srcOrd="4" destOrd="0" parTransId="{CA0322C5-BDA2-449D-9E4A-A5353173366C}" sibTransId="{812331FE-2A90-4F3B-A9FE-204880AA95DE}"/>
    <dgm:cxn modelId="{37A66838-15E6-492C-BBF0-CB4CBE0E7162}" type="presOf" srcId="{1AB4B39B-2587-46CC-933C-7EC0083177AD}" destId="{1393146D-BD70-4565-BA75-8F9EB4B75D8D}" srcOrd="0" destOrd="0" presId="urn:microsoft.com/office/officeart/2009/3/layout/DescendingProcess"/>
    <dgm:cxn modelId="{BF7EBCBA-0074-4ACA-BEA9-3356602B9AE4}" type="presOf" srcId="{5CC34316-52F0-4345-AA9C-F4929C2C366E}" destId="{AF82012D-C50B-4922-9AF9-85193325B586}" srcOrd="0" destOrd="0" presId="urn:microsoft.com/office/officeart/2009/3/layout/DescendingProcess"/>
    <dgm:cxn modelId="{854B58F5-F36C-4139-AC7B-F15787352CA4}" type="presOf" srcId="{812331FE-2A90-4F3B-A9FE-204880AA95DE}" destId="{A921DB51-14FF-4D3D-BAFA-FD25A9B933EF}" srcOrd="0" destOrd="0" presId="urn:microsoft.com/office/officeart/2009/3/layout/DescendingProcess"/>
    <dgm:cxn modelId="{7A2BC956-A86F-4312-802A-5FB3D8D5A579}" srcId="{73784442-6571-4AF1-996A-A242BC72F20A}" destId="{B2BD4C45-20BA-4D2D-8743-7018C29445CA}" srcOrd="1" destOrd="0" parTransId="{1B1EC916-FAF4-4605-B2A3-31D6E7D868B1}" sibTransId="{DEC79BD2-F9CC-45A3-8487-440EFAF30788}"/>
    <dgm:cxn modelId="{F4361C1B-57ED-483C-84AD-43270092E622}" type="presOf" srcId="{B4E6F02A-298F-45DB-8710-ACBF4220B4B0}" destId="{721D6B15-33C4-4495-A421-90DFAB1BCFC2}" srcOrd="0" destOrd="0" presId="urn:microsoft.com/office/officeart/2009/3/layout/DescendingProcess"/>
    <dgm:cxn modelId="{2AE7C94C-95E3-49FE-BE1A-54C9E49675B6}" type="presParOf" srcId="{DE08E754-DDBB-4260-9F8F-28BF5BE4C186}" destId="{7BFF3987-2333-4181-8C18-180F9E17F6CB}" srcOrd="0" destOrd="0" presId="urn:microsoft.com/office/officeart/2009/3/layout/DescendingProcess"/>
    <dgm:cxn modelId="{072D45AA-2868-4A00-94B2-DCFC1F4A7713}" type="presParOf" srcId="{DE08E754-DDBB-4260-9F8F-28BF5BE4C186}" destId="{2E76DC74-FA0E-4522-9D37-A8DBDE472C66}" srcOrd="1" destOrd="0" presId="urn:microsoft.com/office/officeart/2009/3/layout/DescendingProcess"/>
    <dgm:cxn modelId="{754CD4A3-01B0-493B-93DE-47480E752762}" type="presParOf" srcId="{DE08E754-DDBB-4260-9F8F-28BF5BE4C186}" destId="{0B043FA2-CAF8-4281-A444-ED431D213F06}" srcOrd="2" destOrd="0" presId="urn:microsoft.com/office/officeart/2009/3/layout/DescendingProcess"/>
    <dgm:cxn modelId="{064E42C7-9B1B-47E2-9160-B979A8EC7CED}" type="presParOf" srcId="{DE08E754-DDBB-4260-9F8F-28BF5BE4C186}" destId="{2B05D5C8-7BF4-4668-83D5-AC90F9955E57}" srcOrd="3" destOrd="0" presId="urn:microsoft.com/office/officeart/2009/3/layout/DescendingProcess"/>
    <dgm:cxn modelId="{58797D8C-91D8-4E98-A480-113DBF333030}" type="presParOf" srcId="{2B05D5C8-7BF4-4668-83D5-AC90F9955E57}" destId="{F96BBFD9-3C25-4EA7-930A-1A5A0075EB92}" srcOrd="0" destOrd="0" presId="urn:microsoft.com/office/officeart/2009/3/layout/DescendingProcess"/>
    <dgm:cxn modelId="{D8BB00EB-8477-4348-A2F3-B9F0AD3F8203}" type="presParOf" srcId="{DE08E754-DDBB-4260-9F8F-28BF5BE4C186}" destId="{D8A91FEC-5404-4FEF-BC93-305B912F499B}" srcOrd="4" destOrd="0" presId="urn:microsoft.com/office/officeart/2009/3/layout/DescendingProcess"/>
    <dgm:cxn modelId="{B4A04CD1-DD18-4512-8C93-B1C305324409}" type="presParOf" srcId="{DE08E754-DDBB-4260-9F8F-28BF5BE4C186}" destId="{72C5544E-A75F-4896-AB95-557B209DD71A}" srcOrd="5" destOrd="0" presId="urn:microsoft.com/office/officeart/2009/3/layout/DescendingProcess"/>
    <dgm:cxn modelId="{D22C735D-2BC6-4C1A-AB3D-D0C29F9CB943}" type="presParOf" srcId="{72C5544E-A75F-4896-AB95-557B209DD71A}" destId="{44BCADBC-DE5D-4953-898E-DBAEF5D384C3}" srcOrd="0" destOrd="0" presId="urn:microsoft.com/office/officeart/2009/3/layout/DescendingProcess"/>
    <dgm:cxn modelId="{6CA32832-60A1-4E43-9B36-0E445F334EA8}" type="presParOf" srcId="{DE08E754-DDBB-4260-9F8F-28BF5BE4C186}" destId="{AF82012D-C50B-4922-9AF9-85193325B586}" srcOrd="6" destOrd="0" presId="urn:microsoft.com/office/officeart/2009/3/layout/DescendingProcess"/>
    <dgm:cxn modelId="{BA8D7E28-C89D-4A87-938B-391D6759AD96}" type="presParOf" srcId="{DE08E754-DDBB-4260-9F8F-28BF5BE4C186}" destId="{92FCDAB9-6E77-4A95-9425-44ABFB698141}" srcOrd="7" destOrd="0" presId="urn:microsoft.com/office/officeart/2009/3/layout/DescendingProcess"/>
    <dgm:cxn modelId="{03BF0243-C57D-46CC-BD7E-F432BC799544}" type="presParOf" srcId="{92FCDAB9-6E77-4A95-9425-44ABFB698141}" destId="{1393146D-BD70-4565-BA75-8F9EB4B75D8D}" srcOrd="0" destOrd="0" presId="urn:microsoft.com/office/officeart/2009/3/layout/DescendingProcess"/>
    <dgm:cxn modelId="{7E55268F-F12C-4AC3-952A-256BB3549587}" type="presParOf" srcId="{DE08E754-DDBB-4260-9F8F-28BF5BE4C186}" destId="{721D6B15-33C4-4495-A421-90DFAB1BCFC2}" srcOrd="8" destOrd="0" presId="urn:microsoft.com/office/officeart/2009/3/layout/DescendingProcess"/>
    <dgm:cxn modelId="{A7764930-68B4-4776-845A-59D3D68ACFCC}" type="presParOf" srcId="{DE08E754-DDBB-4260-9F8F-28BF5BE4C186}" destId="{4FEAB472-6D25-4513-9BAB-05F63FC6AAAB}" srcOrd="9" destOrd="0" presId="urn:microsoft.com/office/officeart/2009/3/layout/DescendingProcess"/>
    <dgm:cxn modelId="{1C317FB8-16B5-4066-A1D6-3707336FF6BA}" type="presParOf" srcId="{4FEAB472-6D25-4513-9BAB-05F63FC6AAAB}" destId="{A921DB51-14FF-4D3D-BAFA-FD25A9B933EF}" srcOrd="0" destOrd="0" presId="urn:microsoft.com/office/officeart/2009/3/layout/DescendingProcess"/>
    <dgm:cxn modelId="{DAB73D77-61CB-49E1-966E-F1B4E9A1656D}" type="presParOf" srcId="{DE08E754-DDBB-4260-9F8F-28BF5BE4C186}" destId="{C201A643-45EC-4E0D-9A67-3DCB7785BB4B}" srcOrd="10"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403E65-0D3C-4CC1-B08E-A0E990B78ED5}"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ru-RU"/>
        </a:p>
      </dgm:t>
    </dgm:pt>
    <dgm:pt modelId="{B4A8EAF1-7FD7-43B3-8171-CF0B2B8FE194}">
      <dgm:prSet phldrT="[Текст]"/>
      <dgm:spPr/>
      <dgm:t>
        <a:bodyPr/>
        <a:lstStyle/>
        <a:p>
          <a:r>
            <a:rPr lang="en-US" dirty="0" smtClean="0">
              <a:latin typeface="Times New Roman" panose="02020603050405020304" pitchFamily="18" charset="0"/>
              <a:cs typeface="Times New Roman" panose="02020603050405020304" pitchFamily="18" charset="0"/>
            </a:rPr>
            <a:t>Portal Hypertension</a:t>
          </a:r>
          <a:endParaRPr lang="ru-RU" dirty="0">
            <a:latin typeface="Times New Roman" panose="02020603050405020304" pitchFamily="18" charset="0"/>
            <a:cs typeface="Times New Roman" panose="02020603050405020304" pitchFamily="18" charset="0"/>
          </a:endParaRPr>
        </a:p>
      </dgm:t>
    </dgm:pt>
    <dgm:pt modelId="{CCE41AFE-FBB0-4CBC-A8D5-358F90051706}" type="parTrans" cxnId="{AA1EADDA-C99B-45C3-8D0B-9941897A72DA}">
      <dgm:prSet/>
      <dgm:spPr/>
      <dgm:t>
        <a:bodyPr/>
        <a:lstStyle/>
        <a:p>
          <a:endParaRPr lang="ru-RU"/>
        </a:p>
      </dgm:t>
    </dgm:pt>
    <dgm:pt modelId="{E928AF93-716A-4A3C-850F-EB264109F6FE}" type="sibTrans" cxnId="{AA1EADDA-C99B-45C3-8D0B-9941897A72DA}">
      <dgm:prSet/>
      <dgm:spPr/>
      <dgm:t>
        <a:bodyPr/>
        <a:lstStyle/>
        <a:p>
          <a:endParaRPr lang="ru-RU"/>
        </a:p>
      </dgm:t>
    </dgm:pt>
    <dgm:pt modelId="{641A58FD-C69B-4155-824C-1AF452AA3EDB}">
      <dgm:prSet phldrT="[Текст]"/>
      <dgm:spPr/>
      <dgm:t>
        <a:bodyPr/>
        <a:lstStyle/>
        <a:p>
          <a:pPr algn="just"/>
          <a:r>
            <a:rPr lang="en-US" dirty="0" smtClean="0">
              <a:latin typeface="Times New Roman" panose="02020603050405020304" pitchFamily="18" charset="0"/>
              <a:cs typeface="Times New Roman" panose="02020603050405020304" pitchFamily="18" charset="0"/>
            </a:rPr>
            <a:t>   Portal hypertension may increase the liver’s susceptibility to hemodynamic changes during surgery, which can cause hepatic ischemia and decompensation</a:t>
          </a:r>
          <a:endParaRPr lang="ru-RU" dirty="0">
            <a:latin typeface="Times New Roman" panose="02020603050405020304" pitchFamily="18" charset="0"/>
            <a:cs typeface="Times New Roman" panose="02020603050405020304" pitchFamily="18" charset="0"/>
          </a:endParaRPr>
        </a:p>
      </dgm:t>
    </dgm:pt>
    <dgm:pt modelId="{8293E5A7-5842-46B1-A3B4-40C93FE710D7}" type="parTrans" cxnId="{302C4D17-EF2E-4F1B-BE69-DDACD510BB47}">
      <dgm:prSet/>
      <dgm:spPr/>
      <dgm:t>
        <a:bodyPr/>
        <a:lstStyle/>
        <a:p>
          <a:endParaRPr lang="ru-RU"/>
        </a:p>
      </dgm:t>
    </dgm:pt>
    <dgm:pt modelId="{E129C769-668F-4762-9F5C-0308AEC118B3}" type="sibTrans" cxnId="{302C4D17-EF2E-4F1B-BE69-DDACD510BB47}">
      <dgm:prSet/>
      <dgm:spPr/>
      <dgm:t>
        <a:bodyPr/>
        <a:lstStyle/>
        <a:p>
          <a:endParaRPr lang="ru-RU"/>
        </a:p>
      </dgm:t>
    </dgm:pt>
    <dgm:pt modelId="{01D5D0F9-DB92-4401-82FC-57AA322A03DB}">
      <dgm:prSet phldrT="[Текст]"/>
      <dgm:spPr/>
      <dgm:t>
        <a:bodyPr/>
        <a:lstStyle/>
        <a:p>
          <a:pPr algn="just"/>
          <a:r>
            <a:rPr lang="en-US" dirty="0" smtClean="0">
              <a:latin typeface="Times New Roman" panose="02020603050405020304" pitchFamily="18" charset="0"/>
              <a:cs typeface="Times New Roman" panose="02020603050405020304" pitchFamily="18" charset="0"/>
            </a:rPr>
            <a:t>   Portosystemic collaterals alter typical anatomy and may increase the risk of intraoperative bleeding.</a:t>
          </a:r>
          <a:endParaRPr lang="ru-RU" dirty="0">
            <a:latin typeface="Times New Roman" panose="02020603050405020304" pitchFamily="18" charset="0"/>
            <a:cs typeface="Times New Roman" panose="02020603050405020304" pitchFamily="18" charset="0"/>
          </a:endParaRPr>
        </a:p>
      </dgm:t>
    </dgm:pt>
    <dgm:pt modelId="{ACC863E7-8255-4BB7-9AA2-3FBFB7EBEA48}" type="parTrans" cxnId="{82BE2656-B666-4B43-A4DB-C7D91F42EE3A}">
      <dgm:prSet/>
      <dgm:spPr/>
      <dgm:t>
        <a:bodyPr/>
        <a:lstStyle/>
        <a:p>
          <a:endParaRPr lang="ru-RU"/>
        </a:p>
      </dgm:t>
    </dgm:pt>
    <dgm:pt modelId="{9E5C2AAB-D2D4-4095-844E-CA1AA0717220}" type="sibTrans" cxnId="{82BE2656-B666-4B43-A4DB-C7D91F42EE3A}">
      <dgm:prSet/>
      <dgm:spPr/>
      <dgm:t>
        <a:bodyPr/>
        <a:lstStyle/>
        <a:p>
          <a:endParaRPr lang="ru-RU"/>
        </a:p>
      </dgm:t>
    </dgm:pt>
    <dgm:pt modelId="{F2576942-6D8C-4CCD-8526-95D7AAFEA739}">
      <dgm:prSet phldrT="[Текст]"/>
      <dgm:spPr/>
      <dgm:t>
        <a:bodyPr/>
        <a:lstStyle/>
        <a:p>
          <a:r>
            <a:rPr lang="en-US" dirty="0" err="1" smtClean="0">
              <a:latin typeface="Times New Roman" panose="02020603050405020304" pitchFamily="18" charset="0"/>
              <a:cs typeface="Times New Roman" panose="02020603050405020304" pitchFamily="18" charset="0"/>
            </a:rPr>
            <a:t>Ascities</a:t>
          </a:r>
          <a:endParaRPr lang="ru-RU" dirty="0">
            <a:latin typeface="Times New Roman" panose="02020603050405020304" pitchFamily="18" charset="0"/>
            <a:cs typeface="Times New Roman" panose="02020603050405020304" pitchFamily="18" charset="0"/>
          </a:endParaRPr>
        </a:p>
      </dgm:t>
    </dgm:pt>
    <dgm:pt modelId="{92D6D9A1-1D60-492A-A944-DE9CF1DA1E33}" type="parTrans" cxnId="{1A92A0AA-5FAD-4E9A-8D7D-2362A8B73F46}">
      <dgm:prSet/>
      <dgm:spPr/>
      <dgm:t>
        <a:bodyPr/>
        <a:lstStyle/>
        <a:p>
          <a:endParaRPr lang="ru-RU"/>
        </a:p>
      </dgm:t>
    </dgm:pt>
    <dgm:pt modelId="{588F4FC8-551D-4F33-AA4F-60CA1042DCE1}" type="sibTrans" cxnId="{1A92A0AA-5FAD-4E9A-8D7D-2362A8B73F46}">
      <dgm:prSet/>
      <dgm:spPr/>
      <dgm:t>
        <a:bodyPr/>
        <a:lstStyle/>
        <a:p>
          <a:endParaRPr lang="ru-RU"/>
        </a:p>
      </dgm:t>
    </dgm:pt>
    <dgm:pt modelId="{1A5889A0-99B9-4ACE-AE18-28ED226F24C4}">
      <dgm:prSet phldrT="[Текст]" custT="1"/>
      <dgm:spPr/>
      <dgm:t>
        <a:bodyPr/>
        <a:lstStyle/>
        <a:p>
          <a:pPr algn="just"/>
          <a:r>
            <a:rPr lang="en-US" sz="1800" dirty="0" smtClean="0">
              <a:latin typeface="Times New Roman" panose="02020603050405020304" pitchFamily="18" charset="0"/>
              <a:cs typeface="Times New Roman" panose="02020603050405020304" pitchFamily="18" charset="0"/>
            </a:rPr>
            <a:t>The presence of ascites increases the risk of peritoneal infection, </a:t>
          </a:r>
          <a:r>
            <a:rPr lang="en-US" sz="1800" dirty="0" err="1" smtClean="0">
              <a:latin typeface="Times New Roman" panose="02020603050405020304" pitchFamily="18" charset="0"/>
              <a:cs typeface="Times New Roman" panose="02020603050405020304" pitchFamily="18" charset="0"/>
            </a:rPr>
            <a:t>ascitic</a:t>
          </a:r>
          <a:r>
            <a:rPr lang="en-US" sz="1800" dirty="0" smtClean="0">
              <a:latin typeface="Times New Roman" panose="02020603050405020304" pitchFamily="18" charset="0"/>
              <a:cs typeface="Times New Roman" panose="02020603050405020304" pitchFamily="18" charset="0"/>
            </a:rPr>
            <a:t> fluid leak from surgical sites, and wound dehiscence in abdominal surgery.</a:t>
          </a:r>
          <a:endParaRPr lang="ru-RU" sz="1800" dirty="0">
            <a:latin typeface="Times New Roman" panose="02020603050405020304" pitchFamily="18" charset="0"/>
            <a:cs typeface="Times New Roman" panose="02020603050405020304" pitchFamily="18" charset="0"/>
          </a:endParaRPr>
        </a:p>
      </dgm:t>
    </dgm:pt>
    <dgm:pt modelId="{65052513-F357-418D-B307-DD49E6821C28}" type="parTrans" cxnId="{D4BC906F-DE5B-4CD2-AD39-6EF913219897}">
      <dgm:prSet/>
      <dgm:spPr/>
      <dgm:t>
        <a:bodyPr/>
        <a:lstStyle/>
        <a:p>
          <a:endParaRPr lang="ru-RU"/>
        </a:p>
      </dgm:t>
    </dgm:pt>
    <dgm:pt modelId="{CADFE116-6135-4755-AF60-E09CCD7C56A9}" type="sibTrans" cxnId="{D4BC906F-DE5B-4CD2-AD39-6EF913219897}">
      <dgm:prSet/>
      <dgm:spPr/>
      <dgm:t>
        <a:bodyPr/>
        <a:lstStyle/>
        <a:p>
          <a:endParaRPr lang="ru-RU"/>
        </a:p>
      </dgm:t>
    </dgm:pt>
    <dgm:pt modelId="{E4337862-5AB8-4830-93A0-94403A0D4966}">
      <dgm:prSet phldrT="[Текст]" custT="1"/>
      <dgm:spPr/>
      <dgm:t>
        <a:bodyPr/>
        <a:lstStyle/>
        <a:p>
          <a:pPr algn="just"/>
          <a:r>
            <a:rPr lang="en-US" sz="1800" dirty="0" smtClean="0">
              <a:latin typeface="Times New Roman" panose="02020603050405020304" pitchFamily="18" charset="0"/>
              <a:cs typeface="Times New Roman" panose="02020603050405020304" pitchFamily="18" charset="0"/>
            </a:rPr>
            <a:t>Patients may require diuretics, salt and fluid restriction, and therapeutic paracentesis. </a:t>
          </a:r>
          <a:endParaRPr lang="ru-RU" sz="1800" dirty="0">
            <a:latin typeface="Times New Roman" panose="02020603050405020304" pitchFamily="18" charset="0"/>
            <a:cs typeface="Times New Roman" panose="02020603050405020304" pitchFamily="18" charset="0"/>
          </a:endParaRPr>
        </a:p>
      </dgm:t>
    </dgm:pt>
    <dgm:pt modelId="{54F3C53E-C25F-42B7-93C5-6809239D14E2}" type="parTrans" cxnId="{364D5805-D7BE-4ED3-A007-C5151BC9967D}">
      <dgm:prSet/>
      <dgm:spPr/>
      <dgm:t>
        <a:bodyPr/>
        <a:lstStyle/>
        <a:p>
          <a:endParaRPr lang="ru-RU"/>
        </a:p>
      </dgm:t>
    </dgm:pt>
    <dgm:pt modelId="{7BFC4BF9-C19E-4987-955B-A7C1534C04C5}" type="sibTrans" cxnId="{364D5805-D7BE-4ED3-A007-C5151BC9967D}">
      <dgm:prSet/>
      <dgm:spPr/>
      <dgm:t>
        <a:bodyPr/>
        <a:lstStyle/>
        <a:p>
          <a:endParaRPr lang="ru-RU"/>
        </a:p>
      </dgm:t>
    </dgm:pt>
    <dgm:pt modelId="{BA1F0579-FC24-499B-A8FE-CA83332F41A9}">
      <dgm:prSet phldrT="[Текст]"/>
      <dgm:spPr/>
      <dgm:t>
        <a:bodyPr/>
        <a:lstStyle/>
        <a:p>
          <a:r>
            <a:rPr lang="en-US" dirty="0" smtClean="0">
              <a:latin typeface="Times New Roman" panose="02020603050405020304" pitchFamily="18" charset="0"/>
              <a:cs typeface="Times New Roman" panose="02020603050405020304" pitchFamily="18" charset="0"/>
            </a:rPr>
            <a:t>Encephalopathy</a:t>
          </a:r>
          <a:endParaRPr lang="ru-RU" dirty="0">
            <a:latin typeface="Times New Roman" panose="02020603050405020304" pitchFamily="18" charset="0"/>
            <a:cs typeface="Times New Roman" panose="02020603050405020304" pitchFamily="18" charset="0"/>
          </a:endParaRPr>
        </a:p>
      </dgm:t>
    </dgm:pt>
    <dgm:pt modelId="{798B1D5F-CC02-44D7-B349-11E74158B15A}" type="parTrans" cxnId="{646AD539-A8E7-4E69-A669-C56667AB5BD9}">
      <dgm:prSet/>
      <dgm:spPr/>
      <dgm:t>
        <a:bodyPr/>
        <a:lstStyle/>
        <a:p>
          <a:endParaRPr lang="ru-RU"/>
        </a:p>
      </dgm:t>
    </dgm:pt>
    <dgm:pt modelId="{B3C6CE60-2D9F-4F1A-B171-0B7A8CE6D05D}" type="sibTrans" cxnId="{646AD539-A8E7-4E69-A669-C56667AB5BD9}">
      <dgm:prSet/>
      <dgm:spPr/>
      <dgm:t>
        <a:bodyPr/>
        <a:lstStyle/>
        <a:p>
          <a:endParaRPr lang="ru-RU"/>
        </a:p>
      </dgm:t>
    </dgm:pt>
    <dgm:pt modelId="{29FD096E-05EB-42A4-90CD-44FBBB668325}">
      <dgm:prSet phldrT="[Текст]"/>
      <dgm:spPr/>
      <dgm:t>
        <a:bodyPr/>
        <a:lstStyle/>
        <a:p>
          <a:pPr algn="just"/>
          <a:r>
            <a:rPr lang="en-US" dirty="0" smtClean="0">
              <a:latin typeface="Times New Roman" panose="02020603050405020304" pitchFamily="18" charset="0"/>
              <a:cs typeface="Times New Roman" panose="02020603050405020304" pitchFamily="18" charset="0"/>
            </a:rPr>
            <a:t>Encephalopathy should be controlled and ideally reversed before non-emergent surgery by using lactulose and/or </a:t>
          </a:r>
          <a:r>
            <a:rPr lang="en-US" dirty="0" err="1" smtClean="0">
              <a:latin typeface="Times New Roman" panose="02020603050405020304" pitchFamily="18" charset="0"/>
              <a:cs typeface="Times New Roman" panose="02020603050405020304" pitchFamily="18" charset="0"/>
            </a:rPr>
            <a:t>rifaximin</a:t>
          </a:r>
          <a:r>
            <a:rPr lang="en-US"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dgm:t>
    </dgm:pt>
    <dgm:pt modelId="{1B7B41FC-678A-43E2-AE8F-98E6C15A3DFF}" type="parTrans" cxnId="{F77537F7-FD20-4FCA-B9EB-8DC277C015D4}">
      <dgm:prSet/>
      <dgm:spPr/>
      <dgm:t>
        <a:bodyPr/>
        <a:lstStyle/>
        <a:p>
          <a:endParaRPr lang="ru-RU"/>
        </a:p>
      </dgm:t>
    </dgm:pt>
    <dgm:pt modelId="{53481683-D212-4225-B036-6EBBC01803AD}" type="sibTrans" cxnId="{F77537F7-FD20-4FCA-B9EB-8DC277C015D4}">
      <dgm:prSet/>
      <dgm:spPr/>
      <dgm:t>
        <a:bodyPr/>
        <a:lstStyle/>
        <a:p>
          <a:endParaRPr lang="ru-RU"/>
        </a:p>
      </dgm:t>
    </dgm:pt>
    <dgm:pt modelId="{27B7E10C-3F57-4E1B-ACC2-DAC4B0ECF381}">
      <dgm:prSet phldrT="[Текст]"/>
      <dgm:spPr/>
      <dgm:t>
        <a:bodyPr/>
        <a:lstStyle/>
        <a:p>
          <a:pPr algn="just"/>
          <a:r>
            <a:rPr lang="en-US" dirty="0" smtClean="0">
              <a:latin typeface="Times New Roman" panose="02020603050405020304" pitchFamily="18" charset="0"/>
              <a:cs typeface="Times New Roman" panose="02020603050405020304" pitchFamily="18" charset="0"/>
            </a:rPr>
            <a:t>Serum ammonia level correlates poorly with presence of hepatic encephalopathy; thus it should not be used for diagnosis or titrating treatment</a:t>
          </a:r>
          <a:endParaRPr lang="ru-RU" dirty="0">
            <a:latin typeface="Times New Roman" panose="02020603050405020304" pitchFamily="18" charset="0"/>
            <a:cs typeface="Times New Roman" panose="02020603050405020304" pitchFamily="18" charset="0"/>
          </a:endParaRPr>
        </a:p>
      </dgm:t>
    </dgm:pt>
    <dgm:pt modelId="{FBD0AFA5-3471-48C3-8B64-E73BF599F110}" type="parTrans" cxnId="{CF316433-60CE-48D9-B03A-5D87FF8FEB2A}">
      <dgm:prSet/>
      <dgm:spPr/>
      <dgm:t>
        <a:bodyPr/>
        <a:lstStyle/>
        <a:p>
          <a:endParaRPr lang="ru-RU"/>
        </a:p>
      </dgm:t>
    </dgm:pt>
    <dgm:pt modelId="{665364CF-BBCD-47C5-88E8-CE49BBC570D4}" type="sibTrans" cxnId="{CF316433-60CE-48D9-B03A-5D87FF8FEB2A}">
      <dgm:prSet/>
      <dgm:spPr/>
      <dgm:t>
        <a:bodyPr/>
        <a:lstStyle/>
        <a:p>
          <a:endParaRPr lang="ru-RU"/>
        </a:p>
      </dgm:t>
    </dgm:pt>
    <dgm:pt modelId="{EAFD24F7-E2B5-4B9F-B915-AB69F70FD3F1}">
      <dgm:prSet phldrT="[Текст]"/>
      <dgm:spPr/>
      <dgm:t>
        <a:bodyPr/>
        <a:lstStyle/>
        <a:p>
          <a:pPr algn="just"/>
          <a:r>
            <a:rPr lang="en-US" dirty="0" smtClean="0">
              <a:latin typeface="Times New Roman" panose="02020603050405020304" pitchFamily="18" charset="0"/>
              <a:cs typeface="Times New Roman" panose="02020603050405020304" pitchFamily="18" charset="0"/>
            </a:rPr>
            <a:t>   Before elective procedures, it is prudent to complete indicated screening for esophageal varices by upper endoscopy per current American Association for the Study of Liver Diseases guidelines</a:t>
          </a:r>
          <a:endParaRPr lang="ru-RU" dirty="0">
            <a:latin typeface="Times New Roman" panose="02020603050405020304" pitchFamily="18" charset="0"/>
            <a:cs typeface="Times New Roman" panose="02020603050405020304" pitchFamily="18" charset="0"/>
          </a:endParaRPr>
        </a:p>
      </dgm:t>
    </dgm:pt>
    <dgm:pt modelId="{DCE8A38C-CB12-41CF-9A63-8DF1158A86CB}" type="parTrans" cxnId="{DFE0CF7D-65D7-4629-A087-DB2A175F07EE}">
      <dgm:prSet/>
      <dgm:spPr/>
      <dgm:t>
        <a:bodyPr/>
        <a:lstStyle/>
        <a:p>
          <a:endParaRPr lang="ru-RU"/>
        </a:p>
      </dgm:t>
    </dgm:pt>
    <dgm:pt modelId="{BA09AA8D-8200-4A67-A222-E1A480611F95}" type="sibTrans" cxnId="{DFE0CF7D-65D7-4629-A087-DB2A175F07EE}">
      <dgm:prSet/>
      <dgm:spPr/>
      <dgm:t>
        <a:bodyPr/>
        <a:lstStyle/>
        <a:p>
          <a:endParaRPr lang="ru-RU"/>
        </a:p>
      </dgm:t>
    </dgm:pt>
    <dgm:pt modelId="{89A97C51-8ED1-4E7B-A596-6D302812745D}">
      <dgm:prSet phldrT="[Текст]" custT="1"/>
      <dgm:spPr/>
      <dgm:t>
        <a:bodyPr/>
        <a:lstStyle/>
        <a:p>
          <a:pPr algn="just"/>
          <a:r>
            <a:rPr lang="en-US" sz="1800" dirty="0" smtClean="0">
              <a:latin typeface="Times New Roman" panose="02020603050405020304" pitchFamily="18" charset="0"/>
              <a:cs typeface="Times New Roman" panose="02020603050405020304" pitchFamily="18" charset="0"/>
            </a:rPr>
            <a:t>Optimal ascites control with nearly undetectable levels of </a:t>
          </a:r>
          <a:r>
            <a:rPr lang="en-US" sz="1800" dirty="0" err="1" smtClean="0">
              <a:latin typeface="Times New Roman" panose="02020603050405020304" pitchFamily="18" charset="0"/>
              <a:cs typeface="Times New Roman" panose="02020603050405020304" pitchFamily="18" charset="0"/>
            </a:rPr>
            <a:t>intraabdominal</a:t>
          </a:r>
          <a:r>
            <a:rPr lang="en-US" sz="1800" dirty="0" smtClean="0">
              <a:latin typeface="Times New Roman" panose="02020603050405020304" pitchFamily="18" charset="0"/>
              <a:cs typeface="Times New Roman" panose="02020603050405020304" pitchFamily="18" charset="0"/>
            </a:rPr>
            <a:t> free fluid is preferred before non-emergent surgery. For example, The AGA Clinical Practice Update recommends that abdominal hernia surgery be avoided unless ascites is completely controlled medically, except in cases of incarceration or suspected strangulation</a:t>
          </a:r>
          <a:endParaRPr lang="ru-RU" sz="1800" dirty="0">
            <a:latin typeface="Times New Roman" panose="02020603050405020304" pitchFamily="18" charset="0"/>
            <a:cs typeface="Times New Roman" panose="02020603050405020304" pitchFamily="18" charset="0"/>
          </a:endParaRPr>
        </a:p>
      </dgm:t>
    </dgm:pt>
    <dgm:pt modelId="{A222A926-ED57-42F3-9882-05140FBC2400}" type="parTrans" cxnId="{24913092-DE7E-45A8-B86B-489D24070CAA}">
      <dgm:prSet/>
      <dgm:spPr/>
      <dgm:t>
        <a:bodyPr/>
        <a:lstStyle/>
        <a:p>
          <a:endParaRPr lang="ru-RU"/>
        </a:p>
      </dgm:t>
    </dgm:pt>
    <dgm:pt modelId="{382D30C9-A168-4EA0-99CF-5B561197BE45}" type="sibTrans" cxnId="{24913092-DE7E-45A8-B86B-489D24070CAA}">
      <dgm:prSet/>
      <dgm:spPr/>
      <dgm:t>
        <a:bodyPr/>
        <a:lstStyle/>
        <a:p>
          <a:endParaRPr lang="ru-RU"/>
        </a:p>
      </dgm:t>
    </dgm:pt>
    <dgm:pt modelId="{C74A8018-B154-41DC-BDFC-75B409C4EDFB}" type="pres">
      <dgm:prSet presAssocID="{F7403E65-0D3C-4CC1-B08E-A0E990B78ED5}" presName="Name0" presStyleCnt="0">
        <dgm:presLayoutVars>
          <dgm:dir/>
          <dgm:animLvl val="lvl"/>
          <dgm:resizeHandles val="exact"/>
        </dgm:presLayoutVars>
      </dgm:prSet>
      <dgm:spPr/>
      <dgm:t>
        <a:bodyPr/>
        <a:lstStyle/>
        <a:p>
          <a:endParaRPr lang="ru-RU"/>
        </a:p>
      </dgm:t>
    </dgm:pt>
    <dgm:pt modelId="{B2695819-CF2C-4704-8573-83E9512F7E25}" type="pres">
      <dgm:prSet presAssocID="{B4A8EAF1-7FD7-43B3-8171-CF0B2B8FE194}" presName="composite" presStyleCnt="0"/>
      <dgm:spPr/>
    </dgm:pt>
    <dgm:pt modelId="{A4B119C8-940C-4D80-9015-71D800A03AFA}" type="pres">
      <dgm:prSet presAssocID="{B4A8EAF1-7FD7-43B3-8171-CF0B2B8FE194}" presName="parTx" presStyleLbl="alignNode1" presStyleIdx="0" presStyleCnt="3">
        <dgm:presLayoutVars>
          <dgm:chMax val="0"/>
          <dgm:chPref val="0"/>
          <dgm:bulletEnabled val="1"/>
        </dgm:presLayoutVars>
      </dgm:prSet>
      <dgm:spPr/>
      <dgm:t>
        <a:bodyPr/>
        <a:lstStyle/>
        <a:p>
          <a:endParaRPr lang="ru-RU"/>
        </a:p>
      </dgm:t>
    </dgm:pt>
    <dgm:pt modelId="{5BADEC60-BEA9-4684-B881-933ABCC7D0E2}" type="pres">
      <dgm:prSet presAssocID="{B4A8EAF1-7FD7-43B3-8171-CF0B2B8FE194}" presName="desTx" presStyleLbl="alignAccFollowNode1" presStyleIdx="0" presStyleCnt="3">
        <dgm:presLayoutVars>
          <dgm:bulletEnabled val="1"/>
        </dgm:presLayoutVars>
      </dgm:prSet>
      <dgm:spPr/>
      <dgm:t>
        <a:bodyPr/>
        <a:lstStyle/>
        <a:p>
          <a:endParaRPr lang="ru-RU"/>
        </a:p>
      </dgm:t>
    </dgm:pt>
    <dgm:pt modelId="{A6973AB1-18EA-4A52-A703-55202C0AFFBA}" type="pres">
      <dgm:prSet presAssocID="{E928AF93-716A-4A3C-850F-EB264109F6FE}" presName="space" presStyleCnt="0"/>
      <dgm:spPr/>
    </dgm:pt>
    <dgm:pt modelId="{E0105EA5-B3FF-4660-994F-3C49055A9690}" type="pres">
      <dgm:prSet presAssocID="{F2576942-6D8C-4CCD-8526-95D7AAFEA739}" presName="composite" presStyleCnt="0"/>
      <dgm:spPr/>
    </dgm:pt>
    <dgm:pt modelId="{F9EF38C8-A3E0-43D6-99C8-2EDEA6B46836}" type="pres">
      <dgm:prSet presAssocID="{F2576942-6D8C-4CCD-8526-95D7AAFEA739}" presName="parTx" presStyleLbl="alignNode1" presStyleIdx="1" presStyleCnt="3">
        <dgm:presLayoutVars>
          <dgm:chMax val="0"/>
          <dgm:chPref val="0"/>
          <dgm:bulletEnabled val="1"/>
        </dgm:presLayoutVars>
      </dgm:prSet>
      <dgm:spPr/>
      <dgm:t>
        <a:bodyPr/>
        <a:lstStyle/>
        <a:p>
          <a:endParaRPr lang="ru-RU"/>
        </a:p>
      </dgm:t>
    </dgm:pt>
    <dgm:pt modelId="{0F026C32-F1BC-4BA5-9F16-63753166B2AE}" type="pres">
      <dgm:prSet presAssocID="{F2576942-6D8C-4CCD-8526-95D7AAFEA739}" presName="desTx" presStyleLbl="alignAccFollowNode1" presStyleIdx="1" presStyleCnt="3">
        <dgm:presLayoutVars>
          <dgm:bulletEnabled val="1"/>
        </dgm:presLayoutVars>
      </dgm:prSet>
      <dgm:spPr/>
      <dgm:t>
        <a:bodyPr/>
        <a:lstStyle/>
        <a:p>
          <a:endParaRPr lang="ru-RU"/>
        </a:p>
      </dgm:t>
    </dgm:pt>
    <dgm:pt modelId="{D3C05724-9C6A-4D5E-8035-6CFD741637A7}" type="pres">
      <dgm:prSet presAssocID="{588F4FC8-551D-4F33-AA4F-60CA1042DCE1}" presName="space" presStyleCnt="0"/>
      <dgm:spPr/>
    </dgm:pt>
    <dgm:pt modelId="{46E0199B-9100-411B-82D0-78CECA27ABE4}" type="pres">
      <dgm:prSet presAssocID="{BA1F0579-FC24-499B-A8FE-CA83332F41A9}" presName="composite" presStyleCnt="0"/>
      <dgm:spPr/>
    </dgm:pt>
    <dgm:pt modelId="{EF918498-6850-479F-961A-5A808CF5C7D5}" type="pres">
      <dgm:prSet presAssocID="{BA1F0579-FC24-499B-A8FE-CA83332F41A9}" presName="parTx" presStyleLbl="alignNode1" presStyleIdx="2" presStyleCnt="3">
        <dgm:presLayoutVars>
          <dgm:chMax val="0"/>
          <dgm:chPref val="0"/>
          <dgm:bulletEnabled val="1"/>
        </dgm:presLayoutVars>
      </dgm:prSet>
      <dgm:spPr/>
      <dgm:t>
        <a:bodyPr/>
        <a:lstStyle/>
        <a:p>
          <a:endParaRPr lang="ru-RU"/>
        </a:p>
      </dgm:t>
    </dgm:pt>
    <dgm:pt modelId="{737AA495-6D80-4226-917B-31EEF600FAD8}" type="pres">
      <dgm:prSet presAssocID="{BA1F0579-FC24-499B-A8FE-CA83332F41A9}" presName="desTx" presStyleLbl="alignAccFollowNode1" presStyleIdx="2" presStyleCnt="3">
        <dgm:presLayoutVars>
          <dgm:bulletEnabled val="1"/>
        </dgm:presLayoutVars>
      </dgm:prSet>
      <dgm:spPr/>
      <dgm:t>
        <a:bodyPr/>
        <a:lstStyle/>
        <a:p>
          <a:endParaRPr lang="ru-RU"/>
        </a:p>
      </dgm:t>
    </dgm:pt>
  </dgm:ptLst>
  <dgm:cxnLst>
    <dgm:cxn modelId="{0CFF171D-956F-4AA4-8065-919BB628EE28}" type="presOf" srcId="{29FD096E-05EB-42A4-90CD-44FBBB668325}" destId="{737AA495-6D80-4226-917B-31EEF600FAD8}" srcOrd="0" destOrd="0" presId="urn:microsoft.com/office/officeart/2005/8/layout/hList1"/>
    <dgm:cxn modelId="{F77537F7-FD20-4FCA-B9EB-8DC277C015D4}" srcId="{BA1F0579-FC24-499B-A8FE-CA83332F41A9}" destId="{29FD096E-05EB-42A4-90CD-44FBBB668325}" srcOrd="0" destOrd="0" parTransId="{1B7B41FC-678A-43E2-AE8F-98E6C15A3DFF}" sibTransId="{53481683-D212-4225-B036-6EBBC01803AD}"/>
    <dgm:cxn modelId="{302C4D17-EF2E-4F1B-BE69-DDACD510BB47}" srcId="{B4A8EAF1-7FD7-43B3-8171-CF0B2B8FE194}" destId="{641A58FD-C69B-4155-824C-1AF452AA3EDB}" srcOrd="0" destOrd="0" parTransId="{8293E5A7-5842-46B1-A3B4-40C93FE710D7}" sibTransId="{E129C769-668F-4762-9F5C-0308AEC118B3}"/>
    <dgm:cxn modelId="{364D5805-D7BE-4ED3-A007-C5151BC9967D}" srcId="{F2576942-6D8C-4CCD-8526-95D7AAFEA739}" destId="{E4337862-5AB8-4830-93A0-94403A0D4966}" srcOrd="1" destOrd="0" parTransId="{54F3C53E-C25F-42B7-93C5-6809239D14E2}" sibTransId="{7BFC4BF9-C19E-4987-955B-A7C1534C04C5}"/>
    <dgm:cxn modelId="{FAF6852A-F72F-4318-A00D-5F10D7DA4355}" type="presOf" srcId="{01D5D0F9-DB92-4401-82FC-57AA322A03DB}" destId="{5BADEC60-BEA9-4684-B881-933ABCC7D0E2}" srcOrd="0" destOrd="1" presId="urn:microsoft.com/office/officeart/2005/8/layout/hList1"/>
    <dgm:cxn modelId="{C6D084A3-D370-4446-BDDE-E6CEFF3D8364}" type="presOf" srcId="{89A97C51-8ED1-4E7B-A596-6D302812745D}" destId="{0F026C32-F1BC-4BA5-9F16-63753166B2AE}" srcOrd="0" destOrd="2" presId="urn:microsoft.com/office/officeart/2005/8/layout/hList1"/>
    <dgm:cxn modelId="{AA1EADDA-C99B-45C3-8D0B-9941897A72DA}" srcId="{F7403E65-0D3C-4CC1-B08E-A0E990B78ED5}" destId="{B4A8EAF1-7FD7-43B3-8171-CF0B2B8FE194}" srcOrd="0" destOrd="0" parTransId="{CCE41AFE-FBB0-4CBC-A8D5-358F90051706}" sibTransId="{E928AF93-716A-4A3C-850F-EB264109F6FE}"/>
    <dgm:cxn modelId="{1A92A0AA-5FAD-4E9A-8D7D-2362A8B73F46}" srcId="{F7403E65-0D3C-4CC1-B08E-A0E990B78ED5}" destId="{F2576942-6D8C-4CCD-8526-95D7AAFEA739}" srcOrd="1" destOrd="0" parTransId="{92D6D9A1-1D60-492A-A944-DE9CF1DA1E33}" sibTransId="{588F4FC8-551D-4F33-AA4F-60CA1042DCE1}"/>
    <dgm:cxn modelId="{A3B6CE61-05DA-4DE3-B990-B5395D4F312C}" type="presOf" srcId="{EAFD24F7-E2B5-4B9F-B915-AB69F70FD3F1}" destId="{5BADEC60-BEA9-4684-B881-933ABCC7D0E2}" srcOrd="0" destOrd="2" presId="urn:microsoft.com/office/officeart/2005/8/layout/hList1"/>
    <dgm:cxn modelId="{7ED18542-811A-45F6-A8B0-63088CE27601}" type="presOf" srcId="{E4337862-5AB8-4830-93A0-94403A0D4966}" destId="{0F026C32-F1BC-4BA5-9F16-63753166B2AE}" srcOrd="0" destOrd="1" presId="urn:microsoft.com/office/officeart/2005/8/layout/hList1"/>
    <dgm:cxn modelId="{FD9E5679-54E1-4D45-9047-F381162A0EC4}" type="presOf" srcId="{641A58FD-C69B-4155-824C-1AF452AA3EDB}" destId="{5BADEC60-BEA9-4684-B881-933ABCC7D0E2}" srcOrd="0" destOrd="0" presId="urn:microsoft.com/office/officeart/2005/8/layout/hList1"/>
    <dgm:cxn modelId="{2C45F9D3-0543-473A-A254-756ED1BFCAF9}" type="presOf" srcId="{F7403E65-0D3C-4CC1-B08E-A0E990B78ED5}" destId="{C74A8018-B154-41DC-BDFC-75B409C4EDFB}" srcOrd="0" destOrd="0" presId="urn:microsoft.com/office/officeart/2005/8/layout/hList1"/>
    <dgm:cxn modelId="{E0804110-1179-4A2B-921B-9403A2D68132}" type="presOf" srcId="{BA1F0579-FC24-499B-A8FE-CA83332F41A9}" destId="{EF918498-6850-479F-961A-5A808CF5C7D5}" srcOrd="0" destOrd="0" presId="urn:microsoft.com/office/officeart/2005/8/layout/hList1"/>
    <dgm:cxn modelId="{CF316433-60CE-48D9-B03A-5D87FF8FEB2A}" srcId="{BA1F0579-FC24-499B-A8FE-CA83332F41A9}" destId="{27B7E10C-3F57-4E1B-ACC2-DAC4B0ECF381}" srcOrd="1" destOrd="0" parTransId="{FBD0AFA5-3471-48C3-8B64-E73BF599F110}" sibTransId="{665364CF-BBCD-47C5-88E8-CE49BBC570D4}"/>
    <dgm:cxn modelId="{DFE0CF7D-65D7-4629-A087-DB2A175F07EE}" srcId="{B4A8EAF1-7FD7-43B3-8171-CF0B2B8FE194}" destId="{EAFD24F7-E2B5-4B9F-B915-AB69F70FD3F1}" srcOrd="2" destOrd="0" parTransId="{DCE8A38C-CB12-41CF-9A63-8DF1158A86CB}" sibTransId="{BA09AA8D-8200-4A67-A222-E1A480611F95}"/>
    <dgm:cxn modelId="{74C6AFD5-3044-4887-AB62-F037509EC0BE}" type="presOf" srcId="{27B7E10C-3F57-4E1B-ACC2-DAC4B0ECF381}" destId="{737AA495-6D80-4226-917B-31EEF600FAD8}" srcOrd="0" destOrd="1" presId="urn:microsoft.com/office/officeart/2005/8/layout/hList1"/>
    <dgm:cxn modelId="{646AD539-A8E7-4E69-A669-C56667AB5BD9}" srcId="{F7403E65-0D3C-4CC1-B08E-A0E990B78ED5}" destId="{BA1F0579-FC24-499B-A8FE-CA83332F41A9}" srcOrd="2" destOrd="0" parTransId="{798B1D5F-CC02-44D7-B349-11E74158B15A}" sibTransId="{B3C6CE60-2D9F-4F1A-B171-0B7A8CE6D05D}"/>
    <dgm:cxn modelId="{90DDC380-4E51-4B57-BB9D-7767BB99077B}" type="presOf" srcId="{B4A8EAF1-7FD7-43B3-8171-CF0B2B8FE194}" destId="{A4B119C8-940C-4D80-9015-71D800A03AFA}" srcOrd="0" destOrd="0" presId="urn:microsoft.com/office/officeart/2005/8/layout/hList1"/>
    <dgm:cxn modelId="{82BE2656-B666-4B43-A4DB-C7D91F42EE3A}" srcId="{B4A8EAF1-7FD7-43B3-8171-CF0B2B8FE194}" destId="{01D5D0F9-DB92-4401-82FC-57AA322A03DB}" srcOrd="1" destOrd="0" parTransId="{ACC863E7-8255-4BB7-9AA2-3FBFB7EBEA48}" sibTransId="{9E5C2AAB-D2D4-4095-844E-CA1AA0717220}"/>
    <dgm:cxn modelId="{924804EE-3C4A-4DB2-B6A0-93E87B404D99}" type="presOf" srcId="{1A5889A0-99B9-4ACE-AE18-28ED226F24C4}" destId="{0F026C32-F1BC-4BA5-9F16-63753166B2AE}" srcOrd="0" destOrd="0" presId="urn:microsoft.com/office/officeart/2005/8/layout/hList1"/>
    <dgm:cxn modelId="{D4BC906F-DE5B-4CD2-AD39-6EF913219897}" srcId="{F2576942-6D8C-4CCD-8526-95D7AAFEA739}" destId="{1A5889A0-99B9-4ACE-AE18-28ED226F24C4}" srcOrd="0" destOrd="0" parTransId="{65052513-F357-418D-B307-DD49E6821C28}" sibTransId="{CADFE116-6135-4755-AF60-E09CCD7C56A9}"/>
    <dgm:cxn modelId="{24913092-DE7E-45A8-B86B-489D24070CAA}" srcId="{F2576942-6D8C-4CCD-8526-95D7AAFEA739}" destId="{89A97C51-8ED1-4E7B-A596-6D302812745D}" srcOrd="2" destOrd="0" parTransId="{A222A926-ED57-42F3-9882-05140FBC2400}" sibTransId="{382D30C9-A168-4EA0-99CF-5B561197BE45}"/>
    <dgm:cxn modelId="{D7992DD0-D97A-453E-BA32-1343565DB830}" type="presOf" srcId="{F2576942-6D8C-4CCD-8526-95D7AAFEA739}" destId="{F9EF38C8-A3E0-43D6-99C8-2EDEA6B46836}" srcOrd="0" destOrd="0" presId="urn:microsoft.com/office/officeart/2005/8/layout/hList1"/>
    <dgm:cxn modelId="{F973F59A-770C-4BAE-A06C-1CB3A6558F0E}" type="presParOf" srcId="{C74A8018-B154-41DC-BDFC-75B409C4EDFB}" destId="{B2695819-CF2C-4704-8573-83E9512F7E25}" srcOrd="0" destOrd="0" presId="urn:microsoft.com/office/officeart/2005/8/layout/hList1"/>
    <dgm:cxn modelId="{7FB089C5-1E41-4A76-9E49-79E0DB272A05}" type="presParOf" srcId="{B2695819-CF2C-4704-8573-83E9512F7E25}" destId="{A4B119C8-940C-4D80-9015-71D800A03AFA}" srcOrd="0" destOrd="0" presId="urn:microsoft.com/office/officeart/2005/8/layout/hList1"/>
    <dgm:cxn modelId="{1A2A1F21-0132-45F9-9780-5B6FD8AED64B}" type="presParOf" srcId="{B2695819-CF2C-4704-8573-83E9512F7E25}" destId="{5BADEC60-BEA9-4684-B881-933ABCC7D0E2}" srcOrd="1" destOrd="0" presId="urn:microsoft.com/office/officeart/2005/8/layout/hList1"/>
    <dgm:cxn modelId="{DBD0E6CC-F166-4F39-BD63-FA0894C3F99A}" type="presParOf" srcId="{C74A8018-B154-41DC-BDFC-75B409C4EDFB}" destId="{A6973AB1-18EA-4A52-A703-55202C0AFFBA}" srcOrd="1" destOrd="0" presId="urn:microsoft.com/office/officeart/2005/8/layout/hList1"/>
    <dgm:cxn modelId="{05B66828-1D4B-4073-BDB4-09C0EEBF72C4}" type="presParOf" srcId="{C74A8018-B154-41DC-BDFC-75B409C4EDFB}" destId="{E0105EA5-B3FF-4660-994F-3C49055A9690}" srcOrd="2" destOrd="0" presId="urn:microsoft.com/office/officeart/2005/8/layout/hList1"/>
    <dgm:cxn modelId="{C95F1AAB-32B8-4360-93B6-48CBCF601FF6}" type="presParOf" srcId="{E0105EA5-B3FF-4660-994F-3C49055A9690}" destId="{F9EF38C8-A3E0-43D6-99C8-2EDEA6B46836}" srcOrd="0" destOrd="0" presId="urn:microsoft.com/office/officeart/2005/8/layout/hList1"/>
    <dgm:cxn modelId="{FB89DC68-8D15-408B-9738-46B96057E035}" type="presParOf" srcId="{E0105EA5-B3FF-4660-994F-3C49055A9690}" destId="{0F026C32-F1BC-4BA5-9F16-63753166B2AE}" srcOrd="1" destOrd="0" presId="urn:microsoft.com/office/officeart/2005/8/layout/hList1"/>
    <dgm:cxn modelId="{67B6A14F-F2A7-45EF-9B36-1C27CEC2F1E8}" type="presParOf" srcId="{C74A8018-B154-41DC-BDFC-75B409C4EDFB}" destId="{D3C05724-9C6A-4D5E-8035-6CFD741637A7}" srcOrd="3" destOrd="0" presId="urn:microsoft.com/office/officeart/2005/8/layout/hList1"/>
    <dgm:cxn modelId="{69C05559-1F55-4B6A-A716-28650FC96F92}" type="presParOf" srcId="{C74A8018-B154-41DC-BDFC-75B409C4EDFB}" destId="{46E0199B-9100-411B-82D0-78CECA27ABE4}" srcOrd="4" destOrd="0" presId="urn:microsoft.com/office/officeart/2005/8/layout/hList1"/>
    <dgm:cxn modelId="{97EB4C2F-1BF9-4AF5-A12E-5468B33DC780}" type="presParOf" srcId="{46E0199B-9100-411B-82D0-78CECA27ABE4}" destId="{EF918498-6850-479F-961A-5A808CF5C7D5}" srcOrd="0" destOrd="0" presId="urn:microsoft.com/office/officeart/2005/8/layout/hList1"/>
    <dgm:cxn modelId="{325883E2-F65B-4975-9461-8306ADA62CFE}" type="presParOf" srcId="{46E0199B-9100-411B-82D0-78CECA27ABE4}" destId="{737AA495-6D80-4226-917B-31EEF600FAD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403E65-0D3C-4CC1-B08E-A0E990B78ED5}" type="doc">
      <dgm:prSet loTypeId="urn:microsoft.com/office/officeart/2005/8/layout/hList1" loCatId="list" qsTypeId="urn:microsoft.com/office/officeart/2005/8/quickstyle/simple3" qsCatId="simple" csTypeId="urn:microsoft.com/office/officeart/2005/8/colors/colorful4" csCatId="colorful" phldr="1"/>
      <dgm:spPr/>
      <dgm:t>
        <a:bodyPr/>
        <a:lstStyle/>
        <a:p>
          <a:endParaRPr lang="ru-RU"/>
        </a:p>
      </dgm:t>
    </dgm:pt>
    <dgm:pt modelId="{B4A8EAF1-7FD7-43B3-8171-CF0B2B8FE194}">
      <dgm:prSet phldrT="[Текст]"/>
      <dgm:spPr/>
      <dgm:t>
        <a:bodyPr/>
        <a:lstStyle/>
        <a:p>
          <a:r>
            <a:rPr lang="en-US" dirty="0" smtClean="0">
              <a:latin typeface="Times New Roman" panose="02020603050405020304" pitchFamily="18" charset="0"/>
              <a:cs typeface="Times New Roman" panose="02020603050405020304" pitchFamily="18" charset="0"/>
            </a:rPr>
            <a:t>Coagulopathy</a:t>
          </a:r>
          <a:endParaRPr lang="ru-RU" dirty="0">
            <a:latin typeface="Times New Roman" panose="02020603050405020304" pitchFamily="18" charset="0"/>
            <a:cs typeface="Times New Roman" panose="02020603050405020304" pitchFamily="18" charset="0"/>
          </a:endParaRPr>
        </a:p>
      </dgm:t>
    </dgm:pt>
    <dgm:pt modelId="{CCE41AFE-FBB0-4CBC-A8D5-358F90051706}" type="parTrans" cxnId="{AA1EADDA-C99B-45C3-8D0B-9941897A72DA}">
      <dgm:prSet/>
      <dgm:spPr/>
      <dgm:t>
        <a:bodyPr/>
        <a:lstStyle/>
        <a:p>
          <a:endParaRPr lang="ru-RU"/>
        </a:p>
      </dgm:t>
    </dgm:pt>
    <dgm:pt modelId="{E928AF93-716A-4A3C-850F-EB264109F6FE}" type="sibTrans" cxnId="{AA1EADDA-C99B-45C3-8D0B-9941897A72DA}">
      <dgm:prSet/>
      <dgm:spPr/>
      <dgm:t>
        <a:bodyPr/>
        <a:lstStyle/>
        <a:p>
          <a:endParaRPr lang="ru-RU"/>
        </a:p>
      </dgm:t>
    </dgm:pt>
    <dgm:pt modelId="{641A58FD-C69B-4155-824C-1AF452AA3EDB}">
      <dgm:prSet phldrT="[Текст]" custT="1"/>
      <dgm:spPr/>
      <dgm:t>
        <a:bodyPr/>
        <a:lstStyle/>
        <a:p>
          <a:pPr algn="just"/>
          <a:r>
            <a:rPr lang="en-US" sz="2000" dirty="0" smtClean="0">
              <a:latin typeface="Times New Roman" panose="02020603050405020304" pitchFamily="18" charset="0"/>
              <a:cs typeface="Times New Roman" panose="02020603050405020304" pitchFamily="18" charset="0"/>
            </a:rPr>
            <a:t>   Cirrhosis causes alterations in </a:t>
          </a:r>
          <a:r>
            <a:rPr lang="en-US" sz="2000" dirty="0" err="1" smtClean="0">
              <a:latin typeface="Times New Roman" panose="02020603050405020304" pitchFamily="18" charset="0"/>
              <a:cs typeface="Times New Roman" panose="02020603050405020304" pitchFamily="18" charset="0"/>
            </a:rPr>
            <a:t>prothrombotic</a:t>
          </a:r>
          <a:r>
            <a:rPr lang="en-US" sz="2000" dirty="0" smtClean="0">
              <a:latin typeface="Times New Roman" panose="02020603050405020304" pitchFamily="18" charset="0"/>
              <a:cs typeface="Times New Roman" panose="02020603050405020304" pitchFamily="18" charset="0"/>
            </a:rPr>
            <a:t> and anticoagulant processes after even minor procedures. Cirrhotic patients have higher rates of hemorrhage and hematomas after minor invasive procedures</a:t>
          </a:r>
          <a:endParaRPr lang="ru-RU" sz="2000" dirty="0">
            <a:latin typeface="Times New Roman" panose="02020603050405020304" pitchFamily="18" charset="0"/>
            <a:cs typeface="Times New Roman" panose="02020603050405020304" pitchFamily="18" charset="0"/>
          </a:endParaRPr>
        </a:p>
      </dgm:t>
    </dgm:pt>
    <dgm:pt modelId="{8293E5A7-5842-46B1-A3B4-40C93FE710D7}" type="parTrans" cxnId="{302C4D17-EF2E-4F1B-BE69-DDACD510BB47}">
      <dgm:prSet/>
      <dgm:spPr/>
      <dgm:t>
        <a:bodyPr/>
        <a:lstStyle/>
        <a:p>
          <a:endParaRPr lang="ru-RU"/>
        </a:p>
      </dgm:t>
    </dgm:pt>
    <dgm:pt modelId="{E129C769-668F-4762-9F5C-0308AEC118B3}" type="sibTrans" cxnId="{302C4D17-EF2E-4F1B-BE69-DDACD510BB47}">
      <dgm:prSet/>
      <dgm:spPr/>
      <dgm:t>
        <a:bodyPr/>
        <a:lstStyle/>
        <a:p>
          <a:endParaRPr lang="ru-RU"/>
        </a:p>
      </dgm:t>
    </dgm:pt>
    <dgm:pt modelId="{F2576942-6D8C-4CCD-8526-95D7AAFEA739}">
      <dgm:prSet phldrT="[Текст]"/>
      <dgm:spPr/>
      <dgm:t>
        <a:bodyPr/>
        <a:lstStyle/>
        <a:p>
          <a:r>
            <a:rPr lang="en-US" dirty="0" err="1" smtClean="0">
              <a:latin typeface="Times New Roman" panose="02020603050405020304" pitchFamily="18" charset="0"/>
              <a:cs typeface="Times New Roman" panose="02020603050405020304" pitchFamily="18" charset="0"/>
            </a:rPr>
            <a:t>Trombocytopenia</a:t>
          </a:r>
          <a:endParaRPr lang="ru-RU" dirty="0">
            <a:latin typeface="Times New Roman" panose="02020603050405020304" pitchFamily="18" charset="0"/>
            <a:cs typeface="Times New Roman" panose="02020603050405020304" pitchFamily="18" charset="0"/>
          </a:endParaRPr>
        </a:p>
      </dgm:t>
    </dgm:pt>
    <dgm:pt modelId="{92D6D9A1-1D60-492A-A944-DE9CF1DA1E33}" type="parTrans" cxnId="{1A92A0AA-5FAD-4E9A-8D7D-2362A8B73F46}">
      <dgm:prSet/>
      <dgm:spPr/>
      <dgm:t>
        <a:bodyPr/>
        <a:lstStyle/>
        <a:p>
          <a:endParaRPr lang="ru-RU"/>
        </a:p>
      </dgm:t>
    </dgm:pt>
    <dgm:pt modelId="{588F4FC8-551D-4F33-AA4F-60CA1042DCE1}" type="sibTrans" cxnId="{1A92A0AA-5FAD-4E9A-8D7D-2362A8B73F46}">
      <dgm:prSet/>
      <dgm:spPr/>
      <dgm:t>
        <a:bodyPr/>
        <a:lstStyle/>
        <a:p>
          <a:endParaRPr lang="ru-RU"/>
        </a:p>
      </dgm:t>
    </dgm:pt>
    <dgm:pt modelId="{1A5889A0-99B9-4ACE-AE18-28ED226F24C4}">
      <dgm:prSet phldrT="[Текст]" custT="1"/>
      <dgm:spPr/>
      <dgm:t>
        <a:bodyPr/>
        <a:lstStyle/>
        <a:p>
          <a:pPr algn="just"/>
          <a:r>
            <a:rPr lang="en-US" sz="1800" dirty="0" smtClean="0">
              <a:latin typeface="Times New Roman" panose="02020603050405020304" pitchFamily="18" charset="0"/>
              <a:cs typeface="Times New Roman" panose="02020603050405020304" pitchFamily="18" charset="0"/>
            </a:rPr>
            <a:t>   A goal of &gt;50,000 platelets/mm3 is often used for average-risk procedures,37 and experts recommend transfusion to reach this threshold.</a:t>
          </a:r>
          <a:endParaRPr lang="ru-RU" sz="1800" dirty="0">
            <a:latin typeface="Times New Roman" panose="02020603050405020304" pitchFamily="18" charset="0"/>
            <a:cs typeface="Times New Roman" panose="02020603050405020304" pitchFamily="18" charset="0"/>
          </a:endParaRPr>
        </a:p>
      </dgm:t>
    </dgm:pt>
    <dgm:pt modelId="{65052513-F357-418D-B307-DD49E6821C28}" type="parTrans" cxnId="{D4BC906F-DE5B-4CD2-AD39-6EF913219897}">
      <dgm:prSet/>
      <dgm:spPr/>
      <dgm:t>
        <a:bodyPr/>
        <a:lstStyle/>
        <a:p>
          <a:endParaRPr lang="ru-RU"/>
        </a:p>
      </dgm:t>
    </dgm:pt>
    <dgm:pt modelId="{CADFE116-6135-4755-AF60-E09CCD7C56A9}" type="sibTrans" cxnId="{D4BC906F-DE5B-4CD2-AD39-6EF913219897}">
      <dgm:prSet/>
      <dgm:spPr/>
      <dgm:t>
        <a:bodyPr/>
        <a:lstStyle/>
        <a:p>
          <a:endParaRPr lang="ru-RU"/>
        </a:p>
      </dgm:t>
    </dgm:pt>
    <dgm:pt modelId="{E4337862-5AB8-4830-93A0-94403A0D4966}">
      <dgm:prSet phldrT="[Текст]" custT="1"/>
      <dgm:spPr/>
      <dgm:t>
        <a:bodyPr/>
        <a:lstStyle/>
        <a:p>
          <a:pPr algn="just"/>
          <a:r>
            <a:rPr lang="en-US" sz="1800" dirty="0" smtClean="0">
              <a:latin typeface="Times New Roman" panose="02020603050405020304" pitchFamily="18" charset="0"/>
              <a:cs typeface="Times New Roman" panose="02020603050405020304" pitchFamily="18" charset="0"/>
            </a:rPr>
            <a:t>   However, Perioperative transfusion may increase intravascular pressure, worsening the complications from portal hypertension. Platelet stimulating agents may increase the platelet count but should be used with caution, because they also may increase the risk of thrombotic events</a:t>
          </a:r>
          <a:endParaRPr lang="ru-RU" sz="1800" dirty="0">
            <a:latin typeface="Times New Roman" panose="02020603050405020304" pitchFamily="18" charset="0"/>
            <a:cs typeface="Times New Roman" panose="02020603050405020304" pitchFamily="18" charset="0"/>
          </a:endParaRPr>
        </a:p>
      </dgm:t>
    </dgm:pt>
    <dgm:pt modelId="{54F3C53E-C25F-42B7-93C5-6809239D14E2}" type="parTrans" cxnId="{364D5805-D7BE-4ED3-A007-C5151BC9967D}">
      <dgm:prSet/>
      <dgm:spPr/>
      <dgm:t>
        <a:bodyPr/>
        <a:lstStyle/>
        <a:p>
          <a:endParaRPr lang="ru-RU"/>
        </a:p>
      </dgm:t>
    </dgm:pt>
    <dgm:pt modelId="{7BFC4BF9-C19E-4987-955B-A7C1534C04C5}" type="sibTrans" cxnId="{364D5805-D7BE-4ED3-A007-C5151BC9967D}">
      <dgm:prSet/>
      <dgm:spPr/>
      <dgm:t>
        <a:bodyPr/>
        <a:lstStyle/>
        <a:p>
          <a:endParaRPr lang="ru-RU"/>
        </a:p>
      </dgm:t>
    </dgm:pt>
    <dgm:pt modelId="{BA1F0579-FC24-499B-A8FE-CA83332F41A9}">
      <dgm:prSet phldrT="[Текст]"/>
      <dgm:spPr/>
      <dgm:t>
        <a:bodyPr/>
        <a:lstStyle/>
        <a:p>
          <a:r>
            <a:rPr lang="en-US" dirty="0" smtClean="0">
              <a:latin typeface="Times New Roman" panose="02020603050405020304" pitchFamily="18" charset="0"/>
              <a:cs typeface="Times New Roman" panose="02020603050405020304" pitchFamily="18" charset="0"/>
            </a:rPr>
            <a:t>Immunologic deficiencies and inflammatory dysregulation</a:t>
          </a:r>
          <a:endParaRPr lang="ru-RU" dirty="0">
            <a:latin typeface="Times New Roman" panose="02020603050405020304" pitchFamily="18" charset="0"/>
            <a:cs typeface="Times New Roman" panose="02020603050405020304" pitchFamily="18" charset="0"/>
          </a:endParaRPr>
        </a:p>
      </dgm:t>
    </dgm:pt>
    <dgm:pt modelId="{798B1D5F-CC02-44D7-B349-11E74158B15A}" type="parTrans" cxnId="{646AD539-A8E7-4E69-A669-C56667AB5BD9}">
      <dgm:prSet/>
      <dgm:spPr/>
      <dgm:t>
        <a:bodyPr/>
        <a:lstStyle/>
        <a:p>
          <a:endParaRPr lang="ru-RU"/>
        </a:p>
      </dgm:t>
    </dgm:pt>
    <dgm:pt modelId="{B3C6CE60-2D9F-4F1A-B171-0B7A8CE6D05D}" type="sibTrans" cxnId="{646AD539-A8E7-4E69-A669-C56667AB5BD9}">
      <dgm:prSet/>
      <dgm:spPr/>
      <dgm:t>
        <a:bodyPr/>
        <a:lstStyle/>
        <a:p>
          <a:endParaRPr lang="ru-RU"/>
        </a:p>
      </dgm:t>
    </dgm:pt>
    <dgm:pt modelId="{29FD096E-05EB-42A4-90CD-44FBBB668325}">
      <dgm:prSet phldrT="[Текст]"/>
      <dgm:spPr/>
      <dgm:t>
        <a:bodyPr/>
        <a:lstStyle/>
        <a:p>
          <a:pPr algn="just"/>
          <a:r>
            <a:rPr lang="en-US" dirty="0" smtClean="0">
              <a:latin typeface="Times New Roman" panose="02020603050405020304" pitchFamily="18" charset="0"/>
              <a:cs typeface="Times New Roman" panose="02020603050405020304" pitchFamily="18" charset="0"/>
            </a:rPr>
            <a:t>Patients with cirrhosis exhibit both immunologic deficiencies and an exaggerated inflammatory response. Cirrhosis leads to decreased synthesis of important proteins needed for innate immune response, </a:t>
          </a:r>
          <a:r>
            <a:rPr lang="en-US" dirty="0" err="1" smtClean="0">
              <a:latin typeface="Times New Roman" panose="02020603050405020304" pitchFamily="18" charset="0"/>
              <a:cs typeface="Times New Roman" panose="02020603050405020304" pitchFamily="18" charset="0"/>
            </a:rPr>
            <a:t>cytopenia</a:t>
          </a:r>
          <a:r>
            <a:rPr lang="en-US" dirty="0" smtClean="0">
              <a:latin typeface="Times New Roman" panose="02020603050405020304" pitchFamily="18" charset="0"/>
              <a:cs typeface="Times New Roman" panose="02020603050405020304" pitchFamily="18" charset="0"/>
            </a:rPr>
            <a:t>, and impaired cellular responses.</a:t>
          </a:r>
          <a:endParaRPr lang="ru-RU" dirty="0">
            <a:latin typeface="Times New Roman" panose="02020603050405020304" pitchFamily="18" charset="0"/>
            <a:cs typeface="Times New Roman" panose="02020603050405020304" pitchFamily="18" charset="0"/>
          </a:endParaRPr>
        </a:p>
      </dgm:t>
    </dgm:pt>
    <dgm:pt modelId="{1B7B41FC-678A-43E2-AE8F-98E6C15A3DFF}" type="parTrans" cxnId="{F77537F7-FD20-4FCA-B9EB-8DC277C015D4}">
      <dgm:prSet/>
      <dgm:spPr/>
      <dgm:t>
        <a:bodyPr/>
        <a:lstStyle/>
        <a:p>
          <a:endParaRPr lang="ru-RU"/>
        </a:p>
      </dgm:t>
    </dgm:pt>
    <dgm:pt modelId="{53481683-D212-4225-B036-6EBBC01803AD}" type="sibTrans" cxnId="{F77537F7-FD20-4FCA-B9EB-8DC277C015D4}">
      <dgm:prSet/>
      <dgm:spPr/>
      <dgm:t>
        <a:bodyPr/>
        <a:lstStyle/>
        <a:p>
          <a:endParaRPr lang="ru-RU"/>
        </a:p>
      </dgm:t>
    </dgm:pt>
    <dgm:pt modelId="{27B7E10C-3F57-4E1B-ACC2-DAC4B0ECF381}">
      <dgm:prSet phldrT="[Текст]"/>
      <dgm:spPr/>
      <dgm:t>
        <a:bodyPr/>
        <a:lstStyle/>
        <a:p>
          <a:pPr algn="just"/>
          <a:r>
            <a:rPr lang="en-US" dirty="0" smtClean="0">
              <a:latin typeface="Times New Roman" panose="02020603050405020304" pitchFamily="18" charset="0"/>
              <a:cs typeface="Times New Roman" panose="02020603050405020304" pitchFamily="18" charset="0"/>
            </a:rPr>
            <a:t>There is also increased systemic inflammation secondary to translocation of bacteria and bacterial products because of gut barrier dysfunction and </a:t>
          </a:r>
          <a:r>
            <a:rPr lang="en-US" dirty="0" err="1" smtClean="0">
              <a:latin typeface="Times New Roman" panose="02020603050405020304" pitchFamily="18" charset="0"/>
              <a:cs typeface="Times New Roman" panose="02020603050405020304" pitchFamily="18" charset="0"/>
            </a:rPr>
            <a:t>dysbiosis</a:t>
          </a:r>
          <a:endParaRPr lang="ru-RU" dirty="0">
            <a:latin typeface="Times New Roman" panose="02020603050405020304" pitchFamily="18" charset="0"/>
            <a:cs typeface="Times New Roman" panose="02020603050405020304" pitchFamily="18" charset="0"/>
          </a:endParaRPr>
        </a:p>
      </dgm:t>
    </dgm:pt>
    <dgm:pt modelId="{FBD0AFA5-3471-48C3-8B64-E73BF599F110}" type="parTrans" cxnId="{CF316433-60CE-48D9-B03A-5D87FF8FEB2A}">
      <dgm:prSet/>
      <dgm:spPr/>
      <dgm:t>
        <a:bodyPr/>
        <a:lstStyle/>
        <a:p>
          <a:endParaRPr lang="ru-RU"/>
        </a:p>
      </dgm:t>
    </dgm:pt>
    <dgm:pt modelId="{665364CF-BBCD-47C5-88E8-CE49BBC570D4}" type="sibTrans" cxnId="{CF316433-60CE-48D9-B03A-5D87FF8FEB2A}">
      <dgm:prSet/>
      <dgm:spPr/>
      <dgm:t>
        <a:bodyPr/>
        <a:lstStyle/>
        <a:p>
          <a:endParaRPr lang="ru-RU"/>
        </a:p>
      </dgm:t>
    </dgm:pt>
    <dgm:pt modelId="{B2CDE34D-EEEC-4AAB-B271-403B3D183C19}">
      <dgm:prSet custT="1"/>
      <dgm:spPr/>
      <dgm:t>
        <a:bodyPr/>
        <a:lstStyle/>
        <a:p>
          <a:pPr algn="just"/>
          <a:r>
            <a:rPr lang="en-US" sz="2000" dirty="0" smtClean="0">
              <a:latin typeface="Times New Roman" panose="02020603050405020304" pitchFamily="18" charset="0"/>
              <a:cs typeface="Times New Roman" panose="02020603050405020304" pitchFamily="18" charset="0"/>
            </a:rPr>
            <a:t>   There is an uncertain role for vitamin K, fresh frozen plasma, factor VIIA, and cryoprecipitate to treat coagulopathy preoperatively in cirrhotic patients. </a:t>
          </a:r>
          <a:endParaRPr lang="ru-RU" sz="2000" dirty="0">
            <a:latin typeface="Times New Roman" panose="02020603050405020304" pitchFamily="18" charset="0"/>
            <a:cs typeface="Times New Roman" panose="02020603050405020304" pitchFamily="18" charset="0"/>
          </a:endParaRPr>
        </a:p>
      </dgm:t>
    </dgm:pt>
    <dgm:pt modelId="{0CDA3361-C352-49E0-91F8-EFCFE88A9D2F}" type="parTrans" cxnId="{4D1E1A0D-75FE-4920-A7D4-126E87D405E4}">
      <dgm:prSet/>
      <dgm:spPr/>
      <dgm:t>
        <a:bodyPr/>
        <a:lstStyle/>
        <a:p>
          <a:endParaRPr lang="ru-RU"/>
        </a:p>
      </dgm:t>
    </dgm:pt>
    <dgm:pt modelId="{E8409AEC-70FE-42A2-8EC5-7836171ED218}" type="sibTrans" cxnId="{4D1E1A0D-75FE-4920-A7D4-126E87D405E4}">
      <dgm:prSet/>
      <dgm:spPr/>
      <dgm:t>
        <a:bodyPr/>
        <a:lstStyle/>
        <a:p>
          <a:endParaRPr lang="ru-RU"/>
        </a:p>
      </dgm:t>
    </dgm:pt>
    <dgm:pt modelId="{C74A8018-B154-41DC-BDFC-75B409C4EDFB}" type="pres">
      <dgm:prSet presAssocID="{F7403E65-0D3C-4CC1-B08E-A0E990B78ED5}" presName="Name0" presStyleCnt="0">
        <dgm:presLayoutVars>
          <dgm:dir/>
          <dgm:animLvl val="lvl"/>
          <dgm:resizeHandles val="exact"/>
        </dgm:presLayoutVars>
      </dgm:prSet>
      <dgm:spPr/>
      <dgm:t>
        <a:bodyPr/>
        <a:lstStyle/>
        <a:p>
          <a:endParaRPr lang="ru-RU"/>
        </a:p>
      </dgm:t>
    </dgm:pt>
    <dgm:pt modelId="{B2695819-CF2C-4704-8573-83E9512F7E25}" type="pres">
      <dgm:prSet presAssocID="{B4A8EAF1-7FD7-43B3-8171-CF0B2B8FE194}" presName="composite" presStyleCnt="0"/>
      <dgm:spPr/>
    </dgm:pt>
    <dgm:pt modelId="{A4B119C8-940C-4D80-9015-71D800A03AFA}" type="pres">
      <dgm:prSet presAssocID="{B4A8EAF1-7FD7-43B3-8171-CF0B2B8FE194}" presName="parTx" presStyleLbl="alignNode1" presStyleIdx="0" presStyleCnt="3">
        <dgm:presLayoutVars>
          <dgm:chMax val="0"/>
          <dgm:chPref val="0"/>
          <dgm:bulletEnabled val="1"/>
        </dgm:presLayoutVars>
      </dgm:prSet>
      <dgm:spPr/>
      <dgm:t>
        <a:bodyPr/>
        <a:lstStyle/>
        <a:p>
          <a:endParaRPr lang="ru-RU"/>
        </a:p>
      </dgm:t>
    </dgm:pt>
    <dgm:pt modelId="{5BADEC60-BEA9-4684-B881-933ABCC7D0E2}" type="pres">
      <dgm:prSet presAssocID="{B4A8EAF1-7FD7-43B3-8171-CF0B2B8FE194}" presName="desTx" presStyleLbl="alignAccFollowNode1" presStyleIdx="0" presStyleCnt="3">
        <dgm:presLayoutVars>
          <dgm:bulletEnabled val="1"/>
        </dgm:presLayoutVars>
      </dgm:prSet>
      <dgm:spPr/>
      <dgm:t>
        <a:bodyPr/>
        <a:lstStyle/>
        <a:p>
          <a:endParaRPr lang="ru-RU"/>
        </a:p>
      </dgm:t>
    </dgm:pt>
    <dgm:pt modelId="{A6973AB1-18EA-4A52-A703-55202C0AFFBA}" type="pres">
      <dgm:prSet presAssocID="{E928AF93-716A-4A3C-850F-EB264109F6FE}" presName="space" presStyleCnt="0"/>
      <dgm:spPr/>
    </dgm:pt>
    <dgm:pt modelId="{E0105EA5-B3FF-4660-994F-3C49055A9690}" type="pres">
      <dgm:prSet presAssocID="{F2576942-6D8C-4CCD-8526-95D7AAFEA739}" presName="composite" presStyleCnt="0"/>
      <dgm:spPr/>
    </dgm:pt>
    <dgm:pt modelId="{F9EF38C8-A3E0-43D6-99C8-2EDEA6B46836}" type="pres">
      <dgm:prSet presAssocID="{F2576942-6D8C-4CCD-8526-95D7AAFEA739}" presName="parTx" presStyleLbl="alignNode1" presStyleIdx="1" presStyleCnt="3">
        <dgm:presLayoutVars>
          <dgm:chMax val="0"/>
          <dgm:chPref val="0"/>
          <dgm:bulletEnabled val="1"/>
        </dgm:presLayoutVars>
      </dgm:prSet>
      <dgm:spPr/>
      <dgm:t>
        <a:bodyPr/>
        <a:lstStyle/>
        <a:p>
          <a:endParaRPr lang="ru-RU"/>
        </a:p>
      </dgm:t>
    </dgm:pt>
    <dgm:pt modelId="{0F026C32-F1BC-4BA5-9F16-63753166B2AE}" type="pres">
      <dgm:prSet presAssocID="{F2576942-6D8C-4CCD-8526-95D7AAFEA739}" presName="desTx" presStyleLbl="alignAccFollowNode1" presStyleIdx="1" presStyleCnt="3">
        <dgm:presLayoutVars>
          <dgm:bulletEnabled val="1"/>
        </dgm:presLayoutVars>
      </dgm:prSet>
      <dgm:spPr/>
      <dgm:t>
        <a:bodyPr/>
        <a:lstStyle/>
        <a:p>
          <a:endParaRPr lang="ru-RU"/>
        </a:p>
      </dgm:t>
    </dgm:pt>
    <dgm:pt modelId="{D3C05724-9C6A-4D5E-8035-6CFD741637A7}" type="pres">
      <dgm:prSet presAssocID="{588F4FC8-551D-4F33-AA4F-60CA1042DCE1}" presName="space" presStyleCnt="0"/>
      <dgm:spPr/>
    </dgm:pt>
    <dgm:pt modelId="{46E0199B-9100-411B-82D0-78CECA27ABE4}" type="pres">
      <dgm:prSet presAssocID="{BA1F0579-FC24-499B-A8FE-CA83332F41A9}" presName="composite" presStyleCnt="0"/>
      <dgm:spPr/>
    </dgm:pt>
    <dgm:pt modelId="{EF918498-6850-479F-961A-5A808CF5C7D5}" type="pres">
      <dgm:prSet presAssocID="{BA1F0579-FC24-499B-A8FE-CA83332F41A9}" presName="parTx" presStyleLbl="alignNode1" presStyleIdx="2" presStyleCnt="3">
        <dgm:presLayoutVars>
          <dgm:chMax val="0"/>
          <dgm:chPref val="0"/>
          <dgm:bulletEnabled val="1"/>
        </dgm:presLayoutVars>
      </dgm:prSet>
      <dgm:spPr/>
      <dgm:t>
        <a:bodyPr/>
        <a:lstStyle/>
        <a:p>
          <a:endParaRPr lang="ru-RU"/>
        </a:p>
      </dgm:t>
    </dgm:pt>
    <dgm:pt modelId="{737AA495-6D80-4226-917B-31EEF600FAD8}" type="pres">
      <dgm:prSet presAssocID="{BA1F0579-FC24-499B-A8FE-CA83332F41A9}" presName="desTx" presStyleLbl="alignAccFollowNode1" presStyleIdx="2" presStyleCnt="3">
        <dgm:presLayoutVars>
          <dgm:bulletEnabled val="1"/>
        </dgm:presLayoutVars>
      </dgm:prSet>
      <dgm:spPr/>
      <dgm:t>
        <a:bodyPr/>
        <a:lstStyle/>
        <a:p>
          <a:endParaRPr lang="ru-RU"/>
        </a:p>
      </dgm:t>
    </dgm:pt>
  </dgm:ptLst>
  <dgm:cxnLst>
    <dgm:cxn modelId="{0CFF171D-956F-4AA4-8065-919BB628EE28}" type="presOf" srcId="{29FD096E-05EB-42A4-90CD-44FBBB668325}" destId="{737AA495-6D80-4226-917B-31EEF600FAD8}" srcOrd="0" destOrd="0" presId="urn:microsoft.com/office/officeart/2005/8/layout/hList1"/>
    <dgm:cxn modelId="{F77537F7-FD20-4FCA-B9EB-8DC277C015D4}" srcId="{BA1F0579-FC24-499B-A8FE-CA83332F41A9}" destId="{29FD096E-05EB-42A4-90CD-44FBBB668325}" srcOrd="0" destOrd="0" parTransId="{1B7B41FC-678A-43E2-AE8F-98E6C15A3DFF}" sibTransId="{53481683-D212-4225-B036-6EBBC01803AD}"/>
    <dgm:cxn modelId="{302C4D17-EF2E-4F1B-BE69-DDACD510BB47}" srcId="{B4A8EAF1-7FD7-43B3-8171-CF0B2B8FE194}" destId="{641A58FD-C69B-4155-824C-1AF452AA3EDB}" srcOrd="0" destOrd="0" parTransId="{8293E5A7-5842-46B1-A3B4-40C93FE710D7}" sibTransId="{E129C769-668F-4762-9F5C-0308AEC118B3}"/>
    <dgm:cxn modelId="{364D5805-D7BE-4ED3-A007-C5151BC9967D}" srcId="{F2576942-6D8C-4CCD-8526-95D7AAFEA739}" destId="{E4337862-5AB8-4830-93A0-94403A0D4966}" srcOrd="1" destOrd="0" parTransId="{54F3C53E-C25F-42B7-93C5-6809239D14E2}" sibTransId="{7BFC4BF9-C19E-4987-955B-A7C1534C04C5}"/>
    <dgm:cxn modelId="{AA1EADDA-C99B-45C3-8D0B-9941897A72DA}" srcId="{F7403E65-0D3C-4CC1-B08E-A0E990B78ED5}" destId="{B4A8EAF1-7FD7-43B3-8171-CF0B2B8FE194}" srcOrd="0" destOrd="0" parTransId="{CCE41AFE-FBB0-4CBC-A8D5-358F90051706}" sibTransId="{E928AF93-716A-4A3C-850F-EB264109F6FE}"/>
    <dgm:cxn modelId="{1A92A0AA-5FAD-4E9A-8D7D-2362A8B73F46}" srcId="{F7403E65-0D3C-4CC1-B08E-A0E990B78ED5}" destId="{F2576942-6D8C-4CCD-8526-95D7AAFEA739}" srcOrd="1" destOrd="0" parTransId="{92D6D9A1-1D60-492A-A944-DE9CF1DA1E33}" sibTransId="{588F4FC8-551D-4F33-AA4F-60CA1042DCE1}"/>
    <dgm:cxn modelId="{7ED18542-811A-45F6-A8B0-63088CE27601}" type="presOf" srcId="{E4337862-5AB8-4830-93A0-94403A0D4966}" destId="{0F026C32-F1BC-4BA5-9F16-63753166B2AE}" srcOrd="0" destOrd="1" presId="urn:microsoft.com/office/officeart/2005/8/layout/hList1"/>
    <dgm:cxn modelId="{FD9E5679-54E1-4D45-9047-F381162A0EC4}" type="presOf" srcId="{641A58FD-C69B-4155-824C-1AF452AA3EDB}" destId="{5BADEC60-BEA9-4684-B881-933ABCC7D0E2}" srcOrd="0" destOrd="0" presId="urn:microsoft.com/office/officeart/2005/8/layout/hList1"/>
    <dgm:cxn modelId="{2C45F9D3-0543-473A-A254-756ED1BFCAF9}" type="presOf" srcId="{F7403E65-0D3C-4CC1-B08E-A0E990B78ED5}" destId="{C74A8018-B154-41DC-BDFC-75B409C4EDFB}" srcOrd="0" destOrd="0" presId="urn:microsoft.com/office/officeart/2005/8/layout/hList1"/>
    <dgm:cxn modelId="{4D1E1A0D-75FE-4920-A7D4-126E87D405E4}" srcId="{B4A8EAF1-7FD7-43B3-8171-CF0B2B8FE194}" destId="{B2CDE34D-EEEC-4AAB-B271-403B3D183C19}" srcOrd="1" destOrd="0" parTransId="{0CDA3361-C352-49E0-91F8-EFCFE88A9D2F}" sibTransId="{E8409AEC-70FE-42A2-8EC5-7836171ED218}"/>
    <dgm:cxn modelId="{E0804110-1179-4A2B-921B-9403A2D68132}" type="presOf" srcId="{BA1F0579-FC24-499B-A8FE-CA83332F41A9}" destId="{EF918498-6850-479F-961A-5A808CF5C7D5}" srcOrd="0" destOrd="0" presId="urn:microsoft.com/office/officeart/2005/8/layout/hList1"/>
    <dgm:cxn modelId="{CF316433-60CE-48D9-B03A-5D87FF8FEB2A}" srcId="{BA1F0579-FC24-499B-A8FE-CA83332F41A9}" destId="{27B7E10C-3F57-4E1B-ACC2-DAC4B0ECF381}" srcOrd="1" destOrd="0" parTransId="{FBD0AFA5-3471-48C3-8B64-E73BF599F110}" sibTransId="{665364CF-BBCD-47C5-88E8-CE49BBC570D4}"/>
    <dgm:cxn modelId="{74C6AFD5-3044-4887-AB62-F037509EC0BE}" type="presOf" srcId="{27B7E10C-3F57-4E1B-ACC2-DAC4B0ECF381}" destId="{737AA495-6D80-4226-917B-31EEF600FAD8}" srcOrd="0" destOrd="1" presId="urn:microsoft.com/office/officeart/2005/8/layout/hList1"/>
    <dgm:cxn modelId="{646AD539-A8E7-4E69-A669-C56667AB5BD9}" srcId="{F7403E65-0D3C-4CC1-B08E-A0E990B78ED5}" destId="{BA1F0579-FC24-499B-A8FE-CA83332F41A9}" srcOrd="2" destOrd="0" parTransId="{798B1D5F-CC02-44D7-B349-11E74158B15A}" sibTransId="{B3C6CE60-2D9F-4F1A-B171-0B7A8CE6D05D}"/>
    <dgm:cxn modelId="{90DDC380-4E51-4B57-BB9D-7767BB99077B}" type="presOf" srcId="{B4A8EAF1-7FD7-43B3-8171-CF0B2B8FE194}" destId="{A4B119C8-940C-4D80-9015-71D800A03AFA}" srcOrd="0" destOrd="0" presId="urn:microsoft.com/office/officeart/2005/8/layout/hList1"/>
    <dgm:cxn modelId="{924804EE-3C4A-4DB2-B6A0-93E87B404D99}" type="presOf" srcId="{1A5889A0-99B9-4ACE-AE18-28ED226F24C4}" destId="{0F026C32-F1BC-4BA5-9F16-63753166B2AE}" srcOrd="0" destOrd="0" presId="urn:microsoft.com/office/officeart/2005/8/layout/hList1"/>
    <dgm:cxn modelId="{56AB2AAA-921D-460C-9BA5-3ECF99EC65FA}" type="presOf" srcId="{B2CDE34D-EEEC-4AAB-B271-403B3D183C19}" destId="{5BADEC60-BEA9-4684-B881-933ABCC7D0E2}" srcOrd="0" destOrd="1" presId="urn:microsoft.com/office/officeart/2005/8/layout/hList1"/>
    <dgm:cxn modelId="{D4BC906F-DE5B-4CD2-AD39-6EF913219897}" srcId="{F2576942-6D8C-4CCD-8526-95D7AAFEA739}" destId="{1A5889A0-99B9-4ACE-AE18-28ED226F24C4}" srcOrd="0" destOrd="0" parTransId="{65052513-F357-418D-B307-DD49E6821C28}" sibTransId="{CADFE116-6135-4755-AF60-E09CCD7C56A9}"/>
    <dgm:cxn modelId="{D7992DD0-D97A-453E-BA32-1343565DB830}" type="presOf" srcId="{F2576942-6D8C-4CCD-8526-95D7AAFEA739}" destId="{F9EF38C8-A3E0-43D6-99C8-2EDEA6B46836}" srcOrd="0" destOrd="0" presId="urn:microsoft.com/office/officeart/2005/8/layout/hList1"/>
    <dgm:cxn modelId="{F973F59A-770C-4BAE-A06C-1CB3A6558F0E}" type="presParOf" srcId="{C74A8018-B154-41DC-BDFC-75B409C4EDFB}" destId="{B2695819-CF2C-4704-8573-83E9512F7E25}" srcOrd="0" destOrd="0" presId="urn:microsoft.com/office/officeart/2005/8/layout/hList1"/>
    <dgm:cxn modelId="{7FB089C5-1E41-4A76-9E49-79E0DB272A05}" type="presParOf" srcId="{B2695819-CF2C-4704-8573-83E9512F7E25}" destId="{A4B119C8-940C-4D80-9015-71D800A03AFA}" srcOrd="0" destOrd="0" presId="urn:microsoft.com/office/officeart/2005/8/layout/hList1"/>
    <dgm:cxn modelId="{1A2A1F21-0132-45F9-9780-5B6FD8AED64B}" type="presParOf" srcId="{B2695819-CF2C-4704-8573-83E9512F7E25}" destId="{5BADEC60-BEA9-4684-B881-933ABCC7D0E2}" srcOrd="1" destOrd="0" presId="urn:microsoft.com/office/officeart/2005/8/layout/hList1"/>
    <dgm:cxn modelId="{DBD0E6CC-F166-4F39-BD63-FA0894C3F99A}" type="presParOf" srcId="{C74A8018-B154-41DC-BDFC-75B409C4EDFB}" destId="{A6973AB1-18EA-4A52-A703-55202C0AFFBA}" srcOrd="1" destOrd="0" presId="urn:microsoft.com/office/officeart/2005/8/layout/hList1"/>
    <dgm:cxn modelId="{05B66828-1D4B-4073-BDB4-09C0EEBF72C4}" type="presParOf" srcId="{C74A8018-B154-41DC-BDFC-75B409C4EDFB}" destId="{E0105EA5-B3FF-4660-994F-3C49055A9690}" srcOrd="2" destOrd="0" presId="urn:microsoft.com/office/officeart/2005/8/layout/hList1"/>
    <dgm:cxn modelId="{C95F1AAB-32B8-4360-93B6-48CBCF601FF6}" type="presParOf" srcId="{E0105EA5-B3FF-4660-994F-3C49055A9690}" destId="{F9EF38C8-A3E0-43D6-99C8-2EDEA6B46836}" srcOrd="0" destOrd="0" presId="urn:microsoft.com/office/officeart/2005/8/layout/hList1"/>
    <dgm:cxn modelId="{FB89DC68-8D15-408B-9738-46B96057E035}" type="presParOf" srcId="{E0105EA5-B3FF-4660-994F-3C49055A9690}" destId="{0F026C32-F1BC-4BA5-9F16-63753166B2AE}" srcOrd="1" destOrd="0" presId="urn:microsoft.com/office/officeart/2005/8/layout/hList1"/>
    <dgm:cxn modelId="{67B6A14F-F2A7-45EF-9B36-1C27CEC2F1E8}" type="presParOf" srcId="{C74A8018-B154-41DC-BDFC-75B409C4EDFB}" destId="{D3C05724-9C6A-4D5E-8035-6CFD741637A7}" srcOrd="3" destOrd="0" presId="urn:microsoft.com/office/officeart/2005/8/layout/hList1"/>
    <dgm:cxn modelId="{69C05559-1F55-4B6A-A716-28650FC96F92}" type="presParOf" srcId="{C74A8018-B154-41DC-BDFC-75B409C4EDFB}" destId="{46E0199B-9100-411B-82D0-78CECA27ABE4}" srcOrd="4" destOrd="0" presId="urn:microsoft.com/office/officeart/2005/8/layout/hList1"/>
    <dgm:cxn modelId="{97EB4C2F-1BF9-4AF5-A12E-5468B33DC780}" type="presParOf" srcId="{46E0199B-9100-411B-82D0-78CECA27ABE4}" destId="{EF918498-6850-479F-961A-5A808CF5C7D5}" srcOrd="0" destOrd="0" presId="urn:microsoft.com/office/officeart/2005/8/layout/hList1"/>
    <dgm:cxn modelId="{325883E2-F65B-4975-9461-8306ADA62CFE}" type="presParOf" srcId="{46E0199B-9100-411B-82D0-78CECA27ABE4}" destId="{737AA495-6D80-4226-917B-31EEF600FAD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40D5AD-4D51-4691-8644-8C87142AA2B9}" type="doc">
      <dgm:prSet loTypeId="urn:microsoft.com/office/officeart/2005/8/layout/vList6" loCatId="process" qsTypeId="urn:microsoft.com/office/officeart/2005/8/quickstyle/simple3" qsCatId="simple" csTypeId="urn:microsoft.com/office/officeart/2005/8/colors/colorful3" csCatId="colorful" phldr="1"/>
      <dgm:spPr/>
      <dgm:t>
        <a:bodyPr/>
        <a:lstStyle/>
        <a:p>
          <a:endParaRPr lang="ru-RU"/>
        </a:p>
      </dgm:t>
    </dgm:pt>
    <dgm:pt modelId="{F82ACD11-A84D-4BA1-955F-C69F0A3D29CB}">
      <dgm:prSet phldrT="[Текст]"/>
      <dgm:spPr/>
      <dgm:t>
        <a:bodyPr/>
        <a:lstStyle/>
        <a:p>
          <a:r>
            <a:rPr lang="en-US" dirty="0" smtClean="0">
              <a:latin typeface="Times New Roman" panose="02020603050405020304" pitchFamily="18" charset="0"/>
              <a:cs typeface="Times New Roman" panose="02020603050405020304" pitchFamily="18" charset="0"/>
            </a:rPr>
            <a:t>Encephalopathy</a:t>
          </a:r>
          <a:endParaRPr lang="ru-RU" dirty="0">
            <a:latin typeface="Times New Roman" panose="02020603050405020304" pitchFamily="18" charset="0"/>
            <a:cs typeface="Times New Roman" panose="02020603050405020304" pitchFamily="18" charset="0"/>
          </a:endParaRPr>
        </a:p>
      </dgm:t>
    </dgm:pt>
    <dgm:pt modelId="{04A1A426-E8A9-436A-B756-45A07B54A86B}" type="parTrans" cxnId="{83DD1D99-18A5-4C6B-816F-77C5144D1509}">
      <dgm:prSet/>
      <dgm:spPr/>
      <dgm:t>
        <a:bodyPr/>
        <a:lstStyle/>
        <a:p>
          <a:endParaRPr lang="ru-RU"/>
        </a:p>
      </dgm:t>
    </dgm:pt>
    <dgm:pt modelId="{9DC11171-5A91-45A6-9E68-1AE351ED2C6D}" type="sibTrans" cxnId="{83DD1D99-18A5-4C6B-816F-77C5144D1509}">
      <dgm:prSet/>
      <dgm:spPr/>
      <dgm:t>
        <a:bodyPr/>
        <a:lstStyle/>
        <a:p>
          <a:endParaRPr lang="ru-RU"/>
        </a:p>
      </dgm:t>
    </dgm:pt>
    <dgm:pt modelId="{3287B7E8-AFFF-45BD-84CD-6B838CDF35F4}">
      <dgm:prSet phldrT="[Текст]"/>
      <dgm:spPr/>
      <dgm:t>
        <a:bodyPr/>
        <a:lstStyle/>
        <a:p>
          <a:pPr algn="just"/>
          <a:r>
            <a:rPr lang="en-US" dirty="0" smtClean="0">
              <a:latin typeface="Times New Roman" panose="02020603050405020304" pitchFamily="18" charset="0"/>
              <a:cs typeface="Times New Roman" panose="02020603050405020304" pitchFamily="18" charset="0"/>
            </a:rPr>
            <a:t>For patients at increased risk of encephalopathy due to severity of cirrhosis or history of encephalopathy, bowel movements should be monitored, and lactulose should be administered if needed, aiming for 2–4 per day. Dietary protein intake should not be restricted.</a:t>
          </a:r>
          <a:endParaRPr lang="ru-RU" dirty="0">
            <a:latin typeface="Times New Roman" panose="02020603050405020304" pitchFamily="18" charset="0"/>
            <a:cs typeface="Times New Roman" panose="02020603050405020304" pitchFamily="18" charset="0"/>
          </a:endParaRPr>
        </a:p>
      </dgm:t>
    </dgm:pt>
    <dgm:pt modelId="{62281652-3D13-4ECF-9A3D-C8BB16A6FC97}" type="parTrans" cxnId="{4E17CE45-5E04-4B98-A22D-519CD8500F71}">
      <dgm:prSet/>
      <dgm:spPr/>
      <dgm:t>
        <a:bodyPr/>
        <a:lstStyle/>
        <a:p>
          <a:endParaRPr lang="ru-RU"/>
        </a:p>
      </dgm:t>
    </dgm:pt>
    <dgm:pt modelId="{DCDBA521-A2D3-4950-A125-8CEBF14F3271}" type="sibTrans" cxnId="{4E17CE45-5E04-4B98-A22D-519CD8500F71}">
      <dgm:prSet/>
      <dgm:spPr/>
      <dgm:t>
        <a:bodyPr/>
        <a:lstStyle/>
        <a:p>
          <a:endParaRPr lang="ru-RU"/>
        </a:p>
      </dgm:t>
    </dgm:pt>
    <dgm:pt modelId="{B8F7C579-93F5-4D0E-9A8A-AC13D9D525D8}">
      <dgm:prSet phldrT="[Текст]"/>
      <dgm:spPr/>
      <dgm:t>
        <a:bodyPr/>
        <a:lstStyle/>
        <a:p>
          <a:r>
            <a:rPr lang="en-US" dirty="0" smtClean="0">
              <a:latin typeface="Times New Roman" panose="02020603050405020304" pitchFamily="18" charset="0"/>
              <a:cs typeface="Times New Roman" panose="02020603050405020304" pitchFamily="18" charset="0"/>
            </a:rPr>
            <a:t>Volume status</a:t>
          </a:r>
          <a:endParaRPr lang="ru-RU" dirty="0">
            <a:latin typeface="Times New Roman" panose="02020603050405020304" pitchFamily="18" charset="0"/>
            <a:cs typeface="Times New Roman" panose="02020603050405020304" pitchFamily="18" charset="0"/>
          </a:endParaRPr>
        </a:p>
      </dgm:t>
    </dgm:pt>
    <dgm:pt modelId="{4A34F556-4D7A-4C80-A34E-CB101077178B}" type="parTrans" cxnId="{AADD9BA9-520A-4980-B76E-425C79DBB5D6}">
      <dgm:prSet/>
      <dgm:spPr/>
      <dgm:t>
        <a:bodyPr/>
        <a:lstStyle/>
        <a:p>
          <a:endParaRPr lang="ru-RU"/>
        </a:p>
      </dgm:t>
    </dgm:pt>
    <dgm:pt modelId="{97BBE908-BE50-47DD-831B-AC190F3FBC56}" type="sibTrans" cxnId="{AADD9BA9-520A-4980-B76E-425C79DBB5D6}">
      <dgm:prSet/>
      <dgm:spPr/>
      <dgm:t>
        <a:bodyPr/>
        <a:lstStyle/>
        <a:p>
          <a:endParaRPr lang="ru-RU"/>
        </a:p>
      </dgm:t>
    </dgm:pt>
    <dgm:pt modelId="{D056839F-68E1-48FF-AFFA-C3C8BFF3C7C6}">
      <dgm:prSet phldrT="[Текст]"/>
      <dgm:spPr/>
      <dgm:t>
        <a:bodyPr/>
        <a:lstStyle/>
        <a:p>
          <a:pPr algn="just"/>
          <a:r>
            <a:rPr lang="en-US" dirty="0" smtClean="0">
              <a:latin typeface="Times New Roman" panose="02020603050405020304" pitchFamily="18" charset="0"/>
              <a:cs typeface="Times New Roman" panose="02020603050405020304" pitchFamily="18" charset="0"/>
            </a:rPr>
            <a:t>Renal function should be monitored daily. For patients on chronic diuretics, these can be restarted after surgery if the patient is stable, can take oral medications, and has preserved renal function. Judicious fluid and electrolyte management is also essential to avoid accumulation of ascites or edema while maintaining adequate intravascular volume to perfuse the kidneys.</a:t>
          </a:r>
          <a:endParaRPr lang="ru-RU" dirty="0">
            <a:latin typeface="Times New Roman" panose="02020603050405020304" pitchFamily="18" charset="0"/>
            <a:cs typeface="Times New Roman" panose="02020603050405020304" pitchFamily="18" charset="0"/>
          </a:endParaRPr>
        </a:p>
      </dgm:t>
    </dgm:pt>
    <dgm:pt modelId="{E1294BE7-C247-405C-82EF-C4F0407CAFB5}" type="parTrans" cxnId="{352A042B-CDC8-4ABB-A65E-54C4C8967BC0}">
      <dgm:prSet/>
      <dgm:spPr/>
      <dgm:t>
        <a:bodyPr/>
        <a:lstStyle/>
        <a:p>
          <a:endParaRPr lang="ru-RU"/>
        </a:p>
      </dgm:t>
    </dgm:pt>
    <dgm:pt modelId="{75A59239-DE50-4DA3-9506-D154EE4B2B66}" type="sibTrans" cxnId="{352A042B-CDC8-4ABB-A65E-54C4C8967BC0}">
      <dgm:prSet/>
      <dgm:spPr/>
      <dgm:t>
        <a:bodyPr/>
        <a:lstStyle/>
        <a:p>
          <a:endParaRPr lang="ru-RU"/>
        </a:p>
      </dgm:t>
    </dgm:pt>
    <dgm:pt modelId="{365C0B67-F310-4526-B4BF-D5D71E1246CA}">
      <dgm:prSet/>
      <dgm:spPr/>
      <dgm:t>
        <a:bodyPr/>
        <a:lstStyle/>
        <a:p>
          <a:r>
            <a:rPr lang="en-US" dirty="0" smtClean="0">
              <a:latin typeface="Times New Roman" panose="02020603050405020304" pitchFamily="18" charset="0"/>
              <a:cs typeface="Times New Roman" panose="02020603050405020304" pitchFamily="18" charset="0"/>
            </a:rPr>
            <a:t>Postoperative spontaneous bacterial peritonitis</a:t>
          </a:r>
          <a:endParaRPr lang="ru-RU" dirty="0">
            <a:latin typeface="Times New Roman" panose="02020603050405020304" pitchFamily="18" charset="0"/>
            <a:cs typeface="Times New Roman" panose="02020603050405020304" pitchFamily="18" charset="0"/>
          </a:endParaRPr>
        </a:p>
      </dgm:t>
    </dgm:pt>
    <dgm:pt modelId="{2AED677B-3597-48FB-BC0F-6EC7994B07ED}" type="parTrans" cxnId="{C0F0C853-D8F0-4530-A23F-76C47EC855A6}">
      <dgm:prSet/>
      <dgm:spPr/>
      <dgm:t>
        <a:bodyPr/>
        <a:lstStyle/>
        <a:p>
          <a:endParaRPr lang="ru-RU"/>
        </a:p>
      </dgm:t>
    </dgm:pt>
    <dgm:pt modelId="{BAE8F503-3C32-4F87-AB80-7D87C2A499EB}" type="sibTrans" cxnId="{C0F0C853-D8F0-4530-A23F-76C47EC855A6}">
      <dgm:prSet/>
      <dgm:spPr/>
      <dgm:t>
        <a:bodyPr/>
        <a:lstStyle/>
        <a:p>
          <a:endParaRPr lang="ru-RU"/>
        </a:p>
      </dgm:t>
    </dgm:pt>
    <dgm:pt modelId="{51620636-5238-4923-BD6A-38CC9FD0F696}">
      <dgm:prSet/>
      <dgm:spPr/>
      <dgm:t>
        <a:bodyPr/>
        <a:lstStyle/>
        <a:p>
          <a:pPr algn="just"/>
          <a:r>
            <a:rPr lang="en-US" dirty="0" smtClean="0">
              <a:latin typeface="Times New Roman" panose="02020603050405020304" pitchFamily="18" charset="0"/>
              <a:cs typeface="Times New Roman" panose="02020603050405020304" pitchFamily="18" charset="0"/>
            </a:rPr>
            <a:t>Patients on prophylactic antibiotics for SBP should continue them postoperatively. Current guidelines do not cover the evaluation of postoperative SBP in individuals who have undergone intra-abdominal surgery. Cell count–based thresholds for diagnosis may be confounded by postoperative inflammatory changes.</a:t>
          </a:r>
          <a:endParaRPr lang="ru-RU" dirty="0">
            <a:latin typeface="Times New Roman" panose="02020603050405020304" pitchFamily="18" charset="0"/>
            <a:cs typeface="Times New Roman" panose="02020603050405020304" pitchFamily="18" charset="0"/>
          </a:endParaRPr>
        </a:p>
      </dgm:t>
    </dgm:pt>
    <dgm:pt modelId="{C31C932D-1799-4955-82A6-71ED88E5AE79}" type="parTrans" cxnId="{77FA8288-FE36-4701-B802-566CF1F8B511}">
      <dgm:prSet/>
      <dgm:spPr/>
      <dgm:t>
        <a:bodyPr/>
        <a:lstStyle/>
        <a:p>
          <a:endParaRPr lang="ru-RU"/>
        </a:p>
      </dgm:t>
    </dgm:pt>
    <dgm:pt modelId="{7D526D4F-0993-4CEA-8B49-D578FE4B5BBA}" type="sibTrans" cxnId="{77FA8288-FE36-4701-B802-566CF1F8B511}">
      <dgm:prSet/>
      <dgm:spPr/>
      <dgm:t>
        <a:bodyPr/>
        <a:lstStyle/>
        <a:p>
          <a:endParaRPr lang="ru-RU"/>
        </a:p>
      </dgm:t>
    </dgm:pt>
    <dgm:pt modelId="{DB13139C-1CF2-4A62-B6A1-58B0721B86ED}">
      <dgm:prSet/>
      <dgm:spPr/>
      <dgm:t>
        <a:bodyPr/>
        <a:lstStyle/>
        <a:p>
          <a:r>
            <a:rPr lang="en-US" dirty="0" smtClean="0">
              <a:latin typeface="Times New Roman" panose="02020603050405020304" pitchFamily="18" charset="0"/>
              <a:cs typeface="Times New Roman" panose="02020603050405020304" pitchFamily="18" charset="0"/>
            </a:rPr>
            <a:t>Pain Management</a:t>
          </a:r>
          <a:endParaRPr lang="ru-RU" dirty="0">
            <a:latin typeface="Times New Roman" panose="02020603050405020304" pitchFamily="18" charset="0"/>
            <a:cs typeface="Times New Roman" panose="02020603050405020304" pitchFamily="18" charset="0"/>
          </a:endParaRPr>
        </a:p>
      </dgm:t>
    </dgm:pt>
    <dgm:pt modelId="{EB4A4390-19A5-4649-B33C-C37545D35177}" type="parTrans" cxnId="{C0C813F3-E31B-4A68-B8C4-EE560496665E}">
      <dgm:prSet/>
      <dgm:spPr/>
      <dgm:t>
        <a:bodyPr/>
        <a:lstStyle/>
        <a:p>
          <a:endParaRPr lang="ru-RU"/>
        </a:p>
      </dgm:t>
    </dgm:pt>
    <dgm:pt modelId="{94E45E2F-2DF8-41E7-BEA6-089530214423}" type="sibTrans" cxnId="{C0C813F3-E31B-4A68-B8C4-EE560496665E}">
      <dgm:prSet/>
      <dgm:spPr/>
      <dgm:t>
        <a:bodyPr/>
        <a:lstStyle/>
        <a:p>
          <a:endParaRPr lang="ru-RU"/>
        </a:p>
      </dgm:t>
    </dgm:pt>
    <dgm:pt modelId="{EA6F9699-5D0A-4069-BD67-846989AA4F75}">
      <dgm:prSet/>
      <dgm:spPr/>
      <dgm:t>
        <a:bodyPr/>
        <a:lstStyle/>
        <a:p>
          <a:pPr algn="just"/>
          <a:r>
            <a:rPr lang="en-US" dirty="0" smtClean="0">
              <a:latin typeface="Times New Roman" panose="02020603050405020304" pitchFamily="18" charset="0"/>
              <a:cs typeface="Times New Roman" panose="02020603050405020304" pitchFamily="18" charset="0"/>
            </a:rPr>
            <a:t>Analgesia is notoriously challenging in patients with cirrhosis. Nonsteroidal </a:t>
          </a:r>
          <a:r>
            <a:rPr lang="en-US" dirty="0" err="1" smtClean="0">
              <a:latin typeface="Times New Roman" panose="02020603050405020304" pitchFamily="18" charset="0"/>
              <a:cs typeface="Times New Roman" panose="02020603050405020304" pitchFamily="18" charset="0"/>
            </a:rPr>
            <a:t>antiinflammatory</a:t>
          </a:r>
          <a:r>
            <a:rPr lang="en-US" dirty="0" smtClean="0">
              <a:latin typeface="Times New Roman" panose="02020603050405020304" pitchFamily="18" charset="0"/>
              <a:cs typeface="Times New Roman" panose="02020603050405020304" pitchFamily="18" charset="0"/>
            </a:rPr>
            <a:t> drugs should be avoided because of the risk of GI bleeding and renal toxicity. In patients not using alcohol, acetaminophen may be safely used at total daily dose</a:t>
          </a:r>
          <a:endParaRPr lang="ru-RU" dirty="0">
            <a:latin typeface="Times New Roman" panose="02020603050405020304" pitchFamily="18" charset="0"/>
            <a:cs typeface="Times New Roman" panose="02020603050405020304" pitchFamily="18" charset="0"/>
          </a:endParaRPr>
        </a:p>
      </dgm:t>
    </dgm:pt>
    <dgm:pt modelId="{1B4AB10A-EE7F-4A70-8057-1C3A856E8714}" type="parTrans" cxnId="{98E9EDFD-45A6-4F07-8471-E5D6C513A188}">
      <dgm:prSet/>
      <dgm:spPr/>
      <dgm:t>
        <a:bodyPr/>
        <a:lstStyle/>
        <a:p>
          <a:endParaRPr lang="ru-RU"/>
        </a:p>
      </dgm:t>
    </dgm:pt>
    <dgm:pt modelId="{148CC635-4D7D-4C8E-8E90-70113D2F81A2}" type="sibTrans" cxnId="{98E9EDFD-45A6-4F07-8471-E5D6C513A188}">
      <dgm:prSet/>
      <dgm:spPr/>
      <dgm:t>
        <a:bodyPr/>
        <a:lstStyle/>
        <a:p>
          <a:endParaRPr lang="ru-RU"/>
        </a:p>
      </dgm:t>
    </dgm:pt>
    <dgm:pt modelId="{62471E9F-D46F-4407-89E9-F645BF4E392F}">
      <dgm:prSet/>
      <dgm:spPr/>
      <dgm:t>
        <a:bodyPr/>
        <a:lstStyle/>
        <a:p>
          <a:r>
            <a:rPr lang="en-US" dirty="0" smtClean="0">
              <a:latin typeface="Times New Roman" panose="02020603050405020304" pitchFamily="18" charset="0"/>
              <a:cs typeface="Times New Roman" panose="02020603050405020304" pitchFamily="18" charset="0"/>
            </a:rPr>
            <a:t>Venous thromboembolism prophylaxis</a:t>
          </a:r>
          <a:endParaRPr lang="ru-RU" dirty="0">
            <a:latin typeface="Times New Roman" panose="02020603050405020304" pitchFamily="18" charset="0"/>
            <a:cs typeface="Times New Roman" panose="02020603050405020304" pitchFamily="18" charset="0"/>
          </a:endParaRPr>
        </a:p>
      </dgm:t>
    </dgm:pt>
    <dgm:pt modelId="{257241F0-7D28-46AB-9425-1E24A309009A}" type="parTrans" cxnId="{98C6B3F1-58F3-4A97-8BF5-5D3C1D932E91}">
      <dgm:prSet/>
      <dgm:spPr/>
      <dgm:t>
        <a:bodyPr/>
        <a:lstStyle/>
        <a:p>
          <a:endParaRPr lang="ru-RU"/>
        </a:p>
      </dgm:t>
    </dgm:pt>
    <dgm:pt modelId="{825E567A-E23B-4938-AD11-4581070698BA}" type="sibTrans" cxnId="{98C6B3F1-58F3-4A97-8BF5-5D3C1D932E91}">
      <dgm:prSet/>
      <dgm:spPr/>
      <dgm:t>
        <a:bodyPr/>
        <a:lstStyle/>
        <a:p>
          <a:endParaRPr lang="ru-RU"/>
        </a:p>
      </dgm:t>
    </dgm:pt>
    <dgm:pt modelId="{E9459536-4B87-4187-A408-73D81B9283D3}">
      <dgm:prSet/>
      <dgm:spPr/>
      <dgm:t>
        <a:bodyPr/>
        <a:lstStyle/>
        <a:p>
          <a:pPr algn="just"/>
          <a:r>
            <a:rPr lang="en-US" dirty="0" smtClean="0">
              <a:latin typeface="Times New Roman" panose="02020603050405020304" pitchFamily="18" charset="0"/>
              <a:cs typeface="Times New Roman" panose="02020603050405020304" pitchFamily="18" charset="0"/>
            </a:rPr>
            <a:t>Cirrhotic patients are at risk of venous thromboembolism (VTE) prophylaxis postoperatively, especially after orthopedic surgery or if immobilized. Importantly, the presence of coagulation abnormalities in INR or platelet count does not protect patients.</a:t>
          </a:r>
          <a:endParaRPr lang="ru-RU" dirty="0">
            <a:latin typeface="Times New Roman" panose="02020603050405020304" pitchFamily="18" charset="0"/>
            <a:cs typeface="Times New Roman" panose="02020603050405020304" pitchFamily="18" charset="0"/>
          </a:endParaRPr>
        </a:p>
      </dgm:t>
    </dgm:pt>
    <dgm:pt modelId="{879CE010-0A23-4F1A-A359-596688E93550}" type="parTrans" cxnId="{27DC341C-50E0-4F77-8542-64940B5E5985}">
      <dgm:prSet/>
      <dgm:spPr/>
      <dgm:t>
        <a:bodyPr/>
        <a:lstStyle/>
        <a:p>
          <a:endParaRPr lang="ru-RU"/>
        </a:p>
      </dgm:t>
    </dgm:pt>
    <dgm:pt modelId="{1BC6144A-6641-4434-A992-F576B27D7C75}" type="sibTrans" cxnId="{27DC341C-50E0-4F77-8542-64940B5E5985}">
      <dgm:prSet/>
      <dgm:spPr/>
      <dgm:t>
        <a:bodyPr/>
        <a:lstStyle/>
        <a:p>
          <a:endParaRPr lang="ru-RU"/>
        </a:p>
      </dgm:t>
    </dgm:pt>
    <dgm:pt modelId="{335E993D-8710-491E-A33D-BEF4037D345B}" type="pres">
      <dgm:prSet presAssocID="{2440D5AD-4D51-4691-8644-8C87142AA2B9}" presName="Name0" presStyleCnt="0">
        <dgm:presLayoutVars>
          <dgm:dir/>
          <dgm:animLvl val="lvl"/>
          <dgm:resizeHandles/>
        </dgm:presLayoutVars>
      </dgm:prSet>
      <dgm:spPr/>
      <dgm:t>
        <a:bodyPr/>
        <a:lstStyle/>
        <a:p>
          <a:endParaRPr lang="ru-RU"/>
        </a:p>
      </dgm:t>
    </dgm:pt>
    <dgm:pt modelId="{2866A9E3-8379-4CD7-881D-DF2D5D605405}" type="pres">
      <dgm:prSet presAssocID="{F82ACD11-A84D-4BA1-955F-C69F0A3D29CB}" presName="linNode" presStyleCnt="0"/>
      <dgm:spPr/>
    </dgm:pt>
    <dgm:pt modelId="{C913C728-656B-4963-B26B-E4A9C52CC8BC}" type="pres">
      <dgm:prSet presAssocID="{F82ACD11-A84D-4BA1-955F-C69F0A3D29CB}" presName="parentShp" presStyleLbl="node1" presStyleIdx="0" presStyleCnt="5" custScaleX="57516" custScaleY="64357" custLinFactNeighborX="-8547" custLinFactNeighborY="-3059">
        <dgm:presLayoutVars>
          <dgm:bulletEnabled val="1"/>
        </dgm:presLayoutVars>
      </dgm:prSet>
      <dgm:spPr/>
      <dgm:t>
        <a:bodyPr/>
        <a:lstStyle/>
        <a:p>
          <a:endParaRPr lang="ru-RU"/>
        </a:p>
      </dgm:t>
    </dgm:pt>
    <dgm:pt modelId="{E010CCF3-DFB8-4C59-B577-1B26CD3EF0DA}" type="pres">
      <dgm:prSet presAssocID="{F82ACD11-A84D-4BA1-955F-C69F0A3D29CB}" presName="childShp" presStyleLbl="bgAccFollowNode1" presStyleIdx="0" presStyleCnt="5" custScaleX="119608">
        <dgm:presLayoutVars>
          <dgm:bulletEnabled val="1"/>
        </dgm:presLayoutVars>
      </dgm:prSet>
      <dgm:spPr/>
      <dgm:t>
        <a:bodyPr/>
        <a:lstStyle/>
        <a:p>
          <a:endParaRPr lang="ru-RU"/>
        </a:p>
      </dgm:t>
    </dgm:pt>
    <dgm:pt modelId="{AB783E5E-C124-4E13-AEBD-8E3A3499C2A1}" type="pres">
      <dgm:prSet presAssocID="{9DC11171-5A91-45A6-9E68-1AE351ED2C6D}" presName="spacing" presStyleCnt="0"/>
      <dgm:spPr/>
    </dgm:pt>
    <dgm:pt modelId="{EAB79CA5-40FB-4B77-8C1A-A020994367A1}" type="pres">
      <dgm:prSet presAssocID="{B8F7C579-93F5-4D0E-9A8A-AC13D9D525D8}" presName="linNode" presStyleCnt="0"/>
      <dgm:spPr/>
    </dgm:pt>
    <dgm:pt modelId="{49053D82-A059-4B83-B1F3-1A8BB97707FB}" type="pres">
      <dgm:prSet presAssocID="{B8F7C579-93F5-4D0E-9A8A-AC13D9D525D8}" presName="parentShp" presStyleLbl="node1" presStyleIdx="1" presStyleCnt="5" custScaleX="57516" custScaleY="64357" custLinFactNeighborX="-8547" custLinFactNeighborY="-3059">
        <dgm:presLayoutVars>
          <dgm:bulletEnabled val="1"/>
        </dgm:presLayoutVars>
      </dgm:prSet>
      <dgm:spPr/>
      <dgm:t>
        <a:bodyPr/>
        <a:lstStyle/>
        <a:p>
          <a:endParaRPr lang="ru-RU"/>
        </a:p>
      </dgm:t>
    </dgm:pt>
    <dgm:pt modelId="{B6F470CC-D065-4E71-81AA-9FB7EC9C652F}" type="pres">
      <dgm:prSet presAssocID="{B8F7C579-93F5-4D0E-9A8A-AC13D9D525D8}" presName="childShp" presStyleLbl="bgAccFollowNode1" presStyleIdx="1" presStyleCnt="5" custScaleX="119608">
        <dgm:presLayoutVars>
          <dgm:bulletEnabled val="1"/>
        </dgm:presLayoutVars>
      </dgm:prSet>
      <dgm:spPr/>
      <dgm:t>
        <a:bodyPr/>
        <a:lstStyle/>
        <a:p>
          <a:endParaRPr lang="ru-RU"/>
        </a:p>
      </dgm:t>
    </dgm:pt>
    <dgm:pt modelId="{313ED5A5-8BD4-424B-84D5-F51E610C0996}" type="pres">
      <dgm:prSet presAssocID="{97BBE908-BE50-47DD-831B-AC190F3FBC56}" presName="spacing" presStyleCnt="0"/>
      <dgm:spPr/>
    </dgm:pt>
    <dgm:pt modelId="{0EA7B46E-6016-427D-A47C-C5443694DF9B}" type="pres">
      <dgm:prSet presAssocID="{365C0B67-F310-4526-B4BF-D5D71E1246CA}" presName="linNode" presStyleCnt="0"/>
      <dgm:spPr/>
    </dgm:pt>
    <dgm:pt modelId="{9DB7B911-25E2-4EC2-AF87-E484FD7252C0}" type="pres">
      <dgm:prSet presAssocID="{365C0B67-F310-4526-B4BF-D5D71E1246CA}" presName="parentShp" presStyleLbl="node1" presStyleIdx="2" presStyleCnt="5" custScaleX="57516" custScaleY="64357" custLinFactNeighborX="-8547" custLinFactNeighborY="-3059">
        <dgm:presLayoutVars>
          <dgm:bulletEnabled val="1"/>
        </dgm:presLayoutVars>
      </dgm:prSet>
      <dgm:spPr/>
      <dgm:t>
        <a:bodyPr/>
        <a:lstStyle/>
        <a:p>
          <a:endParaRPr lang="ru-RU"/>
        </a:p>
      </dgm:t>
    </dgm:pt>
    <dgm:pt modelId="{587160D6-2EA0-4642-94E5-56D03945947B}" type="pres">
      <dgm:prSet presAssocID="{365C0B67-F310-4526-B4BF-D5D71E1246CA}" presName="childShp" presStyleLbl="bgAccFollowNode1" presStyleIdx="2" presStyleCnt="5" custScaleX="119608">
        <dgm:presLayoutVars>
          <dgm:bulletEnabled val="1"/>
        </dgm:presLayoutVars>
      </dgm:prSet>
      <dgm:spPr/>
      <dgm:t>
        <a:bodyPr/>
        <a:lstStyle/>
        <a:p>
          <a:endParaRPr lang="ru-RU"/>
        </a:p>
      </dgm:t>
    </dgm:pt>
    <dgm:pt modelId="{BD10A096-5443-4278-8B3A-A613119DA50D}" type="pres">
      <dgm:prSet presAssocID="{BAE8F503-3C32-4F87-AB80-7D87C2A499EB}" presName="spacing" presStyleCnt="0"/>
      <dgm:spPr/>
    </dgm:pt>
    <dgm:pt modelId="{DB94C38A-64A7-4E63-B165-9AA800EDC52E}" type="pres">
      <dgm:prSet presAssocID="{DB13139C-1CF2-4A62-B6A1-58B0721B86ED}" presName="linNode" presStyleCnt="0"/>
      <dgm:spPr/>
    </dgm:pt>
    <dgm:pt modelId="{2D0C005E-A920-4B90-8BD8-F91C0A753399}" type="pres">
      <dgm:prSet presAssocID="{DB13139C-1CF2-4A62-B6A1-58B0721B86ED}" presName="parentShp" presStyleLbl="node1" presStyleIdx="3" presStyleCnt="5" custScaleX="57516" custScaleY="64357" custLinFactNeighborX="-8547" custLinFactNeighborY="-3059">
        <dgm:presLayoutVars>
          <dgm:bulletEnabled val="1"/>
        </dgm:presLayoutVars>
      </dgm:prSet>
      <dgm:spPr/>
      <dgm:t>
        <a:bodyPr/>
        <a:lstStyle/>
        <a:p>
          <a:endParaRPr lang="ru-RU"/>
        </a:p>
      </dgm:t>
    </dgm:pt>
    <dgm:pt modelId="{3A5F08E7-8B28-4FC8-BCEF-CBEA78BCCB5D}" type="pres">
      <dgm:prSet presAssocID="{DB13139C-1CF2-4A62-B6A1-58B0721B86ED}" presName="childShp" presStyleLbl="bgAccFollowNode1" presStyleIdx="3" presStyleCnt="5" custScaleX="119608">
        <dgm:presLayoutVars>
          <dgm:bulletEnabled val="1"/>
        </dgm:presLayoutVars>
      </dgm:prSet>
      <dgm:spPr/>
      <dgm:t>
        <a:bodyPr/>
        <a:lstStyle/>
        <a:p>
          <a:endParaRPr lang="ru-RU"/>
        </a:p>
      </dgm:t>
    </dgm:pt>
    <dgm:pt modelId="{4165DC2F-A257-4259-867B-FBB2E92DF164}" type="pres">
      <dgm:prSet presAssocID="{94E45E2F-2DF8-41E7-BEA6-089530214423}" presName="spacing" presStyleCnt="0"/>
      <dgm:spPr/>
    </dgm:pt>
    <dgm:pt modelId="{0CCED5C1-DF53-4731-90FF-36E835F702FC}" type="pres">
      <dgm:prSet presAssocID="{62471E9F-D46F-4407-89E9-F645BF4E392F}" presName="linNode" presStyleCnt="0"/>
      <dgm:spPr/>
    </dgm:pt>
    <dgm:pt modelId="{4735A969-988B-4582-9712-34534F21EAE8}" type="pres">
      <dgm:prSet presAssocID="{62471E9F-D46F-4407-89E9-F645BF4E392F}" presName="parentShp" presStyleLbl="node1" presStyleIdx="4" presStyleCnt="5" custScaleX="57516" custScaleY="64357" custLinFactNeighborX="-8547" custLinFactNeighborY="-3059">
        <dgm:presLayoutVars>
          <dgm:bulletEnabled val="1"/>
        </dgm:presLayoutVars>
      </dgm:prSet>
      <dgm:spPr/>
      <dgm:t>
        <a:bodyPr/>
        <a:lstStyle/>
        <a:p>
          <a:endParaRPr lang="ru-RU"/>
        </a:p>
      </dgm:t>
    </dgm:pt>
    <dgm:pt modelId="{FBF9B473-70AD-4C36-AEF6-D3F6E9191823}" type="pres">
      <dgm:prSet presAssocID="{62471E9F-D46F-4407-89E9-F645BF4E392F}" presName="childShp" presStyleLbl="bgAccFollowNode1" presStyleIdx="4" presStyleCnt="5" custScaleX="119608">
        <dgm:presLayoutVars>
          <dgm:bulletEnabled val="1"/>
        </dgm:presLayoutVars>
      </dgm:prSet>
      <dgm:spPr/>
      <dgm:t>
        <a:bodyPr/>
        <a:lstStyle/>
        <a:p>
          <a:endParaRPr lang="ru-RU"/>
        </a:p>
      </dgm:t>
    </dgm:pt>
  </dgm:ptLst>
  <dgm:cxnLst>
    <dgm:cxn modelId="{62F575D2-D370-4C05-A61B-6C772F405334}" type="presOf" srcId="{2440D5AD-4D51-4691-8644-8C87142AA2B9}" destId="{335E993D-8710-491E-A33D-BEF4037D345B}" srcOrd="0" destOrd="0" presId="urn:microsoft.com/office/officeart/2005/8/layout/vList6"/>
    <dgm:cxn modelId="{F954F5AC-D198-46B1-AA29-A479192EA1F5}" type="presOf" srcId="{F82ACD11-A84D-4BA1-955F-C69F0A3D29CB}" destId="{C913C728-656B-4963-B26B-E4A9C52CC8BC}" srcOrd="0" destOrd="0" presId="urn:microsoft.com/office/officeart/2005/8/layout/vList6"/>
    <dgm:cxn modelId="{88134E8F-9337-4806-B573-1CE6398F4947}" type="presOf" srcId="{365C0B67-F310-4526-B4BF-D5D71E1246CA}" destId="{9DB7B911-25E2-4EC2-AF87-E484FD7252C0}" srcOrd="0" destOrd="0" presId="urn:microsoft.com/office/officeart/2005/8/layout/vList6"/>
    <dgm:cxn modelId="{C0F0C853-D8F0-4530-A23F-76C47EC855A6}" srcId="{2440D5AD-4D51-4691-8644-8C87142AA2B9}" destId="{365C0B67-F310-4526-B4BF-D5D71E1246CA}" srcOrd="2" destOrd="0" parTransId="{2AED677B-3597-48FB-BC0F-6EC7994B07ED}" sibTransId="{BAE8F503-3C32-4F87-AB80-7D87C2A499EB}"/>
    <dgm:cxn modelId="{77FA8288-FE36-4701-B802-566CF1F8B511}" srcId="{365C0B67-F310-4526-B4BF-D5D71E1246CA}" destId="{51620636-5238-4923-BD6A-38CC9FD0F696}" srcOrd="0" destOrd="0" parTransId="{C31C932D-1799-4955-82A6-71ED88E5AE79}" sibTransId="{7D526D4F-0993-4CEA-8B49-D578FE4B5BBA}"/>
    <dgm:cxn modelId="{71F51BCC-8C85-4800-8FB3-CABB175A233E}" type="presOf" srcId="{51620636-5238-4923-BD6A-38CC9FD0F696}" destId="{587160D6-2EA0-4642-94E5-56D03945947B}" srcOrd="0" destOrd="0" presId="urn:microsoft.com/office/officeart/2005/8/layout/vList6"/>
    <dgm:cxn modelId="{98E9EDFD-45A6-4F07-8471-E5D6C513A188}" srcId="{DB13139C-1CF2-4A62-B6A1-58B0721B86ED}" destId="{EA6F9699-5D0A-4069-BD67-846989AA4F75}" srcOrd="0" destOrd="0" parTransId="{1B4AB10A-EE7F-4A70-8057-1C3A856E8714}" sibTransId="{148CC635-4D7D-4C8E-8E90-70113D2F81A2}"/>
    <dgm:cxn modelId="{3EEFEEF4-3D0C-4241-A3FB-20B078C65F44}" type="presOf" srcId="{DB13139C-1CF2-4A62-B6A1-58B0721B86ED}" destId="{2D0C005E-A920-4B90-8BD8-F91C0A753399}" srcOrd="0" destOrd="0" presId="urn:microsoft.com/office/officeart/2005/8/layout/vList6"/>
    <dgm:cxn modelId="{83DD1D99-18A5-4C6B-816F-77C5144D1509}" srcId="{2440D5AD-4D51-4691-8644-8C87142AA2B9}" destId="{F82ACD11-A84D-4BA1-955F-C69F0A3D29CB}" srcOrd="0" destOrd="0" parTransId="{04A1A426-E8A9-436A-B756-45A07B54A86B}" sibTransId="{9DC11171-5A91-45A6-9E68-1AE351ED2C6D}"/>
    <dgm:cxn modelId="{407DAC74-BAEB-41FA-80B9-93AF7B987A66}" type="presOf" srcId="{3287B7E8-AFFF-45BD-84CD-6B838CDF35F4}" destId="{E010CCF3-DFB8-4C59-B577-1B26CD3EF0DA}" srcOrd="0" destOrd="0" presId="urn:microsoft.com/office/officeart/2005/8/layout/vList6"/>
    <dgm:cxn modelId="{98C6B3F1-58F3-4A97-8BF5-5D3C1D932E91}" srcId="{2440D5AD-4D51-4691-8644-8C87142AA2B9}" destId="{62471E9F-D46F-4407-89E9-F645BF4E392F}" srcOrd="4" destOrd="0" parTransId="{257241F0-7D28-46AB-9425-1E24A309009A}" sibTransId="{825E567A-E23B-4938-AD11-4581070698BA}"/>
    <dgm:cxn modelId="{27DC341C-50E0-4F77-8542-64940B5E5985}" srcId="{62471E9F-D46F-4407-89E9-F645BF4E392F}" destId="{E9459536-4B87-4187-A408-73D81B9283D3}" srcOrd="0" destOrd="0" parTransId="{879CE010-0A23-4F1A-A359-596688E93550}" sibTransId="{1BC6144A-6641-4434-A992-F576B27D7C75}"/>
    <dgm:cxn modelId="{CD5DB741-6269-4EEA-8E32-B0D7C3A71D0E}" type="presOf" srcId="{EA6F9699-5D0A-4069-BD67-846989AA4F75}" destId="{3A5F08E7-8B28-4FC8-BCEF-CBEA78BCCB5D}" srcOrd="0" destOrd="0" presId="urn:microsoft.com/office/officeart/2005/8/layout/vList6"/>
    <dgm:cxn modelId="{2B21AE9A-DA44-47A4-BCCC-4495A12352C8}" type="presOf" srcId="{62471E9F-D46F-4407-89E9-F645BF4E392F}" destId="{4735A969-988B-4582-9712-34534F21EAE8}" srcOrd="0" destOrd="0" presId="urn:microsoft.com/office/officeart/2005/8/layout/vList6"/>
    <dgm:cxn modelId="{4E17CE45-5E04-4B98-A22D-519CD8500F71}" srcId="{F82ACD11-A84D-4BA1-955F-C69F0A3D29CB}" destId="{3287B7E8-AFFF-45BD-84CD-6B838CDF35F4}" srcOrd="0" destOrd="0" parTransId="{62281652-3D13-4ECF-9A3D-C8BB16A6FC97}" sibTransId="{DCDBA521-A2D3-4950-A125-8CEBF14F3271}"/>
    <dgm:cxn modelId="{C0C813F3-E31B-4A68-B8C4-EE560496665E}" srcId="{2440D5AD-4D51-4691-8644-8C87142AA2B9}" destId="{DB13139C-1CF2-4A62-B6A1-58B0721B86ED}" srcOrd="3" destOrd="0" parTransId="{EB4A4390-19A5-4649-B33C-C37545D35177}" sibTransId="{94E45E2F-2DF8-41E7-BEA6-089530214423}"/>
    <dgm:cxn modelId="{AADD9BA9-520A-4980-B76E-425C79DBB5D6}" srcId="{2440D5AD-4D51-4691-8644-8C87142AA2B9}" destId="{B8F7C579-93F5-4D0E-9A8A-AC13D9D525D8}" srcOrd="1" destOrd="0" parTransId="{4A34F556-4D7A-4C80-A34E-CB101077178B}" sibTransId="{97BBE908-BE50-47DD-831B-AC190F3FBC56}"/>
    <dgm:cxn modelId="{E05AABFF-0200-4324-8311-D7E224728CA5}" type="presOf" srcId="{D056839F-68E1-48FF-AFFA-C3C8BFF3C7C6}" destId="{B6F470CC-D065-4E71-81AA-9FB7EC9C652F}" srcOrd="0" destOrd="0" presId="urn:microsoft.com/office/officeart/2005/8/layout/vList6"/>
    <dgm:cxn modelId="{63D2AE1E-325E-46B5-BBDD-005555587ADC}" type="presOf" srcId="{B8F7C579-93F5-4D0E-9A8A-AC13D9D525D8}" destId="{49053D82-A059-4B83-B1F3-1A8BB97707FB}" srcOrd="0" destOrd="0" presId="urn:microsoft.com/office/officeart/2005/8/layout/vList6"/>
    <dgm:cxn modelId="{1B320C4C-3233-438F-824D-265530ECF488}" type="presOf" srcId="{E9459536-4B87-4187-A408-73D81B9283D3}" destId="{FBF9B473-70AD-4C36-AEF6-D3F6E9191823}" srcOrd="0" destOrd="0" presId="urn:microsoft.com/office/officeart/2005/8/layout/vList6"/>
    <dgm:cxn modelId="{352A042B-CDC8-4ABB-A65E-54C4C8967BC0}" srcId="{B8F7C579-93F5-4D0E-9A8A-AC13D9D525D8}" destId="{D056839F-68E1-48FF-AFFA-C3C8BFF3C7C6}" srcOrd="0" destOrd="0" parTransId="{E1294BE7-C247-405C-82EF-C4F0407CAFB5}" sibTransId="{75A59239-DE50-4DA3-9506-D154EE4B2B66}"/>
    <dgm:cxn modelId="{D33E8808-7CEB-4687-8463-076644E60467}" type="presParOf" srcId="{335E993D-8710-491E-A33D-BEF4037D345B}" destId="{2866A9E3-8379-4CD7-881D-DF2D5D605405}" srcOrd="0" destOrd="0" presId="urn:microsoft.com/office/officeart/2005/8/layout/vList6"/>
    <dgm:cxn modelId="{5FC3DD7B-A8C2-4D53-A5C1-227F6B2AD8A0}" type="presParOf" srcId="{2866A9E3-8379-4CD7-881D-DF2D5D605405}" destId="{C913C728-656B-4963-B26B-E4A9C52CC8BC}" srcOrd="0" destOrd="0" presId="urn:microsoft.com/office/officeart/2005/8/layout/vList6"/>
    <dgm:cxn modelId="{A636012A-F7E7-42C7-B0D5-1756B6802CA9}" type="presParOf" srcId="{2866A9E3-8379-4CD7-881D-DF2D5D605405}" destId="{E010CCF3-DFB8-4C59-B577-1B26CD3EF0DA}" srcOrd="1" destOrd="0" presId="urn:microsoft.com/office/officeart/2005/8/layout/vList6"/>
    <dgm:cxn modelId="{487A1385-793F-44F2-AA48-623B9D813595}" type="presParOf" srcId="{335E993D-8710-491E-A33D-BEF4037D345B}" destId="{AB783E5E-C124-4E13-AEBD-8E3A3499C2A1}" srcOrd="1" destOrd="0" presId="urn:microsoft.com/office/officeart/2005/8/layout/vList6"/>
    <dgm:cxn modelId="{27E9775C-968B-4A72-A66F-B0187CB5FDBA}" type="presParOf" srcId="{335E993D-8710-491E-A33D-BEF4037D345B}" destId="{EAB79CA5-40FB-4B77-8C1A-A020994367A1}" srcOrd="2" destOrd="0" presId="urn:microsoft.com/office/officeart/2005/8/layout/vList6"/>
    <dgm:cxn modelId="{F10A51AB-76EF-429C-A83D-E27506495B27}" type="presParOf" srcId="{EAB79CA5-40FB-4B77-8C1A-A020994367A1}" destId="{49053D82-A059-4B83-B1F3-1A8BB97707FB}" srcOrd="0" destOrd="0" presId="urn:microsoft.com/office/officeart/2005/8/layout/vList6"/>
    <dgm:cxn modelId="{D2B7905F-9770-4EA3-B54D-96EEE6B55378}" type="presParOf" srcId="{EAB79CA5-40FB-4B77-8C1A-A020994367A1}" destId="{B6F470CC-D065-4E71-81AA-9FB7EC9C652F}" srcOrd="1" destOrd="0" presId="urn:microsoft.com/office/officeart/2005/8/layout/vList6"/>
    <dgm:cxn modelId="{9ADA6BFE-5F2A-4791-AF1B-5FC6574BC578}" type="presParOf" srcId="{335E993D-8710-491E-A33D-BEF4037D345B}" destId="{313ED5A5-8BD4-424B-84D5-F51E610C0996}" srcOrd="3" destOrd="0" presId="urn:microsoft.com/office/officeart/2005/8/layout/vList6"/>
    <dgm:cxn modelId="{D11221DE-185C-4D59-BCA3-924FE320280B}" type="presParOf" srcId="{335E993D-8710-491E-A33D-BEF4037D345B}" destId="{0EA7B46E-6016-427D-A47C-C5443694DF9B}" srcOrd="4" destOrd="0" presId="urn:microsoft.com/office/officeart/2005/8/layout/vList6"/>
    <dgm:cxn modelId="{48D39B6D-1B14-453B-A07E-C081C28D188C}" type="presParOf" srcId="{0EA7B46E-6016-427D-A47C-C5443694DF9B}" destId="{9DB7B911-25E2-4EC2-AF87-E484FD7252C0}" srcOrd="0" destOrd="0" presId="urn:microsoft.com/office/officeart/2005/8/layout/vList6"/>
    <dgm:cxn modelId="{5A480B40-EFBE-47D9-A4CF-14313EE76BD8}" type="presParOf" srcId="{0EA7B46E-6016-427D-A47C-C5443694DF9B}" destId="{587160D6-2EA0-4642-94E5-56D03945947B}" srcOrd="1" destOrd="0" presId="urn:microsoft.com/office/officeart/2005/8/layout/vList6"/>
    <dgm:cxn modelId="{FFC5F9DC-D3FB-4B74-8BF5-CF5A31AEC415}" type="presParOf" srcId="{335E993D-8710-491E-A33D-BEF4037D345B}" destId="{BD10A096-5443-4278-8B3A-A613119DA50D}" srcOrd="5" destOrd="0" presId="urn:microsoft.com/office/officeart/2005/8/layout/vList6"/>
    <dgm:cxn modelId="{3A1B5470-C2B6-498B-B80C-106BCE9A5570}" type="presParOf" srcId="{335E993D-8710-491E-A33D-BEF4037D345B}" destId="{DB94C38A-64A7-4E63-B165-9AA800EDC52E}" srcOrd="6" destOrd="0" presId="urn:microsoft.com/office/officeart/2005/8/layout/vList6"/>
    <dgm:cxn modelId="{6810304E-E6B1-4FD2-9242-0695E37A888C}" type="presParOf" srcId="{DB94C38A-64A7-4E63-B165-9AA800EDC52E}" destId="{2D0C005E-A920-4B90-8BD8-F91C0A753399}" srcOrd="0" destOrd="0" presId="urn:microsoft.com/office/officeart/2005/8/layout/vList6"/>
    <dgm:cxn modelId="{1D308356-0406-4602-9249-615243FFA2A3}" type="presParOf" srcId="{DB94C38A-64A7-4E63-B165-9AA800EDC52E}" destId="{3A5F08E7-8B28-4FC8-BCEF-CBEA78BCCB5D}" srcOrd="1" destOrd="0" presId="urn:microsoft.com/office/officeart/2005/8/layout/vList6"/>
    <dgm:cxn modelId="{AD4FF6E9-8544-4B0D-BB5E-DCFAD0A1EAE2}" type="presParOf" srcId="{335E993D-8710-491E-A33D-BEF4037D345B}" destId="{4165DC2F-A257-4259-867B-FBB2E92DF164}" srcOrd="7" destOrd="0" presId="urn:microsoft.com/office/officeart/2005/8/layout/vList6"/>
    <dgm:cxn modelId="{E912FEB7-502F-471C-934A-43C62AB0C184}" type="presParOf" srcId="{335E993D-8710-491E-A33D-BEF4037D345B}" destId="{0CCED5C1-DF53-4731-90FF-36E835F702FC}" srcOrd="8" destOrd="0" presId="urn:microsoft.com/office/officeart/2005/8/layout/vList6"/>
    <dgm:cxn modelId="{A8D9FE53-7BA7-415E-BFB7-A5CAB0B29DE0}" type="presParOf" srcId="{0CCED5C1-DF53-4731-90FF-36E835F702FC}" destId="{4735A969-988B-4582-9712-34534F21EAE8}" srcOrd="0" destOrd="0" presId="urn:microsoft.com/office/officeart/2005/8/layout/vList6"/>
    <dgm:cxn modelId="{23ECF704-60A0-4A5F-B71A-269B1A395870}" type="presParOf" srcId="{0CCED5C1-DF53-4731-90FF-36E835F702FC}" destId="{FBF9B473-70AD-4C36-AEF6-D3F6E919182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F3987-2333-4181-8C18-180F9E17F6CB}">
      <dsp:nvSpPr>
        <dsp:cNvPr id="0" name=""/>
        <dsp:cNvSpPr/>
      </dsp:nvSpPr>
      <dsp:spPr>
        <a:xfrm rot="4396374">
          <a:off x="1297735" y="1027994"/>
          <a:ext cx="4459600" cy="3110015"/>
        </a:xfrm>
        <a:prstGeom prst="swooshArrow">
          <a:avLst>
            <a:gd name="adj1" fmla="val 16310"/>
            <a:gd name="adj2" fmla="val 3137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6BBFD9-3C25-4EA7-930A-1A5A0075EB92}">
      <dsp:nvSpPr>
        <dsp:cNvPr id="0" name=""/>
        <dsp:cNvSpPr/>
      </dsp:nvSpPr>
      <dsp:spPr>
        <a:xfrm>
          <a:off x="2817726" y="1334895"/>
          <a:ext cx="112618" cy="112618"/>
        </a:xfrm>
        <a:prstGeom prst="ellipse">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44BCADBC-DE5D-4953-898E-DBAEF5D384C3}">
      <dsp:nvSpPr>
        <dsp:cNvPr id="0" name=""/>
        <dsp:cNvSpPr/>
      </dsp:nvSpPr>
      <dsp:spPr>
        <a:xfrm>
          <a:off x="3453610" y="1823082"/>
          <a:ext cx="112618" cy="112618"/>
        </a:xfrm>
        <a:prstGeom prst="ellipse">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1393146D-BD70-4565-BA75-8F9EB4B75D8D}">
      <dsp:nvSpPr>
        <dsp:cNvPr id="0" name=""/>
        <dsp:cNvSpPr/>
      </dsp:nvSpPr>
      <dsp:spPr>
        <a:xfrm>
          <a:off x="4025280" y="2394442"/>
          <a:ext cx="112618" cy="112618"/>
        </a:xfrm>
        <a:prstGeom prst="ellipse">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2E76DC74-FA0E-4522-9D37-A8DBDE472C66}">
      <dsp:nvSpPr>
        <dsp:cNvPr id="0" name=""/>
        <dsp:cNvSpPr/>
      </dsp:nvSpPr>
      <dsp:spPr>
        <a:xfrm>
          <a:off x="998776" y="0"/>
          <a:ext cx="2102563" cy="82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lvl="0" algn="ctr" defTabSz="1022350">
            <a:lnSpc>
              <a:spcPct val="90000"/>
            </a:lnSpc>
            <a:spcBef>
              <a:spcPct val="0"/>
            </a:spcBef>
            <a:spcAft>
              <a:spcPct val="35000"/>
            </a:spcAft>
          </a:pPr>
          <a:r>
            <a:rPr lang="en-US" sz="2300" kern="1200" dirty="0" smtClean="0"/>
            <a:t>23,233 patients with Hepatitis C</a:t>
          </a:r>
          <a:endParaRPr lang="ru-RU" sz="2300" kern="1200" dirty="0"/>
        </a:p>
      </dsp:txBody>
      <dsp:txXfrm>
        <a:off x="998776" y="0"/>
        <a:ext cx="2102563" cy="826560"/>
      </dsp:txXfrm>
    </dsp:sp>
    <dsp:sp modelId="{0B043FA2-CAF8-4281-A444-ED431D213F06}">
      <dsp:nvSpPr>
        <dsp:cNvPr id="0" name=""/>
        <dsp:cNvSpPr/>
      </dsp:nvSpPr>
      <dsp:spPr>
        <a:xfrm>
          <a:off x="3555948" y="977924"/>
          <a:ext cx="3125432" cy="82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22,977 patients with hepatitis B</a:t>
          </a:r>
          <a:endParaRPr lang="ru-RU" sz="2300" kern="1200" dirty="0"/>
        </a:p>
      </dsp:txBody>
      <dsp:txXfrm>
        <a:off x="3555948" y="977924"/>
        <a:ext cx="3125432" cy="826560"/>
      </dsp:txXfrm>
    </dsp:sp>
    <dsp:sp modelId="{D8A91FEC-5404-4FEF-BC93-305B912F499B}">
      <dsp:nvSpPr>
        <dsp:cNvPr id="0" name=""/>
        <dsp:cNvSpPr/>
      </dsp:nvSpPr>
      <dsp:spPr>
        <a:xfrm>
          <a:off x="998776" y="1466111"/>
          <a:ext cx="2102563" cy="82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1252 patients with hepatitis D</a:t>
          </a:r>
          <a:endParaRPr lang="ru-RU" sz="2300" kern="1200" dirty="0"/>
        </a:p>
      </dsp:txBody>
      <dsp:txXfrm>
        <a:off x="998776" y="1466111"/>
        <a:ext cx="2102563" cy="826560"/>
      </dsp:txXfrm>
    </dsp:sp>
    <dsp:sp modelId="{A921DB51-14FF-4D3D-BAFA-FD25A9B933EF}">
      <dsp:nvSpPr>
        <dsp:cNvPr id="0" name=""/>
        <dsp:cNvSpPr/>
      </dsp:nvSpPr>
      <dsp:spPr>
        <a:xfrm>
          <a:off x="4438973" y="3023145"/>
          <a:ext cx="112618" cy="112618"/>
        </a:xfrm>
        <a:prstGeom prst="ellipse">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AF82012D-C50B-4922-9AF9-85193325B586}">
      <dsp:nvSpPr>
        <dsp:cNvPr id="0" name=""/>
        <dsp:cNvSpPr/>
      </dsp:nvSpPr>
      <dsp:spPr>
        <a:xfrm>
          <a:off x="4578817" y="2037471"/>
          <a:ext cx="2102563" cy="82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l" defTabSz="1022350">
            <a:lnSpc>
              <a:spcPct val="90000"/>
            </a:lnSpc>
            <a:spcBef>
              <a:spcPct val="0"/>
            </a:spcBef>
            <a:spcAft>
              <a:spcPct val="35000"/>
            </a:spcAft>
          </a:pPr>
          <a:r>
            <a:rPr lang="en-US" sz="2300" kern="1200" dirty="0" smtClean="0"/>
            <a:t>5,976 with liver cirrhosis</a:t>
          </a:r>
          <a:endParaRPr lang="ru-RU" sz="2300" kern="1200" dirty="0"/>
        </a:p>
      </dsp:txBody>
      <dsp:txXfrm>
        <a:off x="4578817" y="2037471"/>
        <a:ext cx="2102563" cy="826560"/>
      </dsp:txXfrm>
    </dsp:sp>
    <dsp:sp modelId="{721D6B15-33C4-4495-A421-90DFAB1BCFC2}">
      <dsp:nvSpPr>
        <dsp:cNvPr id="0" name=""/>
        <dsp:cNvSpPr/>
      </dsp:nvSpPr>
      <dsp:spPr>
        <a:xfrm>
          <a:off x="1848331" y="2760584"/>
          <a:ext cx="1987274" cy="82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&gt;500 people </a:t>
          </a:r>
        </a:p>
        <a:p>
          <a:pPr lvl="0" algn="ctr" defTabSz="1022350">
            <a:lnSpc>
              <a:spcPct val="90000"/>
            </a:lnSpc>
            <a:spcBef>
              <a:spcPct val="0"/>
            </a:spcBef>
            <a:spcAft>
              <a:spcPct val="35000"/>
            </a:spcAft>
          </a:pPr>
          <a:r>
            <a:rPr lang="en-US" sz="2300" kern="1200" dirty="0" smtClean="0"/>
            <a:t>with HCC</a:t>
          </a:r>
          <a:endParaRPr lang="ru-RU" sz="2300" kern="1200" dirty="0"/>
        </a:p>
      </dsp:txBody>
      <dsp:txXfrm>
        <a:off x="1848331" y="2760584"/>
        <a:ext cx="1987274" cy="826560"/>
      </dsp:txXfrm>
    </dsp:sp>
    <dsp:sp modelId="{C201A643-45EC-4E0D-9A67-3DCB7785BB4B}">
      <dsp:nvSpPr>
        <dsp:cNvPr id="0" name=""/>
        <dsp:cNvSpPr/>
      </dsp:nvSpPr>
      <dsp:spPr>
        <a:xfrm>
          <a:off x="4094347" y="4339443"/>
          <a:ext cx="2841302" cy="826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t" anchorCtr="0">
          <a:noAutofit/>
        </a:bodyPr>
        <a:lstStyle/>
        <a:p>
          <a:pPr lvl="0" algn="ctr" defTabSz="1022350">
            <a:lnSpc>
              <a:spcPct val="90000"/>
            </a:lnSpc>
            <a:spcBef>
              <a:spcPct val="0"/>
            </a:spcBef>
            <a:spcAft>
              <a:spcPct val="35000"/>
            </a:spcAft>
          </a:pPr>
          <a:r>
            <a:rPr lang="en-US" sz="2300" kern="1200" dirty="0" smtClean="0"/>
            <a:t>49175 patients (2022, WHO)</a:t>
          </a:r>
          <a:endParaRPr lang="ru-RU" sz="2300" kern="1200" dirty="0"/>
        </a:p>
      </dsp:txBody>
      <dsp:txXfrm>
        <a:off x="4094347" y="4339443"/>
        <a:ext cx="2841302" cy="826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119C8-940C-4D80-9015-71D800A03AFA}">
      <dsp:nvSpPr>
        <dsp:cNvPr id="0" name=""/>
        <dsp:cNvSpPr/>
      </dsp:nvSpPr>
      <dsp:spPr>
        <a:xfrm>
          <a:off x="3714" y="230213"/>
          <a:ext cx="3621881" cy="5760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Portal Hypertension</a:t>
          </a:r>
          <a:endParaRPr lang="ru-RU" sz="2000" kern="1200" dirty="0">
            <a:latin typeface="Times New Roman" panose="02020603050405020304" pitchFamily="18" charset="0"/>
            <a:cs typeface="Times New Roman" panose="02020603050405020304" pitchFamily="18" charset="0"/>
          </a:endParaRPr>
        </a:p>
      </dsp:txBody>
      <dsp:txXfrm>
        <a:off x="3714" y="230213"/>
        <a:ext cx="3621881" cy="576000"/>
      </dsp:txXfrm>
    </dsp:sp>
    <dsp:sp modelId="{5BADEC60-BEA9-4684-B881-933ABCC7D0E2}">
      <dsp:nvSpPr>
        <dsp:cNvPr id="0" name=""/>
        <dsp:cNvSpPr/>
      </dsp:nvSpPr>
      <dsp:spPr>
        <a:xfrm>
          <a:off x="3714" y="806213"/>
          <a:ext cx="3621881" cy="5160599"/>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   Portal hypertension may increase the liver’s susceptibility to hemodynamic changes during surgery, which can cause hepatic ischemia and decompensation</a:t>
          </a:r>
          <a:endParaRPr lang="ru-RU"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   Portosystemic collaterals alter typical anatomy and may increase the risk of intraoperative bleeding.</a:t>
          </a:r>
          <a:endParaRPr lang="ru-RU"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   Before elective procedures, it is prudent to complete indicated screening for esophageal varices by upper endoscopy per current American Association for the Study of Liver Diseases guidelines</a:t>
          </a:r>
          <a:endParaRPr lang="ru-RU" sz="2000" kern="1200" dirty="0">
            <a:latin typeface="Times New Roman" panose="02020603050405020304" pitchFamily="18" charset="0"/>
            <a:cs typeface="Times New Roman" panose="02020603050405020304" pitchFamily="18" charset="0"/>
          </a:endParaRPr>
        </a:p>
      </dsp:txBody>
      <dsp:txXfrm>
        <a:off x="3714" y="806213"/>
        <a:ext cx="3621881" cy="5160599"/>
      </dsp:txXfrm>
    </dsp:sp>
    <dsp:sp modelId="{F9EF38C8-A3E0-43D6-99C8-2EDEA6B46836}">
      <dsp:nvSpPr>
        <dsp:cNvPr id="0" name=""/>
        <dsp:cNvSpPr/>
      </dsp:nvSpPr>
      <dsp:spPr>
        <a:xfrm>
          <a:off x="4132659" y="230213"/>
          <a:ext cx="3621881" cy="576000"/>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anose="02020603050405020304" pitchFamily="18" charset="0"/>
              <a:cs typeface="Times New Roman" panose="02020603050405020304" pitchFamily="18" charset="0"/>
            </a:rPr>
            <a:t>Ascities</a:t>
          </a:r>
          <a:endParaRPr lang="ru-RU" sz="2000" kern="1200" dirty="0">
            <a:latin typeface="Times New Roman" panose="02020603050405020304" pitchFamily="18" charset="0"/>
            <a:cs typeface="Times New Roman" panose="02020603050405020304" pitchFamily="18" charset="0"/>
          </a:endParaRPr>
        </a:p>
      </dsp:txBody>
      <dsp:txXfrm>
        <a:off x="4132659" y="230213"/>
        <a:ext cx="3621881" cy="576000"/>
      </dsp:txXfrm>
    </dsp:sp>
    <dsp:sp modelId="{0F026C32-F1BC-4BA5-9F16-63753166B2AE}">
      <dsp:nvSpPr>
        <dsp:cNvPr id="0" name=""/>
        <dsp:cNvSpPr/>
      </dsp:nvSpPr>
      <dsp:spPr>
        <a:xfrm>
          <a:off x="4132659" y="806213"/>
          <a:ext cx="3621881" cy="5160599"/>
        </a:xfrm>
        <a:prstGeom prst="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The presence of ascites increases the risk of peritoneal infection, </a:t>
          </a:r>
          <a:r>
            <a:rPr lang="en-US" sz="1800" kern="1200" dirty="0" err="1" smtClean="0">
              <a:latin typeface="Times New Roman" panose="02020603050405020304" pitchFamily="18" charset="0"/>
              <a:cs typeface="Times New Roman" panose="02020603050405020304" pitchFamily="18" charset="0"/>
            </a:rPr>
            <a:t>ascitic</a:t>
          </a:r>
          <a:r>
            <a:rPr lang="en-US" sz="1800" kern="1200" dirty="0" smtClean="0">
              <a:latin typeface="Times New Roman" panose="02020603050405020304" pitchFamily="18" charset="0"/>
              <a:cs typeface="Times New Roman" panose="02020603050405020304" pitchFamily="18" charset="0"/>
            </a:rPr>
            <a:t> fluid leak from surgical sites, and wound dehiscence in abdominal surgery.</a:t>
          </a:r>
          <a:endParaRPr lang="ru-RU"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Patients may require diuretics, salt and fluid restriction, and therapeutic paracentesis. </a:t>
          </a:r>
          <a:endParaRPr lang="ru-RU"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Optimal ascites control with nearly undetectable levels of </a:t>
          </a:r>
          <a:r>
            <a:rPr lang="en-US" sz="1800" kern="1200" dirty="0" err="1" smtClean="0">
              <a:latin typeface="Times New Roman" panose="02020603050405020304" pitchFamily="18" charset="0"/>
              <a:cs typeface="Times New Roman" panose="02020603050405020304" pitchFamily="18" charset="0"/>
            </a:rPr>
            <a:t>intraabdominal</a:t>
          </a:r>
          <a:r>
            <a:rPr lang="en-US" sz="1800" kern="1200" dirty="0" smtClean="0">
              <a:latin typeface="Times New Roman" panose="02020603050405020304" pitchFamily="18" charset="0"/>
              <a:cs typeface="Times New Roman" panose="02020603050405020304" pitchFamily="18" charset="0"/>
            </a:rPr>
            <a:t> free fluid is preferred before non-emergent surgery. For example, The AGA Clinical Practice Update recommends that abdominal hernia surgery be avoided unless ascites is completely controlled medically, except in cases of incarceration or suspected strangulation</a:t>
          </a:r>
          <a:endParaRPr lang="ru-RU" sz="1800" kern="1200" dirty="0">
            <a:latin typeface="Times New Roman" panose="02020603050405020304" pitchFamily="18" charset="0"/>
            <a:cs typeface="Times New Roman" panose="02020603050405020304" pitchFamily="18" charset="0"/>
          </a:endParaRPr>
        </a:p>
      </dsp:txBody>
      <dsp:txXfrm>
        <a:off x="4132659" y="806213"/>
        <a:ext cx="3621881" cy="5160599"/>
      </dsp:txXfrm>
    </dsp:sp>
    <dsp:sp modelId="{EF918498-6850-479F-961A-5A808CF5C7D5}">
      <dsp:nvSpPr>
        <dsp:cNvPr id="0" name=""/>
        <dsp:cNvSpPr/>
      </dsp:nvSpPr>
      <dsp:spPr>
        <a:xfrm>
          <a:off x="8261603" y="230213"/>
          <a:ext cx="3621881" cy="576000"/>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Encephalopathy</a:t>
          </a:r>
          <a:endParaRPr lang="ru-RU" sz="2000" kern="1200" dirty="0">
            <a:latin typeface="Times New Roman" panose="02020603050405020304" pitchFamily="18" charset="0"/>
            <a:cs typeface="Times New Roman" panose="02020603050405020304" pitchFamily="18" charset="0"/>
          </a:endParaRPr>
        </a:p>
      </dsp:txBody>
      <dsp:txXfrm>
        <a:off x="8261603" y="230213"/>
        <a:ext cx="3621881" cy="576000"/>
      </dsp:txXfrm>
    </dsp:sp>
    <dsp:sp modelId="{737AA495-6D80-4226-917B-31EEF600FAD8}">
      <dsp:nvSpPr>
        <dsp:cNvPr id="0" name=""/>
        <dsp:cNvSpPr/>
      </dsp:nvSpPr>
      <dsp:spPr>
        <a:xfrm>
          <a:off x="8261603" y="806213"/>
          <a:ext cx="3621881" cy="5160599"/>
        </a:xfrm>
        <a:prstGeom prst="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Encephalopathy should be controlled and ideally reversed before non-emergent surgery by using lactulose and/or </a:t>
          </a:r>
          <a:r>
            <a:rPr lang="en-US" sz="2000" kern="1200" dirty="0" err="1" smtClean="0">
              <a:latin typeface="Times New Roman" panose="02020603050405020304" pitchFamily="18" charset="0"/>
              <a:cs typeface="Times New Roman" panose="02020603050405020304" pitchFamily="18" charset="0"/>
            </a:rPr>
            <a:t>rifaximin</a:t>
          </a:r>
          <a:r>
            <a:rPr lang="en-US" sz="2000" kern="1200" dirty="0" smtClean="0">
              <a:latin typeface="Times New Roman" panose="02020603050405020304" pitchFamily="18" charset="0"/>
              <a:cs typeface="Times New Roman" panose="02020603050405020304" pitchFamily="18" charset="0"/>
            </a:rPr>
            <a:t>.</a:t>
          </a:r>
          <a:endParaRPr lang="ru-RU"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Serum ammonia level correlates poorly with presence of hepatic encephalopathy; thus it should not be used for diagnosis or titrating treatment</a:t>
          </a:r>
          <a:endParaRPr lang="ru-RU" sz="2000" kern="1200" dirty="0">
            <a:latin typeface="Times New Roman" panose="02020603050405020304" pitchFamily="18" charset="0"/>
            <a:cs typeface="Times New Roman" panose="02020603050405020304" pitchFamily="18" charset="0"/>
          </a:endParaRPr>
        </a:p>
      </dsp:txBody>
      <dsp:txXfrm>
        <a:off x="8261603" y="806213"/>
        <a:ext cx="3621881" cy="5160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119C8-940C-4D80-9015-71D800A03AFA}">
      <dsp:nvSpPr>
        <dsp:cNvPr id="0" name=""/>
        <dsp:cNvSpPr/>
      </dsp:nvSpPr>
      <dsp:spPr>
        <a:xfrm>
          <a:off x="3714" y="208210"/>
          <a:ext cx="3621881" cy="736667"/>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Coagulopathy</a:t>
          </a:r>
          <a:endParaRPr lang="ru-RU" sz="2100" kern="1200" dirty="0">
            <a:latin typeface="Times New Roman" panose="02020603050405020304" pitchFamily="18" charset="0"/>
            <a:cs typeface="Times New Roman" panose="02020603050405020304" pitchFamily="18" charset="0"/>
          </a:endParaRPr>
        </a:p>
      </dsp:txBody>
      <dsp:txXfrm>
        <a:off x="3714" y="208210"/>
        <a:ext cx="3621881" cy="736667"/>
      </dsp:txXfrm>
    </dsp:sp>
    <dsp:sp modelId="{5BADEC60-BEA9-4684-B881-933ABCC7D0E2}">
      <dsp:nvSpPr>
        <dsp:cNvPr id="0" name=""/>
        <dsp:cNvSpPr/>
      </dsp:nvSpPr>
      <dsp:spPr>
        <a:xfrm>
          <a:off x="3714" y="944878"/>
          <a:ext cx="3621881" cy="5043937"/>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   Cirrhosis causes alterations in </a:t>
          </a:r>
          <a:r>
            <a:rPr lang="en-US" sz="2000" kern="1200" dirty="0" err="1" smtClean="0">
              <a:latin typeface="Times New Roman" panose="02020603050405020304" pitchFamily="18" charset="0"/>
              <a:cs typeface="Times New Roman" panose="02020603050405020304" pitchFamily="18" charset="0"/>
            </a:rPr>
            <a:t>prothrombotic</a:t>
          </a:r>
          <a:r>
            <a:rPr lang="en-US" sz="2000" kern="1200" dirty="0" smtClean="0">
              <a:latin typeface="Times New Roman" panose="02020603050405020304" pitchFamily="18" charset="0"/>
              <a:cs typeface="Times New Roman" panose="02020603050405020304" pitchFamily="18" charset="0"/>
            </a:rPr>
            <a:t> and anticoagulant processes after even minor procedures. Cirrhotic patients have higher rates of hemorrhage and hematomas after minor invasive procedures</a:t>
          </a:r>
          <a:endParaRPr lang="ru-RU" sz="2000" kern="1200" dirty="0">
            <a:latin typeface="Times New Roman" panose="02020603050405020304" pitchFamily="18" charset="0"/>
            <a:cs typeface="Times New Roman" panose="02020603050405020304" pitchFamily="18" charset="0"/>
          </a:endParaRPr>
        </a:p>
        <a:p>
          <a:pPr marL="228600" lvl="1" indent="-228600" algn="just" defTabSz="889000">
            <a:lnSpc>
              <a:spcPct val="90000"/>
            </a:lnSpc>
            <a:spcBef>
              <a:spcPct val="0"/>
            </a:spcBef>
            <a:spcAft>
              <a:spcPct val="15000"/>
            </a:spcAft>
            <a:buChar char="••"/>
          </a:pPr>
          <a:r>
            <a:rPr lang="en-US" sz="2000" kern="1200" dirty="0" smtClean="0">
              <a:latin typeface="Times New Roman" panose="02020603050405020304" pitchFamily="18" charset="0"/>
              <a:cs typeface="Times New Roman" panose="02020603050405020304" pitchFamily="18" charset="0"/>
            </a:rPr>
            <a:t>   There is an uncertain role for vitamin K, fresh frozen plasma, factor VIIA, and cryoprecipitate to treat coagulopathy preoperatively in cirrhotic patients. </a:t>
          </a:r>
          <a:endParaRPr lang="ru-RU" sz="2000" kern="1200" dirty="0">
            <a:latin typeface="Times New Roman" panose="02020603050405020304" pitchFamily="18" charset="0"/>
            <a:cs typeface="Times New Roman" panose="02020603050405020304" pitchFamily="18" charset="0"/>
          </a:endParaRPr>
        </a:p>
      </dsp:txBody>
      <dsp:txXfrm>
        <a:off x="3714" y="944878"/>
        <a:ext cx="3621881" cy="5043937"/>
      </dsp:txXfrm>
    </dsp:sp>
    <dsp:sp modelId="{F9EF38C8-A3E0-43D6-99C8-2EDEA6B46836}">
      <dsp:nvSpPr>
        <dsp:cNvPr id="0" name=""/>
        <dsp:cNvSpPr/>
      </dsp:nvSpPr>
      <dsp:spPr>
        <a:xfrm>
          <a:off x="4132659" y="208210"/>
          <a:ext cx="3621881" cy="736667"/>
        </a:xfrm>
        <a:prstGeom prst="rect">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w="6350" cap="flat" cmpd="sng" algn="ctr">
          <a:solidFill>
            <a:schemeClr val="accent4">
              <a:hueOff val="5197846"/>
              <a:satOff val="-23984"/>
              <a:lumOff val="883"/>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err="1" smtClean="0">
              <a:latin typeface="Times New Roman" panose="02020603050405020304" pitchFamily="18" charset="0"/>
              <a:cs typeface="Times New Roman" panose="02020603050405020304" pitchFamily="18" charset="0"/>
            </a:rPr>
            <a:t>Trombocytopenia</a:t>
          </a:r>
          <a:endParaRPr lang="ru-RU" sz="2100" kern="1200" dirty="0">
            <a:latin typeface="Times New Roman" panose="02020603050405020304" pitchFamily="18" charset="0"/>
            <a:cs typeface="Times New Roman" panose="02020603050405020304" pitchFamily="18" charset="0"/>
          </a:endParaRPr>
        </a:p>
      </dsp:txBody>
      <dsp:txXfrm>
        <a:off x="4132659" y="208210"/>
        <a:ext cx="3621881" cy="736667"/>
      </dsp:txXfrm>
    </dsp:sp>
    <dsp:sp modelId="{0F026C32-F1BC-4BA5-9F16-63753166B2AE}">
      <dsp:nvSpPr>
        <dsp:cNvPr id="0" name=""/>
        <dsp:cNvSpPr/>
      </dsp:nvSpPr>
      <dsp:spPr>
        <a:xfrm>
          <a:off x="4132659" y="944878"/>
          <a:ext cx="3621881" cy="5043937"/>
        </a:xfrm>
        <a:prstGeom prst="rect">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just" defTabSz="80010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   A goal of &gt;50,000 platelets/mm3 is often used for average-risk procedures,37 and experts recommend transfusion to reach this threshold.</a:t>
          </a:r>
          <a:endParaRPr lang="ru-RU" sz="1800" kern="1200" dirty="0">
            <a:latin typeface="Times New Roman" panose="02020603050405020304" pitchFamily="18" charset="0"/>
            <a:cs typeface="Times New Roman" panose="02020603050405020304" pitchFamily="18" charset="0"/>
          </a:endParaRPr>
        </a:p>
        <a:p>
          <a:pPr marL="171450" lvl="1" indent="-171450" algn="just" defTabSz="800100">
            <a:lnSpc>
              <a:spcPct val="90000"/>
            </a:lnSpc>
            <a:spcBef>
              <a:spcPct val="0"/>
            </a:spcBef>
            <a:spcAft>
              <a:spcPct val="15000"/>
            </a:spcAft>
            <a:buChar char="••"/>
          </a:pPr>
          <a:r>
            <a:rPr lang="en-US" sz="1800" kern="1200" dirty="0" smtClean="0">
              <a:latin typeface="Times New Roman" panose="02020603050405020304" pitchFamily="18" charset="0"/>
              <a:cs typeface="Times New Roman" panose="02020603050405020304" pitchFamily="18" charset="0"/>
            </a:rPr>
            <a:t>   However, Perioperative transfusion may increase intravascular pressure, worsening the complications from portal hypertension. Platelet stimulating agents may increase the platelet count but should be used with caution, because they also may increase the risk of thrombotic events</a:t>
          </a:r>
          <a:endParaRPr lang="ru-RU" sz="1800" kern="1200" dirty="0">
            <a:latin typeface="Times New Roman" panose="02020603050405020304" pitchFamily="18" charset="0"/>
            <a:cs typeface="Times New Roman" panose="02020603050405020304" pitchFamily="18" charset="0"/>
          </a:endParaRPr>
        </a:p>
      </dsp:txBody>
      <dsp:txXfrm>
        <a:off x="4132659" y="944878"/>
        <a:ext cx="3621881" cy="5043937"/>
      </dsp:txXfrm>
    </dsp:sp>
    <dsp:sp modelId="{EF918498-6850-479F-961A-5A808CF5C7D5}">
      <dsp:nvSpPr>
        <dsp:cNvPr id="0" name=""/>
        <dsp:cNvSpPr/>
      </dsp:nvSpPr>
      <dsp:spPr>
        <a:xfrm>
          <a:off x="8261603" y="208210"/>
          <a:ext cx="3621881" cy="736667"/>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latin typeface="Times New Roman" panose="02020603050405020304" pitchFamily="18" charset="0"/>
              <a:cs typeface="Times New Roman" panose="02020603050405020304" pitchFamily="18" charset="0"/>
            </a:rPr>
            <a:t>Immunologic deficiencies and inflammatory dysregulation</a:t>
          </a:r>
          <a:endParaRPr lang="ru-RU" sz="2100" kern="1200" dirty="0">
            <a:latin typeface="Times New Roman" panose="02020603050405020304" pitchFamily="18" charset="0"/>
            <a:cs typeface="Times New Roman" panose="02020603050405020304" pitchFamily="18" charset="0"/>
          </a:endParaRPr>
        </a:p>
      </dsp:txBody>
      <dsp:txXfrm>
        <a:off x="8261603" y="208210"/>
        <a:ext cx="3621881" cy="736667"/>
      </dsp:txXfrm>
    </dsp:sp>
    <dsp:sp modelId="{737AA495-6D80-4226-917B-31EEF600FAD8}">
      <dsp:nvSpPr>
        <dsp:cNvPr id="0" name=""/>
        <dsp:cNvSpPr/>
      </dsp:nvSpPr>
      <dsp:spPr>
        <a:xfrm>
          <a:off x="8261603" y="944878"/>
          <a:ext cx="3621881" cy="5043937"/>
        </a:xfrm>
        <a:prstGeom prst="rect">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smtClean="0">
              <a:latin typeface="Times New Roman" panose="02020603050405020304" pitchFamily="18" charset="0"/>
              <a:cs typeface="Times New Roman" panose="02020603050405020304" pitchFamily="18" charset="0"/>
            </a:rPr>
            <a:t>Patients with cirrhosis exhibit both immunologic deficiencies and an exaggerated inflammatory response. Cirrhosis leads to decreased synthesis of important proteins needed for innate immune response, </a:t>
          </a:r>
          <a:r>
            <a:rPr lang="en-US" sz="2100" kern="1200" dirty="0" err="1" smtClean="0">
              <a:latin typeface="Times New Roman" panose="02020603050405020304" pitchFamily="18" charset="0"/>
              <a:cs typeface="Times New Roman" panose="02020603050405020304" pitchFamily="18" charset="0"/>
            </a:rPr>
            <a:t>cytopenia</a:t>
          </a:r>
          <a:r>
            <a:rPr lang="en-US" sz="2100" kern="1200" dirty="0" smtClean="0">
              <a:latin typeface="Times New Roman" panose="02020603050405020304" pitchFamily="18" charset="0"/>
              <a:cs typeface="Times New Roman" panose="02020603050405020304" pitchFamily="18" charset="0"/>
            </a:rPr>
            <a:t>, and impaired cellular responses.</a:t>
          </a:r>
          <a:endParaRPr lang="ru-RU" sz="2100" kern="1200" dirty="0">
            <a:latin typeface="Times New Roman" panose="02020603050405020304" pitchFamily="18" charset="0"/>
            <a:cs typeface="Times New Roman" panose="02020603050405020304" pitchFamily="18" charset="0"/>
          </a:endParaRPr>
        </a:p>
        <a:p>
          <a:pPr marL="228600" lvl="1" indent="-228600" algn="just" defTabSz="933450">
            <a:lnSpc>
              <a:spcPct val="90000"/>
            </a:lnSpc>
            <a:spcBef>
              <a:spcPct val="0"/>
            </a:spcBef>
            <a:spcAft>
              <a:spcPct val="15000"/>
            </a:spcAft>
            <a:buChar char="••"/>
          </a:pPr>
          <a:r>
            <a:rPr lang="en-US" sz="2100" kern="1200" dirty="0" smtClean="0">
              <a:latin typeface="Times New Roman" panose="02020603050405020304" pitchFamily="18" charset="0"/>
              <a:cs typeface="Times New Roman" panose="02020603050405020304" pitchFamily="18" charset="0"/>
            </a:rPr>
            <a:t>There is also increased systemic inflammation secondary to translocation of bacteria and bacterial products because of gut barrier dysfunction and </a:t>
          </a:r>
          <a:r>
            <a:rPr lang="en-US" sz="2100" kern="1200" dirty="0" err="1" smtClean="0">
              <a:latin typeface="Times New Roman" panose="02020603050405020304" pitchFamily="18" charset="0"/>
              <a:cs typeface="Times New Roman" panose="02020603050405020304" pitchFamily="18" charset="0"/>
            </a:rPr>
            <a:t>dysbiosis</a:t>
          </a:r>
          <a:endParaRPr lang="ru-RU" sz="2100" kern="1200" dirty="0">
            <a:latin typeface="Times New Roman" panose="02020603050405020304" pitchFamily="18" charset="0"/>
            <a:cs typeface="Times New Roman" panose="02020603050405020304" pitchFamily="18" charset="0"/>
          </a:endParaRPr>
        </a:p>
      </dsp:txBody>
      <dsp:txXfrm>
        <a:off x="8261603" y="944878"/>
        <a:ext cx="3621881" cy="50439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0CCF3-DFB8-4C59-B577-1B26CD3EF0DA}">
      <dsp:nvSpPr>
        <dsp:cNvPr id="0" name=""/>
        <dsp:cNvSpPr/>
      </dsp:nvSpPr>
      <dsp:spPr>
        <a:xfrm>
          <a:off x="3102963" y="2008"/>
          <a:ext cx="8691514" cy="1087696"/>
        </a:xfrm>
        <a:prstGeom prst="rightArrow">
          <a:avLst>
            <a:gd name="adj1" fmla="val 75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latin typeface="Times New Roman" panose="02020603050405020304" pitchFamily="18" charset="0"/>
              <a:cs typeface="Times New Roman" panose="02020603050405020304" pitchFamily="18" charset="0"/>
            </a:rPr>
            <a:t>For patients at increased risk of encephalopathy due to severity of cirrhosis or history of encephalopathy, bowel movements should be monitored, and lactulose should be administered if needed, aiming for 2–4 per day. Dietary protein intake should not be restricted.</a:t>
          </a:r>
          <a:endParaRPr lang="ru-RU" sz="1500" kern="1200" dirty="0">
            <a:latin typeface="Times New Roman" panose="02020603050405020304" pitchFamily="18" charset="0"/>
            <a:cs typeface="Times New Roman" panose="02020603050405020304" pitchFamily="18" charset="0"/>
          </a:endParaRPr>
        </a:p>
      </dsp:txBody>
      <dsp:txXfrm>
        <a:off x="3102963" y="137970"/>
        <a:ext cx="8283628" cy="815772"/>
      </dsp:txXfrm>
    </dsp:sp>
    <dsp:sp modelId="{C913C728-656B-4963-B26B-E4A9C52CC8BC}">
      <dsp:nvSpPr>
        <dsp:cNvPr id="0" name=""/>
        <dsp:cNvSpPr/>
      </dsp:nvSpPr>
      <dsp:spPr>
        <a:xfrm>
          <a:off x="0" y="162580"/>
          <a:ext cx="2786330" cy="700008"/>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Encephalopathy</a:t>
          </a:r>
          <a:endParaRPr lang="ru-RU" sz="1900" kern="1200" dirty="0">
            <a:latin typeface="Times New Roman" panose="02020603050405020304" pitchFamily="18" charset="0"/>
            <a:cs typeface="Times New Roman" panose="02020603050405020304" pitchFamily="18" charset="0"/>
          </a:endParaRPr>
        </a:p>
      </dsp:txBody>
      <dsp:txXfrm>
        <a:off x="34172" y="196752"/>
        <a:ext cx="2717986" cy="631664"/>
      </dsp:txXfrm>
    </dsp:sp>
    <dsp:sp modelId="{B6F470CC-D065-4E71-81AA-9FB7EC9C652F}">
      <dsp:nvSpPr>
        <dsp:cNvPr id="0" name=""/>
        <dsp:cNvSpPr/>
      </dsp:nvSpPr>
      <dsp:spPr>
        <a:xfrm>
          <a:off x="3102963" y="1198475"/>
          <a:ext cx="8691514" cy="1087696"/>
        </a:xfrm>
        <a:prstGeom prst="rightArrow">
          <a:avLst>
            <a:gd name="adj1" fmla="val 75000"/>
            <a:gd name="adj2" fmla="val 50000"/>
          </a:avLst>
        </a:prstGeom>
        <a:solidFill>
          <a:schemeClr val="accent3">
            <a:tint val="40000"/>
            <a:alpha val="90000"/>
            <a:hueOff val="507285"/>
            <a:satOff val="25000"/>
            <a:lumOff val="445"/>
            <a:alphaOff val="0"/>
          </a:schemeClr>
        </a:solidFill>
        <a:ln w="6350" cap="flat" cmpd="sng" algn="ctr">
          <a:solidFill>
            <a:schemeClr val="accent3">
              <a:tint val="40000"/>
              <a:alpha val="90000"/>
              <a:hueOff val="507285"/>
              <a:satOff val="25000"/>
              <a:lumOff val="44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latin typeface="Times New Roman" panose="02020603050405020304" pitchFamily="18" charset="0"/>
              <a:cs typeface="Times New Roman" panose="02020603050405020304" pitchFamily="18" charset="0"/>
            </a:rPr>
            <a:t>Renal function should be monitored daily. For patients on chronic diuretics, these can be restarted after surgery if the patient is stable, can take oral medications, and has preserved renal function. Judicious fluid and electrolyte management is also essential to avoid accumulation of ascites or edema while maintaining adequate intravascular volume to perfuse the kidneys.</a:t>
          </a:r>
          <a:endParaRPr lang="ru-RU" sz="1500" kern="1200" dirty="0">
            <a:latin typeface="Times New Roman" panose="02020603050405020304" pitchFamily="18" charset="0"/>
            <a:cs typeface="Times New Roman" panose="02020603050405020304" pitchFamily="18" charset="0"/>
          </a:endParaRPr>
        </a:p>
      </dsp:txBody>
      <dsp:txXfrm>
        <a:off x="3102963" y="1334437"/>
        <a:ext cx="8283628" cy="815772"/>
      </dsp:txXfrm>
    </dsp:sp>
    <dsp:sp modelId="{49053D82-A059-4B83-B1F3-1A8BB97707FB}">
      <dsp:nvSpPr>
        <dsp:cNvPr id="0" name=""/>
        <dsp:cNvSpPr/>
      </dsp:nvSpPr>
      <dsp:spPr>
        <a:xfrm>
          <a:off x="0" y="1359046"/>
          <a:ext cx="2786330" cy="700008"/>
        </a:xfrm>
        <a:prstGeom prst="roundRect">
          <a:avLst/>
        </a:prstGeom>
        <a:gradFill rotWithShape="0">
          <a:gsLst>
            <a:gs pos="0">
              <a:schemeClr val="accent3">
                <a:hueOff val="677650"/>
                <a:satOff val="25000"/>
                <a:lumOff val="-3676"/>
                <a:alphaOff val="0"/>
                <a:lumMod val="110000"/>
                <a:satMod val="105000"/>
                <a:tint val="67000"/>
              </a:schemeClr>
            </a:gs>
            <a:gs pos="50000">
              <a:schemeClr val="accent3">
                <a:hueOff val="677650"/>
                <a:satOff val="25000"/>
                <a:lumOff val="-3676"/>
                <a:alphaOff val="0"/>
                <a:lumMod val="105000"/>
                <a:satMod val="103000"/>
                <a:tint val="73000"/>
              </a:schemeClr>
            </a:gs>
            <a:gs pos="100000">
              <a:schemeClr val="accent3">
                <a:hueOff val="677650"/>
                <a:satOff val="25000"/>
                <a:lumOff val="-367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Volume status</a:t>
          </a:r>
          <a:endParaRPr lang="ru-RU" sz="1900" kern="1200" dirty="0">
            <a:latin typeface="Times New Roman" panose="02020603050405020304" pitchFamily="18" charset="0"/>
            <a:cs typeface="Times New Roman" panose="02020603050405020304" pitchFamily="18" charset="0"/>
          </a:endParaRPr>
        </a:p>
      </dsp:txBody>
      <dsp:txXfrm>
        <a:off x="34172" y="1393218"/>
        <a:ext cx="2717986" cy="631664"/>
      </dsp:txXfrm>
    </dsp:sp>
    <dsp:sp modelId="{587160D6-2EA0-4642-94E5-56D03945947B}">
      <dsp:nvSpPr>
        <dsp:cNvPr id="0" name=""/>
        <dsp:cNvSpPr/>
      </dsp:nvSpPr>
      <dsp:spPr>
        <a:xfrm>
          <a:off x="3102963" y="2394941"/>
          <a:ext cx="8691514" cy="1087696"/>
        </a:xfrm>
        <a:prstGeom prst="rightArrow">
          <a:avLst>
            <a:gd name="adj1" fmla="val 75000"/>
            <a:gd name="adj2" fmla="val 50000"/>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latin typeface="Times New Roman" panose="02020603050405020304" pitchFamily="18" charset="0"/>
              <a:cs typeface="Times New Roman" panose="02020603050405020304" pitchFamily="18" charset="0"/>
            </a:rPr>
            <a:t>Patients on prophylactic antibiotics for SBP should continue them postoperatively. Current guidelines do not cover the evaluation of postoperative SBP in individuals who have undergone intra-abdominal surgery. Cell count–based thresholds for diagnosis may be confounded by postoperative inflammatory changes.</a:t>
          </a:r>
          <a:endParaRPr lang="ru-RU" sz="1500" kern="1200" dirty="0">
            <a:latin typeface="Times New Roman" panose="02020603050405020304" pitchFamily="18" charset="0"/>
            <a:cs typeface="Times New Roman" panose="02020603050405020304" pitchFamily="18" charset="0"/>
          </a:endParaRPr>
        </a:p>
      </dsp:txBody>
      <dsp:txXfrm>
        <a:off x="3102963" y="2530903"/>
        <a:ext cx="8283628" cy="815772"/>
      </dsp:txXfrm>
    </dsp:sp>
    <dsp:sp modelId="{9DB7B911-25E2-4EC2-AF87-E484FD7252C0}">
      <dsp:nvSpPr>
        <dsp:cNvPr id="0" name=""/>
        <dsp:cNvSpPr/>
      </dsp:nvSpPr>
      <dsp:spPr>
        <a:xfrm>
          <a:off x="0" y="2555512"/>
          <a:ext cx="2786330" cy="700008"/>
        </a:xfrm>
        <a:prstGeom prst="roundRect">
          <a:avLst/>
        </a:prstGeom>
        <a:gradFill rotWithShape="0">
          <a:gsLst>
            <a:gs pos="0">
              <a:schemeClr val="accent3">
                <a:hueOff val="1355300"/>
                <a:satOff val="50000"/>
                <a:lumOff val="-7353"/>
                <a:alphaOff val="0"/>
                <a:lumMod val="110000"/>
                <a:satMod val="105000"/>
                <a:tint val="67000"/>
              </a:schemeClr>
            </a:gs>
            <a:gs pos="50000">
              <a:schemeClr val="accent3">
                <a:hueOff val="1355300"/>
                <a:satOff val="50000"/>
                <a:lumOff val="-7353"/>
                <a:alphaOff val="0"/>
                <a:lumMod val="105000"/>
                <a:satMod val="103000"/>
                <a:tint val="73000"/>
              </a:schemeClr>
            </a:gs>
            <a:gs pos="100000">
              <a:schemeClr val="accent3">
                <a:hueOff val="1355300"/>
                <a:satOff val="50000"/>
                <a:lumOff val="-7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Postoperative spontaneous bacterial peritonitis</a:t>
          </a:r>
          <a:endParaRPr lang="ru-RU" sz="1900" kern="1200" dirty="0">
            <a:latin typeface="Times New Roman" panose="02020603050405020304" pitchFamily="18" charset="0"/>
            <a:cs typeface="Times New Roman" panose="02020603050405020304" pitchFamily="18" charset="0"/>
          </a:endParaRPr>
        </a:p>
      </dsp:txBody>
      <dsp:txXfrm>
        <a:off x="34172" y="2589684"/>
        <a:ext cx="2717986" cy="631664"/>
      </dsp:txXfrm>
    </dsp:sp>
    <dsp:sp modelId="{3A5F08E7-8B28-4FC8-BCEF-CBEA78BCCB5D}">
      <dsp:nvSpPr>
        <dsp:cNvPr id="0" name=""/>
        <dsp:cNvSpPr/>
      </dsp:nvSpPr>
      <dsp:spPr>
        <a:xfrm>
          <a:off x="3102963" y="3591407"/>
          <a:ext cx="8691514" cy="1087696"/>
        </a:xfrm>
        <a:prstGeom prst="rightArrow">
          <a:avLst>
            <a:gd name="adj1" fmla="val 75000"/>
            <a:gd name="adj2" fmla="val 50000"/>
          </a:avLst>
        </a:prstGeom>
        <a:solidFill>
          <a:schemeClr val="accent3">
            <a:tint val="40000"/>
            <a:alpha val="90000"/>
            <a:hueOff val="1521856"/>
            <a:satOff val="75000"/>
            <a:lumOff val="1334"/>
            <a:alphaOff val="0"/>
          </a:schemeClr>
        </a:solidFill>
        <a:ln w="6350" cap="flat" cmpd="sng" algn="ctr">
          <a:solidFill>
            <a:schemeClr val="accent3">
              <a:tint val="40000"/>
              <a:alpha val="90000"/>
              <a:hueOff val="1521856"/>
              <a:satOff val="75000"/>
              <a:lumOff val="133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latin typeface="Times New Roman" panose="02020603050405020304" pitchFamily="18" charset="0"/>
              <a:cs typeface="Times New Roman" panose="02020603050405020304" pitchFamily="18" charset="0"/>
            </a:rPr>
            <a:t>Analgesia is notoriously challenging in patients with cirrhosis. Nonsteroidal </a:t>
          </a:r>
          <a:r>
            <a:rPr lang="en-US" sz="1500" kern="1200" dirty="0" err="1" smtClean="0">
              <a:latin typeface="Times New Roman" panose="02020603050405020304" pitchFamily="18" charset="0"/>
              <a:cs typeface="Times New Roman" panose="02020603050405020304" pitchFamily="18" charset="0"/>
            </a:rPr>
            <a:t>antiinflammatory</a:t>
          </a:r>
          <a:r>
            <a:rPr lang="en-US" sz="1500" kern="1200" dirty="0" smtClean="0">
              <a:latin typeface="Times New Roman" panose="02020603050405020304" pitchFamily="18" charset="0"/>
              <a:cs typeface="Times New Roman" panose="02020603050405020304" pitchFamily="18" charset="0"/>
            </a:rPr>
            <a:t> drugs should be avoided because of the risk of GI bleeding and renal toxicity. In patients not using alcohol, acetaminophen may be safely used at total daily dose</a:t>
          </a:r>
          <a:endParaRPr lang="ru-RU" sz="1500" kern="1200" dirty="0">
            <a:latin typeface="Times New Roman" panose="02020603050405020304" pitchFamily="18" charset="0"/>
            <a:cs typeface="Times New Roman" panose="02020603050405020304" pitchFamily="18" charset="0"/>
          </a:endParaRPr>
        </a:p>
      </dsp:txBody>
      <dsp:txXfrm>
        <a:off x="3102963" y="3727369"/>
        <a:ext cx="8283628" cy="815772"/>
      </dsp:txXfrm>
    </dsp:sp>
    <dsp:sp modelId="{2D0C005E-A920-4B90-8BD8-F91C0A753399}">
      <dsp:nvSpPr>
        <dsp:cNvPr id="0" name=""/>
        <dsp:cNvSpPr/>
      </dsp:nvSpPr>
      <dsp:spPr>
        <a:xfrm>
          <a:off x="0" y="3751978"/>
          <a:ext cx="2786330" cy="700008"/>
        </a:xfrm>
        <a:prstGeom prst="roundRect">
          <a:avLst/>
        </a:prstGeom>
        <a:gradFill rotWithShape="0">
          <a:gsLst>
            <a:gs pos="0">
              <a:schemeClr val="accent3">
                <a:hueOff val="2032949"/>
                <a:satOff val="75000"/>
                <a:lumOff val="-11029"/>
                <a:alphaOff val="0"/>
                <a:lumMod val="110000"/>
                <a:satMod val="105000"/>
                <a:tint val="67000"/>
              </a:schemeClr>
            </a:gs>
            <a:gs pos="50000">
              <a:schemeClr val="accent3">
                <a:hueOff val="2032949"/>
                <a:satOff val="75000"/>
                <a:lumOff val="-11029"/>
                <a:alphaOff val="0"/>
                <a:lumMod val="105000"/>
                <a:satMod val="103000"/>
                <a:tint val="73000"/>
              </a:schemeClr>
            </a:gs>
            <a:gs pos="100000">
              <a:schemeClr val="accent3">
                <a:hueOff val="2032949"/>
                <a:satOff val="75000"/>
                <a:lumOff val="-1102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Pain Management</a:t>
          </a:r>
          <a:endParaRPr lang="ru-RU" sz="1900" kern="1200" dirty="0">
            <a:latin typeface="Times New Roman" panose="02020603050405020304" pitchFamily="18" charset="0"/>
            <a:cs typeface="Times New Roman" panose="02020603050405020304" pitchFamily="18" charset="0"/>
          </a:endParaRPr>
        </a:p>
      </dsp:txBody>
      <dsp:txXfrm>
        <a:off x="34172" y="3786150"/>
        <a:ext cx="2717986" cy="631664"/>
      </dsp:txXfrm>
    </dsp:sp>
    <dsp:sp modelId="{FBF9B473-70AD-4C36-AEF6-D3F6E9191823}">
      <dsp:nvSpPr>
        <dsp:cNvPr id="0" name=""/>
        <dsp:cNvSpPr/>
      </dsp:nvSpPr>
      <dsp:spPr>
        <a:xfrm>
          <a:off x="3102963" y="4787873"/>
          <a:ext cx="8691514" cy="1087696"/>
        </a:xfrm>
        <a:prstGeom prst="rightArrow">
          <a:avLst>
            <a:gd name="adj1" fmla="val 75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n-US" sz="1500" kern="1200" dirty="0" smtClean="0">
              <a:latin typeface="Times New Roman" panose="02020603050405020304" pitchFamily="18" charset="0"/>
              <a:cs typeface="Times New Roman" panose="02020603050405020304" pitchFamily="18" charset="0"/>
            </a:rPr>
            <a:t>Cirrhotic patients are at risk of venous thromboembolism (VTE) prophylaxis postoperatively, especially after orthopedic surgery or if immobilized. Importantly, the presence of coagulation abnormalities in INR or platelet count does not protect patients.</a:t>
          </a:r>
          <a:endParaRPr lang="ru-RU" sz="1500" kern="1200" dirty="0">
            <a:latin typeface="Times New Roman" panose="02020603050405020304" pitchFamily="18" charset="0"/>
            <a:cs typeface="Times New Roman" panose="02020603050405020304" pitchFamily="18" charset="0"/>
          </a:endParaRPr>
        </a:p>
      </dsp:txBody>
      <dsp:txXfrm>
        <a:off x="3102963" y="4923835"/>
        <a:ext cx="8283628" cy="815772"/>
      </dsp:txXfrm>
    </dsp:sp>
    <dsp:sp modelId="{4735A969-988B-4582-9712-34534F21EAE8}">
      <dsp:nvSpPr>
        <dsp:cNvPr id="0" name=""/>
        <dsp:cNvSpPr/>
      </dsp:nvSpPr>
      <dsp:spPr>
        <a:xfrm>
          <a:off x="0" y="4948444"/>
          <a:ext cx="2786330" cy="700008"/>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latin typeface="Times New Roman" panose="02020603050405020304" pitchFamily="18" charset="0"/>
              <a:cs typeface="Times New Roman" panose="02020603050405020304" pitchFamily="18" charset="0"/>
            </a:rPr>
            <a:t>Venous thromboembolism prophylaxis</a:t>
          </a:r>
          <a:endParaRPr lang="ru-RU" sz="1900" kern="1200" dirty="0">
            <a:latin typeface="Times New Roman" panose="02020603050405020304" pitchFamily="18" charset="0"/>
            <a:cs typeface="Times New Roman" panose="02020603050405020304" pitchFamily="18" charset="0"/>
          </a:endParaRPr>
        </a:p>
      </dsp:txBody>
      <dsp:txXfrm>
        <a:off x="34172" y="4982616"/>
        <a:ext cx="2717986" cy="631664"/>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0.72388</cdr:x>
      <cdr:y>0.32258</cdr:y>
    </cdr:from>
    <cdr:to>
      <cdr:x>0.91381</cdr:x>
      <cdr:y>0.45333</cdr:y>
    </cdr:to>
    <cdr:sp macro="" textlink="">
      <cdr:nvSpPr>
        <cdr:cNvPr id="2" name="TextBox 1"/>
        <cdr:cNvSpPr txBox="1"/>
      </cdr:nvSpPr>
      <cdr:spPr>
        <a:xfrm xmlns:a="http://schemas.openxmlformats.org/drawingml/2006/main">
          <a:off x="7391400" y="1524000"/>
          <a:ext cx="1939314" cy="6177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dirty="0" smtClean="0">
              <a:latin typeface="Times New Roman" panose="02020603050405020304" pitchFamily="18" charset="0"/>
              <a:cs typeface="Times New Roman" panose="02020603050405020304" pitchFamily="18" charset="0"/>
            </a:rPr>
            <a:t>52%</a:t>
          </a:r>
          <a:endParaRPr lang="ru-RU" sz="2800"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B6B22-3A22-4BE7-99B1-8E9F2BB00022}" type="datetimeFigureOut">
              <a:rPr lang="ru-RU" smtClean="0"/>
              <a:t>16.04.2024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22F463-98E9-46A0-AE27-FC422FA9598C}" type="slidenum">
              <a:rPr lang="ru-RU" smtClean="0"/>
              <a:t>‹#›</a:t>
            </a:fld>
            <a:endParaRPr lang="ru-RU"/>
          </a:p>
        </p:txBody>
      </p:sp>
    </p:spTree>
    <p:extLst>
      <p:ext uri="{BB962C8B-B14F-4D97-AF65-F5344CB8AC3E}">
        <p14:creationId xmlns:p14="http://schemas.microsoft.com/office/powerpoint/2010/main" val="184923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план</a:t>
            </a:r>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1</a:t>
            </a:fld>
            <a:endParaRPr lang="ru-RU"/>
          </a:p>
        </p:txBody>
      </p:sp>
    </p:spTree>
    <p:extLst>
      <p:ext uri="{BB962C8B-B14F-4D97-AF65-F5344CB8AC3E}">
        <p14:creationId xmlns:p14="http://schemas.microsoft.com/office/powerpoint/2010/main" val="146615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14</a:t>
            </a:fld>
            <a:endParaRPr lang="ru-RU"/>
          </a:p>
        </p:txBody>
      </p:sp>
    </p:spTree>
    <p:extLst>
      <p:ext uri="{BB962C8B-B14F-4D97-AF65-F5344CB8AC3E}">
        <p14:creationId xmlns:p14="http://schemas.microsoft.com/office/powerpoint/2010/main" val="314006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15</a:t>
            </a:fld>
            <a:endParaRPr lang="ru-RU"/>
          </a:p>
        </p:txBody>
      </p:sp>
    </p:spTree>
    <p:extLst>
      <p:ext uri="{BB962C8B-B14F-4D97-AF65-F5344CB8AC3E}">
        <p14:creationId xmlns:p14="http://schemas.microsoft.com/office/powerpoint/2010/main" val="340734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3</a:t>
            </a:fld>
            <a:endParaRPr lang="ru-RU"/>
          </a:p>
        </p:txBody>
      </p:sp>
    </p:spTree>
    <p:extLst>
      <p:ext uri="{BB962C8B-B14F-4D97-AF65-F5344CB8AC3E}">
        <p14:creationId xmlns:p14="http://schemas.microsoft.com/office/powerpoint/2010/main" val="137057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4</a:t>
            </a:fld>
            <a:endParaRPr lang="ru-RU"/>
          </a:p>
        </p:txBody>
      </p:sp>
    </p:spTree>
    <p:extLst>
      <p:ext uri="{BB962C8B-B14F-4D97-AF65-F5344CB8AC3E}">
        <p14:creationId xmlns:p14="http://schemas.microsoft.com/office/powerpoint/2010/main" val="1548846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5</a:t>
            </a:fld>
            <a:endParaRPr lang="ru-RU"/>
          </a:p>
        </p:txBody>
      </p:sp>
    </p:spTree>
    <p:extLst>
      <p:ext uri="{BB962C8B-B14F-4D97-AF65-F5344CB8AC3E}">
        <p14:creationId xmlns:p14="http://schemas.microsoft.com/office/powerpoint/2010/main" val="8412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C22F463-98E9-46A0-AE27-FC422FA9598C}" type="slidenum">
              <a:rPr lang="ru-RU" smtClean="0"/>
              <a:t>6</a:t>
            </a:fld>
            <a:endParaRPr lang="ru-RU"/>
          </a:p>
        </p:txBody>
      </p:sp>
    </p:spTree>
    <p:extLst>
      <p:ext uri="{BB962C8B-B14F-4D97-AF65-F5344CB8AC3E}">
        <p14:creationId xmlns:p14="http://schemas.microsoft.com/office/powerpoint/2010/main" val="1616180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7</a:t>
            </a:fld>
            <a:endParaRPr lang="ru-RU"/>
          </a:p>
        </p:txBody>
      </p:sp>
    </p:spTree>
    <p:extLst>
      <p:ext uri="{BB962C8B-B14F-4D97-AF65-F5344CB8AC3E}">
        <p14:creationId xmlns:p14="http://schemas.microsoft.com/office/powerpoint/2010/main" val="2741736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C22F463-98E9-46A0-AE27-FC422FA9598C}" type="slidenum">
              <a:rPr lang="ru-RU" smtClean="0"/>
              <a:t>9</a:t>
            </a:fld>
            <a:endParaRPr lang="ru-RU"/>
          </a:p>
        </p:txBody>
      </p:sp>
    </p:spTree>
    <p:extLst>
      <p:ext uri="{BB962C8B-B14F-4D97-AF65-F5344CB8AC3E}">
        <p14:creationId xmlns:p14="http://schemas.microsoft.com/office/powerpoint/2010/main" val="120325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12</a:t>
            </a:fld>
            <a:endParaRPr lang="ru-RU"/>
          </a:p>
        </p:txBody>
      </p:sp>
    </p:spTree>
    <p:extLst>
      <p:ext uri="{BB962C8B-B14F-4D97-AF65-F5344CB8AC3E}">
        <p14:creationId xmlns:p14="http://schemas.microsoft.com/office/powerpoint/2010/main" val="381328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7CD5948-B2D5-4F0B-8E21-7163120BE2B0}" type="slidenum">
              <a:rPr lang="ru-RU" smtClean="0"/>
              <a:pPr/>
              <a:t>13</a:t>
            </a:fld>
            <a:endParaRPr lang="ru-RU"/>
          </a:p>
        </p:txBody>
      </p:sp>
    </p:spTree>
    <p:extLst>
      <p:ext uri="{BB962C8B-B14F-4D97-AF65-F5344CB8AC3E}">
        <p14:creationId xmlns:p14="http://schemas.microsoft.com/office/powerpoint/2010/main" val="653589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20D0781-699A-4895-9F65-950B099225E4}" type="datetimeFigureOut">
              <a:rPr lang="ru-RU" smtClean="0"/>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393390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0D0781-699A-4895-9F65-950B099225E4}" type="datetimeFigureOut">
              <a:rPr lang="ru-RU" smtClean="0"/>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23353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0D0781-699A-4895-9F65-950B099225E4}" type="datetimeFigureOut">
              <a:rPr lang="ru-RU" smtClean="0"/>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385620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20D0781-699A-4895-9F65-950B099225E4}" type="datetimeFigureOut">
              <a:rPr lang="ru-RU" smtClean="0"/>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3552977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20D0781-699A-4895-9F65-950B099225E4}" type="datetimeFigureOut">
              <a:rPr lang="ru-RU" smtClean="0"/>
              <a:t>16.04.2024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120395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0D0781-699A-4895-9F65-950B099225E4}" type="datetimeFigureOut">
              <a:rPr lang="ru-RU" smtClean="0"/>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370328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20D0781-699A-4895-9F65-950B099225E4}" type="datetimeFigureOut">
              <a:rPr lang="ru-RU" smtClean="0"/>
              <a:t>16.04.2024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188284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20D0781-699A-4895-9F65-950B099225E4}" type="datetimeFigureOut">
              <a:rPr lang="ru-RU" smtClean="0"/>
              <a:t>16.04.2024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14729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20D0781-699A-4895-9F65-950B099225E4}" type="datetimeFigureOut">
              <a:rPr lang="ru-RU" smtClean="0"/>
              <a:t>16.04.2024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305713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20D0781-699A-4895-9F65-950B099225E4}" type="datetimeFigureOut">
              <a:rPr lang="ru-RU" smtClean="0"/>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12460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220D0781-699A-4895-9F65-950B099225E4}" type="datetimeFigureOut">
              <a:rPr lang="ru-RU" smtClean="0"/>
              <a:t>16.04.2024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1B4959-E1D5-4412-A204-3849AAFD35F5}" type="slidenum">
              <a:rPr lang="ru-RU" smtClean="0"/>
              <a:t>‹#›</a:t>
            </a:fld>
            <a:endParaRPr lang="ru-RU"/>
          </a:p>
        </p:txBody>
      </p:sp>
    </p:spTree>
    <p:extLst>
      <p:ext uri="{BB962C8B-B14F-4D97-AF65-F5344CB8AC3E}">
        <p14:creationId xmlns:p14="http://schemas.microsoft.com/office/powerpoint/2010/main" val="10122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D0781-699A-4895-9F65-950B099225E4}" type="datetimeFigureOut">
              <a:rPr lang="ru-RU" smtClean="0"/>
              <a:t>16.04.2024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1B4959-E1D5-4412-A204-3849AAFD35F5}" type="slidenum">
              <a:rPr lang="ru-RU" smtClean="0"/>
              <a:t>‹#›</a:t>
            </a:fld>
            <a:endParaRPr lang="ru-RU"/>
          </a:p>
        </p:txBody>
      </p:sp>
    </p:spTree>
    <p:extLst>
      <p:ext uri="{BB962C8B-B14F-4D97-AF65-F5344CB8AC3E}">
        <p14:creationId xmlns:p14="http://schemas.microsoft.com/office/powerpoint/2010/main" val="1899287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8" name="Text Box 22"/>
          <p:cNvSpPr txBox="1">
            <a:spLocks noChangeArrowheads="1"/>
          </p:cNvSpPr>
          <p:nvPr/>
        </p:nvSpPr>
        <p:spPr bwMode="auto">
          <a:xfrm>
            <a:off x="7162800" y="304801"/>
            <a:ext cx="3505200" cy="1200329"/>
          </a:xfrm>
          <a:prstGeom prst="rect">
            <a:avLst/>
          </a:prstGeom>
          <a:noFill/>
          <a:ln w="9525">
            <a:noFill/>
            <a:miter lim="800000"/>
            <a:headEnd/>
            <a:tailEnd/>
          </a:ln>
          <a:effectLst/>
        </p:spPr>
        <p:txBody>
          <a:bodyPr wrap="square">
            <a:spAutoFit/>
          </a:bodyPr>
          <a:lstStyle/>
          <a:p>
            <a:pPr algn="ctr"/>
            <a:r>
              <a:rPr lang="ru-RU" dirty="0">
                <a:latin typeface="Times New Roman" panose="02020603050405020304" pitchFamily="18" charset="0"/>
                <a:cs typeface="Times New Roman" panose="02020603050405020304" pitchFamily="18" charset="0"/>
              </a:rPr>
              <a:t>КАЗАХСКИЙ НАЦИОНАЛЬНЫЙ УНИВЕРСИТЕТ </a:t>
            </a: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ИМ</a:t>
            </a:r>
            <a:r>
              <a:rPr lang="ru-RU" dirty="0">
                <a:latin typeface="Times New Roman" panose="02020603050405020304" pitchFamily="18" charset="0"/>
                <a:cs typeface="Times New Roman" panose="02020603050405020304" pitchFamily="18" charset="0"/>
              </a:rPr>
              <a:t>. АЛЬ-ФАРАБИ</a:t>
            </a:r>
          </a:p>
        </p:txBody>
      </p:sp>
      <p:sp>
        <p:nvSpPr>
          <p:cNvPr id="4119" name="Text Box 23"/>
          <p:cNvSpPr txBox="1">
            <a:spLocks noChangeArrowheads="1"/>
          </p:cNvSpPr>
          <p:nvPr/>
        </p:nvSpPr>
        <p:spPr bwMode="auto">
          <a:xfrm>
            <a:off x="1582615" y="581799"/>
            <a:ext cx="2895600" cy="646331"/>
          </a:xfrm>
          <a:prstGeom prst="rect">
            <a:avLst/>
          </a:prstGeom>
          <a:noFill/>
          <a:ln w="9525">
            <a:noFill/>
            <a:miter lim="800000"/>
            <a:headEnd/>
            <a:tailEnd/>
          </a:ln>
          <a:effectLst/>
        </p:spPr>
        <p:txBody>
          <a:bodyPr wrap="square">
            <a:spAutoFit/>
          </a:bodyPr>
          <a:lstStyle/>
          <a:p>
            <a:pPr algn="ctr"/>
            <a:r>
              <a:rPr lang="en-US" dirty="0">
                <a:latin typeface="Times New Roman" panose="02020603050405020304" pitchFamily="18" charset="0"/>
                <a:cs typeface="Times New Roman" panose="02020603050405020304" pitchFamily="18" charset="0"/>
              </a:rPr>
              <a:t>AL-FARABI KAZAKH NATIONAL UNIVERSITY</a:t>
            </a:r>
            <a:endParaRPr lang="ru-RU" dirty="0">
              <a:latin typeface="Times New Roman" panose="02020603050405020304" pitchFamily="18" charset="0"/>
              <a:cs typeface="Times New Roman" panose="02020603050405020304" pitchFamily="18" charset="0"/>
            </a:endParaRPr>
          </a:p>
        </p:txBody>
      </p:sp>
      <p:sp>
        <p:nvSpPr>
          <p:cNvPr id="4121" name="Line 25"/>
          <p:cNvSpPr>
            <a:spLocks noChangeShapeType="1"/>
          </p:cNvSpPr>
          <p:nvPr/>
        </p:nvSpPr>
        <p:spPr bwMode="auto">
          <a:xfrm>
            <a:off x="2019300" y="2057400"/>
            <a:ext cx="8229600" cy="0"/>
          </a:xfrm>
          <a:prstGeom prst="line">
            <a:avLst/>
          </a:prstGeom>
          <a:noFill/>
          <a:ln w="38100">
            <a:solidFill>
              <a:schemeClr val="tx1"/>
            </a:solidFill>
            <a:round/>
            <a:headEnd/>
            <a:tailEnd/>
          </a:ln>
          <a:effectLst/>
        </p:spPr>
        <p:txBody>
          <a:bodyPr/>
          <a:lstStyle/>
          <a:p>
            <a:endParaRPr lang="ru-RU" dirty="0"/>
          </a:p>
        </p:txBody>
      </p:sp>
      <p:sp>
        <p:nvSpPr>
          <p:cNvPr id="4125" name="Text Box 29"/>
          <p:cNvSpPr txBox="1">
            <a:spLocks noChangeArrowheads="1"/>
          </p:cNvSpPr>
          <p:nvPr/>
        </p:nvSpPr>
        <p:spPr bwMode="auto">
          <a:xfrm>
            <a:off x="4727331" y="6248400"/>
            <a:ext cx="2743200" cy="400110"/>
          </a:xfrm>
          <a:prstGeom prst="rect">
            <a:avLst/>
          </a:prstGeom>
          <a:noFill/>
          <a:ln w="9525">
            <a:noFill/>
            <a:miter lim="800000"/>
            <a:headEnd/>
            <a:tailEnd/>
          </a:ln>
          <a:effectLst/>
        </p:spPr>
        <p:txBody>
          <a:bodyPr>
            <a:spAutoFit/>
          </a:bodyPr>
          <a:lstStyle/>
          <a:p>
            <a:pPr algn="ctr">
              <a:spcBef>
                <a:spcPct val="50000"/>
              </a:spcBef>
            </a:pPr>
            <a:r>
              <a:rPr lang="en-US" sz="2000" dirty="0" smtClean="0">
                <a:latin typeface="Times New Roman" panose="02020603050405020304" pitchFamily="18" charset="0"/>
                <a:cs typeface="Times New Roman" panose="02020603050405020304" pitchFamily="18" charset="0"/>
              </a:rPr>
              <a:t>Almaty, 2024</a:t>
            </a:r>
            <a:endParaRPr lang="ru-RU" sz="20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767862" y="2455524"/>
            <a:ext cx="10662138"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125000"/>
              </a:lnSpc>
              <a:spcBef>
                <a:spcPts val="0"/>
              </a:spcBef>
              <a:spcAft>
                <a:spcPts val="600"/>
              </a:spcAft>
            </a:pPr>
            <a:r>
              <a:rPr lang="en-US" sz="3200" dirty="0">
                <a:solidFill>
                  <a:schemeClr val="tx1"/>
                </a:solidFill>
                <a:latin typeface="Times New Roman" panose="02020603050405020304" pitchFamily="18" charset="0"/>
                <a:cs typeface="Times New Roman" panose="02020603050405020304" pitchFamily="18" charset="0"/>
              </a:rPr>
              <a:t>Perioperative assessment and Treatment tactics of Patients with Virus-induced Liver Cirrhosis: Risk Evaluation, Surgical Results, and Future Directions. Literature review</a:t>
            </a:r>
            <a:r>
              <a:rPr lang="en-US" sz="3200" dirty="0" smtClean="0">
                <a:solidFill>
                  <a:schemeClr val="tx1"/>
                </a:solidFill>
                <a:latin typeface="Times New Roman" panose="02020603050405020304" pitchFamily="18" charset="0"/>
                <a:cs typeface="Times New Roman" panose="02020603050405020304" pitchFamily="18" charset="0"/>
              </a:rPr>
              <a:t>.</a:t>
            </a:r>
          </a:p>
          <a:p>
            <a:pPr algn="ctr">
              <a:lnSpc>
                <a:spcPct val="125000"/>
              </a:lnSpc>
              <a:spcBef>
                <a:spcPts val="0"/>
              </a:spcBef>
              <a:spcAft>
                <a:spcPts val="600"/>
              </a:spcAft>
            </a:pPr>
            <a:r>
              <a:rPr lang="en-US" sz="3200" dirty="0" smtClean="0">
                <a:solidFill>
                  <a:schemeClr val="tx1"/>
                </a:solidFill>
                <a:latin typeface="Times New Roman" panose="02020603050405020304" pitchFamily="18" charset="0"/>
                <a:cs typeface="Times New Roman" panose="02020603050405020304" pitchFamily="18" charset="0"/>
              </a:rPr>
              <a:t>Prepared: </a:t>
            </a:r>
            <a:r>
              <a:rPr lang="en-US" sz="3200" dirty="0" err="1" smtClean="0">
                <a:solidFill>
                  <a:schemeClr val="tx1"/>
                </a:solidFill>
                <a:latin typeface="Times New Roman" panose="02020603050405020304" pitchFamily="18" charset="0"/>
                <a:cs typeface="Times New Roman" panose="02020603050405020304" pitchFamily="18" charset="0"/>
              </a:rPr>
              <a:t>Daniyar</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Sultankulov</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PhD candidate</a:t>
            </a:r>
          </a:p>
          <a:p>
            <a:pPr algn="ctr">
              <a:lnSpc>
                <a:spcPct val="125000"/>
              </a:lnSpc>
              <a:spcBef>
                <a:spcPts val="0"/>
              </a:spcBef>
              <a:spcAft>
                <a:spcPts val="600"/>
              </a:spcAft>
            </a:pPr>
            <a:r>
              <a:rPr lang="en-US" sz="3200" dirty="0" smtClean="0">
                <a:solidFill>
                  <a:schemeClr val="tx1"/>
                </a:solidFill>
                <a:latin typeface="Times New Roman" panose="02020603050405020304" pitchFamily="18" charset="0"/>
                <a:cs typeface="Times New Roman" panose="02020603050405020304" pitchFamily="18" charset="0"/>
              </a:rPr>
              <a:t>Supervisor: </a:t>
            </a:r>
            <a:r>
              <a:rPr lang="en-US" sz="3200" dirty="0">
                <a:solidFill>
                  <a:schemeClr val="tx1"/>
                </a:solidFill>
                <a:latin typeface="Times New Roman" panose="02020603050405020304" pitchFamily="18" charset="0"/>
                <a:cs typeface="Times New Roman" panose="02020603050405020304" pitchFamily="18" charset="0"/>
              </a:rPr>
              <a:t>Anna Shin, </a:t>
            </a:r>
            <a:r>
              <a:rPr lang="en-US" sz="3200" dirty="0" smtClean="0">
                <a:solidFill>
                  <a:schemeClr val="tx1"/>
                </a:solidFill>
                <a:latin typeface="Times New Roman" panose="02020603050405020304" pitchFamily="18" charset="0"/>
                <a:cs typeface="Times New Roman" panose="02020603050405020304" pitchFamily="18" charset="0"/>
              </a:rPr>
              <a:t>PhD, MD</a:t>
            </a:r>
          </a:p>
        </p:txBody>
      </p:sp>
      <p:sp>
        <p:nvSpPr>
          <p:cNvPr id="2" name="TextBox 1"/>
          <p:cNvSpPr txBox="1"/>
          <p:nvPr/>
        </p:nvSpPr>
        <p:spPr>
          <a:xfrm>
            <a:off x="1984131" y="1505130"/>
            <a:ext cx="82296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Faculty of Medicine and Health Care</a:t>
            </a:r>
            <a:endParaRPr lang="ru-RU" dirty="0">
              <a:latin typeface="Times New Roman" panose="02020603050405020304" pitchFamily="18" charset="0"/>
              <a:cs typeface="Times New Roman" panose="02020603050405020304" pitchFamily="18" charset="0"/>
            </a:endParaRPr>
          </a:p>
          <a:p>
            <a:endParaRPr lang="ru-RU"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73844"/>
            <a:ext cx="2876550" cy="1002683"/>
          </a:xfrm>
          <a:prstGeom prst="rect">
            <a:avLst/>
          </a:prstGeom>
        </p:spPr>
      </p:pic>
    </p:spTree>
    <p:extLst>
      <p:ext uri="{BB962C8B-B14F-4D97-AF65-F5344CB8AC3E}">
        <p14:creationId xmlns:p14="http://schemas.microsoft.com/office/powerpoint/2010/main" val="410962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70338"/>
            <a:ext cx="90678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Continue - Results: Lung, Cardiac and Neurosurgery</a:t>
            </a:r>
            <a:endParaRPr lang="ru-RU" sz="32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82077240"/>
              </p:ext>
            </p:extLst>
          </p:nvPr>
        </p:nvGraphicFramePr>
        <p:xfrm>
          <a:off x="228600" y="914401"/>
          <a:ext cx="11734803" cy="5541304"/>
        </p:xfrm>
        <a:graphic>
          <a:graphicData uri="http://schemas.openxmlformats.org/drawingml/2006/table">
            <a:tbl>
              <a:tblPr firstRow="1" bandRow="1">
                <a:tableStyleId>{69CF1AB2-1976-4502-BF36-3FF5EA218861}</a:tableStyleId>
              </a:tblPr>
              <a:tblGrid>
                <a:gridCol w="1143000">
                  <a:extLst>
                    <a:ext uri="{9D8B030D-6E8A-4147-A177-3AD203B41FA5}">
                      <a16:colId xmlns:a16="http://schemas.microsoft.com/office/drawing/2014/main" val="388389065"/>
                    </a:ext>
                  </a:extLst>
                </a:gridCol>
                <a:gridCol w="1464734">
                  <a:extLst>
                    <a:ext uri="{9D8B030D-6E8A-4147-A177-3AD203B41FA5}">
                      <a16:colId xmlns:a16="http://schemas.microsoft.com/office/drawing/2014/main" val="152845413"/>
                    </a:ext>
                  </a:extLst>
                </a:gridCol>
                <a:gridCol w="1303867">
                  <a:extLst>
                    <a:ext uri="{9D8B030D-6E8A-4147-A177-3AD203B41FA5}">
                      <a16:colId xmlns:a16="http://schemas.microsoft.com/office/drawing/2014/main" val="839513759"/>
                    </a:ext>
                  </a:extLst>
                </a:gridCol>
                <a:gridCol w="1303867">
                  <a:extLst>
                    <a:ext uri="{9D8B030D-6E8A-4147-A177-3AD203B41FA5}">
                      <a16:colId xmlns:a16="http://schemas.microsoft.com/office/drawing/2014/main" val="1616326923"/>
                    </a:ext>
                  </a:extLst>
                </a:gridCol>
                <a:gridCol w="1303867">
                  <a:extLst>
                    <a:ext uri="{9D8B030D-6E8A-4147-A177-3AD203B41FA5}">
                      <a16:colId xmlns:a16="http://schemas.microsoft.com/office/drawing/2014/main" val="2901227278"/>
                    </a:ext>
                  </a:extLst>
                </a:gridCol>
                <a:gridCol w="1303867">
                  <a:extLst>
                    <a:ext uri="{9D8B030D-6E8A-4147-A177-3AD203B41FA5}">
                      <a16:colId xmlns:a16="http://schemas.microsoft.com/office/drawing/2014/main" val="2112876701"/>
                    </a:ext>
                  </a:extLst>
                </a:gridCol>
                <a:gridCol w="1303867">
                  <a:extLst>
                    <a:ext uri="{9D8B030D-6E8A-4147-A177-3AD203B41FA5}">
                      <a16:colId xmlns:a16="http://schemas.microsoft.com/office/drawing/2014/main" val="3158812037"/>
                    </a:ext>
                  </a:extLst>
                </a:gridCol>
                <a:gridCol w="1303867">
                  <a:extLst>
                    <a:ext uri="{9D8B030D-6E8A-4147-A177-3AD203B41FA5}">
                      <a16:colId xmlns:a16="http://schemas.microsoft.com/office/drawing/2014/main" val="3066402825"/>
                    </a:ext>
                  </a:extLst>
                </a:gridCol>
                <a:gridCol w="1303867">
                  <a:extLst>
                    <a:ext uri="{9D8B030D-6E8A-4147-A177-3AD203B41FA5}">
                      <a16:colId xmlns:a16="http://schemas.microsoft.com/office/drawing/2014/main" val="3486527259"/>
                    </a:ext>
                  </a:extLst>
                </a:gridCol>
              </a:tblGrid>
              <a:tr h="510493">
                <a:tc rowSpan="2">
                  <a:txBody>
                    <a:bodyPr/>
                    <a:lstStyle/>
                    <a:p>
                      <a:pPr algn="ctr"/>
                      <a:r>
                        <a:rPr lang="en-US" sz="1400" dirty="0" smtClean="0">
                          <a:latin typeface="Times New Roman" panose="02020603050405020304" pitchFamily="18" charset="0"/>
                          <a:cs typeface="Times New Roman" panose="02020603050405020304" pitchFamily="18" charset="0"/>
                        </a:rPr>
                        <a:t>Study</a:t>
                      </a:r>
                      <a:endParaRPr lang="ru-RU" sz="1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rowSpan="2">
                  <a:txBody>
                    <a:bodyPr/>
                    <a:lstStyle/>
                    <a:p>
                      <a:pPr algn="ctr"/>
                      <a:r>
                        <a:rPr lang="en-US" sz="1400" dirty="0" smtClean="0">
                          <a:latin typeface="Times New Roman" panose="02020603050405020304" pitchFamily="18" charset="0"/>
                          <a:cs typeface="Times New Roman" panose="02020603050405020304" pitchFamily="18" charset="0"/>
                        </a:rPr>
                        <a:t>Surgery type</a:t>
                      </a:r>
                      <a:endParaRPr lang="ru-RU" sz="1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gridSpan="2">
                  <a:txBody>
                    <a:bodyPr/>
                    <a:lstStyle/>
                    <a:p>
                      <a:pPr algn="ctr"/>
                      <a:r>
                        <a:rPr lang="en-US" sz="1200" dirty="0" smtClean="0">
                          <a:latin typeface="Times New Roman" panose="02020603050405020304" pitchFamily="18" charset="0"/>
                          <a:cs typeface="Times New Roman" panose="02020603050405020304" pitchFamily="18" charset="0"/>
                        </a:rPr>
                        <a:t>No.</a:t>
                      </a:r>
                      <a:r>
                        <a:rPr lang="en-US" sz="1200" baseline="0" dirty="0" smtClean="0">
                          <a:latin typeface="Times New Roman" panose="02020603050405020304" pitchFamily="18" charset="0"/>
                          <a:cs typeface="Times New Roman" panose="02020603050405020304" pitchFamily="18" charset="0"/>
                        </a:rPr>
                        <a:t> of patients (N)</a:t>
                      </a:r>
                      <a:endParaRPr lang="ru-RU" sz="12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hMerge="1">
                  <a:txBody>
                    <a:bodyPr/>
                    <a:lstStyle/>
                    <a:p>
                      <a:endParaRPr lang="ru-RU" dirty="0">
                        <a:solidFill>
                          <a:schemeClr val="tx1"/>
                        </a:solidFill>
                      </a:endParaRPr>
                    </a:p>
                  </a:txBody>
                  <a:tcPr/>
                </a:tc>
                <a:tc gridSpan="2">
                  <a:txBody>
                    <a:bodyPr/>
                    <a:lstStyle/>
                    <a:p>
                      <a:pPr algn="ctr"/>
                      <a:r>
                        <a:rPr lang="en-US" sz="1200" dirty="0" smtClean="0">
                          <a:latin typeface="Times New Roman" panose="02020603050405020304" pitchFamily="18" charset="0"/>
                          <a:cs typeface="Times New Roman" panose="02020603050405020304" pitchFamily="18" charset="0"/>
                        </a:rPr>
                        <a:t>Overall</a:t>
                      </a:r>
                      <a:r>
                        <a:rPr lang="en-US" sz="1200" baseline="0" dirty="0" smtClean="0">
                          <a:latin typeface="Times New Roman" panose="02020603050405020304" pitchFamily="18" charset="0"/>
                          <a:cs typeface="Times New Roman" panose="02020603050405020304" pitchFamily="18" charset="0"/>
                        </a:rPr>
                        <a:t> Mortality</a:t>
                      </a:r>
                      <a:endParaRPr lang="ru-RU" sz="12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hMerge="1">
                  <a:txBody>
                    <a:bodyPr/>
                    <a:lstStyle/>
                    <a:p>
                      <a:endParaRPr lang="ru-RU" dirty="0">
                        <a:solidFill>
                          <a:schemeClr val="tx1"/>
                        </a:solidFill>
                      </a:endParaRPr>
                    </a:p>
                  </a:txBody>
                  <a:tcPr/>
                </a:tc>
                <a:tc gridSpan="3">
                  <a:txBody>
                    <a:bodyPr/>
                    <a:lstStyle/>
                    <a:p>
                      <a:pPr algn="ctr"/>
                      <a:r>
                        <a:rPr lang="en-US" sz="1400" dirty="0" smtClean="0">
                          <a:latin typeface="Times New Roman" panose="02020603050405020304" pitchFamily="18" charset="0"/>
                          <a:cs typeface="Times New Roman" panose="02020603050405020304" pitchFamily="18" charset="0"/>
                        </a:rPr>
                        <a:t>Mortality by CTP</a:t>
                      </a:r>
                      <a:r>
                        <a:rPr lang="en-US" sz="1400" baseline="0" dirty="0" smtClean="0">
                          <a:latin typeface="Times New Roman" panose="02020603050405020304" pitchFamily="18" charset="0"/>
                          <a:cs typeface="Times New Roman" panose="02020603050405020304" pitchFamily="18" charset="0"/>
                        </a:rPr>
                        <a:t> class</a:t>
                      </a:r>
                      <a:endParaRPr lang="ru-RU" sz="1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hMerge="1">
                  <a:txBody>
                    <a:bodyPr/>
                    <a:lstStyle/>
                    <a:p>
                      <a:endParaRPr lang="ru-RU" dirty="0">
                        <a:solidFill>
                          <a:schemeClr val="tx1"/>
                        </a:solidFill>
                      </a:endParaRPr>
                    </a:p>
                  </a:txBody>
                  <a:tcPr/>
                </a:tc>
                <a:tc hMerge="1">
                  <a:txBody>
                    <a:bodyPr/>
                    <a:lstStyle/>
                    <a:p>
                      <a:endParaRPr lang="ru-RU" dirty="0">
                        <a:solidFill>
                          <a:schemeClr val="tx1"/>
                        </a:solidFill>
                      </a:endParaRPr>
                    </a:p>
                  </a:txBody>
                  <a:tcPr/>
                </a:tc>
                <a:extLst>
                  <a:ext uri="{0D108BD9-81ED-4DB2-BD59-A6C34878D82A}">
                    <a16:rowId xmlns:a16="http://schemas.microsoft.com/office/drawing/2014/main" val="519294393"/>
                  </a:ext>
                </a:extLst>
              </a:tr>
              <a:tr h="600806">
                <a:tc vMerge="1">
                  <a:txBody>
                    <a:bodyPr/>
                    <a:lstStyle/>
                    <a:p>
                      <a:endParaRPr lang="ru-RU"/>
                    </a:p>
                  </a:txBody>
                  <a:tcPr/>
                </a:tc>
                <a:tc vMerge="1">
                  <a:txBody>
                    <a:bodyPr/>
                    <a:lstStyle/>
                    <a:p>
                      <a:endParaRPr lang="ru-RU"/>
                    </a:p>
                  </a:txBody>
                  <a:tcPr/>
                </a:tc>
                <a:tc>
                  <a:txBody>
                    <a:bodyPr/>
                    <a:lstStyle/>
                    <a:p>
                      <a:pPr algn="ctr"/>
                      <a:r>
                        <a:rPr lang="en-US" sz="1400" b="1" dirty="0" smtClean="0">
                          <a:latin typeface="Times New Roman" panose="02020603050405020304" pitchFamily="18" charset="0"/>
                          <a:cs typeface="Times New Roman" panose="02020603050405020304" pitchFamily="18" charset="0"/>
                        </a:rPr>
                        <a:t>Cirrhosis</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No Cirrhosis</a:t>
                      </a:r>
                      <a:r>
                        <a:rPr lang="en-US" sz="1400" b="1" baseline="0" dirty="0" smtClean="0">
                          <a:latin typeface="Times New Roman" panose="02020603050405020304" pitchFamily="18" charset="0"/>
                          <a:cs typeface="Times New Roman" panose="02020603050405020304" pitchFamily="18" charset="0"/>
                        </a:rPr>
                        <a:t> (controls)</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Cirrhosis</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anose="02020603050405020304" pitchFamily="18" charset="0"/>
                          <a:cs typeface="Times New Roman" panose="02020603050405020304" pitchFamily="18" charset="0"/>
                        </a:rPr>
                        <a:t>No Cirrhosis</a:t>
                      </a:r>
                      <a:r>
                        <a:rPr lang="en-US" sz="1400" b="1" baseline="0" dirty="0" smtClean="0">
                          <a:latin typeface="Times New Roman" panose="02020603050405020304" pitchFamily="18" charset="0"/>
                          <a:cs typeface="Times New Roman" panose="02020603050405020304" pitchFamily="18" charset="0"/>
                        </a:rPr>
                        <a:t> (controls)</a:t>
                      </a:r>
                      <a:endParaRPr lang="ru-RU" sz="1400" b="1" dirty="0" smtClean="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CTP</a:t>
                      </a:r>
                      <a:r>
                        <a:rPr lang="en-US" sz="1400" b="1" baseline="0" dirty="0" smtClean="0">
                          <a:latin typeface="Times New Roman" panose="02020603050405020304" pitchFamily="18" charset="0"/>
                          <a:cs typeface="Times New Roman" panose="02020603050405020304" pitchFamily="18" charset="0"/>
                        </a:rPr>
                        <a:t> A</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CTP B</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CTP</a:t>
                      </a:r>
                      <a:r>
                        <a:rPr lang="en-US" sz="1400" b="1" baseline="0" dirty="0" smtClean="0">
                          <a:latin typeface="Times New Roman" panose="02020603050405020304" pitchFamily="18" charset="0"/>
                          <a:cs typeface="Times New Roman" panose="02020603050405020304" pitchFamily="18" charset="0"/>
                        </a:rPr>
                        <a:t> C</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2110100268"/>
                  </a:ext>
                </a:extLst>
              </a:tr>
              <a:tr h="565100">
                <a:tc>
                  <a:txBody>
                    <a:bodyPr/>
                    <a:lstStyle/>
                    <a:p>
                      <a:pPr algn="ctr"/>
                      <a:r>
                        <a:rPr lang="en-US" sz="1200" dirty="0" err="1" smtClean="0">
                          <a:solidFill>
                            <a:schemeClr val="tx1"/>
                          </a:solidFill>
                          <a:latin typeface="Times New Roman" panose="02020603050405020304" pitchFamily="18" charset="0"/>
                          <a:cs typeface="Times New Roman" panose="02020603050405020304" pitchFamily="18" charset="0"/>
                        </a:rPr>
                        <a:t>Sabbagh</a:t>
                      </a:r>
                      <a:r>
                        <a:rPr lang="en-US" sz="1200" dirty="0" smtClean="0">
                          <a:solidFill>
                            <a:schemeClr val="tx1"/>
                          </a:solidFill>
                          <a:latin typeface="Times New Roman" panose="02020603050405020304" pitchFamily="18" charset="0"/>
                          <a:cs typeface="Times New Roman" panose="02020603050405020304" pitchFamily="18" charset="0"/>
                        </a:rPr>
                        <a:t>, 2016</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Colorectal resection</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40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80, matched</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22,5%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1,30%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12%</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40%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1486435"/>
                  </a:ext>
                </a:extLst>
              </a:tr>
              <a:tr h="608389">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Loftus, 2017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Emergent laparotomy</a:t>
                      </a:r>
                      <a:r>
                        <a:rPr lang="en-US" sz="1200" baseline="0" dirty="0" smtClean="0">
                          <a:solidFill>
                            <a:schemeClr val="tx1"/>
                          </a:solidFill>
                          <a:latin typeface="Times New Roman" panose="02020603050405020304" pitchFamily="18" charset="0"/>
                          <a:cs typeface="Times New Roman" panose="02020603050405020304" pitchFamily="18" charset="0"/>
                        </a:rPr>
                        <a:t> and temporary abdominal closure</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216,</a:t>
                      </a:r>
                      <a:r>
                        <a:rPr lang="en-US" sz="1200" baseline="0" dirty="0" smtClean="0">
                          <a:solidFill>
                            <a:schemeClr val="tx1"/>
                          </a:solidFill>
                          <a:latin typeface="Times New Roman" panose="02020603050405020304" pitchFamily="18" charset="0"/>
                          <a:cs typeface="Times New Roman" panose="02020603050405020304" pitchFamily="18" charset="0"/>
                        </a:rPr>
                        <a:t> unmatched</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67%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21%</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9534659"/>
                  </a:ext>
                </a:extLst>
              </a:tr>
              <a:tr h="608389">
                <a:tc>
                  <a:txBody>
                    <a:bodyPr/>
                    <a:lstStyle/>
                    <a:p>
                      <a:pPr algn="ctr"/>
                      <a:r>
                        <a:rPr lang="en-US" sz="1200" dirty="0" err="1" smtClean="0">
                          <a:solidFill>
                            <a:schemeClr val="tx1"/>
                          </a:solidFill>
                          <a:latin typeface="Times New Roman" panose="02020603050405020304" pitchFamily="18" charset="0"/>
                          <a:cs typeface="Times New Roman" panose="02020603050405020304" pitchFamily="18" charset="0"/>
                        </a:rPr>
                        <a:t>Regimbeau</a:t>
                      </a:r>
                      <a:r>
                        <a:rPr lang="en-US" sz="1200" dirty="0" smtClean="0">
                          <a:solidFill>
                            <a:schemeClr val="tx1"/>
                          </a:solidFill>
                          <a:latin typeface="Times New Roman" panose="02020603050405020304" pitchFamily="18" charset="0"/>
                          <a:cs typeface="Times New Roman" panose="02020603050405020304" pitchFamily="18" charset="0"/>
                        </a:rPr>
                        <a:t>, 2015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err="1" smtClean="0">
                          <a:solidFill>
                            <a:schemeClr val="tx1"/>
                          </a:solidFill>
                          <a:latin typeface="Times New Roman" panose="02020603050405020304" pitchFamily="18" charset="0"/>
                          <a:cs typeface="Times New Roman" panose="02020603050405020304" pitchFamily="18" charset="0"/>
                        </a:rPr>
                        <a:t>Pancreaticoduodenectomy</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70,</a:t>
                      </a:r>
                      <a:r>
                        <a:rPr lang="en-US" sz="1200" baseline="0" dirty="0" smtClean="0">
                          <a:solidFill>
                            <a:schemeClr val="tx1"/>
                          </a:solidFill>
                          <a:latin typeface="Times New Roman" panose="02020603050405020304" pitchFamily="18" charset="0"/>
                          <a:cs typeface="Times New Roman" panose="02020603050405020304" pitchFamily="18" charset="0"/>
                        </a:rPr>
                        <a:t> matched</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4%</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55%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85931061"/>
                  </a:ext>
                </a:extLst>
              </a:tr>
              <a:tr h="608389">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Lin, 2014</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Cardiac surgery</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55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16,4%</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20%</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5771283"/>
                  </a:ext>
                </a:extLst>
              </a:tr>
              <a:tr h="608389">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Iwasaki, 2006</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Lung cancer</a:t>
                      </a:r>
                      <a:r>
                        <a:rPr lang="en-US" sz="1200" baseline="0" dirty="0" smtClean="0">
                          <a:solidFill>
                            <a:schemeClr val="tx1"/>
                          </a:solidFill>
                          <a:latin typeface="Times New Roman" panose="02020603050405020304" pitchFamily="18" charset="0"/>
                          <a:cs typeface="Times New Roman" panose="02020603050405020304" pitchFamily="18" charset="0"/>
                        </a:rPr>
                        <a:t> surgery</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5,9%</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7,8%</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8111206"/>
                  </a:ext>
                </a:extLst>
              </a:tr>
              <a:tr h="608389">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Christmas,</a:t>
                      </a:r>
                      <a:r>
                        <a:rPr lang="en-US" sz="1200" baseline="0" dirty="0" smtClean="0">
                          <a:solidFill>
                            <a:schemeClr val="tx1"/>
                          </a:solidFill>
                          <a:latin typeface="Times New Roman" panose="02020603050405020304" pitchFamily="18" charset="0"/>
                          <a:cs typeface="Times New Roman" panose="02020603050405020304" pitchFamily="18" charset="0"/>
                        </a:rPr>
                        <a:t> 2005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err="1" smtClean="0">
                          <a:solidFill>
                            <a:schemeClr val="tx1"/>
                          </a:solidFill>
                          <a:latin typeface="Times New Roman" panose="02020603050405020304" pitchFamily="18" charset="0"/>
                          <a:cs typeface="Times New Roman" panose="02020603050405020304" pitchFamily="18" charset="0"/>
                        </a:rPr>
                        <a:t>Truama</a:t>
                      </a:r>
                      <a:r>
                        <a:rPr lang="en-US" sz="1200" dirty="0" smtClean="0">
                          <a:solidFill>
                            <a:schemeClr val="tx1"/>
                          </a:solidFill>
                          <a:latin typeface="Times New Roman" panose="02020603050405020304" pitchFamily="18" charset="0"/>
                          <a:cs typeface="Times New Roman" panose="02020603050405020304" pitchFamily="18" charset="0"/>
                        </a:rPr>
                        <a:t>. Emergent laparotomy</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22</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156, matched</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63%</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9747726"/>
                  </a:ext>
                </a:extLst>
              </a:tr>
              <a:tr h="608389">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Chen, 2018</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Neurosurgery,</a:t>
                      </a:r>
                      <a:r>
                        <a:rPr lang="en-US" sz="1200" baseline="0" dirty="0" smtClean="0">
                          <a:solidFill>
                            <a:schemeClr val="tx1"/>
                          </a:solidFill>
                          <a:latin typeface="Times New Roman" panose="02020603050405020304" pitchFamily="18" charset="0"/>
                          <a:cs typeface="Times New Roman" panose="02020603050405020304" pitchFamily="18" charset="0"/>
                        </a:rPr>
                        <a:t> </a:t>
                      </a:r>
                      <a:r>
                        <a:rPr lang="en-US" sz="1200" dirty="0" err="1" smtClean="0">
                          <a:solidFill>
                            <a:schemeClr val="tx1"/>
                          </a:solidFill>
                          <a:latin typeface="Times New Roman" panose="02020603050405020304" pitchFamily="18" charset="0"/>
                          <a:cs typeface="Times New Roman" panose="02020603050405020304" pitchFamily="18" charset="0"/>
                        </a:rPr>
                        <a:t>Craniostomy</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1233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2446, matched</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8,7%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3,1%</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7,10%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11,2%</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17,2%</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9888439"/>
                  </a:ext>
                </a:extLst>
              </a:tr>
            </a:tbl>
          </a:graphicData>
        </a:graphic>
      </p:graphicFrame>
    </p:spTree>
    <p:extLst>
      <p:ext uri="{BB962C8B-B14F-4D97-AF65-F5344CB8AC3E}">
        <p14:creationId xmlns:p14="http://schemas.microsoft.com/office/powerpoint/2010/main" val="2154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0" y="0"/>
            <a:ext cx="76200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Preoperative Evaluation and Management</a:t>
            </a:r>
            <a:endParaRPr lang="ru-RU" sz="3200"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661905724"/>
              </p:ext>
            </p:extLst>
          </p:nvPr>
        </p:nvGraphicFramePr>
        <p:xfrm>
          <a:off x="152400" y="584774"/>
          <a:ext cx="11887200" cy="6197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27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12741" y="0"/>
            <a:ext cx="8766517"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Preoperative Evaluation and Management - continue</a:t>
            </a:r>
            <a:endParaRPr lang="ru-RU" sz="3200" dirty="0">
              <a:latin typeface="Times New Roman" panose="02020603050405020304" pitchFamily="18" charset="0"/>
              <a:cs typeface="Times New Roman" panose="02020603050405020304" pitchFamily="18" charset="0"/>
            </a:endParaRPr>
          </a:p>
        </p:txBody>
      </p:sp>
      <p:graphicFrame>
        <p:nvGraphicFramePr>
          <p:cNvPr id="2" name="Схема 1"/>
          <p:cNvGraphicFramePr/>
          <p:nvPr>
            <p:extLst>
              <p:ext uri="{D42A27DB-BD31-4B8C-83A1-F6EECF244321}">
                <p14:modId xmlns:p14="http://schemas.microsoft.com/office/powerpoint/2010/main" val="3556956673"/>
              </p:ext>
            </p:extLst>
          </p:nvPr>
        </p:nvGraphicFramePr>
        <p:xfrm>
          <a:off x="152400" y="584774"/>
          <a:ext cx="11887200" cy="619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Прямоугольник 2"/>
          <p:cNvSpPr/>
          <p:nvPr/>
        </p:nvSpPr>
        <p:spPr>
          <a:xfrm>
            <a:off x="3048000" y="2967335"/>
            <a:ext cx="6096000" cy="369332"/>
          </a:xfrm>
          <a:prstGeom prst="rect">
            <a:avLst/>
          </a:prstGeom>
        </p:spPr>
        <p:txBody>
          <a:bodyPr>
            <a:spAutoFit/>
          </a:bodyPr>
          <a:lstStyle/>
          <a:p>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048000" y="2967335"/>
            <a:ext cx="6096000" cy="369332"/>
          </a:xfrm>
          <a:prstGeom prst="rect">
            <a:avLst/>
          </a:prstGeom>
        </p:spPr>
        <p:txBody>
          <a:bodyPr>
            <a:spAutoFit/>
          </a:bodyPr>
          <a:lstStyle/>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743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25791"/>
            <a:ext cx="5410200" cy="523220"/>
          </a:xfrm>
          <a:prstGeom prst="rect">
            <a:avLst/>
          </a:prstGeom>
          <a:solidFill>
            <a:schemeClr val="accent4">
              <a:lumMod val="40000"/>
              <a:lumOff val="60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800" dirty="0" smtClean="0">
                <a:solidFill>
                  <a:schemeClr val="tx1"/>
                </a:solidFill>
                <a:latin typeface="Times New Roman" panose="02020603050405020304" pitchFamily="18" charset="0"/>
                <a:cs typeface="Times New Roman" panose="02020603050405020304" pitchFamily="18" charset="0"/>
              </a:rPr>
              <a:t>Postoperative Management</a:t>
            </a:r>
            <a:endParaRPr lang="ru-RU"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2178701228"/>
              </p:ext>
            </p:extLst>
          </p:nvPr>
        </p:nvGraphicFramePr>
        <p:xfrm>
          <a:off x="4688" y="685800"/>
          <a:ext cx="12111111" cy="5877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415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6241" y="697070"/>
            <a:ext cx="9236189" cy="5233731"/>
          </a:xfrm>
        </p:spPr>
      </p:pic>
      <p:sp>
        <p:nvSpPr>
          <p:cNvPr id="2" name="TextBox 1"/>
          <p:cNvSpPr txBox="1"/>
          <p:nvPr/>
        </p:nvSpPr>
        <p:spPr>
          <a:xfrm>
            <a:off x="2005263" y="112295"/>
            <a:ext cx="8438147"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Model for predicting postoperative mortality</a:t>
            </a:r>
            <a:endParaRPr lang="ru-RU"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75483" y="6361687"/>
            <a:ext cx="10266947" cy="307777"/>
          </a:xfrm>
          <a:prstGeom prst="rect">
            <a:avLst/>
          </a:prstGeom>
          <a:noFill/>
        </p:spPr>
        <p:txBody>
          <a:bodyPr wrap="square" rtlCol="0">
            <a:spAutoFit/>
          </a:bodyPr>
          <a:lstStyle/>
          <a:p>
            <a:r>
              <a:rPr lang="en-US" sz="1400" i="1" dirty="0" smtClean="0">
                <a:latin typeface="Times New Roman" panose="02020603050405020304" pitchFamily="18" charset="0"/>
                <a:cs typeface="Times New Roman" panose="02020603050405020304" pitchFamily="18" charset="0"/>
              </a:rPr>
              <a:t>*adapted from https://www.cghjournal.org/article/S1542-3565(19)30840-7/fulltext</a:t>
            </a:r>
            <a:endParaRPr lang="ru-RU"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132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600" y="1515979"/>
            <a:ext cx="11658600" cy="4325223"/>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In general, patients with cirrhosis exhibit perioperative mortality rates that are </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five–six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times higher than those without cirrhosis, with variations depending on the extent of liver dysfunction.</a:t>
            </a:r>
            <a:endParaRPr lang="ru-RU"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Patients with compensated cirrhosis (CTP class A or MELD &lt;10) and few comorbidities generally tolerate surgery well.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Risks </a:t>
            </a:r>
            <a:r>
              <a:rPr lang="en-US" sz="2400" dirty="0">
                <a:latin typeface="Times New Roman" panose="02020603050405020304" pitchFamily="18" charset="0"/>
                <a:cs typeface="Times New Roman" panose="02020603050405020304" pitchFamily="18" charset="0"/>
              </a:rPr>
              <a:t>and benefits of elective surgery should be weighed for CTP class B patients (MELD 11–15); preoperative optimization and perioperative monitoring are essential for this moderate-risk group.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07000"/>
              </a:lnSpc>
              <a:spcAft>
                <a:spcPts val="8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CTP </a:t>
            </a:r>
            <a:r>
              <a:rPr lang="en-US" sz="2400" dirty="0">
                <a:latin typeface="Times New Roman" panose="02020603050405020304" pitchFamily="18" charset="0"/>
                <a:cs typeface="Times New Roman" panose="02020603050405020304" pitchFamily="18" charset="0"/>
              </a:rPr>
              <a:t>class C patients (MELD &gt;15) are at high risk for mortality; liver transplantation or alternatives to surgery should be considered.</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2781300" y="304800"/>
            <a:ext cx="6553200" cy="923330"/>
          </a:xfrm>
          <a:prstGeom prst="rect">
            <a:avLst/>
          </a:prstGeom>
          <a:noFill/>
        </p:spPr>
        <p:txBody>
          <a:bodyPr wrap="square" rtlCol="0">
            <a:spAutoFit/>
          </a:bodyPr>
          <a:lstStyle/>
          <a:p>
            <a:pPr algn="ctr"/>
            <a:r>
              <a:rPr lang="en-US" sz="5400" dirty="0" smtClean="0">
                <a:latin typeface="Times New Roman" panose="02020603050405020304" pitchFamily="18" charset="0"/>
                <a:cs typeface="Times New Roman" panose="02020603050405020304" pitchFamily="18" charset="0"/>
              </a:rPr>
              <a:t>Conclusion</a:t>
            </a:r>
            <a:endParaRPr lang="ru-R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895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8600"/>
            <a:ext cx="4953000" cy="769441"/>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Acknowledgments</a:t>
            </a:r>
            <a:endParaRPr lang="ru-RU" sz="44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31717" y="1856466"/>
            <a:ext cx="6930189" cy="1169551"/>
          </a:xfrm>
          <a:prstGeom prst="rect">
            <a:avLst/>
          </a:prstGeom>
          <a:noFill/>
        </p:spPr>
        <p:txBody>
          <a:bodyPr wrap="square" rtlCol="0">
            <a:spAutoFit/>
          </a:bodyPr>
          <a:lstStyle/>
          <a:p>
            <a:pPr>
              <a:spcAft>
                <a:spcPts val="600"/>
              </a:spcAft>
            </a:pPr>
            <a:r>
              <a:rPr lang="en-US" sz="2000" u="sng" dirty="0" smtClean="0">
                <a:latin typeface="Times New Roman" panose="02020603050405020304" pitchFamily="18" charset="0"/>
                <a:cs typeface="Times New Roman" panose="02020603050405020304" pitchFamily="18" charset="0"/>
              </a:rPr>
              <a:t>Al-</a:t>
            </a:r>
            <a:r>
              <a:rPr lang="en-US" sz="2000" u="sng" dirty="0" err="1" smtClean="0">
                <a:latin typeface="Times New Roman" panose="02020603050405020304" pitchFamily="18" charset="0"/>
                <a:cs typeface="Times New Roman" panose="02020603050405020304" pitchFamily="18" charset="0"/>
              </a:rPr>
              <a:t>Farabi</a:t>
            </a:r>
            <a:r>
              <a:rPr lang="en-US" sz="2000" u="sng" dirty="0" smtClean="0">
                <a:latin typeface="Times New Roman" panose="02020603050405020304" pitchFamily="18" charset="0"/>
                <a:cs typeface="Times New Roman" panose="02020603050405020304" pitchFamily="18" charset="0"/>
              </a:rPr>
              <a:t> Kazakh National University</a:t>
            </a:r>
          </a:p>
          <a:p>
            <a:pPr>
              <a:spcAft>
                <a:spcPts val="600"/>
              </a:spcAft>
            </a:pPr>
            <a:r>
              <a:rPr lang="en-US" sz="2000" dirty="0" smtClean="0">
                <a:latin typeface="Times New Roman" panose="02020603050405020304" pitchFamily="18" charset="0"/>
                <a:cs typeface="Times New Roman" panose="02020603050405020304" pitchFamily="18" charset="0"/>
              </a:rPr>
              <a:t>Local supervisor: Anna Shin, PhD, MD</a:t>
            </a:r>
          </a:p>
          <a:p>
            <a:pPr>
              <a:spcAft>
                <a:spcPts val="600"/>
              </a:spcAft>
            </a:pPr>
            <a:r>
              <a:rPr lang="en-US" sz="2000" dirty="0" err="1" smtClean="0">
                <a:latin typeface="Times New Roman" panose="02020603050405020304" pitchFamily="18" charset="0"/>
                <a:cs typeface="Times New Roman" panose="02020603050405020304" pitchFamily="18" charset="0"/>
              </a:rPr>
              <a:t>Gaukhar</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Kurmanova</a:t>
            </a:r>
            <a:r>
              <a:rPr lang="en-US" sz="2000" dirty="0" smtClean="0">
                <a:latin typeface="Times New Roman" panose="02020603050405020304" pitchFamily="18" charset="0"/>
                <a:cs typeface="Times New Roman" panose="02020603050405020304" pitchFamily="18" charset="0"/>
              </a:rPr>
              <a:t>, Doctor of Medical Sciences, Professor </a:t>
            </a:r>
            <a:endParaRPr lang="ru-RU"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31717" y="3884442"/>
            <a:ext cx="7523748" cy="784830"/>
          </a:xfrm>
          <a:prstGeom prst="rect">
            <a:avLst/>
          </a:prstGeom>
          <a:noFill/>
        </p:spPr>
        <p:txBody>
          <a:bodyPr wrap="square" rtlCol="0">
            <a:spAutoFit/>
          </a:bodyPr>
          <a:lstStyle/>
          <a:p>
            <a:pPr>
              <a:spcAft>
                <a:spcPts val="600"/>
              </a:spcAft>
            </a:pPr>
            <a:r>
              <a:rPr lang="en-US" sz="2000" u="sng" dirty="0" smtClean="0">
                <a:latin typeface="Times New Roman" panose="02020603050405020304" pitchFamily="18" charset="0"/>
                <a:cs typeface="Times New Roman" panose="02020603050405020304" pitchFamily="18" charset="0"/>
              </a:rPr>
              <a:t>First Moscow State Medical University named after I.M. </a:t>
            </a:r>
            <a:r>
              <a:rPr lang="en-US" sz="2000" u="sng" dirty="0" err="1" smtClean="0">
                <a:latin typeface="Times New Roman" panose="02020603050405020304" pitchFamily="18" charset="0"/>
                <a:cs typeface="Times New Roman" panose="02020603050405020304" pitchFamily="18" charset="0"/>
              </a:rPr>
              <a:t>Sechenov</a:t>
            </a:r>
            <a:endParaRPr lang="ru-RU" sz="2000" u="sng" dirty="0" smtClean="0">
              <a:latin typeface="Times New Roman" panose="02020603050405020304" pitchFamily="18" charset="0"/>
              <a:cs typeface="Times New Roman" panose="02020603050405020304" pitchFamily="18" charset="0"/>
            </a:endParaRPr>
          </a:p>
          <a:p>
            <a:pPr>
              <a:spcAft>
                <a:spcPts val="600"/>
              </a:spcAft>
            </a:pPr>
            <a:r>
              <a:rPr lang="en-US" sz="2000" dirty="0" smtClean="0">
                <a:latin typeface="Times New Roman" panose="02020603050405020304" pitchFamily="18" charset="0"/>
                <a:cs typeface="Times New Roman" panose="02020603050405020304" pitchFamily="18" charset="0"/>
              </a:rPr>
              <a:t>Mikhail </a:t>
            </a:r>
            <a:r>
              <a:rPr lang="en-US" sz="2000" dirty="0" err="1" smtClean="0">
                <a:latin typeface="Times New Roman" panose="02020603050405020304" pitchFamily="18" charset="0"/>
                <a:cs typeface="Times New Roman" panose="02020603050405020304" pitchFamily="18" charset="0"/>
              </a:rPr>
              <a:t>Kostinov</a:t>
            </a:r>
            <a:r>
              <a:rPr lang="en-US" sz="2000" dirty="0" smtClean="0">
                <a:latin typeface="Times New Roman" panose="02020603050405020304" pitchFamily="18" charset="0"/>
                <a:cs typeface="Times New Roman" panose="02020603050405020304" pitchFamily="18" charset="0"/>
              </a:rPr>
              <a:t>, Doctor of Medical Sciences, Professor </a:t>
            </a:r>
            <a:endParaRPr lang="ru-RU" sz="20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1895" y="5374783"/>
            <a:ext cx="3285624" cy="1145275"/>
          </a:xfrm>
          <a:prstGeom prst="rect">
            <a:avLst/>
          </a:prstGeom>
        </p:spPr>
      </p:pic>
      <p:pic>
        <p:nvPicPr>
          <p:cNvPr id="1026" name="Picture 2" descr="Казахский национальный университет — Википед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07133" y="259266"/>
            <a:ext cx="1538070" cy="1721173"/>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9034" y="1970908"/>
            <a:ext cx="4814268" cy="3403875"/>
          </a:xfrm>
          <a:prstGeom prst="rect">
            <a:avLst/>
          </a:prstGeom>
        </p:spPr>
      </p:pic>
    </p:spTree>
    <p:extLst>
      <p:ext uri="{BB962C8B-B14F-4D97-AF65-F5344CB8AC3E}">
        <p14:creationId xmlns:p14="http://schemas.microsoft.com/office/powerpoint/2010/main" val="1892359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524000" y="990600"/>
            <a:ext cx="9144000" cy="3046988"/>
          </a:xfrm>
          <a:prstGeom prst="rect">
            <a:avLst/>
          </a:prstGeom>
          <a:solidFill>
            <a:schemeClr val="accent1">
              <a:lumMod val="20000"/>
              <a:lumOff val="80000"/>
            </a:schemeClr>
          </a:solidFill>
          <a:effectLst>
            <a:glow rad="228600">
              <a:schemeClr val="accent4">
                <a:satMod val="175000"/>
                <a:alpha val="40000"/>
              </a:schemeClr>
            </a:glow>
            <a:outerShdw blurRad="50800" dist="38100" dir="2700000" algn="tl" rotWithShape="0">
              <a:prstClr val="black">
                <a:alpha val="40000"/>
              </a:prstClr>
            </a:outerShdw>
          </a:effectLst>
          <a:scene3d>
            <a:camera prst="orthographicFront"/>
            <a:lightRig rig="threePt" dir="t"/>
          </a:scene3d>
          <a:sp3d>
            <a:bevelT/>
          </a:sp3d>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n-US"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Thank you for your attention</a:t>
            </a:r>
            <a:endParaRPr lang="ru-RU" sz="9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extLst>
      <p:ext uri="{BB962C8B-B14F-4D97-AF65-F5344CB8AC3E}">
        <p14:creationId xmlns:p14="http://schemas.microsoft.com/office/powerpoint/2010/main" val="2975878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0"/>
            <a:ext cx="80264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Introduction</a:t>
            </a:r>
          </a:p>
        </p:txBody>
      </p:sp>
      <p:sp>
        <p:nvSpPr>
          <p:cNvPr id="2" name="Прямоугольник 1"/>
          <p:cNvSpPr/>
          <p:nvPr/>
        </p:nvSpPr>
        <p:spPr>
          <a:xfrm>
            <a:off x="228600" y="1600200"/>
            <a:ext cx="4038600" cy="3785652"/>
          </a:xfrm>
          <a:prstGeom prst="rect">
            <a:avLst/>
          </a:prstGeom>
        </p:spPr>
        <p:txBody>
          <a:bodyPr wrap="square">
            <a:spAutoFit/>
          </a:bodyPr>
          <a:lstStyle/>
          <a:p>
            <a:pPr algn="just"/>
            <a:r>
              <a:rPr lang="en-US" sz="2400" dirty="0">
                <a:latin typeface="Times New Roman" panose="02020603050405020304" pitchFamily="18" charset="0"/>
                <a:ea typeface="Calibri" panose="020F0502020204030204" pitchFamily="34" charset="0"/>
              </a:rPr>
              <a:t>Liver cirrhosis represents a medically significant chronic condition marked by the irreversible substitution of liver parenchyma with fibrotic tissue, resulting in progressive impairment of organ function, accompanied by structural alterations such as thickening and nodularity. </a:t>
            </a:r>
            <a:endParaRPr lang="ru-RU" sz="2400"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861458"/>
            <a:ext cx="7548012" cy="5867400"/>
          </a:xfrm>
          <a:prstGeom prst="roundRect">
            <a:avLst>
              <a:gd name="adj" fmla="val 8594"/>
            </a:avLst>
          </a:prstGeom>
          <a:solidFill>
            <a:srgbClr val="FFFFFF">
              <a:shade val="85000"/>
            </a:srgbClr>
          </a:solidFill>
          <a:ln>
            <a:noFill/>
          </a:ln>
          <a:effectLst/>
        </p:spPr>
      </p:pic>
      <p:sp>
        <p:nvSpPr>
          <p:cNvPr id="3" name="TextBox 2"/>
          <p:cNvSpPr txBox="1"/>
          <p:nvPr/>
        </p:nvSpPr>
        <p:spPr>
          <a:xfrm>
            <a:off x="324852" y="6451859"/>
            <a:ext cx="4170948" cy="276999"/>
          </a:xfrm>
          <a:prstGeom prst="rect">
            <a:avLst/>
          </a:prstGeom>
          <a:noFill/>
        </p:spPr>
        <p:txBody>
          <a:bodyPr wrap="square" rtlCol="0">
            <a:spAutoFit/>
          </a:bodyPr>
          <a:lstStyle/>
          <a:p>
            <a:r>
              <a:rPr lang="ru-RU" sz="1200" i="1" dirty="0" smtClean="0">
                <a:latin typeface="Times New Roman" panose="02020603050405020304" pitchFamily="18" charset="0"/>
                <a:cs typeface="Times New Roman" panose="02020603050405020304" pitchFamily="18" charset="0"/>
              </a:rPr>
              <a:t>*</a:t>
            </a:r>
            <a:r>
              <a:rPr lang="en-US" sz="1200" i="1" dirty="0" smtClean="0">
                <a:latin typeface="Times New Roman" panose="02020603050405020304" pitchFamily="18" charset="0"/>
                <a:cs typeface="Times New Roman" panose="02020603050405020304" pitchFamily="18" charset="0"/>
              </a:rPr>
              <a:t>adapted from https://www.mdpi.com/1422-0067/22/13/6777</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985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4300" y="107852"/>
            <a:ext cx="4648200" cy="501748"/>
          </a:xfrm>
        </p:spPr>
        <p:txBody>
          <a:bodyPr>
            <a:noAutofit/>
          </a:bodyPr>
          <a:lstStyle/>
          <a:p>
            <a:pPr algn="ctr"/>
            <a:r>
              <a:rPr lang="en-US" sz="3200" dirty="0" smtClean="0">
                <a:latin typeface="Times New Roman" panose="02020603050405020304" pitchFamily="18" charset="0"/>
                <a:cs typeface="Times New Roman" panose="02020603050405020304" pitchFamily="18" charset="0"/>
              </a:rPr>
              <a:t>Epidemiology</a:t>
            </a:r>
            <a:endParaRPr lang="ru-RU" sz="3200" dirty="0">
              <a:latin typeface="Times New Roman" panose="02020603050405020304" pitchFamily="18" charset="0"/>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2416729443"/>
              </p:ext>
            </p:extLst>
          </p:nvPr>
        </p:nvGraphicFramePr>
        <p:xfrm>
          <a:off x="1143000" y="762000"/>
          <a:ext cx="10210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p:nvPr/>
        </p:nvSpPr>
        <p:spPr>
          <a:xfrm>
            <a:off x="8763000" y="3505200"/>
            <a:ext cx="8382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48%</a:t>
            </a:r>
            <a:endParaRPr lang="ru-RU" sz="28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381000" y="5638800"/>
            <a:ext cx="11506200" cy="1200329"/>
          </a:xfrm>
          <a:prstGeom prst="rect">
            <a:avLst/>
          </a:prstGeom>
        </p:spPr>
        <p:txBody>
          <a:bodyPr wrap="square">
            <a:spAutoFit/>
          </a:bodyPr>
          <a:lstStyle/>
          <a:p>
            <a:pPr marL="285750" indent="-285750" algn="just">
              <a:buFont typeface="Wingdings" panose="05000000000000000000" pitchFamily="2" charset="2"/>
              <a:buChar char="§"/>
            </a:pPr>
            <a:r>
              <a:rPr lang="en-US" dirty="0">
                <a:latin typeface="Times New Roman" panose="02020603050405020304" pitchFamily="18" charset="0"/>
                <a:ea typeface="Calibri" panose="020F0502020204030204" pitchFamily="34" charset="0"/>
              </a:rPr>
              <a:t>More than </a:t>
            </a:r>
            <a:r>
              <a:rPr lang="en-US" dirty="0">
                <a:solidFill>
                  <a:srgbClr val="000000"/>
                </a:solidFill>
                <a:latin typeface="Times New Roman" panose="02020603050405020304" pitchFamily="18" charset="0"/>
                <a:ea typeface="Calibri" panose="020F0502020204030204" pitchFamily="34" charset="0"/>
              </a:rPr>
              <a:t>six </a:t>
            </a:r>
            <a:r>
              <a:rPr lang="en-US" dirty="0">
                <a:latin typeface="Times New Roman" panose="02020603050405020304" pitchFamily="18" charset="0"/>
                <a:ea typeface="Calibri" panose="020F0502020204030204" pitchFamily="34" charset="0"/>
              </a:rPr>
              <a:t>thousand cases of newly diagnosed chronic viral hepatitis are registered annually in Kazakhstan. </a:t>
            </a:r>
            <a:endParaRPr lang="en-US" dirty="0" smtClean="0">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rPr>
              <a:t>Of </a:t>
            </a:r>
            <a:r>
              <a:rPr lang="en-US" dirty="0">
                <a:latin typeface="Times New Roman" panose="02020603050405020304" pitchFamily="18" charset="0"/>
                <a:ea typeface="Calibri" panose="020F0502020204030204" pitchFamily="34" charset="0"/>
              </a:rPr>
              <a:t>these, chronic viral hepatitis B accounts for 48%, chronic viral hepatitis C accounts for 52%. </a:t>
            </a:r>
            <a:endParaRPr lang="en-US" dirty="0" smtClean="0">
              <a:latin typeface="Times New Roman" panose="02020603050405020304" pitchFamily="18" charset="0"/>
              <a:ea typeface="Calibri" panose="020F0502020204030204" pitchFamily="34" charset="0"/>
            </a:endParaRPr>
          </a:p>
          <a:p>
            <a:pPr marL="285750" indent="-285750" algn="just">
              <a:buFont typeface="Wingdings" panose="05000000000000000000" pitchFamily="2" charset="2"/>
              <a:buChar char="§"/>
            </a:pPr>
            <a:r>
              <a:rPr lang="en-US" dirty="0" smtClean="0">
                <a:latin typeface="Times New Roman" panose="02020603050405020304" pitchFamily="18" charset="0"/>
                <a:ea typeface="Calibri" panose="020F0502020204030204" pitchFamily="34" charset="0"/>
              </a:rPr>
              <a:t>At </a:t>
            </a:r>
            <a:r>
              <a:rPr lang="en-US" dirty="0">
                <a:latin typeface="Times New Roman" panose="02020603050405020304" pitchFamily="18" charset="0"/>
                <a:ea typeface="Calibri" panose="020F0502020204030204" pitchFamily="34" charset="0"/>
              </a:rPr>
              <a:t>the same time, the highest incidence of chronic forms of viral hepatitis, about 87%, is recorded in the age group from 30 to 60 years.</a:t>
            </a:r>
            <a:endParaRPr lang="ru-RU" dirty="0"/>
          </a:p>
        </p:txBody>
      </p:sp>
    </p:spTree>
    <p:extLst>
      <p:ext uri="{BB962C8B-B14F-4D97-AF65-F5344CB8AC3E}">
        <p14:creationId xmlns:p14="http://schemas.microsoft.com/office/powerpoint/2010/main" val="44811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p:cNvGraphicFramePr/>
          <p:nvPr>
            <p:extLst>
              <p:ext uri="{D42A27DB-BD31-4B8C-83A1-F6EECF244321}">
                <p14:modId xmlns:p14="http://schemas.microsoft.com/office/powerpoint/2010/main" val="965417732"/>
              </p:ext>
            </p:extLst>
          </p:nvPr>
        </p:nvGraphicFramePr>
        <p:xfrm>
          <a:off x="2137610" y="1251284"/>
          <a:ext cx="7680158" cy="5166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582779" y="160421"/>
            <a:ext cx="7074568" cy="584775"/>
          </a:xfrm>
          <a:prstGeom prst="rect">
            <a:avLst/>
          </a:prstGeom>
          <a:solidFill>
            <a:schemeClr val="accent1">
              <a:lumMod val="40000"/>
              <a:lumOff val="60000"/>
            </a:schemeClr>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Statistics for Kazakhstan</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2649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7626"/>
          <a:stretch/>
        </p:blipFill>
        <p:spPr>
          <a:xfrm>
            <a:off x="1429629" y="1055078"/>
            <a:ext cx="9829800" cy="5155327"/>
          </a:xfrm>
          <a:prstGeom prst="rect">
            <a:avLst/>
          </a:prstGeom>
        </p:spPr>
      </p:pic>
      <p:sp>
        <p:nvSpPr>
          <p:cNvPr id="2" name="TextBox 1"/>
          <p:cNvSpPr txBox="1"/>
          <p:nvPr/>
        </p:nvSpPr>
        <p:spPr>
          <a:xfrm>
            <a:off x="1828800" y="140677"/>
            <a:ext cx="9031458"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Dominant reported etiology of cirrhosis from 1993 to 2021</a:t>
            </a:r>
            <a:endParaRPr lang="ru-RU"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129966" y="6416920"/>
            <a:ext cx="7569992"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a:t>
            </a:r>
            <a:r>
              <a:rPr lang="en-US" sz="1400" i="1" dirty="0" smtClean="0">
                <a:latin typeface="Times New Roman" panose="02020603050405020304" pitchFamily="18" charset="0"/>
                <a:cs typeface="Times New Roman" panose="02020603050405020304" pitchFamily="18" charset="0"/>
              </a:rPr>
              <a:t>Adapted from https://www.nature.com/articles/s41575-023-00759-2</a:t>
            </a:r>
            <a:endParaRPr lang="ru-RU"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8966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81000" y="2590800"/>
            <a:ext cx="11506200" cy="1938992"/>
          </a:xfrm>
          <a:prstGeom prst="rect">
            <a:avLst/>
          </a:prstGeom>
        </p:spPr>
        <p:txBody>
          <a:bodyPr wrap="square">
            <a:spAutoFit/>
          </a:bodyPr>
          <a:lstStyle/>
          <a:p>
            <a:pPr algn="just"/>
            <a:r>
              <a:rPr lang="en-US" sz="2400" i="1" dirty="0" smtClean="0">
                <a:latin typeface="Times New Roman" panose="02020603050405020304" pitchFamily="18" charset="0"/>
                <a:ea typeface="Calibri" panose="020F0502020204030204" pitchFamily="34" charset="0"/>
              </a:rPr>
              <a:t>Methods</a:t>
            </a:r>
            <a:r>
              <a:rPr lang="en-US" sz="2400" dirty="0" smtClean="0">
                <a:latin typeface="Times New Roman" panose="02020603050405020304" pitchFamily="18" charset="0"/>
                <a:ea typeface="Calibri" panose="020F0502020204030204" pitchFamily="34" charset="0"/>
              </a:rPr>
              <a:t>: We </a:t>
            </a:r>
            <a:r>
              <a:rPr lang="en-US" sz="2400" dirty="0">
                <a:latin typeface="Times New Roman" panose="02020603050405020304" pitchFamily="18" charset="0"/>
                <a:ea typeface="Calibri" panose="020F0502020204030204" pitchFamily="34" charset="0"/>
              </a:rPr>
              <a:t>reviewed the literature from 2005–2024 to identify studies reporting perioperative outcomes in patients with cirrhosis according to surgical procedure and severity of cirrhosis. Total, we identified 87 studies, extracted study design elements, and reported perioperative outcomes by type of surgical procedure, Child-</a:t>
            </a:r>
            <a:r>
              <a:rPr lang="en-US" sz="2400" dirty="0" err="1">
                <a:latin typeface="Times New Roman" panose="02020603050405020304" pitchFamily="18" charset="0"/>
                <a:ea typeface="Calibri" panose="020F0502020204030204" pitchFamily="34" charset="0"/>
              </a:rPr>
              <a:t>Turcotte</a:t>
            </a:r>
            <a:r>
              <a:rPr lang="en-US" sz="2400" dirty="0">
                <a:latin typeface="Times New Roman" panose="02020603050405020304" pitchFamily="18" charset="0"/>
                <a:ea typeface="Calibri" panose="020F0502020204030204" pitchFamily="34" charset="0"/>
              </a:rPr>
              <a:t>-Pugh (CTP) class, or Model for End-stage Liver Disease (MELD) score in each.</a:t>
            </a:r>
            <a:endParaRPr lang="ru-RU" sz="2400" dirty="0"/>
          </a:p>
        </p:txBody>
      </p:sp>
      <p:sp>
        <p:nvSpPr>
          <p:cNvPr id="6" name="Прямоугольник 5"/>
          <p:cNvSpPr/>
          <p:nvPr/>
        </p:nvSpPr>
        <p:spPr>
          <a:xfrm>
            <a:off x="381000" y="421282"/>
            <a:ext cx="11277600" cy="1258421"/>
          </a:xfrm>
          <a:prstGeom prst="rect">
            <a:avLst/>
          </a:prstGeom>
        </p:spPr>
        <p:txBody>
          <a:bodyPr wrap="square">
            <a:spAutoFit/>
          </a:bodyPr>
          <a:lstStyle/>
          <a:p>
            <a:pPr algn="just">
              <a:lnSpc>
                <a:spcPct val="107000"/>
              </a:lnSpc>
              <a:spcAft>
                <a:spcPts val="800"/>
              </a:spcAft>
            </a:pPr>
            <a:r>
              <a:rPr lang="en-US" sz="2400" i="1" dirty="0">
                <a:latin typeface="Times New Roman" panose="02020603050405020304" pitchFamily="18" charset="0"/>
                <a:ea typeface="Calibri" panose="020F0502020204030204" pitchFamily="34" charset="0"/>
                <a:cs typeface="Times New Roman" panose="02020603050405020304" pitchFamily="18" charset="0"/>
              </a:rPr>
              <a:t>Purpose of the Review</a:t>
            </a:r>
            <a:r>
              <a:rPr lang="en-US" sz="2400" dirty="0">
                <a:latin typeface="Times New Roman" panose="02020603050405020304" pitchFamily="18" charset="0"/>
                <a:ea typeface="Calibri" panose="020F0502020204030204" pitchFamily="34" charset="0"/>
                <a:cs typeface="Times New Roman" panose="02020603050405020304" pitchFamily="18" charset="0"/>
              </a:rPr>
              <a:t>: to analyze domestic and foreign literature concerning the diagnosis, management, and treatment strategies employed for patients afflicted with virus-induced liver cirrhosis.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4412993"/>
            <a:ext cx="3810000" cy="1999416"/>
          </a:xfrm>
          <a:prstGeom prst="rect">
            <a:avLst/>
          </a:prstGeom>
        </p:spPr>
      </p:pic>
      <p:sp>
        <p:nvSpPr>
          <p:cNvPr id="2" name="TextBox 1"/>
          <p:cNvSpPr txBox="1"/>
          <p:nvPr/>
        </p:nvSpPr>
        <p:spPr>
          <a:xfrm>
            <a:off x="7395410" y="6456102"/>
            <a:ext cx="4957011" cy="430887"/>
          </a:xfrm>
          <a:prstGeom prst="rect">
            <a:avLst/>
          </a:prstGeom>
          <a:noFill/>
        </p:spPr>
        <p:txBody>
          <a:bodyPr wrap="square" rtlCol="0">
            <a:spAutoFit/>
          </a:bodyPr>
          <a:lstStyle/>
          <a:p>
            <a:r>
              <a:rPr lang="en-US" sz="1100" i="1" dirty="0" smtClean="0">
                <a:latin typeface="Times New Roman" panose="02020603050405020304" pitchFamily="18" charset="0"/>
                <a:cs typeface="Times New Roman" panose="02020603050405020304" pitchFamily="18" charset="0"/>
              </a:rPr>
              <a:t>*adapted from https://www.scholarcy.com/blog/how-to-do-an-effective-literature-review</a:t>
            </a:r>
            <a:endParaRPr lang="ru-RU" sz="11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524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968" y="1026696"/>
            <a:ext cx="8321843" cy="5067790"/>
          </a:xfrm>
          <a:prstGeom prst="rect">
            <a:avLst/>
          </a:prstGeom>
        </p:spPr>
      </p:pic>
      <p:sp>
        <p:nvSpPr>
          <p:cNvPr id="2" name="TextBox 1"/>
          <p:cNvSpPr txBox="1"/>
          <p:nvPr/>
        </p:nvSpPr>
        <p:spPr>
          <a:xfrm>
            <a:off x="1780674" y="6448927"/>
            <a:ext cx="8855242"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*adapted from https://www.cghjournal.org/article/S1542-3565(19)30840-7/fulltext</a:t>
            </a:r>
            <a:endParaRPr lang="ru-RU" sz="1200"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315453" y="149035"/>
            <a:ext cx="9785684" cy="523220"/>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Changes in the body with liver cirrhosis</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8729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52400"/>
            <a:ext cx="8686800" cy="461665"/>
          </a:xfrm>
          <a:prstGeom prst="rect">
            <a:avLst/>
          </a:prstGeom>
          <a:solidFill>
            <a:schemeClr val="bg2">
              <a:lumMod val="75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dirty="0">
                <a:latin typeface="Times New Roman" panose="02020603050405020304" pitchFamily="18" charset="0"/>
                <a:cs typeface="Times New Roman" panose="02020603050405020304" pitchFamily="18" charset="0"/>
              </a:rPr>
              <a:t>Predictors of Perioperative Mortality in Patients With Cirrhosis</a:t>
            </a:r>
            <a:endParaRPr lang="ru-RU" sz="2400" dirty="0">
              <a:latin typeface="Times New Roman" panose="02020603050405020304" pitchFamily="18" charset="0"/>
              <a:cs typeface="Times New Roman" panose="02020603050405020304" pitchFamily="18" charset="0"/>
            </a:endParaRPr>
          </a:p>
        </p:txBody>
      </p:sp>
      <p:pic>
        <p:nvPicPr>
          <p:cNvPr id="1026" name="Picture 2" descr="Core Concepts - Evaluation and Prognosis of Persons with Cirrhosis -  Evaluation, Staging, and Monitoring of Chronic Hepatitis C - Hepatitis C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04815"/>
            <a:ext cx="5636714" cy="3429001"/>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28600" y="1742986"/>
            <a:ext cx="5484314"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Quantification of cirrhosis severity to predict surgical outcome was described by Child and </a:t>
            </a:r>
            <a:r>
              <a:rPr lang="en-US" dirty="0" err="1" smtClean="0">
                <a:latin typeface="Times New Roman" panose="02020603050405020304" pitchFamily="18" charset="0"/>
                <a:cs typeface="Times New Roman" panose="02020603050405020304" pitchFamily="18" charset="0"/>
              </a:rPr>
              <a:t>Turcotte</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in the 1960s and modified in 1973 by Pugh et al.</a:t>
            </a:r>
            <a:endParaRPr lang="ru-R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218157" y="1037870"/>
            <a:ext cx="3505200" cy="369332"/>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Child-</a:t>
            </a:r>
            <a:r>
              <a:rPr lang="en-US" dirty="0" err="1">
                <a:latin typeface="Times New Roman" panose="02020603050405020304" pitchFamily="18" charset="0"/>
                <a:cs typeface="Times New Roman" panose="02020603050405020304" pitchFamily="18" charset="0"/>
              </a:rPr>
              <a:t>Turcotte</a:t>
            </a:r>
            <a:r>
              <a:rPr lang="en-US" dirty="0">
                <a:latin typeface="Times New Roman" panose="02020603050405020304" pitchFamily="18" charset="0"/>
                <a:cs typeface="Times New Roman" panose="02020603050405020304" pitchFamily="18" charset="0"/>
              </a:rPr>
              <a:t>-Pugh score</a:t>
            </a:r>
            <a:endParaRPr lang="ru-RU" dirty="0">
              <a:latin typeface="Times New Roman" panose="02020603050405020304" pitchFamily="18" charset="0"/>
              <a:cs typeface="Times New Roman" panose="02020603050405020304" pitchFamily="18" charset="0"/>
            </a:endParaRPr>
          </a:p>
        </p:txBody>
      </p:sp>
      <p:sp>
        <p:nvSpPr>
          <p:cNvPr id="8" name="TextBox 7"/>
          <p:cNvSpPr txBox="1"/>
          <p:nvPr/>
        </p:nvSpPr>
        <p:spPr>
          <a:xfrm>
            <a:off x="7136594" y="1044218"/>
            <a:ext cx="4191000" cy="369332"/>
          </a:xfrm>
          <a:prstGeom prst="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latin typeface="Times New Roman" panose="02020603050405020304" pitchFamily="18" charset="0"/>
                <a:cs typeface="Times New Roman" panose="02020603050405020304" pitchFamily="18" charset="0"/>
              </a:rPr>
              <a:t>Model for End-Stage Liver </a:t>
            </a:r>
            <a:r>
              <a:rPr lang="en-US" dirty="0" smtClean="0">
                <a:latin typeface="Times New Roman" panose="02020603050405020304" pitchFamily="18" charset="0"/>
                <a:cs typeface="Times New Roman" panose="02020603050405020304" pitchFamily="18" charset="0"/>
              </a:rPr>
              <a:t>Disease</a:t>
            </a:r>
            <a:endParaRPr lang="ru-RU"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6415325" y="1604486"/>
            <a:ext cx="5752057"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dirty="0">
                <a:latin typeface="Times New Roman" panose="02020603050405020304" pitchFamily="18" charset="0"/>
                <a:cs typeface="Times New Roman" panose="02020603050405020304" pitchFamily="18" charset="0"/>
              </a:rPr>
              <a:t>The MELD score was developed to predict mortality in patients undergoing </a:t>
            </a:r>
            <a:r>
              <a:rPr lang="en-US" dirty="0" smtClean="0">
                <a:latin typeface="Times New Roman" panose="02020603050405020304" pitchFamily="18" charset="0"/>
                <a:cs typeface="Times New Roman" panose="02020603050405020304" pitchFamily="18" charset="0"/>
              </a:rPr>
              <a:t>TIPS </a:t>
            </a:r>
            <a:r>
              <a:rPr lang="en-US" dirty="0">
                <a:latin typeface="Times New Roman" panose="02020603050405020304" pitchFamily="18" charset="0"/>
                <a:cs typeface="Times New Roman" panose="02020603050405020304" pitchFamily="18" charset="0"/>
              </a:rPr>
              <a:t>and is most commonly used to prioritize patients for liver transplant, but it is also predicts perioperative mortality.</a:t>
            </a:r>
            <a:endParaRPr lang="ru-RU" dirty="0">
              <a:latin typeface="Times New Roman" panose="02020603050405020304" pitchFamily="18" charset="0"/>
              <a:cs typeface="Times New Roman" panose="02020603050405020304" pitchFamily="18" charset="0"/>
            </a:endParaRPr>
          </a:p>
        </p:txBody>
      </p:sp>
      <p:pic>
        <p:nvPicPr>
          <p:cNvPr id="1028" name="Picture 4" descr="Core Concepts - Evaluation and Prognosis of Persons with Cirrhosis -  Evaluation, Staging, and Monitoring of Chronic Hepatitis C - Hepatitis C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324" y="2816135"/>
            <a:ext cx="5633539" cy="34176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6384758"/>
            <a:ext cx="5321968"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*adapted from https://www.flickr.com/photos/95300616@N06/14349338664</a:t>
            </a:r>
            <a:endParaRPr lang="ru-RU" sz="1200"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415324" y="6292424"/>
            <a:ext cx="5245769" cy="461665"/>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*adapted from https://www.hepatitisc.uw.edu/pdf/evaluation-staging-monitoring/evaluation-prognosis-cirrhosis/core-concept/all</a:t>
            </a:r>
            <a:endParaRPr lang="ru-RU"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008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52600" y="70338"/>
            <a:ext cx="90678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Results: Abdominal and gastroesophageal surgeries</a:t>
            </a:r>
            <a:endParaRPr lang="ru-RU" sz="32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952833163"/>
              </p:ext>
            </p:extLst>
          </p:nvPr>
        </p:nvGraphicFramePr>
        <p:xfrm>
          <a:off x="228600" y="914401"/>
          <a:ext cx="11734803" cy="5572995"/>
        </p:xfrm>
        <a:graphic>
          <a:graphicData uri="http://schemas.openxmlformats.org/drawingml/2006/table">
            <a:tbl>
              <a:tblPr firstRow="1" bandRow="1">
                <a:tableStyleId>{69CF1AB2-1976-4502-BF36-3FF5EA218861}</a:tableStyleId>
              </a:tblPr>
              <a:tblGrid>
                <a:gridCol w="1303867">
                  <a:extLst>
                    <a:ext uri="{9D8B030D-6E8A-4147-A177-3AD203B41FA5}">
                      <a16:colId xmlns:a16="http://schemas.microsoft.com/office/drawing/2014/main" val="388389065"/>
                    </a:ext>
                  </a:extLst>
                </a:gridCol>
                <a:gridCol w="1303867">
                  <a:extLst>
                    <a:ext uri="{9D8B030D-6E8A-4147-A177-3AD203B41FA5}">
                      <a16:colId xmlns:a16="http://schemas.microsoft.com/office/drawing/2014/main" val="152845413"/>
                    </a:ext>
                  </a:extLst>
                </a:gridCol>
                <a:gridCol w="1303867">
                  <a:extLst>
                    <a:ext uri="{9D8B030D-6E8A-4147-A177-3AD203B41FA5}">
                      <a16:colId xmlns:a16="http://schemas.microsoft.com/office/drawing/2014/main" val="839513759"/>
                    </a:ext>
                  </a:extLst>
                </a:gridCol>
                <a:gridCol w="1303867">
                  <a:extLst>
                    <a:ext uri="{9D8B030D-6E8A-4147-A177-3AD203B41FA5}">
                      <a16:colId xmlns:a16="http://schemas.microsoft.com/office/drawing/2014/main" val="1616326923"/>
                    </a:ext>
                  </a:extLst>
                </a:gridCol>
                <a:gridCol w="1303867">
                  <a:extLst>
                    <a:ext uri="{9D8B030D-6E8A-4147-A177-3AD203B41FA5}">
                      <a16:colId xmlns:a16="http://schemas.microsoft.com/office/drawing/2014/main" val="2901227278"/>
                    </a:ext>
                  </a:extLst>
                </a:gridCol>
                <a:gridCol w="1303867">
                  <a:extLst>
                    <a:ext uri="{9D8B030D-6E8A-4147-A177-3AD203B41FA5}">
                      <a16:colId xmlns:a16="http://schemas.microsoft.com/office/drawing/2014/main" val="2112876701"/>
                    </a:ext>
                  </a:extLst>
                </a:gridCol>
                <a:gridCol w="1303867">
                  <a:extLst>
                    <a:ext uri="{9D8B030D-6E8A-4147-A177-3AD203B41FA5}">
                      <a16:colId xmlns:a16="http://schemas.microsoft.com/office/drawing/2014/main" val="3158812037"/>
                    </a:ext>
                  </a:extLst>
                </a:gridCol>
                <a:gridCol w="1303867">
                  <a:extLst>
                    <a:ext uri="{9D8B030D-6E8A-4147-A177-3AD203B41FA5}">
                      <a16:colId xmlns:a16="http://schemas.microsoft.com/office/drawing/2014/main" val="3066402825"/>
                    </a:ext>
                  </a:extLst>
                </a:gridCol>
                <a:gridCol w="1303867">
                  <a:extLst>
                    <a:ext uri="{9D8B030D-6E8A-4147-A177-3AD203B41FA5}">
                      <a16:colId xmlns:a16="http://schemas.microsoft.com/office/drawing/2014/main" val="3486527259"/>
                    </a:ext>
                  </a:extLst>
                </a:gridCol>
              </a:tblGrid>
              <a:tr h="510493">
                <a:tc rowSpan="2">
                  <a:txBody>
                    <a:bodyPr/>
                    <a:lstStyle/>
                    <a:p>
                      <a:pPr algn="ctr"/>
                      <a:r>
                        <a:rPr lang="en-US" sz="1400" dirty="0" smtClean="0">
                          <a:latin typeface="Times New Roman" panose="02020603050405020304" pitchFamily="18" charset="0"/>
                          <a:cs typeface="Times New Roman" panose="02020603050405020304" pitchFamily="18" charset="0"/>
                        </a:rPr>
                        <a:t>Study</a:t>
                      </a:r>
                      <a:endParaRPr lang="ru-RU" sz="1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rowSpan="2">
                  <a:txBody>
                    <a:bodyPr/>
                    <a:lstStyle/>
                    <a:p>
                      <a:pPr algn="ctr"/>
                      <a:r>
                        <a:rPr lang="en-US" sz="1400" dirty="0" smtClean="0">
                          <a:latin typeface="Times New Roman" panose="02020603050405020304" pitchFamily="18" charset="0"/>
                          <a:cs typeface="Times New Roman" panose="02020603050405020304" pitchFamily="18" charset="0"/>
                        </a:rPr>
                        <a:t>Surgery type</a:t>
                      </a:r>
                      <a:endParaRPr lang="ru-RU" sz="1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gridSpan="2">
                  <a:txBody>
                    <a:bodyPr/>
                    <a:lstStyle/>
                    <a:p>
                      <a:pPr algn="ctr"/>
                      <a:r>
                        <a:rPr lang="en-US" sz="1200" dirty="0" smtClean="0">
                          <a:latin typeface="Times New Roman" panose="02020603050405020304" pitchFamily="18" charset="0"/>
                          <a:cs typeface="Times New Roman" panose="02020603050405020304" pitchFamily="18" charset="0"/>
                        </a:rPr>
                        <a:t>No.</a:t>
                      </a:r>
                      <a:r>
                        <a:rPr lang="en-US" sz="1200" baseline="0" dirty="0" smtClean="0">
                          <a:latin typeface="Times New Roman" panose="02020603050405020304" pitchFamily="18" charset="0"/>
                          <a:cs typeface="Times New Roman" panose="02020603050405020304" pitchFamily="18" charset="0"/>
                        </a:rPr>
                        <a:t> of patients (N)</a:t>
                      </a:r>
                      <a:endParaRPr lang="ru-RU" sz="12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hMerge="1">
                  <a:txBody>
                    <a:bodyPr/>
                    <a:lstStyle/>
                    <a:p>
                      <a:endParaRPr lang="ru-RU" dirty="0">
                        <a:solidFill>
                          <a:schemeClr val="tx1"/>
                        </a:solidFill>
                      </a:endParaRPr>
                    </a:p>
                  </a:txBody>
                  <a:tcPr/>
                </a:tc>
                <a:tc gridSpan="2">
                  <a:txBody>
                    <a:bodyPr/>
                    <a:lstStyle/>
                    <a:p>
                      <a:pPr algn="ctr"/>
                      <a:r>
                        <a:rPr lang="en-US" sz="1200" dirty="0" smtClean="0">
                          <a:latin typeface="Times New Roman" panose="02020603050405020304" pitchFamily="18" charset="0"/>
                          <a:cs typeface="Times New Roman" panose="02020603050405020304" pitchFamily="18" charset="0"/>
                        </a:rPr>
                        <a:t>Overall</a:t>
                      </a:r>
                      <a:r>
                        <a:rPr lang="en-US" sz="1200" baseline="0" dirty="0" smtClean="0">
                          <a:latin typeface="Times New Roman" panose="02020603050405020304" pitchFamily="18" charset="0"/>
                          <a:cs typeface="Times New Roman" panose="02020603050405020304" pitchFamily="18" charset="0"/>
                        </a:rPr>
                        <a:t> Mortality</a:t>
                      </a:r>
                      <a:endParaRPr lang="ru-RU" sz="12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hMerge="1">
                  <a:txBody>
                    <a:bodyPr/>
                    <a:lstStyle/>
                    <a:p>
                      <a:endParaRPr lang="ru-RU" dirty="0">
                        <a:solidFill>
                          <a:schemeClr val="tx1"/>
                        </a:solidFill>
                      </a:endParaRPr>
                    </a:p>
                  </a:txBody>
                  <a:tcPr/>
                </a:tc>
                <a:tc gridSpan="3">
                  <a:txBody>
                    <a:bodyPr/>
                    <a:lstStyle/>
                    <a:p>
                      <a:pPr algn="ctr"/>
                      <a:r>
                        <a:rPr lang="en-US" sz="1400" dirty="0" smtClean="0">
                          <a:latin typeface="Times New Roman" panose="02020603050405020304" pitchFamily="18" charset="0"/>
                          <a:cs typeface="Times New Roman" panose="02020603050405020304" pitchFamily="18" charset="0"/>
                        </a:rPr>
                        <a:t>Mortality by CTP</a:t>
                      </a:r>
                      <a:r>
                        <a:rPr lang="en-US" sz="1400" baseline="0" dirty="0" smtClean="0">
                          <a:latin typeface="Times New Roman" panose="02020603050405020304" pitchFamily="18" charset="0"/>
                          <a:cs typeface="Times New Roman" panose="02020603050405020304" pitchFamily="18" charset="0"/>
                        </a:rPr>
                        <a:t> class</a:t>
                      </a:r>
                      <a:endParaRPr lang="ru-RU" sz="1400"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hMerge="1">
                  <a:txBody>
                    <a:bodyPr/>
                    <a:lstStyle/>
                    <a:p>
                      <a:endParaRPr lang="ru-RU" dirty="0">
                        <a:solidFill>
                          <a:schemeClr val="tx1"/>
                        </a:solidFill>
                      </a:endParaRPr>
                    </a:p>
                  </a:txBody>
                  <a:tcPr/>
                </a:tc>
                <a:tc hMerge="1">
                  <a:txBody>
                    <a:bodyPr/>
                    <a:lstStyle/>
                    <a:p>
                      <a:endParaRPr lang="ru-RU" dirty="0">
                        <a:solidFill>
                          <a:schemeClr val="tx1"/>
                        </a:solidFill>
                      </a:endParaRPr>
                    </a:p>
                  </a:txBody>
                  <a:tcPr/>
                </a:tc>
                <a:extLst>
                  <a:ext uri="{0D108BD9-81ED-4DB2-BD59-A6C34878D82A}">
                    <a16:rowId xmlns:a16="http://schemas.microsoft.com/office/drawing/2014/main" val="519294393"/>
                  </a:ext>
                </a:extLst>
              </a:tr>
              <a:tr h="600806">
                <a:tc vMerge="1">
                  <a:txBody>
                    <a:bodyPr/>
                    <a:lstStyle/>
                    <a:p>
                      <a:endParaRPr lang="ru-RU"/>
                    </a:p>
                  </a:txBody>
                  <a:tcPr/>
                </a:tc>
                <a:tc vMerge="1">
                  <a:txBody>
                    <a:bodyPr/>
                    <a:lstStyle/>
                    <a:p>
                      <a:endParaRPr lang="ru-RU"/>
                    </a:p>
                  </a:txBody>
                  <a:tcPr/>
                </a:tc>
                <a:tc>
                  <a:txBody>
                    <a:bodyPr/>
                    <a:lstStyle/>
                    <a:p>
                      <a:pPr algn="ctr"/>
                      <a:r>
                        <a:rPr lang="en-US" sz="1400" b="1" dirty="0" smtClean="0">
                          <a:latin typeface="Times New Roman" panose="02020603050405020304" pitchFamily="18" charset="0"/>
                          <a:cs typeface="Times New Roman" panose="02020603050405020304" pitchFamily="18" charset="0"/>
                        </a:rPr>
                        <a:t>Cirrhosis</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No Cirrhosis</a:t>
                      </a:r>
                      <a:r>
                        <a:rPr lang="en-US" sz="1400" b="1" baseline="0" dirty="0" smtClean="0">
                          <a:latin typeface="Times New Roman" panose="02020603050405020304" pitchFamily="18" charset="0"/>
                          <a:cs typeface="Times New Roman" panose="02020603050405020304" pitchFamily="18" charset="0"/>
                        </a:rPr>
                        <a:t> (controls)</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Cirrhosis</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Times New Roman" panose="02020603050405020304" pitchFamily="18" charset="0"/>
                          <a:cs typeface="Times New Roman" panose="02020603050405020304" pitchFamily="18" charset="0"/>
                        </a:rPr>
                        <a:t>No Cirrhosis</a:t>
                      </a:r>
                      <a:r>
                        <a:rPr lang="en-US" sz="1400" b="1" baseline="0" dirty="0" smtClean="0">
                          <a:latin typeface="Times New Roman" panose="02020603050405020304" pitchFamily="18" charset="0"/>
                          <a:cs typeface="Times New Roman" panose="02020603050405020304" pitchFamily="18" charset="0"/>
                        </a:rPr>
                        <a:t> (controls)</a:t>
                      </a:r>
                      <a:endParaRPr lang="ru-RU" sz="1400" b="1" dirty="0" smtClean="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CTP</a:t>
                      </a:r>
                      <a:r>
                        <a:rPr lang="en-US" sz="1400" b="1" baseline="0" dirty="0" smtClean="0">
                          <a:latin typeface="Times New Roman" panose="02020603050405020304" pitchFamily="18" charset="0"/>
                          <a:cs typeface="Times New Roman" panose="02020603050405020304" pitchFamily="18" charset="0"/>
                        </a:rPr>
                        <a:t> A</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CTP B</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pPr algn="ctr"/>
                      <a:r>
                        <a:rPr lang="en-US" sz="1400" b="1" dirty="0" smtClean="0">
                          <a:latin typeface="Times New Roman" panose="02020603050405020304" pitchFamily="18" charset="0"/>
                          <a:cs typeface="Times New Roman" panose="02020603050405020304" pitchFamily="18" charset="0"/>
                        </a:rPr>
                        <a:t>CTP</a:t>
                      </a:r>
                      <a:r>
                        <a:rPr lang="en-US" sz="1400" b="1" baseline="0" dirty="0" smtClean="0">
                          <a:latin typeface="Times New Roman" panose="02020603050405020304" pitchFamily="18" charset="0"/>
                          <a:cs typeface="Times New Roman" panose="02020603050405020304" pitchFamily="18" charset="0"/>
                        </a:rPr>
                        <a:t> C</a:t>
                      </a:r>
                      <a:endParaRPr lang="ru-RU" sz="1400" b="1" dirty="0">
                        <a:solidFill>
                          <a:schemeClr val="tx1"/>
                        </a:solidFill>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2110100268"/>
                  </a:ext>
                </a:extLst>
              </a:tr>
              <a:tr h="565100">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Wang, 2017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err="1" smtClean="0">
                          <a:solidFill>
                            <a:schemeClr val="tx1"/>
                          </a:solidFill>
                          <a:latin typeface="Times New Roman" panose="02020603050405020304" pitchFamily="18" charset="0"/>
                          <a:cs typeface="Times New Roman" panose="02020603050405020304" pitchFamily="18" charset="0"/>
                        </a:rPr>
                        <a:t>Esophagectomy</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74</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11%</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43%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1486435"/>
                  </a:ext>
                </a:extLst>
              </a:tr>
              <a:tr h="608389">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Kim, 2017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Gastrectomy with D2 </a:t>
                      </a:r>
                      <a:r>
                        <a:rPr lang="en-US" sz="1200" dirty="0" err="1" smtClean="0">
                          <a:solidFill>
                            <a:schemeClr val="tx1"/>
                          </a:solidFill>
                          <a:latin typeface="Times New Roman" panose="02020603050405020304" pitchFamily="18" charset="0"/>
                          <a:cs typeface="Times New Roman" panose="02020603050405020304" pitchFamily="18" charset="0"/>
                        </a:rPr>
                        <a:t>lymphadenoctomy</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75</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2,8%</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50%</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79534659"/>
                  </a:ext>
                </a:extLst>
              </a:tr>
              <a:tr h="608389">
                <a:tc>
                  <a:txBody>
                    <a:bodyPr/>
                    <a:lstStyle/>
                    <a:p>
                      <a:pPr algn="ctr"/>
                      <a:r>
                        <a:rPr lang="en-US" sz="1200" dirty="0" err="1" smtClean="0">
                          <a:solidFill>
                            <a:schemeClr val="tx1"/>
                          </a:solidFill>
                          <a:latin typeface="Times New Roman" panose="02020603050405020304" pitchFamily="18" charset="0"/>
                          <a:cs typeface="Times New Roman" panose="02020603050405020304" pitchFamily="18" charset="0"/>
                        </a:rPr>
                        <a:t>Quillin</a:t>
                      </a:r>
                      <a:r>
                        <a:rPr lang="en-US" sz="1200" dirty="0" smtClean="0">
                          <a:solidFill>
                            <a:schemeClr val="tx1"/>
                          </a:solidFill>
                          <a:latin typeface="Times New Roman" panose="02020603050405020304" pitchFamily="18" charset="0"/>
                          <a:cs typeface="Times New Roman" panose="02020603050405020304" pitchFamily="18" charset="0"/>
                        </a:rPr>
                        <a:t>, 2013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Laparoscopic and open cholecystectomy</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94</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61,711, unmatched</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4,3%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0,2%</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100%</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85931061"/>
                  </a:ext>
                </a:extLst>
              </a:tr>
              <a:tr h="608389">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Hassan,</a:t>
                      </a:r>
                      <a:r>
                        <a:rPr lang="en-US" sz="1200" baseline="0" dirty="0" smtClean="0">
                          <a:solidFill>
                            <a:schemeClr val="tx1"/>
                          </a:solidFill>
                          <a:latin typeface="Times New Roman" panose="02020603050405020304" pitchFamily="18" charset="0"/>
                          <a:cs typeface="Times New Roman" panose="02020603050405020304" pitchFamily="18" charset="0"/>
                        </a:rPr>
                        <a:t> 2014</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Uncomplicated umbilical</a:t>
                      </a:r>
                      <a:r>
                        <a:rPr lang="en-US" sz="1200" baseline="0" dirty="0" smtClean="0">
                          <a:solidFill>
                            <a:schemeClr val="tx1"/>
                          </a:solidFill>
                          <a:latin typeface="Times New Roman" panose="02020603050405020304" pitchFamily="18" charset="0"/>
                          <a:cs typeface="Times New Roman" panose="02020603050405020304" pitchFamily="18" charset="0"/>
                        </a:rPr>
                        <a:t> hernia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70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15771283"/>
                  </a:ext>
                </a:extLst>
              </a:tr>
              <a:tr h="608389">
                <a:tc>
                  <a:txBody>
                    <a:bodyPr/>
                    <a:lstStyle/>
                    <a:p>
                      <a:pPr algn="ctr"/>
                      <a:r>
                        <a:rPr lang="en-US" sz="1200" dirty="0" err="1" smtClean="0">
                          <a:solidFill>
                            <a:schemeClr val="tx1"/>
                          </a:solidFill>
                          <a:latin typeface="Times New Roman" panose="02020603050405020304" pitchFamily="18" charset="0"/>
                          <a:cs typeface="Times New Roman" panose="02020603050405020304" pitchFamily="18" charset="0"/>
                        </a:rPr>
                        <a:t>Gurita</a:t>
                      </a:r>
                      <a:r>
                        <a:rPr lang="en-US" sz="1200" dirty="0" smtClean="0">
                          <a:solidFill>
                            <a:schemeClr val="tx1"/>
                          </a:solidFill>
                          <a:latin typeface="Times New Roman" panose="02020603050405020304" pitchFamily="18" charset="0"/>
                          <a:cs typeface="Times New Roman" panose="02020603050405020304" pitchFamily="18" charset="0"/>
                        </a:rPr>
                        <a:t>,</a:t>
                      </a:r>
                      <a:r>
                        <a:rPr lang="en-US" sz="1200" baseline="0" dirty="0" smtClean="0">
                          <a:solidFill>
                            <a:schemeClr val="tx1"/>
                          </a:solidFill>
                          <a:latin typeface="Times New Roman" panose="02020603050405020304" pitchFamily="18" charset="0"/>
                          <a:cs typeface="Times New Roman" panose="02020603050405020304" pitchFamily="18" charset="0"/>
                        </a:rPr>
                        <a:t> 2013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Strangulated</a:t>
                      </a:r>
                      <a:r>
                        <a:rPr lang="en-US" sz="1200" baseline="0" dirty="0" smtClean="0">
                          <a:solidFill>
                            <a:schemeClr val="tx1"/>
                          </a:solidFill>
                          <a:latin typeface="Times New Roman" panose="02020603050405020304" pitchFamily="18" charset="0"/>
                          <a:cs typeface="Times New Roman" panose="02020603050405020304" pitchFamily="18" charset="0"/>
                        </a:rPr>
                        <a:t> umbilical hernia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12</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28111206"/>
                  </a:ext>
                </a:extLst>
              </a:tr>
              <a:tr h="608389">
                <a:tc>
                  <a:txBody>
                    <a:bodyPr/>
                    <a:lstStyle/>
                    <a:p>
                      <a:pPr algn="ctr"/>
                      <a:r>
                        <a:rPr lang="en-US" sz="1200" dirty="0" err="1" smtClean="0">
                          <a:solidFill>
                            <a:schemeClr val="tx1"/>
                          </a:solidFill>
                          <a:latin typeface="Times New Roman" panose="02020603050405020304" pitchFamily="18" charset="0"/>
                          <a:cs typeface="Times New Roman" panose="02020603050405020304" pitchFamily="18" charset="0"/>
                        </a:rPr>
                        <a:t>Banu</a:t>
                      </a:r>
                      <a:r>
                        <a:rPr lang="en-US" sz="1200" dirty="0" smtClean="0">
                          <a:solidFill>
                            <a:schemeClr val="tx1"/>
                          </a:solidFill>
                          <a:latin typeface="Times New Roman" panose="02020603050405020304" pitchFamily="18" charset="0"/>
                          <a:cs typeface="Times New Roman" panose="02020603050405020304" pitchFamily="18" charset="0"/>
                        </a:rPr>
                        <a:t>,</a:t>
                      </a:r>
                      <a:r>
                        <a:rPr lang="en-US" sz="1200" baseline="0" dirty="0" smtClean="0">
                          <a:solidFill>
                            <a:schemeClr val="tx1"/>
                          </a:solidFill>
                          <a:latin typeface="Times New Roman" panose="02020603050405020304" pitchFamily="18" charset="0"/>
                          <a:cs typeface="Times New Roman" panose="02020603050405020304" pitchFamily="18" charset="0"/>
                        </a:rPr>
                        <a:t> 2013</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Complicated umbilical</a:t>
                      </a:r>
                      <a:r>
                        <a:rPr lang="en-US" sz="1200" baseline="0" dirty="0" smtClean="0">
                          <a:solidFill>
                            <a:schemeClr val="tx1"/>
                          </a:solidFill>
                          <a:latin typeface="Times New Roman" panose="02020603050405020304" pitchFamily="18" charset="0"/>
                          <a:cs typeface="Times New Roman" panose="02020603050405020304" pitchFamily="18" charset="0"/>
                        </a:rPr>
                        <a:t> hernia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22</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22,7%</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9%</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100%</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9747726"/>
                  </a:ext>
                </a:extLst>
              </a:tr>
              <a:tr h="608389">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Oh, 2011</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Inguinal hernia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129</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1,6%</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N/A</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0%</a:t>
                      </a:r>
                      <a:endParaRPr lang="ru-RU"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en-US" sz="1200" dirty="0" smtClean="0">
                          <a:solidFill>
                            <a:schemeClr val="tx1"/>
                          </a:solidFill>
                          <a:latin typeface="Times New Roman" panose="02020603050405020304" pitchFamily="18" charset="0"/>
                          <a:cs typeface="Times New Roman" panose="02020603050405020304" pitchFamily="18" charset="0"/>
                        </a:rPr>
                        <a:t>11%</a:t>
                      </a:r>
                      <a:endParaRPr lang="ru-RU"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69888439"/>
                  </a:ext>
                </a:extLst>
              </a:tr>
            </a:tbl>
          </a:graphicData>
        </a:graphic>
      </p:graphicFrame>
    </p:spTree>
    <p:extLst>
      <p:ext uri="{BB962C8B-B14F-4D97-AF65-F5344CB8AC3E}">
        <p14:creationId xmlns:p14="http://schemas.microsoft.com/office/powerpoint/2010/main" val="764524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1565</Words>
  <Application>Microsoft Office PowerPoint</Application>
  <PresentationFormat>Широкоэкранный</PresentationFormat>
  <Paragraphs>253</Paragraphs>
  <Slides>17</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Calibri Light</vt:lpstr>
      <vt:lpstr>Times New Roman</vt:lpstr>
      <vt:lpstr>Wingdings</vt:lpstr>
      <vt:lpstr>Тема Office</vt:lpstr>
      <vt:lpstr>Презентация PowerPoint</vt:lpstr>
      <vt:lpstr>Презентация PowerPoint</vt:lpstr>
      <vt:lpstr>Epidemiology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26</cp:revision>
  <dcterms:created xsi:type="dcterms:W3CDTF">2024-04-15T15:32:18Z</dcterms:created>
  <dcterms:modified xsi:type="dcterms:W3CDTF">2024-04-17T05:44:49Z</dcterms:modified>
</cp:coreProperties>
</file>