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sldIdLst>
    <p:sldId id="256" r:id="rId2"/>
    <p:sldId id="257" r:id="rId3"/>
    <p:sldId id="289" r:id="rId4"/>
    <p:sldId id="290" r:id="rId5"/>
    <p:sldId id="291" r:id="rId6"/>
    <p:sldId id="292" r:id="rId7"/>
    <p:sldId id="259" r:id="rId8"/>
    <p:sldId id="258" r:id="rId9"/>
    <p:sldId id="260" r:id="rId10"/>
    <p:sldId id="293" r:id="rId11"/>
    <p:sldId id="294" r:id="rId12"/>
    <p:sldId id="261" r:id="rId13"/>
    <p:sldId id="262" r:id="rId14"/>
    <p:sldId id="264" r:id="rId15"/>
    <p:sldId id="295" r:id="rId16"/>
    <p:sldId id="296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1CB9552-D1BA-460F-9F54-C34201B834C6}">
  <a:tblStyle styleId="{71CB9552-D1BA-460F-9F54-C34201B834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39" autoAdjust="0"/>
  </p:normalViewPr>
  <p:slideViewPr>
    <p:cSldViewPr>
      <p:cViewPr>
        <p:scale>
          <a:sx n="125" d="100"/>
          <a:sy n="125" d="100"/>
        </p:scale>
        <p:origin x="-1064" y="-3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0419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ac7ea12a4_0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ac7ea12a4_0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aae1a292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aae1a292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aae1a29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aae1a29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b2cb79802_0_2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b2cb79802_0_2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ac7ea12a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ac7ea12a4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b2cb79802_0_1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ab2cb79802_0_1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d903b965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d903b965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20975"/>
            <a:ext cx="4049400" cy="1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Lilita One"/>
              <a:buNone/>
              <a:defRPr sz="5000" b="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Nunito ExtraBold"/>
              <a:buNone/>
              <a:defRPr sz="52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Nunito ExtraBold"/>
              <a:buNone/>
              <a:defRPr sz="52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Nunito ExtraBold"/>
              <a:buNone/>
              <a:defRPr sz="52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Nunito ExtraBold"/>
              <a:buNone/>
              <a:defRPr sz="52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Nunito ExtraBold"/>
              <a:buNone/>
              <a:defRPr sz="52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Nunito ExtraBold"/>
              <a:buNone/>
              <a:defRPr sz="52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Nunito ExtraBold"/>
              <a:buNone/>
              <a:defRPr sz="52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Nunito ExtraBold"/>
              <a:buNone/>
              <a:defRPr sz="52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46675" y="3456788"/>
            <a:ext cx="3982500" cy="2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36025" y="264775"/>
            <a:ext cx="8271950" cy="4611850"/>
            <a:chOff x="436025" y="264775"/>
            <a:chExt cx="8271950" cy="4611850"/>
          </a:xfrm>
        </p:grpSpPr>
        <p:sp>
          <p:nvSpPr>
            <p:cNvPr id="12" name="Google Shape;12;p2"/>
            <p:cNvSpPr/>
            <p:nvPr/>
          </p:nvSpPr>
          <p:spPr>
            <a:xfrm>
              <a:off x="436025" y="26477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30775" y="459942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4462100" y="1796275"/>
            <a:ext cx="33102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subTitle" idx="1"/>
          </p:nvPr>
        </p:nvSpPr>
        <p:spPr>
          <a:xfrm>
            <a:off x="4465100" y="2274450"/>
            <a:ext cx="33072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91" name="Google Shape;191;p23"/>
          <p:cNvGrpSpPr/>
          <p:nvPr/>
        </p:nvGrpSpPr>
        <p:grpSpPr>
          <a:xfrm>
            <a:off x="436025" y="264775"/>
            <a:ext cx="8271950" cy="4611850"/>
            <a:chOff x="436025" y="264775"/>
            <a:chExt cx="8271950" cy="4611850"/>
          </a:xfrm>
        </p:grpSpPr>
        <p:sp>
          <p:nvSpPr>
            <p:cNvPr id="192" name="Google Shape;192;p23"/>
            <p:cNvSpPr/>
            <p:nvPr/>
          </p:nvSpPr>
          <p:spPr>
            <a:xfrm>
              <a:off x="436025" y="26477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8430775" y="459942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15775"/>
            <a:ext cx="7490400" cy="348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436025" y="264775"/>
            <a:ext cx="8271950" cy="4611850"/>
            <a:chOff x="436025" y="264775"/>
            <a:chExt cx="8271950" cy="4611850"/>
          </a:xfrm>
        </p:grpSpPr>
        <p:sp>
          <p:nvSpPr>
            <p:cNvPr id="25" name="Google Shape;25;p4"/>
            <p:cNvSpPr/>
            <p:nvPr/>
          </p:nvSpPr>
          <p:spPr>
            <a:xfrm>
              <a:off x="436025" y="26477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8430775" y="459942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436025" y="264775"/>
            <a:ext cx="8271950" cy="4611850"/>
            <a:chOff x="436025" y="264775"/>
            <a:chExt cx="8271950" cy="4611850"/>
          </a:xfrm>
        </p:grpSpPr>
        <p:sp>
          <p:nvSpPr>
            <p:cNvPr id="41" name="Google Shape;41;p6"/>
            <p:cNvSpPr/>
            <p:nvPr/>
          </p:nvSpPr>
          <p:spPr>
            <a:xfrm>
              <a:off x="436025" y="26477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8430775" y="459942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15650" y="1833575"/>
            <a:ext cx="3849600" cy="5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713250" y="2269944"/>
            <a:ext cx="3852000" cy="10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436025" y="264775"/>
            <a:ext cx="8271950" cy="4611850"/>
            <a:chOff x="436025" y="264775"/>
            <a:chExt cx="8271950" cy="4611850"/>
          </a:xfrm>
        </p:grpSpPr>
        <p:sp>
          <p:nvSpPr>
            <p:cNvPr id="47" name="Google Shape;47;p7"/>
            <p:cNvSpPr/>
            <p:nvPr/>
          </p:nvSpPr>
          <p:spPr>
            <a:xfrm>
              <a:off x="436025" y="26477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8430775" y="459942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9" name="Google Shape;59;p9"/>
          <p:cNvGrpSpPr/>
          <p:nvPr/>
        </p:nvGrpSpPr>
        <p:grpSpPr>
          <a:xfrm>
            <a:off x="436025" y="264775"/>
            <a:ext cx="8271950" cy="4611850"/>
            <a:chOff x="436025" y="264775"/>
            <a:chExt cx="8271950" cy="4611850"/>
          </a:xfrm>
        </p:grpSpPr>
        <p:sp>
          <p:nvSpPr>
            <p:cNvPr id="60" name="Google Shape;60;p9"/>
            <p:cNvSpPr/>
            <p:nvPr/>
          </p:nvSpPr>
          <p:spPr>
            <a:xfrm>
              <a:off x="436025" y="26477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8430775" y="459942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3147475" y="1585263"/>
            <a:ext cx="23946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 sz="18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3147475" y="1931950"/>
            <a:ext cx="2480100" cy="5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hasCustomPrompt="1"/>
          </p:nvPr>
        </p:nvSpPr>
        <p:spPr>
          <a:xfrm>
            <a:off x="3147475" y="1191525"/>
            <a:ext cx="774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3"/>
          </p:nvPr>
        </p:nvSpPr>
        <p:spPr>
          <a:xfrm>
            <a:off x="3147475" y="3207463"/>
            <a:ext cx="23946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 sz="18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4"/>
          </p:nvPr>
        </p:nvSpPr>
        <p:spPr>
          <a:xfrm>
            <a:off x="3147475" y="3554150"/>
            <a:ext cx="2480100" cy="5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5" hasCustomPrompt="1"/>
          </p:nvPr>
        </p:nvSpPr>
        <p:spPr>
          <a:xfrm>
            <a:off x="3147475" y="2813725"/>
            <a:ext cx="774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6"/>
          </p:nvPr>
        </p:nvSpPr>
        <p:spPr>
          <a:xfrm>
            <a:off x="5963775" y="1585263"/>
            <a:ext cx="23946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 sz="18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7"/>
          </p:nvPr>
        </p:nvSpPr>
        <p:spPr>
          <a:xfrm>
            <a:off x="5963775" y="1931950"/>
            <a:ext cx="2480100" cy="5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8" hasCustomPrompt="1"/>
          </p:nvPr>
        </p:nvSpPr>
        <p:spPr>
          <a:xfrm>
            <a:off x="5963775" y="1191525"/>
            <a:ext cx="774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9"/>
          </p:nvPr>
        </p:nvSpPr>
        <p:spPr>
          <a:xfrm>
            <a:off x="5963775" y="3207463"/>
            <a:ext cx="23946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 sz="18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3"/>
          </p:nvPr>
        </p:nvSpPr>
        <p:spPr>
          <a:xfrm>
            <a:off x="5963775" y="3554150"/>
            <a:ext cx="2480100" cy="5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4" hasCustomPrompt="1"/>
          </p:nvPr>
        </p:nvSpPr>
        <p:spPr>
          <a:xfrm>
            <a:off x="5963775" y="2813725"/>
            <a:ext cx="774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2855225" y="541975"/>
            <a:ext cx="55686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8" name="Google Shape;88;p13"/>
          <p:cNvGrpSpPr/>
          <p:nvPr/>
        </p:nvGrpSpPr>
        <p:grpSpPr>
          <a:xfrm>
            <a:off x="436025" y="264775"/>
            <a:ext cx="8271950" cy="4611850"/>
            <a:chOff x="436025" y="264775"/>
            <a:chExt cx="8271950" cy="4611850"/>
          </a:xfrm>
        </p:grpSpPr>
        <p:sp>
          <p:nvSpPr>
            <p:cNvPr id="89" name="Google Shape;89;p13"/>
            <p:cNvSpPr/>
            <p:nvPr/>
          </p:nvSpPr>
          <p:spPr>
            <a:xfrm>
              <a:off x="436025" y="26477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8430775" y="459942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3689250" y="2931150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 sz="18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2"/>
          </p:nvPr>
        </p:nvSpPr>
        <p:spPr>
          <a:xfrm>
            <a:off x="3480300" y="3289744"/>
            <a:ext cx="21834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3"/>
          </p:nvPr>
        </p:nvSpPr>
        <p:spPr>
          <a:xfrm>
            <a:off x="6266775" y="2931150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 sz="18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4"/>
          </p:nvPr>
        </p:nvSpPr>
        <p:spPr>
          <a:xfrm>
            <a:off x="6057825" y="3289744"/>
            <a:ext cx="21834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5"/>
          </p:nvPr>
        </p:nvSpPr>
        <p:spPr>
          <a:xfrm>
            <a:off x="1111725" y="2931150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 sz="18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6"/>
          </p:nvPr>
        </p:nvSpPr>
        <p:spPr>
          <a:xfrm>
            <a:off x="902775" y="3289744"/>
            <a:ext cx="21834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9" name="Google Shape;99;p14"/>
          <p:cNvGrpSpPr/>
          <p:nvPr/>
        </p:nvGrpSpPr>
        <p:grpSpPr>
          <a:xfrm>
            <a:off x="436025" y="264775"/>
            <a:ext cx="8271950" cy="4611850"/>
            <a:chOff x="436025" y="264775"/>
            <a:chExt cx="8271950" cy="4611850"/>
          </a:xfrm>
        </p:grpSpPr>
        <p:sp>
          <p:nvSpPr>
            <p:cNvPr id="100" name="Google Shape;100;p14"/>
            <p:cNvSpPr/>
            <p:nvPr/>
          </p:nvSpPr>
          <p:spPr>
            <a:xfrm>
              <a:off x="436025" y="26477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8430775" y="459942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15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20000" y="541975"/>
            <a:ext cx="46404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149450" y="2994638"/>
            <a:ext cx="37815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lt2"/>
                </a:solidFill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41" name="Google Shape;141;p18"/>
          <p:cNvGrpSpPr/>
          <p:nvPr/>
        </p:nvGrpSpPr>
        <p:grpSpPr>
          <a:xfrm>
            <a:off x="436025" y="264775"/>
            <a:ext cx="8271950" cy="4611850"/>
            <a:chOff x="436025" y="264775"/>
            <a:chExt cx="8271950" cy="4611850"/>
          </a:xfrm>
        </p:grpSpPr>
        <p:sp>
          <p:nvSpPr>
            <p:cNvPr id="142" name="Google Shape;142;p18"/>
            <p:cNvSpPr/>
            <p:nvPr/>
          </p:nvSpPr>
          <p:spPr>
            <a:xfrm>
              <a:off x="436025" y="26477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8430775" y="459942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ExtraBold"/>
              <a:buNone/>
              <a:defRPr sz="35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ExtraBold"/>
              <a:buNone/>
              <a:defRPr sz="35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ExtraBold"/>
              <a:buNone/>
              <a:defRPr sz="35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ExtraBold"/>
              <a:buNone/>
              <a:defRPr sz="35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ExtraBold"/>
              <a:buNone/>
              <a:defRPr sz="35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ExtraBold"/>
              <a:buNone/>
              <a:defRPr sz="35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ExtraBold"/>
              <a:buNone/>
              <a:defRPr sz="35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ExtraBold"/>
              <a:buNone/>
              <a:defRPr sz="35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681225"/>
            <a:ext cx="7704000" cy="28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●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○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■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●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○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■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●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○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■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4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/>
          <p:nvPr/>
        </p:nvSpPr>
        <p:spPr>
          <a:xfrm>
            <a:off x="6772200" y="2775300"/>
            <a:ext cx="2371800" cy="236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32"/>
          <p:cNvSpPr/>
          <p:nvPr/>
        </p:nvSpPr>
        <p:spPr>
          <a:xfrm>
            <a:off x="4762500" y="152400"/>
            <a:ext cx="4381500" cy="4867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32"/>
          <p:cNvSpPr/>
          <p:nvPr/>
        </p:nvSpPr>
        <p:spPr>
          <a:xfrm flipV="1">
            <a:off x="4914900" y="7185"/>
            <a:ext cx="4229100" cy="288032"/>
          </a:xfrm>
          <a:prstGeom prst="rect">
            <a:avLst/>
          </a:prstGeom>
          <a:gradFill>
            <a:gsLst>
              <a:gs pos="0">
                <a:srgbClr val="2E99B7">
                  <a:alpha val="54117"/>
                </a:srgbClr>
              </a:gs>
              <a:gs pos="100000">
                <a:srgbClr val="1D658E">
                  <a:alpha val="6470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32"/>
          <p:cNvSpPr txBox="1">
            <a:spLocks noGrp="1"/>
          </p:cNvSpPr>
          <p:nvPr>
            <p:ph type="subTitle" idx="1"/>
          </p:nvPr>
        </p:nvSpPr>
        <p:spPr>
          <a:xfrm>
            <a:off x="357158" y="3786196"/>
            <a:ext cx="3982500" cy="1161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i="1" dirty="0" smtClean="0"/>
              <a:t>Ibrayeva Galiya</a:t>
            </a:r>
            <a:endParaRPr lang="ru-RU" i="1" dirty="0" smtClean="0"/>
          </a:p>
          <a:p>
            <a:r>
              <a:rPr lang="en-US" b="1" i="1" dirty="0" smtClean="0"/>
              <a:t>Al-</a:t>
            </a:r>
            <a:r>
              <a:rPr lang="en-US" b="1" i="1" dirty="0" err="1" smtClean="0"/>
              <a:t>Farabi</a:t>
            </a:r>
            <a:r>
              <a:rPr lang="en-US" b="1" i="1" dirty="0" smtClean="0"/>
              <a:t> Kazakh National university</a:t>
            </a:r>
          </a:p>
          <a:p>
            <a:endParaRPr lang="en-US" b="1" dirty="0"/>
          </a:p>
          <a:p>
            <a:r>
              <a:rPr lang="ru-RU" b="1" dirty="0" err="1">
                <a:solidFill>
                  <a:schemeClr val="tx2"/>
                </a:solidFill>
              </a:rPr>
              <a:t>Sapienza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University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of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Rome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14-16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Decrmber</a:t>
            </a:r>
            <a:r>
              <a:rPr lang="en-US" dirty="0">
                <a:solidFill>
                  <a:schemeClr val="tx2"/>
                </a:solidFill>
              </a:rPr>
              <a:t>, Roma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47" name="Google Shape;247;p32"/>
          <p:cNvSpPr txBox="1">
            <a:spLocks noGrp="1"/>
          </p:cNvSpPr>
          <p:nvPr>
            <p:ph type="ctrTitle"/>
          </p:nvPr>
        </p:nvSpPr>
        <p:spPr>
          <a:xfrm>
            <a:off x="467544" y="123478"/>
            <a:ext cx="4081890" cy="34489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ru-RU" sz="2000" b="1" i="1" dirty="0">
                <a:solidFill>
                  <a:srgbClr val="FFFFFF"/>
                </a:solidFill>
              </a:rPr>
              <a:t>XVII ASIAC </a:t>
            </a:r>
            <a:r>
              <a:rPr lang="ru-RU" sz="2000" b="1" i="1" dirty="0" err="1">
                <a:solidFill>
                  <a:srgbClr val="FFFFFF"/>
                </a:solidFill>
              </a:rPr>
              <a:t>Annual</a:t>
            </a:r>
            <a:r>
              <a:rPr lang="ru-RU" sz="2000" b="1" i="1" dirty="0">
                <a:solidFill>
                  <a:srgbClr val="FFFFFF"/>
                </a:solidFill>
              </a:rPr>
              <a:t> </a:t>
            </a:r>
            <a:r>
              <a:rPr lang="ru-RU" sz="2000" b="1" i="1" dirty="0" err="1">
                <a:solidFill>
                  <a:srgbClr val="FFFFFF"/>
                </a:solidFill>
              </a:rPr>
              <a:t>Conference</a:t>
            </a:r>
            <a:r>
              <a:rPr lang="ru-RU" sz="2000" i="1" dirty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ru-RU" sz="2400" b="1" dirty="0" err="1" smtClean="0">
                <a:solidFill>
                  <a:schemeClr val="tx2"/>
                </a:solidFill>
              </a:rPr>
              <a:t>The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Priorities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of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Sustainable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Development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of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al-Farabi</a:t>
            </a:r>
            <a:r>
              <a:rPr lang="ru-RU" sz="2400" b="1" dirty="0">
                <a:solidFill>
                  <a:schemeClr val="tx2"/>
                </a:solidFill>
              </a:rPr>
              <a:t> KAZNU: </a:t>
            </a: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ru-RU" sz="2000" i="1" dirty="0" err="1" smtClean="0">
                <a:solidFill>
                  <a:schemeClr val="tx2"/>
                </a:solidFill>
              </a:rPr>
              <a:t>Green</a:t>
            </a:r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University</a:t>
            </a:r>
            <a:r>
              <a:rPr lang="ru-RU" sz="2000" i="1" dirty="0">
                <a:solidFill>
                  <a:schemeClr val="tx2"/>
                </a:solidFill>
              </a:rPr>
              <a:t>, </a:t>
            </a:r>
            <a:r>
              <a:rPr lang="ru-RU" sz="2000" i="1" dirty="0" err="1">
                <a:solidFill>
                  <a:schemeClr val="tx2"/>
                </a:solidFill>
              </a:rPr>
              <a:t>Green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Office</a:t>
            </a:r>
            <a:r>
              <a:rPr lang="ru-RU" sz="2000" i="1" dirty="0">
                <a:solidFill>
                  <a:schemeClr val="tx2"/>
                </a:solidFill>
              </a:rPr>
              <a:t>, </a:t>
            </a:r>
            <a:r>
              <a:rPr lang="ru-RU" sz="2000" i="1" dirty="0" err="1">
                <a:solidFill>
                  <a:schemeClr val="tx2"/>
                </a:solidFill>
              </a:rPr>
              <a:t>Green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Campus</a:t>
            </a:r>
            <a:r>
              <a:rPr lang="en-US" sz="2000" dirty="0">
                <a:solidFill>
                  <a:schemeClr val="tx2"/>
                </a:solidFill>
              </a:rPr>
              <a:t>  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endParaRPr lang="ru-RU" sz="2800" dirty="0"/>
          </a:p>
        </p:txBody>
      </p:sp>
      <p:sp>
        <p:nvSpPr>
          <p:cNvPr id="248" name="Google Shape;248;p32"/>
          <p:cNvSpPr/>
          <p:nvPr/>
        </p:nvSpPr>
        <p:spPr>
          <a:xfrm>
            <a:off x="8430775" y="4599425"/>
            <a:ext cx="277200" cy="27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11510"/>
            <a:ext cx="4493479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0000" y="541974"/>
            <a:ext cx="7704000" cy="37359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philosofy</a:t>
            </a:r>
            <a:r>
              <a:rPr lang="en-US" dirty="0" smtClean="0"/>
              <a:t> of the “green office”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35646"/>
            <a:ext cx="8640960" cy="22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9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892"/>
            <a:ext cx="8179252" cy="49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2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smtClean="0"/>
              <a:t>Concept “Green Campus”</a:t>
            </a:r>
            <a:r>
              <a:rPr lang="ru-RU" dirty="0" smtClean="0"/>
              <a:t> </a:t>
            </a:r>
            <a:endParaRPr dirty="0"/>
          </a:p>
        </p:txBody>
      </p:sp>
      <p:sp>
        <p:nvSpPr>
          <p:cNvPr id="312" name="Google Shape;312;p37"/>
          <p:cNvSpPr txBox="1">
            <a:spLocks noGrp="1"/>
          </p:cNvSpPr>
          <p:nvPr>
            <p:ph type="subTitle" idx="1"/>
          </p:nvPr>
        </p:nvSpPr>
        <p:spPr>
          <a:xfrm>
            <a:off x="3689250" y="2931150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Women interviewed</a:t>
            </a:r>
            <a:endParaRPr/>
          </a:p>
        </p:txBody>
      </p:sp>
      <p:sp>
        <p:nvSpPr>
          <p:cNvPr id="313" name="Google Shape;313;p37"/>
          <p:cNvSpPr txBox="1">
            <a:spLocks noGrp="1"/>
          </p:cNvSpPr>
          <p:nvPr>
            <p:ph type="subTitle" idx="2"/>
          </p:nvPr>
        </p:nvSpPr>
        <p:spPr>
          <a:xfrm>
            <a:off x="3428992" y="3857616"/>
            <a:ext cx="2183400" cy="1285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Kazakhstan - 57%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Kyrgyzstan - 40%</a:t>
            </a:r>
          </a:p>
          <a:p>
            <a:pPr marL="0" lvl="0" indent="0"/>
            <a:r>
              <a:rPr lang="en-US" dirty="0" smtClean="0"/>
              <a:t>Tajikistan- 24%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Uzbekistan - 28%,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14" name="Google Shape;314;p37"/>
          <p:cNvSpPr txBox="1">
            <a:spLocks noGrp="1"/>
          </p:cNvSpPr>
          <p:nvPr>
            <p:ph type="subTitle" idx="3"/>
          </p:nvPr>
        </p:nvSpPr>
        <p:spPr>
          <a:xfrm>
            <a:off x="5940152" y="1563638"/>
            <a:ext cx="2736304" cy="1816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Reduction</a:t>
            </a:r>
          </a:p>
          <a:p>
            <a:pPr marL="342900" lvl="0" indent="-342900" algn="l">
              <a:buAutoNum type="arabicPeriod"/>
            </a:pPr>
            <a:r>
              <a:rPr lang="en-US" sz="2400" b="1" dirty="0" err="1" smtClean="0">
                <a:solidFill>
                  <a:srgbClr val="FFFFFF"/>
                </a:solidFill>
              </a:rPr>
              <a:t>Refineme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marL="342900" lvl="0" indent="-342900" algn="l"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Replacement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315" name="Google Shape;315;p37"/>
          <p:cNvSpPr txBox="1">
            <a:spLocks noGrp="1"/>
          </p:cNvSpPr>
          <p:nvPr>
            <p:ph type="subTitle" idx="4"/>
          </p:nvPr>
        </p:nvSpPr>
        <p:spPr>
          <a:xfrm>
            <a:off x="6072198" y="3857634"/>
            <a:ext cx="21834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dirty="0"/>
          </a:p>
        </p:txBody>
      </p:sp>
      <p:sp>
        <p:nvSpPr>
          <p:cNvPr id="316" name="Google Shape;316;p37"/>
          <p:cNvSpPr txBox="1">
            <a:spLocks noGrp="1"/>
          </p:cNvSpPr>
          <p:nvPr>
            <p:ph type="subTitle" idx="5"/>
          </p:nvPr>
        </p:nvSpPr>
        <p:spPr>
          <a:xfrm>
            <a:off x="357158" y="2928940"/>
            <a:ext cx="3214678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In total, 1,572 women and 2,558 men were interviewed</a:t>
            </a:r>
            <a:endParaRPr dirty="0"/>
          </a:p>
        </p:txBody>
      </p:sp>
      <p:sp>
        <p:nvSpPr>
          <p:cNvPr id="317" name="Google Shape;317;p37"/>
          <p:cNvSpPr txBox="1">
            <a:spLocks noGrp="1"/>
          </p:cNvSpPr>
          <p:nvPr>
            <p:ph type="subTitle" idx="6"/>
          </p:nvPr>
        </p:nvSpPr>
        <p:spPr>
          <a:xfrm>
            <a:off x="857224" y="3929072"/>
            <a:ext cx="21834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the proportion of women in the entire sample was 38%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18" name="Google Shape;318;p37"/>
          <p:cNvSpPr/>
          <p:nvPr/>
        </p:nvSpPr>
        <p:spPr>
          <a:xfrm>
            <a:off x="1384875" y="1596575"/>
            <a:ext cx="1219200" cy="1219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7"/>
          <p:cNvSpPr/>
          <p:nvPr/>
        </p:nvSpPr>
        <p:spPr>
          <a:xfrm>
            <a:off x="3962400" y="1596575"/>
            <a:ext cx="1219200" cy="1219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7"/>
          <p:cNvSpPr/>
          <p:nvPr/>
        </p:nvSpPr>
        <p:spPr>
          <a:xfrm>
            <a:off x="7812360" y="2211710"/>
            <a:ext cx="139080" cy="2160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37"/>
          <p:cNvSpPr/>
          <p:nvPr/>
        </p:nvSpPr>
        <p:spPr>
          <a:xfrm>
            <a:off x="1892413" y="1977025"/>
            <a:ext cx="339975" cy="309850"/>
          </a:xfrm>
          <a:custGeom>
            <a:avLst/>
            <a:gdLst/>
            <a:ahLst/>
            <a:cxnLst/>
            <a:rect l="l" t="t" r="r" b="b"/>
            <a:pathLst>
              <a:path w="13599" h="12394" extrusionOk="0">
                <a:moveTo>
                  <a:pt x="6800" y="1"/>
                </a:moveTo>
                <a:cubicBezTo>
                  <a:pt x="5209" y="1"/>
                  <a:pt x="3618" y="604"/>
                  <a:pt x="2414" y="1810"/>
                </a:cubicBezTo>
                <a:cubicBezTo>
                  <a:pt x="1" y="4219"/>
                  <a:pt x="1" y="8174"/>
                  <a:pt x="2414" y="10588"/>
                </a:cubicBezTo>
                <a:cubicBezTo>
                  <a:pt x="3618" y="11792"/>
                  <a:pt x="5209" y="12394"/>
                  <a:pt x="6800" y="12394"/>
                </a:cubicBezTo>
                <a:cubicBezTo>
                  <a:pt x="8392" y="12394"/>
                  <a:pt x="9984" y="11792"/>
                  <a:pt x="11191" y="10588"/>
                </a:cubicBezTo>
                <a:cubicBezTo>
                  <a:pt x="13599" y="8174"/>
                  <a:pt x="13599" y="4219"/>
                  <a:pt x="11191" y="1810"/>
                </a:cubicBezTo>
                <a:cubicBezTo>
                  <a:pt x="9984" y="604"/>
                  <a:pt x="8392" y="1"/>
                  <a:pt x="68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2" name="Google Shape;322;p37"/>
          <p:cNvSpPr/>
          <p:nvPr/>
        </p:nvSpPr>
        <p:spPr>
          <a:xfrm>
            <a:off x="1958913" y="2313050"/>
            <a:ext cx="61850" cy="38650"/>
          </a:xfrm>
          <a:custGeom>
            <a:avLst/>
            <a:gdLst/>
            <a:ahLst/>
            <a:cxnLst/>
            <a:rect l="l" t="t" r="r" b="b"/>
            <a:pathLst>
              <a:path w="2474" h="1546" extrusionOk="0">
                <a:moveTo>
                  <a:pt x="558" y="1"/>
                </a:moveTo>
                <a:cubicBezTo>
                  <a:pt x="342" y="1"/>
                  <a:pt x="151" y="115"/>
                  <a:pt x="60" y="296"/>
                </a:cubicBezTo>
                <a:cubicBezTo>
                  <a:pt x="1" y="544"/>
                  <a:pt x="60" y="855"/>
                  <a:pt x="372" y="979"/>
                </a:cubicBezTo>
                <a:cubicBezTo>
                  <a:pt x="802" y="1226"/>
                  <a:pt x="1296" y="1409"/>
                  <a:pt x="1791" y="1533"/>
                </a:cubicBezTo>
                <a:cubicBezTo>
                  <a:pt x="1824" y="1541"/>
                  <a:pt x="1859" y="1545"/>
                  <a:pt x="1893" y="1545"/>
                </a:cubicBezTo>
                <a:cubicBezTo>
                  <a:pt x="2117" y="1545"/>
                  <a:pt x="2358" y="1376"/>
                  <a:pt x="2409" y="1162"/>
                </a:cubicBezTo>
                <a:cubicBezTo>
                  <a:pt x="2473" y="855"/>
                  <a:pt x="2350" y="608"/>
                  <a:pt x="2038" y="484"/>
                </a:cubicBezTo>
                <a:cubicBezTo>
                  <a:pt x="1608" y="361"/>
                  <a:pt x="1173" y="237"/>
                  <a:pt x="802" y="49"/>
                </a:cubicBezTo>
                <a:cubicBezTo>
                  <a:pt x="720" y="16"/>
                  <a:pt x="637" y="1"/>
                  <a:pt x="5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7"/>
          <p:cNvSpPr/>
          <p:nvPr/>
        </p:nvSpPr>
        <p:spPr>
          <a:xfrm>
            <a:off x="1835313" y="1904825"/>
            <a:ext cx="454325" cy="454350"/>
          </a:xfrm>
          <a:custGeom>
            <a:avLst/>
            <a:gdLst/>
            <a:ahLst/>
            <a:cxnLst/>
            <a:rect l="l" t="t" r="r" b="b"/>
            <a:pathLst>
              <a:path w="18173" h="18174" extrusionOk="0">
                <a:moveTo>
                  <a:pt x="9084" y="1"/>
                </a:moveTo>
                <a:cubicBezTo>
                  <a:pt x="7912" y="1"/>
                  <a:pt x="6735" y="184"/>
                  <a:pt x="5687" y="678"/>
                </a:cubicBezTo>
                <a:cubicBezTo>
                  <a:pt x="4574" y="1113"/>
                  <a:pt x="3521" y="1791"/>
                  <a:pt x="2655" y="2656"/>
                </a:cubicBezTo>
                <a:cubicBezTo>
                  <a:pt x="1790" y="3521"/>
                  <a:pt x="1113" y="4575"/>
                  <a:pt x="677" y="5623"/>
                </a:cubicBezTo>
                <a:cubicBezTo>
                  <a:pt x="247" y="6736"/>
                  <a:pt x="0" y="7913"/>
                  <a:pt x="0" y="9084"/>
                </a:cubicBezTo>
                <a:cubicBezTo>
                  <a:pt x="0" y="10261"/>
                  <a:pt x="247" y="11374"/>
                  <a:pt x="677" y="12487"/>
                </a:cubicBezTo>
                <a:cubicBezTo>
                  <a:pt x="1113" y="13599"/>
                  <a:pt x="1790" y="14588"/>
                  <a:pt x="2655" y="15513"/>
                </a:cubicBezTo>
                <a:cubicBezTo>
                  <a:pt x="2749" y="15607"/>
                  <a:pt x="2889" y="15654"/>
                  <a:pt x="3028" y="15654"/>
                </a:cubicBezTo>
                <a:cubicBezTo>
                  <a:pt x="3167" y="15654"/>
                  <a:pt x="3306" y="15607"/>
                  <a:pt x="3397" y="15513"/>
                </a:cubicBezTo>
                <a:cubicBezTo>
                  <a:pt x="3644" y="15266"/>
                  <a:pt x="3644" y="14959"/>
                  <a:pt x="3397" y="14771"/>
                </a:cubicBezTo>
                <a:cubicBezTo>
                  <a:pt x="2596" y="13970"/>
                  <a:pt x="2037" y="13040"/>
                  <a:pt x="1666" y="12116"/>
                </a:cubicBezTo>
                <a:cubicBezTo>
                  <a:pt x="1236" y="11127"/>
                  <a:pt x="1048" y="10073"/>
                  <a:pt x="1048" y="9084"/>
                </a:cubicBezTo>
                <a:cubicBezTo>
                  <a:pt x="1048" y="8036"/>
                  <a:pt x="1236" y="7047"/>
                  <a:pt x="1666" y="6058"/>
                </a:cubicBezTo>
                <a:cubicBezTo>
                  <a:pt x="2037" y="5069"/>
                  <a:pt x="2596" y="4204"/>
                  <a:pt x="3397" y="3398"/>
                </a:cubicBezTo>
                <a:cubicBezTo>
                  <a:pt x="4203" y="2597"/>
                  <a:pt x="5128" y="2038"/>
                  <a:pt x="6058" y="1608"/>
                </a:cubicBezTo>
                <a:cubicBezTo>
                  <a:pt x="7046" y="1237"/>
                  <a:pt x="8035" y="1049"/>
                  <a:pt x="9084" y="1049"/>
                </a:cubicBezTo>
                <a:cubicBezTo>
                  <a:pt x="10137" y="1049"/>
                  <a:pt x="11126" y="1237"/>
                  <a:pt x="12115" y="1608"/>
                </a:cubicBezTo>
                <a:cubicBezTo>
                  <a:pt x="13104" y="2038"/>
                  <a:pt x="13969" y="2597"/>
                  <a:pt x="14770" y="3398"/>
                </a:cubicBezTo>
                <a:cubicBezTo>
                  <a:pt x="15576" y="4204"/>
                  <a:pt x="16130" y="5069"/>
                  <a:pt x="16565" y="6058"/>
                </a:cubicBezTo>
                <a:cubicBezTo>
                  <a:pt x="16936" y="7047"/>
                  <a:pt x="17119" y="8036"/>
                  <a:pt x="17119" y="9084"/>
                </a:cubicBezTo>
                <a:cubicBezTo>
                  <a:pt x="17119" y="10073"/>
                  <a:pt x="16936" y="11127"/>
                  <a:pt x="16565" y="12116"/>
                </a:cubicBezTo>
                <a:cubicBezTo>
                  <a:pt x="16130" y="13040"/>
                  <a:pt x="15576" y="13970"/>
                  <a:pt x="14770" y="14771"/>
                </a:cubicBezTo>
                <a:cubicBezTo>
                  <a:pt x="13969" y="15513"/>
                  <a:pt x="13104" y="16131"/>
                  <a:pt x="12115" y="16502"/>
                </a:cubicBezTo>
                <a:cubicBezTo>
                  <a:pt x="11126" y="16937"/>
                  <a:pt x="10137" y="17120"/>
                  <a:pt x="9084" y="17120"/>
                </a:cubicBezTo>
                <a:lnTo>
                  <a:pt x="8530" y="17120"/>
                </a:lnTo>
                <a:cubicBezTo>
                  <a:pt x="8505" y="17114"/>
                  <a:pt x="8480" y="17111"/>
                  <a:pt x="8455" y="17111"/>
                </a:cubicBezTo>
                <a:cubicBezTo>
                  <a:pt x="8234" y="17111"/>
                  <a:pt x="8029" y="17333"/>
                  <a:pt x="7971" y="17555"/>
                </a:cubicBezTo>
                <a:cubicBezTo>
                  <a:pt x="7971" y="17862"/>
                  <a:pt x="8218" y="18109"/>
                  <a:pt x="8466" y="18173"/>
                </a:cubicBezTo>
                <a:lnTo>
                  <a:pt x="9084" y="18173"/>
                </a:lnTo>
                <a:cubicBezTo>
                  <a:pt x="10261" y="18173"/>
                  <a:pt x="11433" y="17926"/>
                  <a:pt x="12486" y="17491"/>
                </a:cubicBezTo>
                <a:cubicBezTo>
                  <a:pt x="13598" y="17061"/>
                  <a:pt x="14647" y="16378"/>
                  <a:pt x="15512" y="15513"/>
                </a:cubicBezTo>
                <a:cubicBezTo>
                  <a:pt x="16377" y="14588"/>
                  <a:pt x="17060" y="13599"/>
                  <a:pt x="17490" y="12487"/>
                </a:cubicBezTo>
                <a:cubicBezTo>
                  <a:pt x="17985" y="11374"/>
                  <a:pt x="18172" y="10261"/>
                  <a:pt x="18172" y="9084"/>
                </a:cubicBezTo>
                <a:cubicBezTo>
                  <a:pt x="18172" y="7913"/>
                  <a:pt x="17985" y="6736"/>
                  <a:pt x="17490" y="5623"/>
                </a:cubicBezTo>
                <a:cubicBezTo>
                  <a:pt x="17060" y="4575"/>
                  <a:pt x="16377" y="3521"/>
                  <a:pt x="15512" y="2656"/>
                </a:cubicBezTo>
                <a:cubicBezTo>
                  <a:pt x="14647" y="1791"/>
                  <a:pt x="13598" y="1113"/>
                  <a:pt x="12486" y="678"/>
                </a:cubicBezTo>
                <a:cubicBezTo>
                  <a:pt x="11433" y="184"/>
                  <a:pt x="10261" y="1"/>
                  <a:pt x="90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7"/>
          <p:cNvSpPr/>
          <p:nvPr/>
        </p:nvSpPr>
        <p:spPr>
          <a:xfrm>
            <a:off x="2118013" y="1990650"/>
            <a:ext cx="61850" cy="50525"/>
          </a:xfrm>
          <a:custGeom>
            <a:avLst/>
            <a:gdLst/>
            <a:ahLst/>
            <a:cxnLst/>
            <a:rect l="l" t="t" r="r" b="b"/>
            <a:pathLst>
              <a:path w="2474" h="2021" extrusionOk="0">
                <a:moveTo>
                  <a:pt x="610" y="1"/>
                </a:moveTo>
                <a:cubicBezTo>
                  <a:pt x="436" y="1"/>
                  <a:pt x="272" y="111"/>
                  <a:pt x="189" y="276"/>
                </a:cubicBezTo>
                <a:cubicBezTo>
                  <a:pt x="1" y="524"/>
                  <a:pt x="125" y="830"/>
                  <a:pt x="372" y="1018"/>
                </a:cubicBezTo>
                <a:cubicBezTo>
                  <a:pt x="807" y="1201"/>
                  <a:pt x="1178" y="1513"/>
                  <a:pt x="1549" y="1883"/>
                </a:cubicBezTo>
                <a:cubicBezTo>
                  <a:pt x="1640" y="1975"/>
                  <a:pt x="1779" y="2021"/>
                  <a:pt x="1918" y="2021"/>
                </a:cubicBezTo>
                <a:cubicBezTo>
                  <a:pt x="2057" y="2021"/>
                  <a:pt x="2197" y="1975"/>
                  <a:pt x="2290" y="1883"/>
                </a:cubicBezTo>
                <a:cubicBezTo>
                  <a:pt x="2473" y="1696"/>
                  <a:pt x="2473" y="1325"/>
                  <a:pt x="2290" y="1142"/>
                </a:cubicBezTo>
                <a:cubicBezTo>
                  <a:pt x="1855" y="707"/>
                  <a:pt x="1361" y="336"/>
                  <a:pt x="866" y="88"/>
                </a:cubicBezTo>
                <a:cubicBezTo>
                  <a:pt x="784" y="28"/>
                  <a:pt x="696" y="1"/>
                  <a:pt x="6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7"/>
          <p:cNvSpPr/>
          <p:nvPr/>
        </p:nvSpPr>
        <p:spPr>
          <a:xfrm>
            <a:off x="1944963" y="1972825"/>
            <a:ext cx="153050" cy="68350"/>
          </a:xfrm>
          <a:custGeom>
            <a:avLst/>
            <a:gdLst/>
            <a:ahLst/>
            <a:cxnLst/>
            <a:rect l="l" t="t" r="r" b="b"/>
            <a:pathLst>
              <a:path w="6122" h="2734" extrusionOk="0">
                <a:moveTo>
                  <a:pt x="4698" y="0"/>
                </a:moveTo>
                <a:cubicBezTo>
                  <a:pt x="3897" y="0"/>
                  <a:pt x="3091" y="124"/>
                  <a:pt x="2290" y="431"/>
                </a:cubicBezTo>
                <a:cubicBezTo>
                  <a:pt x="1548" y="742"/>
                  <a:pt x="806" y="1237"/>
                  <a:pt x="188" y="1855"/>
                </a:cubicBezTo>
                <a:cubicBezTo>
                  <a:pt x="0" y="2038"/>
                  <a:pt x="0" y="2409"/>
                  <a:pt x="188" y="2596"/>
                </a:cubicBezTo>
                <a:cubicBezTo>
                  <a:pt x="312" y="2688"/>
                  <a:pt x="450" y="2734"/>
                  <a:pt x="581" y="2734"/>
                </a:cubicBezTo>
                <a:cubicBezTo>
                  <a:pt x="712" y="2734"/>
                  <a:pt x="836" y="2688"/>
                  <a:pt x="930" y="2596"/>
                </a:cubicBezTo>
                <a:cubicBezTo>
                  <a:pt x="1484" y="2038"/>
                  <a:pt x="2042" y="1667"/>
                  <a:pt x="2720" y="1420"/>
                </a:cubicBezTo>
                <a:cubicBezTo>
                  <a:pt x="3338" y="1172"/>
                  <a:pt x="4020" y="1049"/>
                  <a:pt x="4698" y="1049"/>
                </a:cubicBezTo>
                <a:cubicBezTo>
                  <a:pt x="4945" y="1049"/>
                  <a:pt x="5192" y="1049"/>
                  <a:pt x="5504" y="1113"/>
                </a:cubicBezTo>
                <a:cubicBezTo>
                  <a:pt x="5751" y="1113"/>
                  <a:pt x="6058" y="925"/>
                  <a:pt x="6058" y="619"/>
                </a:cubicBezTo>
                <a:cubicBezTo>
                  <a:pt x="6122" y="371"/>
                  <a:pt x="5934" y="60"/>
                  <a:pt x="5627" y="60"/>
                </a:cubicBezTo>
                <a:cubicBezTo>
                  <a:pt x="5316" y="0"/>
                  <a:pt x="5009" y="0"/>
                  <a:pt x="46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7"/>
          <p:cNvSpPr/>
          <p:nvPr/>
        </p:nvSpPr>
        <p:spPr>
          <a:xfrm>
            <a:off x="1699313" y="2267575"/>
            <a:ext cx="163825" cy="161125"/>
          </a:xfrm>
          <a:custGeom>
            <a:avLst/>
            <a:gdLst/>
            <a:ahLst/>
            <a:cxnLst/>
            <a:rect l="l" t="t" r="r" b="b"/>
            <a:pathLst>
              <a:path w="6553" h="6445" extrusionOk="0">
                <a:moveTo>
                  <a:pt x="5957" y="0"/>
                </a:moveTo>
                <a:cubicBezTo>
                  <a:pt x="5826" y="0"/>
                  <a:pt x="5687" y="46"/>
                  <a:pt x="5564" y="138"/>
                </a:cubicBezTo>
                <a:lnTo>
                  <a:pt x="184" y="5518"/>
                </a:lnTo>
                <a:cubicBezTo>
                  <a:pt x="1" y="5765"/>
                  <a:pt x="1" y="6071"/>
                  <a:pt x="184" y="6259"/>
                </a:cubicBezTo>
                <a:cubicBezTo>
                  <a:pt x="278" y="6383"/>
                  <a:pt x="417" y="6445"/>
                  <a:pt x="556" y="6445"/>
                </a:cubicBezTo>
                <a:cubicBezTo>
                  <a:pt x="695" y="6445"/>
                  <a:pt x="834" y="6383"/>
                  <a:pt x="925" y="6259"/>
                </a:cubicBezTo>
                <a:lnTo>
                  <a:pt x="6305" y="879"/>
                </a:lnTo>
                <a:cubicBezTo>
                  <a:pt x="6553" y="696"/>
                  <a:pt x="6553" y="325"/>
                  <a:pt x="6305" y="138"/>
                </a:cubicBezTo>
                <a:cubicBezTo>
                  <a:pt x="6211" y="46"/>
                  <a:pt x="6088" y="0"/>
                  <a:pt x="59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7"/>
          <p:cNvSpPr/>
          <p:nvPr/>
        </p:nvSpPr>
        <p:spPr>
          <a:xfrm>
            <a:off x="1699313" y="2332475"/>
            <a:ext cx="228725" cy="175050"/>
          </a:xfrm>
          <a:custGeom>
            <a:avLst/>
            <a:gdLst/>
            <a:ahLst/>
            <a:cxnLst/>
            <a:rect l="l" t="t" r="r" b="b"/>
            <a:pathLst>
              <a:path w="9149" h="7002" extrusionOk="0">
                <a:moveTo>
                  <a:pt x="8592" y="0"/>
                </a:moveTo>
                <a:cubicBezTo>
                  <a:pt x="8453" y="0"/>
                  <a:pt x="8313" y="46"/>
                  <a:pt x="8219" y="138"/>
                </a:cubicBezTo>
                <a:lnTo>
                  <a:pt x="2844" y="5577"/>
                </a:lnTo>
                <a:cubicBezTo>
                  <a:pt x="2720" y="5701"/>
                  <a:pt x="2532" y="5765"/>
                  <a:pt x="2409" y="5888"/>
                </a:cubicBezTo>
                <a:cubicBezTo>
                  <a:pt x="2226" y="5948"/>
                  <a:pt x="2038" y="5948"/>
                  <a:pt x="1855" y="5948"/>
                </a:cubicBezTo>
                <a:cubicBezTo>
                  <a:pt x="1731" y="5948"/>
                  <a:pt x="1543" y="5948"/>
                  <a:pt x="1360" y="5888"/>
                </a:cubicBezTo>
                <a:cubicBezTo>
                  <a:pt x="1237" y="5765"/>
                  <a:pt x="1049" y="5701"/>
                  <a:pt x="925" y="5577"/>
                </a:cubicBezTo>
                <a:cubicBezTo>
                  <a:pt x="834" y="5453"/>
                  <a:pt x="695" y="5392"/>
                  <a:pt x="556" y="5392"/>
                </a:cubicBezTo>
                <a:cubicBezTo>
                  <a:pt x="417" y="5392"/>
                  <a:pt x="278" y="5453"/>
                  <a:pt x="184" y="5577"/>
                </a:cubicBezTo>
                <a:cubicBezTo>
                  <a:pt x="1" y="5765"/>
                  <a:pt x="1" y="6136"/>
                  <a:pt x="184" y="6319"/>
                </a:cubicBezTo>
                <a:cubicBezTo>
                  <a:pt x="431" y="6566"/>
                  <a:pt x="678" y="6690"/>
                  <a:pt x="990" y="6813"/>
                </a:cubicBezTo>
                <a:cubicBezTo>
                  <a:pt x="1296" y="6937"/>
                  <a:pt x="1543" y="7001"/>
                  <a:pt x="1855" y="7001"/>
                </a:cubicBezTo>
                <a:cubicBezTo>
                  <a:pt x="2162" y="7001"/>
                  <a:pt x="2473" y="6937"/>
                  <a:pt x="2780" y="6813"/>
                </a:cubicBezTo>
                <a:cubicBezTo>
                  <a:pt x="3091" y="6690"/>
                  <a:pt x="3338" y="6566"/>
                  <a:pt x="3586" y="6319"/>
                </a:cubicBezTo>
                <a:lnTo>
                  <a:pt x="8961" y="879"/>
                </a:lnTo>
                <a:cubicBezTo>
                  <a:pt x="9149" y="696"/>
                  <a:pt x="9149" y="385"/>
                  <a:pt x="8961" y="138"/>
                </a:cubicBezTo>
                <a:cubicBezTo>
                  <a:pt x="8869" y="46"/>
                  <a:pt x="8731" y="0"/>
                  <a:pt x="85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7"/>
          <p:cNvSpPr/>
          <p:nvPr/>
        </p:nvSpPr>
        <p:spPr>
          <a:xfrm>
            <a:off x="1839863" y="2326300"/>
            <a:ext cx="61850" cy="59500"/>
          </a:xfrm>
          <a:custGeom>
            <a:avLst/>
            <a:gdLst/>
            <a:ahLst/>
            <a:cxnLst/>
            <a:rect l="l" t="t" r="r" b="b"/>
            <a:pathLst>
              <a:path w="2474" h="2380" extrusionOk="0">
                <a:moveTo>
                  <a:pt x="597" y="0"/>
                </a:moveTo>
                <a:cubicBezTo>
                  <a:pt x="466" y="0"/>
                  <a:pt x="342" y="46"/>
                  <a:pt x="248" y="137"/>
                </a:cubicBezTo>
                <a:cubicBezTo>
                  <a:pt x="1" y="385"/>
                  <a:pt x="1" y="696"/>
                  <a:pt x="248" y="879"/>
                </a:cubicBezTo>
                <a:lnTo>
                  <a:pt x="1549" y="2239"/>
                </a:lnTo>
                <a:cubicBezTo>
                  <a:pt x="1640" y="2333"/>
                  <a:pt x="1779" y="2380"/>
                  <a:pt x="1918" y="2380"/>
                </a:cubicBezTo>
                <a:cubicBezTo>
                  <a:pt x="2057" y="2380"/>
                  <a:pt x="2197" y="2333"/>
                  <a:pt x="2290" y="2239"/>
                </a:cubicBezTo>
                <a:cubicBezTo>
                  <a:pt x="2473" y="1992"/>
                  <a:pt x="2473" y="1685"/>
                  <a:pt x="2290" y="1438"/>
                </a:cubicBezTo>
                <a:lnTo>
                  <a:pt x="990" y="137"/>
                </a:lnTo>
                <a:cubicBezTo>
                  <a:pt x="866" y="46"/>
                  <a:pt x="728" y="0"/>
                  <a:pt x="5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4599875" y="1991075"/>
            <a:ext cx="83450" cy="47375"/>
          </a:xfrm>
          <a:custGeom>
            <a:avLst/>
            <a:gdLst/>
            <a:ahLst/>
            <a:cxnLst/>
            <a:rect l="l" t="t" r="r" b="b"/>
            <a:pathLst>
              <a:path w="3338" h="1895" extrusionOk="0">
                <a:moveTo>
                  <a:pt x="565" y="1"/>
                </a:moveTo>
                <a:cubicBezTo>
                  <a:pt x="312" y="1"/>
                  <a:pt x="116" y="175"/>
                  <a:pt x="60" y="447"/>
                </a:cubicBezTo>
                <a:cubicBezTo>
                  <a:pt x="0" y="694"/>
                  <a:pt x="183" y="1001"/>
                  <a:pt x="430" y="1065"/>
                </a:cubicBezTo>
                <a:cubicBezTo>
                  <a:pt x="1172" y="1248"/>
                  <a:pt x="1855" y="1495"/>
                  <a:pt x="2473" y="1807"/>
                </a:cubicBezTo>
                <a:cubicBezTo>
                  <a:pt x="2554" y="1867"/>
                  <a:pt x="2643" y="1894"/>
                  <a:pt x="2729" y="1894"/>
                </a:cubicBezTo>
                <a:cubicBezTo>
                  <a:pt x="2903" y="1894"/>
                  <a:pt x="3067" y="1784"/>
                  <a:pt x="3150" y="1619"/>
                </a:cubicBezTo>
                <a:cubicBezTo>
                  <a:pt x="3338" y="1372"/>
                  <a:pt x="3214" y="1065"/>
                  <a:pt x="2967" y="942"/>
                </a:cubicBezTo>
                <a:cubicBezTo>
                  <a:pt x="2285" y="506"/>
                  <a:pt x="1484" y="200"/>
                  <a:pt x="678" y="12"/>
                </a:cubicBezTo>
                <a:cubicBezTo>
                  <a:pt x="639" y="4"/>
                  <a:pt x="601" y="1"/>
                  <a:pt x="5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7"/>
          <p:cNvSpPr/>
          <p:nvPr/>
        </p:nvSpPr>
        <p:spPr>
          <a:xfrm>
            <a:off x="4669350" y="2053000"/>
            <a:ext cx="108175" cy="397400"/>
          </a:xfrm>
          <a:custGeom>
            <a:avLst/>
            <a:gdLst/>
            <a:ahLst/>
            <a:cxnLst/>
            <a:rect l="l" t="t" r="r" b="b"/>
            <a:pathLst>
              <a:path w="4327" h="15896" extrusionOk="0">
                <a:moveTo>
                  <a:pt x="1911" y="1"/>
                </a:moveTo>
                <a:cubicBezTo>
                  <a:pt x="1789" y="1"/>
                  <a:pt x="1662" y="46"/>
                  <a:pt x="1548" y="131"/>
                </a:cubicBezTo>
                <a:cubicBezTo>
                  <a:pt x="1360" y="319"/>
                  <a:pt x="1301" y="625"/>
                  <a:pt x="1484" y="873"/>
                </a:cubicBezTo>
                <a:cubicBezTo>
                  <a:pt x="2596" y="2109"/>
                  <a:pt x="3279" y="3780"/>
                  <a:pt x="3279" y="5570"/>
                </a:cubicBezTo>
                <a:cubicBezTo>
                  <a:pt x="3279" y="7242"/>
                  <a:pt x="2720" y="8725"/>
                  <a:pt x="1795" y="9961"/>
                </a:cubicBezTo>
                <a:cubicBezTo>
                  <a:pt x="1177" y="10703"/>
                  <a:pt x="742" y="11628"/>
                  <a:pt x="435" y="12493"/>
                </a:cubicBezTo>
                <a:cubicBezTo>
                  <a:pt x="124" y="13423"/>
                  <a:pt x="0" y="14412"/>
                  <a:pt x="0" y="15401"/>
                </a:cubicBezTo>
                <a:cubicBezTo>
                  <a:pt x="0" y="15648"/>
                  <a:pt x="247" y="15895"/>
                  <a:pt x="559" y="15895"/>
                </a:cubicBezTo>
                <a:cubicBezTo>
                  <a:pt x="806" y="15895"/>
                  <a:pt x="1053" y="15648"/>
                  <a:pt x="1053" y="15401"/>
                </a:cubicBezTo>
                <a:cubicBezTo>
                  <a:pt x="1053" y="14535"/>
                  <a:pt x="1177" y="13670"/>
                  <a:pt x="1424" y="12864"/>
                </a:cubicBezTo>
                <a:cubicBezTo>
                  <a:pt x="1731" y="12063"/>
                  <a:pt x="2102" y="11257"/>
                  <a:pt x="2596" y="10580"/>
                </a:cubicBezTo>
                <a:cubicBezTo>
                  <a:pt x="3709" y="9220"/>
                  <a:pt x="4327" y="7489"/>
                  <a:pt x="4327" y="5570"/>
                </a:cubicBezTo>
                <a:cubicBezTo>
                  <a:pt x="4327" y="3533"/>
                  <a:pt x="3585" y="1614"/>
                  <a:pt x="2290" y="195"/>
                </a:cubicBezTo>
                <a:cubicBezTo>
                  <a:pt x="2189" y="62"/>
                  <a:pt x="2053" y="1"/>
                  <a:pt x="19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7"/>
          <p:cNvSpPr/>
          <p:nvPr/>
        </p:nvSpPr>
        <p:spPr>
          <a:xfrm>
            <a:off x="4446825" y="2400925"/>
            <a:ext cx="27825" cy="49475"/>
          </a:xfrm>
          <a:custGeom>
            <a:avLst/>
            <a:gdLst/>
            <a:ahLst/>
            <a:cxnLst/>
            <a:rect l="l" t="t" r="r" b="b"/>
            <a:pathLst>
              <a:path w="1113" h="1979" extrusionOk="0">
                <a:moveTo>
                  <a:pt x="495" y="0"/>
                </a:moveTo>
                <a:cubicBezTo>
                  <a:pt x="188" y="60"/>
                  <a:pt x="0" y="307"/>
                  <a:pt x="65" y="618"/>
                </a:cubicBezTo>
                <a:lnTo>
                  <a:pt x="65" y="1484"/>
                </a:lnTo>
                <a:cubicBezTo>
                  <a:pt x="65" y="1731"/>
                  <a:pt x="312" y="1978"/>
                  <a:pt x="619" y="1978"/>
                </a:cubicBezTo>
                <a:cubicBezTo>
                  <a:pt x="930" y="1978"/>
                  <a:pt x="1113" y="1731"/>
                  <a:pt x="1113" y="1484"/>
                </a:cubicBezTo>
                <a:lnTo>
                  <a:pt x="1113" y="495"/>
                </a:lnTo>
                <a:cubicBezTo>
                  <a:pt x="1054" y="183"/>
                  <a:pt x="806" y="0"/>
                  <a:pt x="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4366475" y="1986775"/>
            <a:ext cx="216350" cy="384450"/>
          </a:xfrm>
          <a:custGeom>
            <a:avLst/>
            <a:gdLst/>
            <a:ahLst/>
            <a:cxnLst/>
            <a:rect l="l" t="t" r="r" b="b"/>
            <a:pathLst>
              <a:path w="8654" h="15378" extrusionOk="0">
                <a:moveTo>
                  <a:pt x="8100" y="1"/>
                </a:moveTo>
                <a:cubicBezTo>
                  <a:pt x="7047" y="60"/>
                  <a:pt x="5998" y="308"/>
                  <a:pt x="5009" y="743"/>
                </a:cubicBezTo>
                <a:cubicBezTo>
                  <a:pt x="3585" y="1361"/>
                  <a:pt x="2349" y="2473"/>
                  <a:pt x="1424" y="3769"/>
                </a:cubicBezTo>
                <a:cubicBezTo>
                  <a:pt x="559" y="5069"/>
                  <a:pt x="0" y="6677"/>
                  <a:pt x="0" y="8284"/>
                </a:cubicBezTo>
                <a:cubicBezTo>
                  <a:pt x="0" y="8407"/>
                  <a:pt x="65" y="8590"/>
                  <a:pt x="65" y="8714"/>
                </a:cubicBezTo>
                <a:cubicBezTo>
                  <a:pt x="124" y="10385"/>
                  <a:pt x="742" y="11869"/>
                  <a:pt x="1607" y="13105"/>
                </a:cubicBezTo>
                <a:cubicBezTo>
                  <a:pt x="2102" y="13723"/>
                  <a:pt x="2413" y="14341"/>
                  <a:pt x="2720" y="15019"/>
                </a:cubicBezTo>
                <a:cubicBezTo>
                  <a:pt x="2812" y="15250"/>
                  <a:pt x="3007" y="15377"/>
                  <a:pt x="3202" y="15377"/>
                </a:cubicBezTo>
                <a:cubicBezTo>
                  <a:pt x="3270" y="15377"/>
                  <a:pt x="3339" y="15362"/>
                  <a:pt x="3402" y="15330"/>
                </a:cubicBezTo>
                <a:cubicBezTo>
                  <a:pt x="3650" y="15206"/>
                  <a:pt x="3773" y="14895"/>
                  <a:pt x="3709" y="14648"/>
                </a:cubicBezTo>
                <a:cubicBezTo>
                  <a:pt x="3402" y="13847"/>
                  <a:pt x="2967" y="13164"/>
                  <a:pt x="2473" y="12487"/>
                </a:cubicBezTo>
                <a:cubicBezTo>
                  <a:pt x="1672" y="11374"/>
                  <a:pt x="1177" y="10074"/>
                  <a:pt x="1113" y="8654"/>
                </a:cubicBezTo>
                <a:cubicBezTo>
                  <a:pt x="1113" y="8531"/>
                  <a:pt x="1053" y="8407"/>
                  <a:pt x="1053" y="8284"/>
                </a:cubicBezTo>
                <a:cubicBezTo>
                  <a:pt x="1053" y="7354"/>
                  <a:pt x="1301" y="6429"/>
                  <a:pt x="1672" y="5564"/>
                </a:cubicBezTo>
                <a:cubicBezTo>
                  <a:pt x="2166" y="4328"/>
                  <a:pt x="3091" y="3151"/>
                  <a:pt x="4268" y="2350"/>
                </a:cubicBezTo>
                <a:cubicBezTo>
                  <a:pt x="5380" y="1544"/>
                  <a:pt x="6740" y="1114"/>
                  <a:pt x="8159" y="1049"/>
                </a:cubicBezTo>
                <a:cubicBezTo>
                  <a:pt x="8407" y="1049"/>
                  <a:pt x="8654" y="802"/>
                  <a:pt x="8654" y="555"/>
                </a:cubicBezTo>
                <a:cubicBezTo>
                  <a:pt x="8654" y="248"/>
                  <a:pt x="8407" y="1"/>
                  <a:pt x="81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7"/>
          <p:cNvSpPr/>
          <p:nvPr/>
        </p:nvSpPr>
        <p:spPr>
          <a:xfrm>
            <a:off x="4508625" y="2442575"/>
            <a:ext cx="126750" cy="112900"/>
          </a:xfrm>
          <a:custGeom>
            <a:avLst/>
            <a:gdLst/>
            <a:ahLst/>
            <a:cxnLst/>
            <a:rect l="l" t="t" r="r" b="b"/>
            <a:pathLst>
              <a:path w="5070" h="4516" extrusionOk="0">
                <a:moveTo>
                  <a:pt x="930" y="1"/>
                </a:moveTo>
                <a:cubicBezTo>
                  <a:pt x="436" y="1"/>
                  <a:pt x="1" y="436"/>
                  <a:pt x="1" y="930"/>
                </a:cubicBezTo>
                <a:lnTo>
                  <a:pt x="1" y="3586"/>
                </a:lnTo>
                <a:cubicBezTo>
                  <a:pt x="1" y="4080"/>
                  <a:pt x="436" y="4515"/>
                  <a:pt x="930" y="4515"/>
                </a:cubicBezTo>
                <a:lnTo>
                  <a:pt x="4145" y="4515"/>
                </a:lnTo>
                <a:cubicBezTo>
                  <a:pt x="4698" y="4515"/>
                  <a:pt x="5069" y="4080"/>
                  <a:pt x="5069" y="3586"/>
                </a:cubicBezTo>
                <a:lnTo>
                  <a:pt x="5069" y="930"/>
                </a:lnTo>
                <a:cubicBezTo>
                  <a:pt x="5069" y="436"/>
                  <a:pt x="4698" y="1"/>
                  <a:pt x="41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7"/>
          <p:cNvSpPr/>
          <p:nvPr/>
        </p:nvSpPr>
        <p:spPr>
          <a:xfrm>
            <a:off x="4496275" y="2430225"/>
            <a:ext cx="153075" cy="26350"/>
          </a:xfrm>
          <a:custGeom>
            <a:avLst/>
            <a:gdLst/>
            <a:ahLst/>
            <a:cxnLst/>
            <a:rect l="l" t="t" r="r" b="b"/>
            <a:pathLst>
              <a:path w="6123" h="1054" extrusionOk="0">
                <a:moveTo>
                  <a:pt x="495" y="0"/>
                </a:moveTo>
                <a:cubicBezTo>
                  <a:pt x="188" y="0"/>
                  <a:pt x="0" y="248"/>
                  <a:pt x="0" y="495"/>
                </a:cubicBezTo>
                <a:cubicBezTo>
                  <a:pt x="0" y="806"/>
                  <a:pt x="188" y="1054"/>
                  <a:pt x="495" y="1054"/>
                </a:cubicBezTo>
                <a:lnTo>
                  <a:pt x="5563" y="1054"/>
                </a:lnTo>
                <a:cubicBezTo>
                  <a:pt x="5875" y="1054"/>
                  <a:pt x="6122" y="806"/>
                  <a:pt x="6122" y="495"/>
                </a:cubicBezTo>
                <a:cubicBezTo>
                  <a:pt x="6122" y="248"/>
                  <a:pt x="5875" y="0"/>
                  <a:pt x="55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7"/>
          <p:cNvSpPr/>
          <p:nvPr/>
        </p:nvSpPr>
        <p:spPr>
          <a:xfrm>
            <a:off x="4496275" y="2485850"/>
            <a:ext cx="153075" cy="26350"/>
          </a:xfrm>
          <a:custGeom>
            <a:avLst/>
            <a:gdLst/>
            <a:ahLst/>
            <a:cxnLst/>
            <a:rect l="l" t="t" r="r" b="b"/>
            <a:pathLst>
              <a:path w="6123" h="1054" extrusionOk="0">
                <a:moveTo>
                  <a:pt x="495" y="0"/>
                </a:moveTo>
                <a:cubicBezTo>
                  <a:pt x="188" y="0"/>
                  <a:pt x="0" y="248"/>
                  <a:pt x="0" y="559"/>
                </a:cubicBezTo>
                <a:cubicBezTo>
                  <a:pt x="0" y="806"/>
                  <a:pt x="188" y="1054"/>
                  <a:pt x="495" y="1054"/>
                </a:cubicBezTo>
                <a:lnTo>
                  <a:pt x="5563" y="1054"/>
                </a:lnTo>
                <a:cubicBezTo>
                  <a:pt x="5875" y="1054"/>
                  <a:pt x="6122" y="806"/>
                  <a:pt x="6122" y="559"/>
                </a:cubicBezTo>
                <a:cubicBezTo>
                  <a:pt x="6122" y="248"/>
                  <a:pt x="5875" y="0"/>
                  <a:pt x="55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7"/>
          <p:cNvSpPr/>
          <p:nvPr/>
        </p:nvSpPr>
        <p:spPr>
          <a:xfrm>
            <a:off x="4517900" y="2543075"/>
            <a:ext cx="109800" cy="26250"/>
          </a:xfrm>
          <a:custGeom>
            <a:avLst/>
            <a:gdLst/>
            <a:ahLst/>
            <a:cxnLst/>
            <a:rect l="l" t="t" r="r" b="b"/>
            <a:pathLst>
              <a:path w="4392" h="1050" extrusionOk="0">
                <a:moveTo>
                  <a:pt x="559" y="1"/>
                </a:moveTo>
                <a:cubicBezTo>
                  <a:pt x="248" y="1"/>
                  <a:pt x="1" y="184"/>
                  <a:pt x="1" y="495"/>
                </a:cubicBezTo>
                <a:cubicBezTo>
                  <a:pt x="1" y="802"/>
                  <a:pt x="248" y="1049"/>
                  <a:pt x="559" y="1049"/>
                </a:cubicBezTo>
                <a:lnTo>
                  <a:pt x="3833" y="1049"/>
                </a:lnTo>
                <a:cubicBezTo>
                  <a:pt x="4145" y="1049"/>
                  <a:pt x="4392" y="802"/>
                  <a:pt x="4392" y="495"/>
                </a:cubicBezTo>
                <a:cubicBezTo>
                  <a:pt x="4392" y="184"/>
                  <a:pt x="4145" y="1"/>
                  <a:pt x="38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7"/>
          <p:cNvSpPr/>
          <p:nvPr/>
        </p:nvSpPr>
        <p:spPr>
          <a:xfrm>
            <a:off x="4442250" y="2062450"/>
            <a:ext cx="259625" cy="259625"/>
          </a:xfrm>
          <a:custGeom>
            <a:avLst/>
            <a:gdLst/>
            <a:ahLst/>
            <a:cxnLst/>
            <a:rect l="l" t="t" r="r" b="b"/>
            <a:pathLst>
              <a:path w="10385" h="10385" extrusionOk="0">
                <a:moveTo>
                  <a:pt x="5193" y="0"/>
                </a:moveTo>
                <a:cubicBezTo>
                  <a:pt x="2349" y="0"/>
                  <a:pt x="0" y="2290"/>
                  <a:pt x="0" y="5192"/>
                </a:cubicBezTo>
                <a:cubicBezTo>
                  <a:pt x="0" y="8036"/>
                  <a:pt x="2349" y="10384"/>
                  <a:pt x="5193" y="10384"/>
                </a:cubicBezTo>
                <a:cubicBezTo>
                  <a:pt x="8095" y="10384"/>
                  <a:pt x="10385" y="8036"/>
                  <a:pt x="10385" y="5192"/>
                </a:cubicBezTo>
                <a:cubicBezTo>
                  <a:pt x="10385" y="2290"/>
                  <a:pt x="8095" y="0"/>
                  <a:pt x="5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7"/>
          <p:cNvSpPr/>
          <p:nvPr/>
        </p:nvSpPr>
        <p:spPr>
          <a:xfrm>
            <a:off x="4559700" y="1760925"/>
            <a:ext cx="26225" cy="112875"/>
          </a:xfrm>
          <a:custGeom>
            <a:avLst/>
            <a:gdLst/>
            <a:ahLst/>
            <a:cxnLst/>
            <a:rect l="l" t="t" r="r" b="b"/>
            <a:pathLst>
              <a:path w="1049" h="4515" extrusionOk="0">
                <a:moveTo>
                  <a:pt x="495" y="0"/>
                </a:moveTo>
                <a:cubicBezTo>
                  <a:pt x="247" y="0"/>
                  <a:pt x="0" y="247"/>
                  <a:pt x="0" y="559"/>
                </a:cubicBezTo>
                <a:lnTo>
                  <a:pt x="0" y="3956"/>
                </a:lnTo>
                <a:cubicBezTo>
                  <a:pt x="0" y="4267"/>
                  <a:pt x="247" y="4515"/>
                  <a:pt x="495" y="4515"/>
                </a:cubicBezTo>
                <a:cubicBezTo>
                  <a:pt x="801" y="4515"/>
                  <a:pt x="1048" y="4267"/>
                  <a:pt x="1048" y="3956"/>
                </a:cubicBezTo>
                <a:lnTo>
                  <a:pt x="1048" y="559"/>
                </a:lnTo>
                <a:cubicBezTo>
                  <a:pt x="1048" y="247"/>
                  <a:pt x="801" y="0"/>
                  <a:pt x="4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7"/>
          <p:cNvSpPr/>
          <p:nvPr/>
        </p:nvSpPr>
        <p:spPr>
          <a:xfrm>
            <a:off x="4375750" y="1892500"/>
            <a:ext cx="74200" cy="100450"/>
          </a:xfrm>
          <a:custGeom>
            <a:avLst/>
            <a:gdLst/>
            <a:ahLst/>
            <a:cxnLst/>
            <a:rect l="l" t="t" r="r" b="b"/>
            <a:pathLst>
              <a:path w="2968" h="4018" extrusionOk="0">
                <a:moveTo>
                  <a:pt x="635" y="1"/>
                </a:moveTo>
                <a:cubicBezTo>
                  <a:pt x="545" y="1"/>
                  <a:pt x="454" y="22"/>
                  <a:pt x="371" y="63"/>
                </a:cubicBezTo>
                <a:cubicBezTo>
                  <a:pt x="124" y="187"/>
                  <a:pt x="0" y="558"/>
                  <a:pt x="188" y="805"/>
                </a:cubicBezTo>
                <a:lnTo>
                  <a:pt x="1919" y="3772"/>
                </a:lnTo>
                <a:cubicBezTo>
                  <a:pt x="2001" y="3936"/>
                  <a:pt x="2163" y="4017"/>
                  <a:pt x="2336" y="4017"/>
                </a:cubicBezTo>
                <a:cubicBezTo>
                  <a:pt x="2423" y="4017"/>
                  <a:pt x="2513" y="3996"/>
                  <a:pt x="2596" y="3955"/>
                </a:cubicBezTo>
                <a:cubicBezTo>
                  <a:pt x="2843" y="3772"/>
                  <a:pt x="2967" y="3460"/>
                  <a:pt x="2784" y="3213"/>
                </a:cubicBezTo>
                <a:lnTo>
                  <a:pt x="1113" y="246"/>
                </a:lnTo>
                <a:cubicBezTo>
                  <a:pt x="991" y="82"/>
                  <a:pt x="813" y="1"/>
                  <a:pt x="6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4695675" y="1892500"/>
            <a:ext cx="72600" cy="100450"/>
          </a:xfrm>
          <a:custGeom>
            <a:avLst/>
            <a:gdLst/>
            <a:ahLst/>
            <a:cxnLst/>
            <a:rect l="l" t="t" r="r" b="b"/>
            <a:pathLst>
              <a:path w="2904" h="4018" extrusionOk="0">
                <a:moveTo>
                  <a:pt x="2291" y="1"/>
                </a:moveTo>
                <a:cubicBezTo>
                  <a:pt x="2099" y="1"/>
                  <a:pt x="1937" y="82"/>
                  <a:pt x="1855" y="246"/>
                </a:cubicBezTo>
                <a:lnTo>
                  <a:pt x="124" y="3213"/>
                </a:lnTo>
                <a:cubicBezTo>
                  <a:pt x="0" y="3460"/>
                  <a:pt x="60" y="3772"/>
                  <a:pt x="307" y="3955"/>
                </a:cubicBezTo>
                <a:cubicBezTo>
                  <a:pt x="390" y="3996"/>
                  <a:pt x="487" y="4017"/>
                  <a:pt x="584" y="4017"/>
                </a:cubicBezTo>
                <a:cubicBezTo>
                  <a:pt x="776" y="4017"/>
                  <a:pt x="967" y="3936"/>
                  <a:pt x="1049" y="3772"/>
                </a:cubicBezTo>
                <a:lnTo>
                  <a:pt x="2779" y="805"/>
                </a:lnTo>
                <a:cubicBezTo>
                  <a:pt x="2903" y="558"/>
                  <a:pt x="2844" y="187"/>
                  <a:pt x="2597" y="63"/>
                </a:cubicBezTo>
                <a:cubicBezTo>
                  <a:pt x="2492" y="22"/>
                  <a:pt x="2388" y="1"/>
                  <a:pt x="22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91630"/>
            <a:ext cx="5447429" cy="29912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/>
          <p:nvPr/>
        </p:nvSpPr>
        <p:spPr>
          <a:xfrm>
            <a:off x="5206925" y="0"/>
            <a:ext cx="277200" cy="213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8"/>
          <p:cNvSpPr/>
          <p:nvPr/>
        </p:nvSpPr>
        <p:spPr>
          <a:xfrm>
            <a:off x="5360250" y="0"/>
            <a:ext cx="3781500" cy="555526"/>
          </a:xfrm>
          <a:prstGeom prst="rect">
            <a:avLst/>
          </a:prstGeom>
          <a:gradFill>
            <a:gsLst>
              <a:gs pos="0">
                <a:srgbClr val="2E99B7">
                  <a:alpha val="54117"/>
                </a:srgbClr>
              </a:gs>
              <a:gs pos="100000">
                <a:srgbClr val="1D658E">
                  <a:alpha val="6470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Google Shape;356;p38"/>
          <p:cNvSpPr txBox="1">
            <a:spLocks noGrp="1"/>
          </p:cNvSpPr>
          <p:nvPr>
            <p:ph type="body" idx="1"/>
          </p:nvPr>
        </p:nvSpPr>
        <p:spPr>
          <a:xfrm>
            <a:off x="357158" y="3000378"/>
            <a:ext cx="4359478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3"/>
            <a:endParaRPr lang="ru-RU" dirty="0"/>
          </a:p>
        </p:txBody>
      </p:sp>
      <p:sp>
        <p:nvSpPr>
          <p:cNvPr id="357" name="Google Shape;357;p38"/>
          <p:cNvSpPr txBox="1">
            <a:spLocks noGrp="1"/>
          </p:cNvSpPr>
          <p:nvPr>
            <p:ph type="title"/>
          </p:nvPr>
        </p:nvSpPr>
        <p:spPr>
          <a:xfrm>
            <a:off x="720000" y="541975"/>
            <a:ext cx="46404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KazNU</a:t>
            </a:r>
            <a:r>
              <a:rPr lang="en-US" dirty="0" smtClean="0"/>
              <a:t>  Green Campus </a:t>
            </a:r>
            <a:endParaRPr dirty="0"/>
          </a:p>
        </p:txBody>
      </p:sp>
      <p:sp>
        <p:nvSpPr>
          <p:cNvPr id="358" name="Google Shape;358;p38"/>
          <p:cNvSpPr/>
          <p:nvPr/>
        </p:nvSpPr>
        <p:spPr>
          <a:xfrm>
            <a:off x="214282" y="928676"/>
            <a:ext cx="1219200" cy="1219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38"/>
          <p:cNvGrpSpPr/>
          <p:nvPr/>
        </p:nvGrpSpPr>
        <p:grpSpPr>
          <a:xfrm>
            <a:off x="571472" y="1285866"/>
            <a:ext cx="462168" cy="477966"/>
            <a:chOff x="2809110" y="1885088"/>
            <a:chExt cx="462168" cy="477966"/>
          </a:xfrm>
        </p:grpSpPr>
        <p:sp>
          <p:nvSpPr>
            <p:cNvPr id="360" name="Google Shape;360;p38"/>
            <p:cNvSpPr/>
            <p:nvPr/>
          </p:nvSpPr>
          <p:spPr>
            <a:xfrm>
              <a:off x="2890560" y="2008541"/>
              <a:ext cx="256694" cy="255510"/>
            </a:xfrm>
            <a:custGeom>
              <a:avLst/>
              <a:gdLst/>
              <a:ahLst/>
              <a:cxnLst/>
              <a:rect l="l" t="t" r="r" b="b"/>
              <a:pathLst>
                <a:path w="12670" h="12610" extrusionOk="0">
                  <a:moveTo>
                    <a:pt x="10137" y="0"/>
                  </a:moveTo>
                  <a:lnTo>
                    <a:pt x="0" y="10078"/>
                  </a:lnTo>
                  <a:lnTo>
                    <a:pt x="2596" y="12610"/>
                  </a:lnTo>
                  <a:lnTo>
                    <a:pt x="12669" y="2537"/>
                  </a:lnTo>
                  <a:lnTo>
                    <a:pt x="10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3196137" y="1895826"/>
              <a:ext cx="63839" cy="63948"/>
            </a:xfrm>
            <a:custGeom>
              <a:avLst/>
              <a:gdLst/>
              <a:ahLst/>
              <a:cxnLst/>
              <a:rect l="l" t="t" r="r" b="b"/>
              <a:pathLst>
                <a:path w="3151" h="3156" extrusionOk="0">
                  <a:moveTo>
                    <a:pt x="3150" y="0"/>
                  </a:moveTo>
                  <a:lnTo>
                    <a:pt x="0" y="1177"/>
                  </a:lnTo>
                  <a:lnTo>
                    <a:pt x="1914" y="3155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rgbClr val="00A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3138514" y="1885088"/>
              <a:ext cx="132764" cy="160803"/>
            </a:xfrm>
            <a:custGeom>
              <a:avLst/>
              <a:gdLst/>
              <a:ahLst/>
              <a:cxnLst/>
              <a:rect l="l" t="t" r="r" b="b"/>
              <a:pathLst>
                <a:path w="6553" h="7936" extrusionOk="0">
                  <a:moveTo>
                    <a:pt x="6012" y="0"/>
                  </a:moveTo>
                  <a:cubicBezTo>
                    <a:pt x="5945" y="0"/>
                    <a:pt x="5877" y="14"/>
                    <a:pt x="5811" y="36"/>
                  </a:cubicBezTo>
                  <a:lnTo>
                    <a:pt x="372" y="2078"/>
                  </a:lnTo>
                  <a:cubicBezTo>
                    <a:pt x="124" y="2202"/>
                    <a:pt x="1" y="2508"/>
                    <a:pt x="60" y="2755"/>
                  </a:cubicBezTo>
                  <a:cubicBezTo>
                    <a:pt x="152" y="2987"/>
                    <a:pt x="347" y="3114"/>
                    <a:pt x="543" y="3114"/>
                  </a:cubicBezTo>
                  <a:cubicBezTo>
                    <a:pt x="611" y="3114"/>
                    <a:pt x="679" y="3099"/>
                    <a:pt x="743" y="3067"/>
                  </a:cubicBezTo>
                  <a:lnTo>
                    <a:pt x="5069" y="1460"/>
                  </a:lnTo>
                  <a:lnTo>
                    <a:pt x="2844" y="7206"/>
                  </a:lnTo>
                  <a:cubicBezTo>
                    <a:pt x="2721" y="7517"/>
                    <a:pt x="2844" y="7824"/>
                    <a:pt x="3151" y="7888"/>
                  </a:cubicBezTo>
                  <a:cubicBezTo>
                    <a:pt x="3215" y="7920"/>
                    <a:pt x="3283" y="7936"/>
                    <a:pt x="3351" y="7936"/>
                  </a:cubicBezTo>
                  <a:cubicBezTo>
                    <a:pt x="3546" y="7936"/>
                    <a:pt x="3741" y="7808"/>
                    <a:pt x="3833" y="7577"/>
                  </a:cubicBezTo>
                  <a:lnTo>
                    <a:pt x="6489" y="718"/>
                  </a:lnTo>
                  <a:cubicBezTo>
                    <a:pt x="6553" y="530"/>
                    <a:pt x="6489" y="283"/>
                    <a:pt x="6365" y="159"/>
                  </a:cubicBezTo>
                  <a:cubicBezTo>
                    <a:pt x="6248" y="43"/>
                    <a:pt x="6130" y="0"/>
                    <a:pt x="6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2809110" y="2024507"/>
              <a:ext cx="408259" cy="338546"/>
            </a:xfrm>
            <a:custGeom>
              <a:avLst/>
              <a:gdLst/>
              <a:ahLst/>
              <a:cxnLst/>
              <a:rect l="l" t="t" r="r" b="b"/>
              <a:pathLst>
                <a:path w="20151" h="16708" extrusionOk="0">
                  <a:moveTo>
                    <a:pt x="19595" y="1"/>
                  </a:moveTo>
                  <a:cubicBezTo>
                    <a:pt x="19456" y="1"/>
                    <a:pt x="19317" y="48"/>
                    <a:pt x="19226" y="142"/>
                  </a:cubicBezTo>
                  <a:lnTo>
                    <a:pt x="4450" y="14912"/>
                  </a:lnTo>
                  <a:cubicBezTo>
                    <a:pt x="4203" y="15159"/>
                    <a:pt x="3956" y="15347"/>
                    <a:pt x="3649" y="15471"/>
                  </a:cubicBezTo>
                  <a:cubicBezTo>
                    <a:pt x="3338" y="15595"/>
                    <a:pt x="3031" y="15654"/>
                    <a:pt x="2720" y="15654"/>
                  </a:cubicBezTo>
                  <a:cubicBezTo>
                    <a:pt x="2413" y="15654"/>
                    <a:pt x="2042" y="15595"/>
                    <a:pt x="1795" y="15471"/>
                  </a:cubicBezTo>
                  <a:cubicBezTo>
                    <a:pt x="1484" y="15347"/>
                    <a:pt x="1177" y="15159"/>
                    <a:pt x="930" y="14912"/>
                  </a:cubicBezTo>
                  <a:cubicBezTo>
                    <a:pt x="836" y="14821"/>
                    <a:pt x="712" y="14775"/>
                    <a:pt x="581" y="14775"/>
                  </a:cubicBezTo>
                  <a:cubicBezTo>
                    <a:pt x="450" y="14775"/>
                    <a:pt x="312" y="14821"/>
                    <a:pt x="188" y="14912"/>
                  </a:cubicBezTo>
                  <a:cubicBezTo>
                    <a:pt x="0" y="15159"/>
                    <a:pt x="0" y="15471"/>
                    <a:pt x="188" y="15654"/>
                  </a:cubicBezTo>
                  <a:cubicBezTo>
                    <a:pt x="559" y="16025"/>
                    <a:pt x="930" y="16272"/>
                    <a:pt x="1360" y="16460"/>
                  </a:cubicBezTo>
                  <a:cubicBezTo>
                    <a:pt x="1795" y="16643"/>
                    <a:pt x="2225" y="16707"/>
                    <a:pt x="2720" y="16707"/>
                  </a:cubicBezTo>
                  <a:cubicBezTo>
                    <a:pt x="3155" y="16707"/>
                    <a:pt x="3585" y="16643"/>
                    <a:pt x="4020" y="16460"/>
                  </a:cubicBezTo>
                  <a:cubicBezTo>
                    <a:pt x="4450" y="16272"/>
                    <a:pt x="4821" y="16025"/>
                    <a:pt x="5192" y="15654"/>
                  </a:cubicBezTo>
                  <a:lnTo>
                    <a:pt x="19968" y="884"/>
                  </a:lnTo>
                  <a:cubicBezTo>
                    <a:pt x="20150" y="696"/>
                    <a:pt x="20150" y="389"/>
                    <a:pt x="19968" y="142"/>
                  </a:cubicBezTo>
                  <a:cubicBezTo>
                    <a:pt x="19874" y="48"/>
                    <a:pt x="19734" y="1"/>
                    <a:pt x="19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2809110" y="2224894"/>
              <a:ext cx="36387" cy="34487"/>
            </a:xfrm>
            <a:custGeom>
              <a:avLst/>
              <a:gdLst/>
              <a:ahLst/>
              <a:cxnLst/>
              <a:rect l="l" t="t" r="r" b="b"/>
              <a:pathLst>
                <a:path w="1796" h="1702" extrusionOk="0">
                  <a:moveTo>
                    <a:pt x="1238" y="1"/>
                  </a:moveTo>
                  <a:cubicBezTo>
                    <a:pt x="1099" y="1"/>
                    <a:pt x="959" y="48"/>
                    <a:pt x="865" y="142"/>
                  </a:cubicBezTo>
                  <a:lnTo>
                    <a:pt x="188" y="819"/>
                  </a:lnTo>
                  <a:cubicBezTo>
                    <a:pt x="0" y="1007"/>
                    <a:pt x="0" y="1314"/>
                    <a:pt x="188" y="1561"/>
                  </a:cubicBezTo>
                  <a:cubicBezTo>
                    <a:pt x="312" y="1655"/>
                    <a:pt x="450" y="1702"/>
                    <a:pt x="581" y="1702"/>
                  </a:cubicBezTo>
                  <a:cubicBezTo>
                    <a:pt x="712" y="1702"/>
                    <a:pt x="836" y="1655"/>
                    <a:pt x="930" y="1561"/>
                  </a:cubicBezTo>
                  <a:lnTo>
                    <a:pt x="1607" y="883"/>
                  </a:lnTo>
                  <a:cubicBezTo>
                    <a:pt x="1795" y="695"/>
                    <a:pt x="1795" y="325"/>
                    <a:pt x="1607" y="142"/>
                  </a:cubicBezTo>
                  <a:cubicBezTo>
                    <a:pt x="1516" y="48"/>
                    <a:pt x="1377" y="1"/>
                    <a:pt x="1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2845479" y="1938396"/>
              <a:ext cx="329306" cy="283432"/>
            </a:xfrm>
            <a:custGeom>
              <a:avLst/>
              <a:gdLst/>
              <a:ahLst/>
              <a:cxnLst/>
              <a:rect l="l" t="t" r="r" b="b"/>
              <a:pathLst>
                <a:path w="16254" h="13988" extrusionOk="0">
                  <a:moveTo>
                    <a:pt x="13534" y="1"/>
                  </a:moveTo>
                  <a:cubicBezTo>
                    <a:pt x="13411" y="1"/>
                    <a:pt x="13287" y="65"/>
                    <a:pt x="13163" y="189"/>
                  </a:cubicBezTo>
                  <a:lnTo>
                    <a:pt x="247" y="13105"/>
                  </a:lnTo>
                  <a:cubicBezTo>
                    <a:pt x="0" y="13293"/>
                    <a:pt x="0" y="13664"/>
                    <a:pt x="247" y="13846"/>
                  </a:cubicBezTo>
                  <a:cubicBezTo>
                    <a:pt x="339" y="13940"/>
                    <a:pt x="462" y="13987"/>
                    <a:pt x="594" y="13987"/>
                  </a:cubicBezTo>
                  <a:cubicBezTo>
                    <a:pt x="726" y="13987"/>
                    <a:pt x="865" y="13940"/>
                    <a:pt x="989" y="13846"/>
                  </a:cubicBezTo>
                  <a:lnTo>
                    <a:pt x="12664" y="2172"/>
                  </a:lnTo>
                  <a:lnTo>
                    <a:pt x="12664" y="2172"/>
                  </a:lnTo>
                  <a:cubicBezTo>
                    <a:pt x="12681" y="2231"/>
                    <a:pt x="12703" y="2290"/>
                    <a:pt x="12733" y="2350"/>
                  </a:cubicBezTo>
                  <a:cubicBezTo>
                    <a:pt x="12857" y="2597"/>
                    <a:pt x="12980" y="2844"/>
                    <a:pt x="13163" y="3032"/>
                  </a:cubicBezTo>
                  <a:cubicBezTo>
                    <a:pt x="13351" y="3215"/>
                    <a:pt x="13599" y="3403"/>
                    <a:pt x="13846" y="3462"/>
                  </a:cubicBezTo>
                  <a:cubicBezTo>
                    <a:pt x="14093" y="3586"/>
                    <a:pt x="14340" y="3650"/>
                    <a:pt x="14587" y="3650"/>
                  </a:cubicBezTo>
                  <a:cubicBezTo>
                    <a:pt x="14630" y="3650"/>
                    <a:pt x="14672" y="3649"/>
                    <a:pt x="14712" y="3646"/>
                  </a:cubicBezTo>
                  <a:lnTo>
                    <a:pt x="14712" y="3646"/>
                  </a:lnTo>
                  <a:cubicBezTo>
                    <a:pt x="14712" y="3667"/>
                    <a:pt x="14711" y="3688"/>
                    <a:pt x="14711" y="3709"/>
                  </a:cubicBezTo>
                  <a:cubicBezTo>
                    <a:pt x="14711" y="3957"/>
                    <a:pt x="14770" y="4268"/>
                    <a:pt x="14835" y="4515"/>
                  </a:cubicBezTo>
                  <a:cubicBezTo>
                    <a:pt x="14958" y="4698"/>
                    <a:pt x="15082" y="4946"/>
                    <a:pt x="15329" y="5134"/>
                  </a:cubicBezTo>
                  <a:cubicBezTo>
                    <a:pt x="15421" y="5257"/>
                    <a:pt x="15544" y="5319"/>
                    <a:pt x="15676" y="5319"/>
                  </a:cubicBezTo>
                  <a:cubicBezTo>
                    <a:pt x="15808" y="5319"/>
                    <a:pt x="15947" y="5257"/>
                    <a:pt x="16071" y="5134"/>
                  </a:cubicBezTo>
                  <a:cubicBezTo>
                    <a:pt x="16254" y="4946"/>
                    <a:pt x="16254" y="4639"/>
                    <a:pt x="16071" y="4392"/>
                  </a:cubicBezTo>
                  <a:cubicBezTo>
                    <a:pt x="15947" y="4328"/>
                    <a:pt x="15883" y="4204"/>
                    <a:pt x="15824" y="4080"/>
                  </a:cubicBezTo>
                  <a:cubicBezTo>
                    <a:pt x="15759" y="3957"/>
                    <a:pt x="15759" y="3833"/>
                    <a:pt x="15759" y="3709"/>
                  </a:cubicBezTo>
                  <a:cubicBezTo>
                    <a:pt x="15759" y="3586"/>
                    <a:pt x="15759" y="3462"/>
                    <a:pt x="15824" y="3339"/>
                  </a:cubicBezTo>
                  <a:cubicBezTo>
                    <a:pt x="15883" y="3215"/>
                    <a:pt x="15947" y="3156"/>
                    <a:pt x="16071" y="3032"/>
                  </a:cubicBezTo>
                  <a:lnTo>
                    <a:pt x="16071" y="3032"/>
                  </a:lnTo>
                  <a:cubicBezTo>
                    <a:pt x="16071" y="3032"/>
                    <a:pt x="16071" y="3032"/>
                    <a:pt x="16071" y="3032"/>
                  </a:cubicBezTo>
                  <a:cubicBezTo>
                    <a:pt x="16130" y="2908"/>
                    <a:pt x="16195" y="2785"/>
                    <a:pt x="16195" y="2661"/>
                  </a:cubicBezTo>
                  <a:cubicBezTo>
                    <a:pt x="16195" y="2538"/>
                    <a:pt x="16130" y="2414"/>
                    <a:pt x="16071" y="2290"/>
                  </a:cubicBezTo>
                  <a:cubicBezTo>
                    <a:pt x="15947" y="2167"/>
                    <a:pt x="15824" y="2167"/>
                    <a:pt x="15700" y="2167"/>
                  </a:cubicBezTo>
                  <a:cubicBezTo>
                    <a:pt x="15512" y="2167"/>
                    <a:pt x="15389" y="2167"/>
                    <a:pt x="15329" y="2290"/>
                  </a:cubicBezTo>
                  <a:cubicBezTo>
                    <a:pt x="15289" y="2320"/>
                    <a:pt x="15252" y="2351"/>
                    <a:pt x="15218" y="2384"/>
                  </a:cubicBezTo>
                  <a:lnTo>
                    <a:pt x="15218" y="2384"/>
                  </a:lnTo>
                  <a:cubicBezTo>
                    <a:pt x="15131" y="2444"/>
                    <a:pt x="15045" y="2473"/>
                    <a:pt x="14958" y="2473"/>
                  </a:cubicBezTo>
                  <a:cubicBezTo>
                    <a:pt x="14835" y="2538"/>
                    <a:pt x="14711" y="2597"/>
                    <a:pt x="14587" y="2597"/>
                  </a:cubicBezTo>
                  <a:cubicBezTo>
                    <a:pt x="14464" y="2597"/>
                    <a:pt x="14340" y="2538"/>
                    <a:pt x="14217" y="2473"/>
                  </a:cubicBezTo>
                  <a:cubicBezTo>
                    <a:pt x="14152" y="2473"/>
                    <a:pt x="14029" y="2414"/>
                    <a:pt x="13905" y="2290"/>
                  </a:cubicBezTo>
                  <a:cubicBezTo>
                    <a:pt x="13846" y="2167"/>
                    <a:pt x="13781" y="2102"/>
                    <a:pt x="13722" y="1979"/>
                  </a:cubicBezTo>
                  <a:cubicBezTo>
                    <a:pt x="13658" y="1855"/>
                    <a:pt x="13658" y="1731"/>
                    <a:pt x="13658" y="1608"/>
                  </a:cubicBezTo>
                  <a:cubicBezTo>
                    <a:pt x="13658" y="1484"/>
                    <a:pt x="13658" y="1361"/>
                    <a:pt x="13722" y="1237"/>
                  </a:cubicBezTo>
                  <a:cubicBezTo>
                    <a:pt x="13781" y="1113"/>
                    <a:pt x="13846" y="990"/>
                    <a:pt x="13905" y="930"/>
                  </a:cubicBezTo>
                  <a:lnTo>
                    <a:pt x="13905" y="930"/>
                  </a:lnTo>
                  <a:lnTo>
                    <a:pt x="13905" y="930"/>
                  </a:lnTo>
                  <a:cubicBezTo>
                    <a:pt x="14029" y="807"/>
                    <a:pt x="14093" y="683"/>
                    <a:pt x="14093" y="560"/>
                  </a:cubicBezTo>
                  <a:cubicBezTo>
                    <a:pt x="14093" y="372"/>
                    <a:pt x="14029" y="248"/>
                    <a:pt x="13905" y="189"/>
                  </a:cubicBezTo>
                  <a:cubicBezTo>
                    <a:pt x="13846" y="65"/>
                    <a:pt x="13658" y="1"/>
                    <a:pt x="135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2849187" y="2259055"/>
              <a:ext cx="78953" cy="76694"/>
            </a:xfrm>
            <a:custGeom>
              <a:avLst/>
              <a:gdLst/>
              <a:ahLst/>
              <a:cxnLst/>
              <a:rect l="l" t="t" r="r" b="b"/>
              <a:pathLst>
                <a:path w="3897" h="3785" extrusionOk="0">
                  <a:moveTo>
                    <a:pt x="596" y="1"/>
                  </a:moveTo>
                  <a:cubicBezTo>
                    <a:pt x="465" y="1"/>
                    <a:pt x="341" y="63"/>
                    <a:pt x="247" y="186"/>
                  </a:cubicBezTo>
                  <a:cubicBezTo>
                    <a:pt x="0" y="369"/>
                    <a:pt x="0" y="681"/>
                    <a:pt x="247" y="928"/>
                  </a:cubicBezTo>
                  <a:lnTo>
                    <a:pt x="2967" y="3648"/>
                  </a:lnTo>
                  <a:cubicBezTo>
                    <a:pt x="3061" y="3739"/>
                    <a:pt x="3185" y="3785"/>
                    <a:pt x="3316" y="3785"/>
                  </a:cubicBezTo>
                  <a:cubicBezTo>
                    <a:pt x="3447" y="3785"/>
                    <a:pt x="3585" y="3739"/>
                    <a:pt x="3709" y="3648"/>
                  </a:cubicBezTo>
                  <a:cubicBezTo>
                    <a:pt x="3897" y="3401"/>
                    <a:pt x="3897" y="3089"/>
                    <a:pt x="3709" y="2906"/>
                  </a:cubicBezTo>
                  <a:lnTo>
                    <a:pt x="989" y="186"/>
                  </a:lnTo>
                  <a:cubicBezTo>
                    <a:pt x="865" y="63"/>
                    <a:pt x="727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2841670" y="2204855"/>
              <a:ext cx="80169" cy="77970"/>
            </a:xfrm>
            <a:custGeom>
              <a:avLst/>
              <a:gdLst/>
              <a:ahLst/>
              <a:cxnLst/>
              <a:rect l="l" t="t" r="r" b="b"/>
              <a:pathLst>
                <a:path w="3957" h="3848" extrusionOk="0">
                  <a:moveTo>
                    <a:pt x="596" y="1"/>
                  </a:moveTo>
                  <a:cubicBezTo>
                    <a:pt x="465" y="1"/>
                    <a:pt x="341" y="48"/>
                    <a:pt x="247" y="142"/>
                  </a:cubicBezTo>
                  <a:cubicBezTo>
                    <a:pt x="0" y="389"/>
                    <a:pt x="0" y="695"/>
                    <a:pt x="247" y="883"/>
                  </a:cubicBezTo>
                  <a:lnTo>
                    <a:pt x="3031" y="3662"/>
                  </a:lnTo>
                  <a:cubicBezTo>
                    <a:pt x="3123" y="3786"/>
                    <a:pt x="3261" y="3848"/>
                    <a:pt x="3400" y="3848"/>
                  </a:cubicBezTo>
                  <a:cubicBezTo>
                    <a:pt x="3539" y="3848"/>
                    <a:pt x="3679" y="3786"/>
                    <a:pt x="3773" y="3662"/>
                  </a:cubicBezTo>
                  <a:cubicBezTo>
                    <a:pt x="3956" y="3479"/>
                    <a:pt x="3956" y="3168"/>
                    <a:pt x="3773" y="2921"/>
                  </a:cubicBezTo>
                  <a:lnTo>
                    <a:pt x="989" y="142"/>
                  </a:lnTo>
                  <a:cubicBezTo>
                    <a:pt x="866" y="48"/>
                    <a:pt x="727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2910598" y="1981938"/>
              <a:ext cx="264190" cy="262136"/>
            </a:xfrm>
            <a:custGeom>
              <a:avLst/>
              <a:gdLst/>
              <a:ahLst/>
              <a:cxnLst/>
              <a:rect l="l" t="t" r="r" b="b"/>
              <a:pathLst>
                <a:path w="13040" h="12937" extrusionOk="0">
                  <a:moveTo>
                    <a:pt x="12462" y="0"/>
                  </a:moveTo>
                  <a:cubicBezTo>
                    <a:pt x="12330" y="0"/>
                    <a:pt x="12207" y="47"/>
                    <a:pt x="12115" y="141"/>
                  </a:cubicBezTo>
                  <a:lnTo>
                    <a:pt x="183" y="12009"/>
                  </a:lnTo>
                  <a:cubicBezTo>
                    <a:pt x="0" y="12256"/>
                    <a:pt x="0" y="12563"/>
                    <a:pt x="183" y="12751"/>
                  </a:cubicBezTo>
                  <a:cubicBezTo>
                    <a:pt x="307" y="12874"/>
                    <a:pt x="447" y="12936"/>
                    <a:pt x="578" y="12936"/>
                  </a:cubicBezTo>
                  <a:cubicBezTo>
                    <a:pt x="710" y="12936"/>
                    <a:pt x="833" y="12874"/>
                    <a:pt x="925" y="12751"/>
                  </a:cubicBezTo>
                  <a:lnTo>
                    <a:pt x="12857" y="883"/>
                  </a:lnTo>
                  <a:cubicBezTo>
                    <a:pt x="13040" y="695"/>
                    <a:pt x="13040" y="324"/>
                    <a:pt x="12857" y="141"/>
                  </a:cubicBezTo>
                  <a:cubicBezTo>
                    <a:pt x="12733" y="47"/>
                    <a:pt x="12594" y="0"/>
                    <a:pt x="1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347614"/>
            <a:ext cx="7305566" cy="36944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/>
          <p:nvPr/>
        </p:nvSpPr>
        <p:spPr>
          <a:xfrm>
            <a:off x="271379" y="1049350"/>
            <a:ext cx="2371800" cy="236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5" name="Google Shape;385;p40"/>
          <p:cNvSpPr txBox="1">
            <a:spLocks noGrp="1"/>
          </p:cNvSpPr>
          <p:nvPr>
            <p:ph type="subTitle" idx="1"/>
          </p:nvPr>
        </p:nvSpPr>
        <p:spPr>
          <a:xfrm>
            <a:off x="5868144" y="1059582"/>
            <a:ext cx="3120472" cy="3312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.   </a:t>
            </a:r>
            <a:r>
              <a:rPr lang="en-US" sz="2000" dirty="0" smtClean="0"/>
              <a:t>The </a:t>
            </a:r>
            <a:r>
              <a:rPr lang="en-US" sz="2000" dirty="0"/>
              <a:t>main goal, the development of the most efficient methods of using energy and resources, as well as the restoration of natural ecosystems with high biodiversity </a:t>
            </a:r>
            <a:endParaRPr lang="ru-RU" sz="2000" dirty="0"/>
          </a:p>
        </p:txBody>
      </p:sp>
      <p:sp>
        <p:nvSpPr>
          <p:cNvPr id="387" name="Google Shape;387;p40"/>
          <p:cNvSpPr/>
          <p:nvPr/>
        </p:nvSpPr>
        <p:spPr>
          <a:xfrm>
            <a:off x="417254" y="1192725"/>
            <a:ext cx="2940300" cy="82881"/>
          </a:xfrm>
          <a:prstGeom prst="rect">
            <a:avLst/>
          </a:prstGeom>
          <a:gradFill>
            <a:gsLst>
              <a:gs pos="0">
                <a:srgbClr val="2E99B7">
                  <a:alpha val="54117"/>
                </a:srgbClr>
              </a:gs>
              <a:gs pos="100000">
                <a:srgbClr val="1D658E">
                  <a:alpha val="6470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5491210" cy="35798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26749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Students’ climate action for “Planting Apple Trees” </a:t>
            </a:r>
            <a:endParaRPr lang="ru-RU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Thbaks</a:t>
            </a:r>
            <a:r>
              <a:rPr lang="en-US" dirty="0" smtClean="0"/>
              <a:t> </a:t>
            </a:r>
            <a:r>
              <a:rPr lang="en-US" dirty="0" err="1" smtClean="0"/>
              <a:t>fo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canrdb.kaznu.kz/images/KazS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3518"/>
            <a:ext cx="869866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9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YOUR ATTENTION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219822"/>
            <a:ext cx="3307200" cy="10791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94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642910" y="428610"/>
            <a:ext cx="7490400" cy="3799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400" b="1" dirty="0" smtClean="0">
                <a:latin typeface="Raleway Thin"/>
                <a:ea typeface="Raleway Thin"/>
                <a:cs typeface="Raleway Thin"/>
                <a:sym typeface="Raleway Thin"/>
              </a:rPr>
              <a:t>Content </a:t>
            </a:r>
            <a:r>
              <a:rPr lang="en-US" sz="2400" dirty="0" smtClean="0"/>
              <a:t>of</a:t>
            </a:r>
            <a:r>
              <a:rPr lang="en" sz="2400" dirty="0" smtClean="0"/>
              <a:t> </a:t>
            </a:r>
            <a:r>
              <a:rPr lang="en" sz="2400" dirty="0"/>
              <a:t>Research</a:t>
            </a:r>
            <a:endParaRPr lang="en-US" sz="2400" b="1" dirty="0" smtClean="0">
              <a:latin typeface="Raleway Thin"/>
              <a:ea typeface="Raleway Thin"/>
              <a:cs typeface="Raleway Thin"/>
              <a:sym typeface="Raleway Thin"/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b="1" dirty="0"/>
              <a:t>The Al-</a:t>
            </a:r>
            <a:r>
              <a:rPr lang="en-US" sz="2400" b="1" dirty="0" err="1"/>
              <a:t>Farabi</a:t>
            </a:r>
            <a:r>
              <a:rPr lang="en-US" sz="2400" b="1" dirty="0"/>
              <a:t> Kazakh National University  is one of the leaders in Green </a:t>
            </a:r>
            <a:r>
              <a:rPr lang="en-US" sz="2400" b="1" dirty="0" smtClean="0"/>
              <a:t>Universities</a:t>
            </a:r>
          </a:p>
          <a:p>
            <a:pPr marL="342900" lvl="0" indent="-342900" algn="just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”Green Office’ </a:t>
            </a:r>
          </a:p>
          <a:p>
            <a:pPr marL="342900" lvl="0" indent="-342900" algn="just">
              <a:buFont typeface="Arial"/>
              <a:buChar char="•"/>
            </a:pPr>
            <a:r>
              <a:rPr lang="en-US" sz="2000" dirty="0" smtClean="0"/>
              <a:t> ”Green Campus”</a:t>
            </a:r>
          </a:p>
          <a:p>
            <a:pPr marL="342900" lvl="0" indent="-342900" algn="just">
              <a:buFont typeface="Arial"/>
              <a:buChar char="•"/>
            </a:pPr>
            <a:r>
              <a:rPr lang="en-US" sz="2400" b="1" dirty="0" smtClean="0"/>
              <a:t>United </a:t>
            </a:r>
            <a:r>
              <a:rPr lang="en-US" sz="2400" b="1" dirty="0"/>
              <a:t>Nations Academic Impact (UNAI) </a:t>
            </a:r>
            <a:r>
              <a:rPr lang="en-US" sz="2400" b="1" dirty="0" smtClean="0"/>
              <a:t>program and</a:t>
            </a:r>
            <a:r>
              <a:rPr lang="ru-RU" sz="2400" b="1" dirty="0" smtClean="0"/>
              <a:t> </a:t>
            </a:r>
            <a:r>
              <a:rPr lang="en-US" sz="2400" b="1" dirty="0" smtClean="0"/>
              <a:t>Al </a:t>
            </a:r>
            <a:r>
              <a:rPr lang="en-US" sz="2400" b="1" dirty="0" err="1" smtClean="0"/>
              <a:t>Farabi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KazNU</a:t>
            </a:r>
            <a:r>
              <a:rPr lang="en-US" sz="2400" b="1" dirty="0" smtClean="0"/>
              <a:t> </a:t>
            </a:r>
          </a:p>
          <a:p>
            <a:pPr marL="342900" lvl="0" indent="-342900" algn="just">
              <a:buFont typeface="Arial"/>
              <a:buChar char="•"/>
            </a:pPr>
            <a:r>
              <a:rPr lang="en-US" sz="2000" dirty="0"/>
              <a:t>“Green Bridge through Generation” </a:t>
            </a:r>
            <a:endParaRPr lang="en-US" sz="2000" dirty="0" smtClean="0"/>
          </a:p>
          <a:p>
            <a:pPr marL="342900" lvl="0" indent="-342900" algn="just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Columbia University MDP / Global Classroom</a:t>
            </a:r>
            <a:r>
              <a:rPr lang="ru-RU" sz="2000" dirty="0"/>
              <a:t> </a:t>
            </a:r>
            <a:r>
              <a:rPr lang="en-US" sz="2400" dirty="0" smtClean="0"/>
              <a:t> </a:t>
            </a:r>
          </a:p>
          <a:p>
            <a:pPr marL="0" lvl="0" indent="0" algn="just">
              <a:buNone/>
            </a:pPr>
            <a:endParaRPr sz="2400" b="1"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grpSp>
        <p:nvGrpSpPr>
          <p:cNvPr id="255" name="Google Shape;255;p33"/>
          <p:cNvGrpSpPr/>
          <p:nvPr/>
        </p:nvGrpSpPr>
        <p:grpSpPr>
          <a:xfrm>
            <a:off x="436025" y="264775"/>
            <a:ext cx="8271950" cy="4611850"/>
            <a:chOff x="436025" y="264775"/>
            <a:chExt cx="8271950" cy="4611850"/>
          </a:xfrm>
        </p:grpSpPr>
        <p:sp>
          <p:nvSpPr>
            <p:cNvPr id="256" name="Google Shape;256;p33"/>
            <p:cNvSpPr/>
            <p:nvPr/>
          </p:nvSpPr>
          <p:spPr>
            <a:xfrm>
              <a:off x="436025" y="26477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8430775" y="4599425"/>
              <a:ext cx="277200" cy="27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39502"/>
            <a:ext cx="7200800" cy="450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0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632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7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77048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3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78488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8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/>
          <p:nvPr/>
        </p:nvSpPr>
        <p:spPr>
          <a:xfrm>
            <a:off x="5796136" y="1419622"/>
            <a:ext cx="2371800" cy="236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35"/>
          <p:cNvSpPr txBox="1">
            <a:spLocks noGrp="1"/>
          </p:cNvSpPr>
          <p:nvPr>
            <p:ph type="title"/>
          </p:nvPr>
        </p:nvSpPr>
        <p:spPr>
          <a:xfrm>
            <a:off x="714348" y="857238"/>
            <a:ext cx="3849600" cy="5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Research</a:t>
            </a:r>
            <a:endParaRPr dirty="0"/>
          </a:p>
        </p:txBody>
      </p:sp>
      <p:sp>
        <p:nvSpPr>
          <p:cNvPr id="286" name="Google Shape;286;p35"/>
          <p:cNvSpPr txBox="1">
            <a:spLocks noGrp="1"/>
          </p:cNvSpPr>
          <p:nvPr>
            <p:ph type="subTitle" idx="1"/>
          </p:nvPr>
        </p:nvSpPr>
        <p:spPr>
          <a:xfrm>
            <a:off x="642910" y="1785932"/>
            <a:ext cx="3929090" cy="2874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dirty="0" smtClean="0"/>
              <a:t>1..</a:t>
            </a:r>
            <a:r>
              <a:rPr lang="en-US" sz="1600" dirty="0" smtClean="0"/>
              <a:t>Inclusion </a:t>
            </a:r>
            <a:r>
              <a:rPr lang="en-US" sz="1600" dirty="0"/>
              <a:t>of sustainable development issues in the university curricula</a:t>
            </a:r>
            <a:r>
              <a:rPr lang="en-US" sz="1600" dirty="0" smtClean="0"/>
              <a:t>.</a:t>
            </a:r>
          </a:p>
          <a:p>
            <a:pPr algn="l"/>
            <a:r>
              <a:rPr lang="en-US" sz="1600" dirty="0" smtClean="0"/>
              <a:t>2. </a:t>
            </a:r>
            <a:r>
              <a:rPr lang="en-US" sz="1600" dirty="0"/>
              <a:t>Building the current activities of the university on the principles of sustainable development</a:t>
            </a:r>
            <a:r>
              <a:rPr lang="ru-RU" sz="1600" dirty="0"/>
              <a:t> </a:t>
            </a:r>
            <a:endParaRPr lang="en-US" sz="1600" dirty="0" smtClean="0"/>
          </a:p>
          <a:p>
            <a:pPr algn="l"/>
            <a:r>
              <a:rPr lang="en-US" sz="1600" dirty="0" smtClean="0"/>
              <a:t>3.</a:t>
            </a:r>
            <a:r>
              <a:rPr lang="en-US" sz="1600" dirty="0"/>
              <a:t> Creation of opportunities for students and university staff to acquire skills of socially responsible behavior</a:t>
            </a:r>
            <a:r>
              <a:rPr lang="ru-RU" sz="1600" dirty="0"/>
              <a:t> </a:t>
            </a:r>
            <a:endParaRPr lang="en-US" sz="1600" dirty="0" smtClean="0"/>
          </a:p>
          <a:p>
            <a:pPr algn="l"/>
            <a:r>
              <a:rPr lang="en-US" sz="1600" dirty="0" smtClean="0"/>
              <a:t>4. </a:t>
            </a:r>
            <a:r>
              <a:rPr lang="en-US" sz="1600" dirty="0"/>
              <a:t>Formation of a favorable environment, creation of a “green campus”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. </a:t>
            </a:r>
            <a:endParaRPr lang="ru-RU" dirty="0"/>
          </a:p>
        </p:txBody>
      </p:sp>
      <p:sp>
        <p:nvSpPr>
          <p:cNvPr id="288" name="Google Shape;288;p35"/>
          <p:cNvSpPr/>
          <p:nvPr/>
        </p:nvSpPr>
        <p:spPr>
          <a:xfrm>
            <a:off x="5508104" y="1275606"/>
            <a:ext cx="2940300" cy="144016"/>
          </a:xfrm>
          <a:prstGeom prst="rect">
            <a:avLst/>
          </a:prstGeom>
          <a:gradFill>
            <a:gsLst>
              <a:gs pos="0">
                <a:srgbClr val="2E99B7">
                  <a:alpha val="54117"/>
                </a:srgbClr>
              </a:gs>
              <a:gs pos="100000">
                <a:srgbClr val="1D658E">
                  <a:alpha val="6470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843558"/>
            <a:ext cx="4241800" cy="31498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/>
          <p:nvPr/>
        </p:nvSpPr>
        <p:spPr>
          <a:xfrm>
            <a:off x="3428992" y="0"/>
            <a:ext cx="277200" cy="213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4"/>
          <p:cNvSpPr/>
          <p:nvPr/>
        </p:nvSpPr>
        <p:spPr>
          <a:xfrm>
            <a:off x="0" y="0"/>
            <a:ext cx="3428992" cy="5143500"/>
          </a:xfrm>
          <a:prstGeom prst="rect">
            <a:avLst/>
          </a:prstGeom>
          <a:gradFill>
            <a:gsLst>
              <a:gs pos="0">
                <a:srgbClr val="2E99B7">
                  <a:alpha val="54117"/>
                </a:srgbClr>
              </a:gs>
              <a:gs pos="100000">
                <a:srgbClr val="1D658E">
                  <a:alpha val="6470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“</a:t>
            </a:r>
            <a:r>
              <a:rPr lang="en-US" sz="1800" b="1" dirty="0">
                <a:solidFill>
                  <a:srgbClr val="FFFFFF"/>
                </a:solidFill>
              </a:rPr>
              <a:t>Green University</a:t>
            </a:r>
            <a:r>
              <a:rPr lang="en-US" sz="1800" b="1" dirty="0" smtClean="0">
                <a:solidFill>
                  <a:srgbClr val="FFFFFF"/>
                </a:solidFill>
              </a:rPr>
              <a:t>”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includes holding positive eco-events</a:t>
            </a:r>
            <a:r>
              <a:rPr lang="en-US" sz="1800" dirty="0" smtClean="0">
                <a:solidFill>
                  <a:srgbClr val="FFFFFF"/>
                </a:solidFill>
              </a:rPr>
              <a:t>,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improving energy </a:t>
            </a:r>
            <a:r>
              <a:rPr lang="en-US" sz="1800" dirty="0" err="1">
                <a:solidFill>
                  <a:srgbClr val="FFFFFF"/>
                </a:solidFill>
              </a:rPr>
              <a:t>efciency</a:t>
            </a:r>
            <a:r>
              <a:rPr lang="en-US" sz="1800" dirty="0">
                <a:solidFill>
                  <a:srgbClr val="FFFFFF"/>
                </a:solidFill>
              </a:rPr>
              <a:t>, introducing eco-educational programs</a:t>
            </a:r>
            <a:r>
              <a:rPr lang="en-US" sz="1800" dirty="0" smtClean="0">
                <a:solidFill>
                  <a:srgbClr val="FFFFFF"/>
                </a:solidFill>
              </a:rPr>
              <a:t>,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landscaping and landscaping, </a:t>
            </a:r>
            <a:r>
              <a:rPr lang="en-US" sz="1800" dirty="0" smtClean="0">
                <a:solidFill>
                  <a:srgbClr val="FFFFFF"/>
                </a:solidFill>
              </a:rPr>
              <a:t>introducing </a:t>
            </a:r>
            <a:r>
              <a:rPr lang="en-US" sz="1800" dirty="0">
                <a:solidFill>
                  <a:srgbClr val="FFFFFF"/>
                </a:solidFill>
              </a:rPr>
              <a:t>“green” technologies</a:t>
            </a:r>
            <a:r>
              <a:rPr lang="en-US" sz="1800" dirty="0" smtClean="0">
                <a:solidFill>
                  <a:srgbClr val="FFFFFF"/>
                </a:solidFill>
              </a:rPr>
              <a:t>,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organizing a separate waste collection system and other areas</a:t>
            </a:r>
            <a:r>
              <a:rPr lang="en-US" dirty="0">
                <a:solidFill>
                  <a:srgbClr val="FFFFFF"/>
                </a:solidFill>
              </a:rPr>
              <a:t>. </a:t>
            </a:r>
            <a:endParaRPr lang="ru-RU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34"/>
          <p:cNvSpPr txBox="1">
            <a:spLocks noGrp="1"/>
          </p:cNvSpPr>
          <p:nvPr>
            <p:ph type="title" idx="15"/>
          </p:nvPr>
        </p:nvSpPr>
        <p:spPr>
          <a:xfrm>
            <a:off x="3707904" y="123478"/>
            <a:ext cx="55686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The  </a:t>
            </a:r>
            <a:r>
              <a:rPr lang="en-US" dirty="0"/>
              <a:t>concept of a </a:t>
            </a:r>
            <a:r>
              <a:rPr lang="en-US" b="1" dirty="0" smtClean="0"/>
              <a:t>“green university”</a:t>
            </a:r>
            <a:endParaRPr b="0" dirty="0">
              <a:latin typeface="Century Gothic" pitchFamily="34" charset="0"/>
            </a:endParaRPr>
          </a:p>
        </p:txBody>
      </p:sp>
      <p:sp>
        <p:nvSpPr>
          <p:cNvPr id="266" name="Google Shape;266;p34"/>
          <p:cNvSpPr txBox="1">
            <a:spLocks noGrp="1"/>
          </p:cNvSpPr>
          <p:nvPr>
            <p:ph type="subTitle" idx="1"/>
          </p:nvPr>
        </p:nvSpPr>
        <p:spPr>
          <a:xfrm>
            <a:off x="4034788" y="1608166"/>
            <a:ext cx="23946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Kazakhstan</a:t>
            </a:r>
            <a:endParaRPr>
              <a:latin typeface="Century Gothic" pitchFamily="34" charset="0"/>
            </a:endParaRPr>
          </a:p>
        </p:txBody>
      </p:sp>
      <p:sp>
        <p:nvSpPr>
          <p:cNvPr id="268" name="Google Shape;268;p34"/>
          <p:cNvSpPr txBox="1">
            <a:spLocks noGrp="1"/>
          </p:cNvSpPr>
          <p:nvPr>
            <p:ph type="title"/>
          </p:nvPr>
        </p:nvSpPr>
        <p:spPr>
          <a:xfrm>
            <a:off x="4034788" y="1192616"/>
            <a:ext cx="774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01</a:t>
            </a:r>
            <a:endParaRPr b="0"/>
          </a:p>
        </p:txBody>
      </p:sp>
      <p:sp>
        <p:nvSpPr>
          <p:cNvPr id="269" name="Google Shape;269;p34"/>
          <p:cNvSpPr txBox="1">
            <a:spLocks noGrp="1"/>
          </p:cNvSpPr>
          <p:nvPr>
            <p:ph type="subTitle" idx="3"/>
          </p:nvPr>
        </p:nvSpPr>
        <p:spPr>
          <a:xfrm>
            <a:off x="4034788" y="3230366"/>
            <a:ext cx="23946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Tajikistan</a:t>
            </a:r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title" idx="5"/>
          </p:nvPr>
        </p:nvSpPr>
        <p:spPr>
          <a:xfrm>
            <a:off x="4034788" y="2814816"/>
            <a:ext cx="774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03</a:t>
            </a:r>
            <a:endParaRPr b="0"/>
          </a:p>
        </p:txBody>
      </p:sp>
      <p:sp>
        <p:nvSpPr>
          <p:cNvPr id="272" name="Google Shape;272;p34"/>
          <p:cNvSpPr txBox="1">
            <a:spLocks noGrp="1"/>
          </p:cNvSpPr>
          <p:nvPr>
            <p:ph type="subTitle" idx="6"/>
          </p:nvPr>
        </p:nvSpPr>
        <p:spPr>
          <a:xfrm>
            <a:off x="6249495" y="1608166"/>
            <a:ext cx="23946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 Kyrgyzstan</a:t>
            </a:r>
            <a:endParaRPr dirty="0">
              <a:latin typeface="Century Gothic" pitchFamily="34" charset="0"/>
            </a:endParaRPr>
          </a:p>
        </p:txBody>
      </p:sp>
      <p:sp>
        <p:nvSpPr>
          <p:cNvPr id="274" name="Google Shape;274;p34"/>
          <p:cNvSpPr txBox="1">
            <a:spLocks noGrp="1"/>
          </p:cNvSpPr>
          <p:nvPr>
            <p:ph type="title" idx="8"/>
          </p:nvPr>
        </p:nvSpPr>
        <p:spPr>
          <a:xfrm>
            <a:off x="6249495" y="1214428"/>
            <a:ext cx="774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/>
          </a:p>
        </p:txBody>
      </p:sp>
      <p:sp>
        <p:nvSpPr>
          <p:cNvPr id="275" name="Google Shape;275;p34"/>
          <p:cNvSpPr txBox="1">
            <a:spLocks noGrp="1"/>
          </p:cNvSpPr>
          <p:nvPr>
            <p:ph type="subTitle" idx="9"/>
          </p:nvPr>
        </p:nvSpPr>
        <p:spPr>
          <a:xfrm>
            <a:off x="6249494" y="3230366"/>
            <a:ext cx="2894506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Uzbekistan</a:t>
            </a:r>
            <a:endParaRPr/>
          </a:p>
        </p:txBody>
      </p:sp>
      <p:sp>
        <p:nvSpPr>
          <p:cNvPr id="277" name="Google Shape;277;p34"/>
          <p:cNvSpPr txBox="1">
            <a:spLocks noGrp="1"/>
          </p:cNvSpPr>
          <p:nvPr>
            <p:ph type="title" idx="14"/>
          </p:nvPr>
        </p:nvSpPr>
        <p:spPr>
          <a:xfrm>
            <a:off x="6249495" y="2836628"/>
            <a:ext cx="774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78" name="Google Shape;278;p34"/>
          <p:cNvSpPr/>
          <p:nvPr/>
        </p:nvSpPr>
        <p:spPr>
          <a:xfrm>
            <a:off x="8430775" y="4599425"/>
            <a:ext cx="277200" cy="27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843558"/>
            <a:ext cx="4847615" cy="36518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/>
        </p:nvSpPr>
        <p:spPr>
          <a:xfrm>
            <a:off x="714348" y="3052237"/>
            <a:ext cx="15606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 smtClean="0"/>
              <a:t>31.5%</a:t>
            </a:r>
            <a:endParaRPr>
              <a:solidFill>
                <a:schemeClr val="lt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735648" y="1942894"/>
            <a:ext cx="15180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 smtClean="0"/>
              <a:t>Kyrgyzstan</a:t>
            </a:r>
            <a:endParaRPr sz="180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96" name="Google Shape;296;p36"/>
          <p:cNvSpPr txBox="1"/>
          <p:nvPr/>
        </p:nvSpPr>
        <p:spPr>
          <a:xfrm>
            <a:off x="2643174" y="3052237"/>
            <a:ext cx="15606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 smtClean="0"/>
              <a:t>24.3%</a:t>
            </a:r>
            <a:endParaRPr>
              <a:solidFill>
                <a:schemeClr val="lt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97" name="Google Shape;297;p36"/>
          <p:cNvSpPr txBox="1"/>
          <p:nvPr/>
        </p:nvSpPr>
        <p:spPr>
          <a:xfrm>
            <a:off x="2664474" y="1942894"/>
            <a:ext cx="15180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 smtClean="0"/>
              <a:t>Kazakhstan</a:t>
            </a:r>
            <a:endParaRPr sz="180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98" name="Google Shape;298;p36"/>
          <p:cNvSpPr txBox="1"/>
          <p:nvPr/>
        </p:nvSpPr>
        <p:spPr>
          <a:xfrm>
            <a:off x="6676038" y="3045549"/>
            <a:ext cx="15606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 smtClean="0"/>
              <a:t>20.7%</a:t>
            </a:r>
            <a:endParaRPr>
              <a:solidFill>
                <a:schemeClr val="lt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99" name="Google Shape;299;p36"/>
          <p:cNvSpPr txBox="1"/>
          <p:nvPr/>
        </p:nvSpPr>
        <p:spPr>
          <a:xfrm>
            <a:off x="6786578" y="1928808"/>
            <a:ext cx="1428910" cy="28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smtClean="0"/>
              <a:t>Tajikistan</a:t>
            </a:r>
            <a:endParaRPr sz="180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00" name="Google Shape;300;p36"/>
          <p:cNvSpPr/>
          <p:nvPr/>
        </p:nvSpPr>
        <p:spPr>
          <a:xfrm>
            <a:off x="0" y="2643188"/>
            <a:ext cx="9144000" cy="6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6"/>
          <p:cNvSpPr/>
          <p:nvPr/>
        </p:nvSpPr>
        <p:spPr>
          <a:xfrm>
            <a:off x="1311798" y="2473462"/>
            <a:ext cx="365700" cy="36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1403148" y="2564812"/>
            <a:ext cx="183000" cy="18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6"/>
          <p:cNvSpPr/>
          <p:nvPr/>
        </p:nvSpPr>
        <p:spPr>
          <a:xfrm>
            <a:off x="3240624" y="2473462"/>
            <a:ext cx="365700" cy="36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6"/>
          <p:cNvSpPr/>
          <p:nvPr/>
        </p:nvSpPr>
        <p:spPr>
          <a:xfrm>
            <a:off x="3331974" y="2564812"/>
            <a:ext cx="183000" cy="18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6"/>
          <p:cNvSpPr/>
          <p:nvPr/>
        </p:nvSpPr>
        <p:spPr>
          <a:xfrm>
            <a:off x="7273488" y="2466774"/>
            <a:ext cx="365700" cy="36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6"/>
          <p:cNvSpPr/>
          <p:nvPr/>
        </p:nvSpPr>
        <p:spPr>
          <a:xfrm>
            <a:off x="7364838" y="2558124"/>
            <a:ext cx="183000" cy="18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428611"/>
            <a:ext cx="8175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2500"/>
            </a:pPr>
            <a:r>
              <a:rPr lang="en-US" sz="2800" b="1" dirty="0" smtClean="0">
                <a:solidFill>
                  <a:srgbClr val="FFFFFF"/>
                </a:solidFill>
              </a:rPr>
              <a:t>Concept “</a:t>
            </a:r>
            <a:r>
              <a:rPr lang="en-US" sz="2800" b="1" dirty="0">
                <a:solidFill>
                  <a:srgbClr val="FFFFFF"/>
                </a:solidFill>
              </a:rPr>
              <a:t>green office</a:t>
            </a:r>
            <a:r>
              <a:rPr lang="en-US" sz="2800" b="1" dirty="0" smtClean="0">
                <a:solidFill>
                  <a:srgbClr val="FFFFFF"/>
                </a:solidFill>
              </a:rPr>
              <a:t>”</a:t>
            </a:r>
          </a:p>
          <a:p>
            <a:pPr algn="ctr">
              <a:buClr>
                <a:srgbClr val="FFFFFF"/>
              </a:buClr>
              <a:buSzPts val="2500"/>
            </a:pPr>
            <a:r>
              <a:rPr lang="en-US" sz="2800" dirty="0" smtClean="0"/>
              <a:t> </a:t>
            </a:r>
            <a:endParaRPr lang="en-US" sz="2500" dirty="0">
              <a:solidFill>
                <a:srgbClr val="FFFFFF"/>
              </a:solidFill>
              <a:latin typeface="Fredoka One"/>
              <a:sym typeface="Fredoka One"/>
            </a:endParaRPr>
          </a:p>
        </p:txBody>
      </p:sp>
      <p:sp>
        <p:nvSpPr>
          <p:cNvPr id="20" name="Google Shape;298;p36"/>
          <p:cNvSpPr txBox="1"/>
          <p:nvPr/>
        </p:nvSpPr>
        <p:spPr>
          <a:xfrm>
            <a:off x="4715026" y="3052244"/>
            <a:ext cx="15606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 smtClean="0"/>
              <a:t>23.5%</a:t>
            </a:r>
            <a:endParaRPr dirty="0">
              <a:solidFill>
                <a:schemeClr val="lt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1" name="Google Shape;299;p36"/>
          <p:cNvSpPr txBox="1"/>
          <p:nvPr/>
        </p:nvSpPr>
        <p:spPr>
          <a:xfrm>
            <a:off x="4736176" y="1942894"/>
            <a:ext cx="15183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 smtClean="0"/>
              <a:t>Uzbekistan</a:t>
            </a:r>
            <a:endParaRPr sz="1800" dirty="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" name="Google Shape;305;p36"/>
          <p:cNvSpPr/>
          <p:nvPr/>
        </p:nvSpPr>
        <p:spPr>
          <a:xfrm>
            <a:off x="5312476" y="2473469"/>
            <a:ext cx="365700" cy="36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06;p36"/>
          <p:cNvSpPr/>
          <p:nvPr/>
        </p:nvSpPr>
        <p:spPr>
          <a:xfrm>
            <a:off x="5403826" y="2564819"/>
            <a:ext cx="183000" cy="18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7575"/>
            <a:ext cx="4615731" cy="4155926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563638"/>
            <a:ext cx="3808698" cy="2808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malist Audience Analysis by Slidesgo">
  <a:themeElements>
    <a:clrScheme name="Simple Light">
      <a:dk1>
        <a:srgbClr val="235175"/>
      </a:dk1>
      <a:lt1>
        <a:srgbClr val="1D658E"/>
      </a:lt1>
      <a:dk2>
        <a:srgbClr val="000000"/>
      </a:dk2>
      <a:lt2>
        <a:srgbClr val="FFFFFF"/>
      </a:lt2>
      <a:accent1>
        <a:srgbClr val="F8F8F8"/>
      </a:accent1>
      <a:accent2>
        <a:srgbClr val="2E99B7"/>
      </a:accent2>
      <a:accent3>
        <a:srgbClr val="43B2C7"/>
      </a:accent3>
      <a:accent4>
        <a:srgbClr val="70CCD3"/>
      </a:accent4>
      <a:accent5>
        <a:srgbClr val="63C7CC"/>
      </a:accent5>
      <a:accent6>
        <a:srgbClr val="3FA0B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313</Words>
  <Application>Microsoft Macintosh PowerPoint</Application>
  <PresentationFormat>Экран (16:9)</PresentationFormat>
  <Paragraphs>61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Minimalist Audience Analysis by Slidesgo</vt:lpstr>
      <vt:lpstr> XVII ASIAC Annual Conference   The Priorities of Sustainable Development of al-Farabi KAZNU:  Green University, Green Office, Green Campus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Research</vt:lpstr>
      <vt:lpstr>The  concept of a “green university”</vt:lpstr>
      <vt:lpstr>Презентация PowerPoint</vt:lpstr>
      <vt:lpstr>The philosofy of the “green office”</vt:lpstr>
      <vt:lpstr>Презентация PowerPoint</vt:lpstr>
      <vt:lpstr>Concept “Green Campus” </vt:lpstr>
      <vt:lpstr>KazNU  Green Campus </vt:lpstr>
      <vt:lpstr>Презентация PowerPoint</vt:lpstr>
      <vt:lpstr>Thbaks fo </vt:lpstr>
      <vt:lpstr>THANK YOU  FOR YOUR ATTENTION!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Audience Analysis</dc:title>
  <cp:lastModifiedBy>Galiya Ibrayeva</cp:lastModifiedBy>
  <cp:revision>34</cp:revision>
  <dcterms:modified xsi:type="dcterms:W3CDTF">2024-04-21T09:46:36Z</dcterms:modified>
</cp:coreProperties>
</file>