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8" r:id="rId6"/>
    <p:sldId id="263" r:id="rId7"/>
    <p:sldId id="266" r:id="rId8"/>
    <p:sldId id="264" r:id="rId9"/>
    <p:sldId id="259" r:id="rId10"/>
    <p:sldId id="267" r:id="rId11"/>
    <p:sldId id="265" r:id="rId12"/>
    <p:sldId id="262" r:id="rId13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470" autoAdjust="0"/>
  </p:normalViewPr>
  <p:slideViewPr>
    <p:cSldViewPr showGuides="1">
      <p:cViewPr>
        <p:scale>
          <a:sx n="75" d="100"/>
          <a:sy n="75" d="100"/>
        </p:scale>
        <p:origin x="-540" y="-78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012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88;&#1084;&#1072;&#1085;\Desktop\&#1051;&#1080;&#1089;&#1090;%20Microsoft%20Office%20Excel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88;&#1084;&#1072;&#1085;\Desktop\&#1051;&#1080;&#1089;&#1090;%20Microsoft%20Office%20Excel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1800" b="1" i="0" u="none" strike="noStrike" baseline="0" dirty="0" smtClean="0">
                <a:solidFill>
                  <a:schemeClr val="bg1"/>
                </a:solidFill>
              </a:rPr>
              <a:t>Дифференциация уровня бедности в городской и сельской местности </a:t>
            </a:r>
            <a:r>
              <a:rPr lang="kk-KZ" sz="1800" b="1" i="0" u="none" strike="noStrike" baseline="0" dirty="0" smtClean="0">
                <a:solidFill>
                  <a:schemeClr val="bg1"/>
                </a:solidFill>
              </a:rPr>
              <a:t>( в процентах)</a:t>
            </a:r>
            <a:endParaRPr lang="ru-RU" b="1" dirty="0">
              <a:solidFill>
                <a:schemeClr val="bg1"/>
              </a:solidFill>
            </a:endParaRP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Лист7!$A$2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0B0F0"/>
            </a:solidFill>
          </c:spPr>
          <c:dLbls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Лист7!$B$1:$D$1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Лист7!$B$2:$D$2</c:f>
              <c:numCache>
                <c:formatCode>General</c:formatCode>
                <c:ptCount val="3"/>
                <c:pt idx="0">
                  <c:v>2.6</c:v>
                </c:pt>
                <c:pt idx="1">
                  <c:v>4.3</c:v>
                </c:pt>
                <c:pt idx="2">
                  <c:v>5.7</c:v>
                </c:pt>
              </c:numCache>
            </c:numRef>
          </c:val>
        </c:ser>
        <c:ser>
          <c:idx val="1"/>
          <c:order val="1"/>
          <c:tx>
            <c:strRef>
              <c:f>Лист7!$A$3</c:f>
              <c:strCache>
                <c:ptCount val="1"/>
                <c:pt idx="0">
                  <c:v>Город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Лист7!$B$1:$D$1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Лист7!$B$3:$D$3</c:f>
              <c:numCache>
                <c:formatCode>General</c:formatCode>
                <c:ptCount val="3"/>
                <c:pt idx="0">
                  <c:v>1.2</c:v>
                </c:pt>
                <c:pt idx="1">
                  <c:v>2.5</c:v>
                </c:pt>
                <c:pt idx="2">
                  <c:v>4.9000000000000004</c:v>
                </c:pt>
              </c:numCache>
            </c:numRef>
          </c:val>
        </c:ser>
        <c:ser>
          <c:idx val="2"/>
          <c:order val="2"/>
          <c:tx>
            <c:strRef>
              <c:f>Лист7!$A$4</c:f>
              <c:strCache>
                <c:ptCount val="1"/>
                <c:pt idx="0">
                  <c:v>Село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Лист7!$B$1:$D$1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Лист7!$B$4:$D$4</c:f>
              <c:numCache>
                <c:formatCode>General</c:formatCode>
                <c:ptCount val="3"/>
                <c:pt idx="0">
                  <c:v>4.5</c:v>
                </c:pt>
                <c:pt idx="1">
                  <c:v>6.6</c:v>
                </c:pt>
                <c:pt idx="2">
                  <c:v>6.7</c:v>
                </c:pt>
              </c:numCache>
            </c:numRef>
          </c:val>
        </c:ser>
        <c:gapWidth val="75"/>
        <c:overlap val="-25"/>
        <c:axId val="60968960"/>
        <c:axId val="60970496"/>
      </c:barChart>
      <c:catAx>
        <c:axId val="609689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 b="1">
                <a:solidFill>
                  <a:schemeClr val="bg1"/>
                </a:solidFill>
              </a:defRPr>
            </a:pPr>
            <a:endParaRPr lang="ru-RU"/>
          </a:p>
        </c:txPr>
        <c:crossAx val="60970496"/>
        <c:crosses val="autoZero"/>
        <c:auto val="1"/>
        <c:lblAlgn val="ctr"/>
        <c:lblOffset val="100"/>
      </c:catAx>
      <c:valAx>
        <c:axId val="609704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2000" b="1">
                <a:solidFill>
                  <a:schemeClr val="bg1"/>
                </a:solidFill>
              </a:defRPr>
            </a:pPr>
            <a:endParaRPr lang="ru-RU"/>
          </a:p>
        </c:txPr>
        <c:crossAx val="609689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>
              <a:solidFill>
                <a:schemeClr val="bg1"/>
              </a:solidFill>
            </a:defRPr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 algn="ctr">
              <a:defRPr/>
            </a:pPr>
            <a:r>
              <a:rPr lang="ru-RU" sz="1600" b="1" i="0" dirty="0" smtClean="0">
                <a:latin typeface="Times New Roman" pitchFamily="18" charset="0"/>
                <a:cs typeface="Times New Roman" pitchFamily="18" charset="0"/>
              </a:rPr>
              <a:t>Доля населения, имеющего доходы ниже величины прожиточного минимума по регионам РК  ( в процентах)</a:t>
            </a:r>
            <a:endParaRPr lang="ru-RU" sz="1600" b="1" i="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425240302517827"/>
          <c:y val="1.3395138478836121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Лист6!$B$1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Лист6!$A$2:$A$19</c:f>
              <c:strCache>
                <c:ptCount val="18"/>
                <c:pt idx="0">
                  <c:v>Казахстан</c:v>
                </c:pt>
                <c:pt idx="1">
                  <c:v>г. Нур-Султан</c:v>
                </c:pt>
                <c:pt idx="2">
                  <c:v>г. Алматы</c:v>
                </c:pt>
                <c:pt idx="3">
                  <c:v>Алматинская обл.</c:v>
                </c:pt>
                <c:pt idx="4">
                  <c:v>Мангистауская обл.</c:v>
                </c:pt>
                <c:pt idx="5">
                  <c:v>Атырауская обл.</c:v>
                </c:pt>
                <c:pt idx="6">
                  <c:v>Акмолинская обл.</c:v>
                </c:pt>
                <c:pt idx="7">
                  <c:v>ВКО</c:v>
                </c:pt>
                <c:pt idx="8">
                  <c:v>Карагандинская обл.</c:v>
                </c:pt>
                <c:pt idx="9">
                  <c:v>Павлодарская обл.</c:v>
                </c:pt>
                <c:pt idx="10">
                  <c:v>Кызылординская обл.</c:v>
                </c:pt>
                <c:pt idx="11">
                  <c:v>Костанайская обл.</c:v>
                </c:pt>
                <c:pt idx="12">
                  <c:v>Жамбылская обл.</c:v>
                </c:pt>
                <c:pt idx="13">
                  <c:v>СКО</c:v>
                </c:pt>
                <c:pt idx="14">
                  <c:v>Туркестанская обл.</c:v>
                </c:pt>
                <c:pt idx="15">
                  <c:v>г. Шымкент</c:v>
                </c:pt>
                <c:pt idx="16">
                  <c:v>Актюбинская обл.</c:v>
                </c:pt>
                <c:pt idx="17">
                  <c:v>ЗКО</c:v>
                </c:pt>
              </c:strCache>
            </c:strRef>
          </c:cat>
          <c:val>
            <c:numRef>
              <c:f>Лист6!$B$2:$B$19</c:f>
              <c:numCache>
                <c:formatCode>General</c:formatCode>
                <c:ptCount val="18"/>
                <c:pt idx="0">
                  <c:v>4.3</c:v>
                </c:pt>
                <c:pt idx="1">
                  <c:v>0.9</c:v>
                </c:pt>
                <c:pt idx="2">
                  <c:v>2.8</c:v>
                </c:pt>
                <c:pt idx="3">
                  <c:v>3.7</c:v>
                </c:pt>
                <c:pt idx="4">
                  <c:v>4.2</c:v>
                </c:pt>
                <c:pt idx="5">
                  <c:v>2.5</c:v>
                </c:pt>
                <c:pt idx="6">
                  <c:v>4.2</c:v>
                </c:pt>
                <c:pt idx="7">
                  <c:v>4.5</c:v>
                </c:pt>
                <c:pt idx="8">
                  <c:v>2.2999999999999998</c:v>
                </c:pt>
                <c:pt idx="9">
                  <c:v>3.1</c:v>
                </c:pt>
                <c:pt idx="10">
                  <c:v>4.9000000000000004</c:v>
                </c:pt>
                <c:pt idx="11">
                  <c:v>4.0999999999999996</c:v>
                </c:pt>
                <c:pt idx="12">
                  <c:v>4.5999999999999996</c:v>
                </c:pt>
                <c:pt idx="13">
                  <c:v>4.7</c:v>
                </c:pt>
                <c:pt idx="14">
                  <c:v>10.6</c:v>
                </c:pt>
                <c:pt idx="15">
                  <c:v>2.5</c:v>
                </c:pt>
                <c:pt idx="16">
                  <c:v>2.9</c:v>
                </c:pt>
                <c:pt idx="17">
                  <c:v>3.2</c:v>
                </c:pt>
              </c:numCache>
            </c:numRef>
          </c:val>
        </c:ser>
        <c:ser>
          <c:idx val="1"/>
          <c:order val="1"/>
          <c:tx>
            <c:strRef>
              <c:f>Лист6!$C$1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92D050"/>
            </a:solidFill>
          </c:spPr>
          <c:dLbls>
            <c:showVal val="1"/>
          </c:dLbls>
          <c:cat>
            <c:strRef>
              <c:f>Лист6!$A$2:$A$19</c:f>
              <c:strCache>
                <c:ptCount val="18"/>
                <c:pt idx="0">
                  <c:v>Казахстан</c:v>
                </c:pt>
                <c:pt idx="1">
                  <c:v>г. Нур-Султан</c:v>
                </c:pt>
                <c:pt idx="2">
                  <c:v>г. Алматы</c:v>
                </c:pt>
                <c:pt idx="3">
                  <c:v>Алматинская обл.</c:v>
                </c:pt>
                <c:pt idx="4">
                  <c:v>Мангистауская обл.</c:v>
                </c:pt>
                <c:pt idx="5">
                  <c:v>Атырауская обл.</c:v>
                </c:pt>
                <c:pt idx="6">
                  <c:v>Акмолинская обл.</c:v>
                </c:pt>
                <c:pt idx="7">
                  <c:v>ВКО</c:v>
                </c:pt>
                <c:pt idx="8">
                  <c:v>Карагандинская обл.</c:v>
                </c:pt>
                <c:pt idx="9">
                  <c:v>Павлодарская обл.</c:v>
                </c:pt>
                <c:pt idx="10">
                  <c:v>Кызылординская обл.</c:v>
                </c:pt>
                <c:pt idx="11">
                  <c:v>Костанайская обл.</c:v>
                </c:pt>
                <c:pt idx="12">
                  <c:v>Жамбылская обл.</c:v>
                </c:pt>
                <c:pt idx="13">
                  <c:v>СКО</c:v>
                </c:pt>
                <c:pt idx="14">
                  <c:v>Туркестанская обл.</c:v>
                </c:pt>
                <c:pt idx="15">
                  <c:v>г. Шымкент</c:v>
                </c:pt>
                <c:pt idx="16">
                  <c:v>Актюбинская обл.</c:v>
                </c:pt>
                <c:pt idx="17">
                  <c:v>ЗКО</c:v>
                </c:pt>
              </c:strCache>
            </c:strRef>
          </c:cat>
          <c:val>
            <c:numRef>
              <c:f>Лист6!$C$2:$C$19</c:f>
              <c:numCache>
                <c:formatCode>General</c:formatCode>
                <c:ptCount val="18"/>
                <c:pt idx="0">
                  <c:v>5.7</c:v>
                </c:pt>
                <c:pt idx="1">
                  <c:v>1.4</c:v>
                </c:pt>
                <c:pt idx="2">
                  <c:v>6.2</c:v>
                </c:pt>
                <c:pt idx="3">
                  <c:v>4.7</c:v>
                </c:pt>
                <c:pt idx="4">
                  <c:v>4.3</c:v>
                </c:pt>
                <c:pt idx="5">
                  <c:v>3.1</c:v>
                </c:pt>
                <c:pt idx="6">
                  <c:v>6.7</c:v>
                </c:pt>
                <c:pt idx="7">
                  <c:v>5.3</c:v>
                </c:pt>
                <c:pt idx="8">
                  <c:v>2.4</c:v>
                </c:pt>
                <c:pt idx="9">
                  <c:v>4.7</c:v>
                </c:pt>
                <c:pt idx="10">
                  <c:v>6.9</c:v>
                </c:pt>
                <c:pt idx="11">
                  <c:v>3.8</c:v>
                </c:pt>
                <c:pt idx="12">
                  <c:v>6.9</c:v>
                </c:pt>
                <c:pt idx="13">
                  <c:v>7.4</c:v>
                </c:pt>
                <c:pt idx="14">
                  <c:v>12.8</c:v>
                </c:pt>
                <c:pt idx="15">
                  <c:v>6.4</c:v>
                </c:pt>
                <c:pt idx="16">
                  <c:v>3.4</c:v>
                </c:pt>
                <c:pt idx="17">
                  <c:v>4</c:v>
                </c:pt>
              </c:numCache>
            </c:numRef>
          </c:val>
        </c:ser>
        <c:gapWidth val="75"/>
        <c:overlap val="-25"/>
        <c:axId val="61011840"/>
        <c:axId val="61013376"/>
      </c:barChart>
      <c:catAx>
        <c:axId val="61011840"/>
        <c:scaling>
          <c:orientation val="minMax"/>
        </c:scaling>
        <c:axPos val="b"/>
        <c:majorTickMark val="none"/>
        <c:tickLblPos val="nextTo"/>
        <c:crossAx val="61013376"/>
        <c:crosses val="autoZero"/>
        <c:auto val="1"/>
        <c:lblAlgn val="ctr"/>
        <c:lblOffset val="100"/>
      </c:catAx>
      <c:valAx>
        <c:axId val="610133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61011840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359215F-A780-46AA-9ECE-5E3415E21A0F}" type="datetime1">
              <a:rPr lang="ru-RU" smtClean="0"/>
              <a:pPr rtl="0"/>
              <a:t>06.04.2021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52B5AE9-EF18-4BD2-BEA8-A187E00F080A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BB98AFB-CB0D-4DFE-87B9-B4B0D0DE73CD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401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2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274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6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73182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 rtlCol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 rtlCol="0"/>
          <a:lstStyle>
            <a:lvl1pPr>
              <a:defRPr>
                <a:effectLst/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 rtlCol="0"/>
          <a:lstStyle/>
          <a:p>
            <a:pPr rtl="0"/>
            <a:fld id="{C3F28CFA-1F4F-49FC-A194-A02DE2BBEB31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B4A544-D0C4-45DC-A0D8-D610886771A3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880653-C5DC-4AB4-BB4B-BBA182DFA49B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3DB544-3ABF-4C3C-9834-89D2505D2F95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886979-C828-42D4-82EF-CACA504FF063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A6B4E9-B51E-4818-B60A-E1761D5B5A50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F318B6-E8E0-4168-8D5C-123542E2155B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415BC7-69F3-46B8-ADA5-7DF3AACDD8B0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" name="Дата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8318A-8E0B-4A88-9269-7A86C5BD0E58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E344C9-0B6B-4F52-B63C-096C733A73E1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 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3EC021FF-AB57-4586-84F8-E7B58F4C688D}" type="datetime1">
              <a:rPr lang="ru-RU" noProof="0" smtClean="0"/>
              <a:pPr rtl="0"/>
              <a:t>06.04.2021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93812" y="1124744"/>
            <a:ext cx="6757390" cy="2514601"/>
          </a:xfrm>
        </p:spPr>
        <p:txBody>
          <a:bodyPr rtlCol="0">
            <a:normAutofit/>
          </a:bodyPr>
          <a:lstStyle/>
          <a:p>
            <a:r>
              <a:rPr lang="kk-KZ" dirty="0" smtClean="0">
                <a:solidFill>
                  <a:schemeClr val="bg1"/>
                </a:solidFill>
              </a:rPr>
              <a:t>Государственное регулирование доходов населения в Республике Казахстан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5878388" y="4005064"/>
            <a:ext cx="5965305" cy="1829048"/>
          </a:xfrm>
        </p:spPr>
        <p:txBody>
          <a:bodyPr rtlCol="0">
            <a:normAutofit fontScale="85000" lnSpcReduction="20000"/>
          </a:bodyPr>
          <a:lstStyle/>
          <a:p>
            <a:pPr algn="r">
              <a:lnSpc>
                <a:spcPct val="120000"/>
              </a:lnSpc>
            </a:pPr>
            <a:r>
              <a:rPr lang="ru-RU" sz="2000" b="1" dirty="0" smtClean="0">
                <a:solidFill>
                  <a:schemeClr val="bg1"/>
                </a:solidFill>
              </a:rPr>
              <a:t>  </a:t>
            </a:r>
          </a:p>
          <a:p>
            <a:pPr algn="r">
              <a:lnSpc>
                <a:spcPct val="120000"/>
              </a:lnSpc>
            </a:pPr>
            <a:r>
              <a:rPr lang="kk-KZ" sz="1800" b="1" dirty="0" smtClean="0">
                <a:solidFill>
                  <a:schemeClr val="bg1"/>
                </a:solidFill>
              </a:rPr>
              <a:t>Мaйдaнoв Ринaт </a:t>
            </a:r>
            <a:endParaRPr lang="ru-RU" sz="1800" b="1" dirty="0" smtClean="0">
              <a:solidFill>
                <a:schemeClr val="bg1"/>
              </a:solidFill>
            </a:endParaRPr>
          </a:p>
          <a:p>
            <a:pPr algn="r">
              <a:lnSpc>
                <a:spcPct val="120000"/>
              </a:lnSpc>
            </a:pPr>
            <a:r>
              <a:rPr lang="kk-KZ" sz="1800" b="1" dirty="0" smtClean="0">
                <a:solidFill>
                  <a:schemeClr val="bg1"/>
                </a:solidFill>
              </a:rPr>
              <a:t>Докторант 1</a:t>
            </a:r>
            <a:r>
              <a:rPr lang="kk-KZ" sz="1800" b="1" baseline="30000" dirty="0" smtClean="0">
                <a:solidFill>
                  <a:schemeClr val="bg1"/>
                </a:solidFill>
              </a:rPr>
              <a:t> го</a:t>
            </a:r>
            <a:r>
              <a:rPr lang="kk-KZ" sz="1800" b="1" dirty="0" smtClean="0">
                <a:solidFill>
                  <a:schemeClr val="bg1"/>
                </a:solidFill>
              </a:rPr>
              <a:t> курca cпeциaльнocти "Государственное и местное управление"</a:t>
            </a:r>
            <a:endParaRPr lang="ru-RU" sz="1800" b="1" dirty="0" smtClean="0">
              <a:solidFill>
                <a:schemeClr val="bg1"/>
              </a:solidFill>
            </a:endParaRPr>
          </a:p>
          <a:p>
            <a:pPr algn="r">
              <a:lnSpc>
                <a:spcPct val="120000"/>
              </a:lnSpc>
            </a:pPr>
            <a:r>
              <a:rPr lang="kk-KZ" sz="1800" b="1" dirty="0" smtClean="0">
                <a:solidFill>
                  <a:schemeClr val="bg1"/>
                </a:solidFill>
              </a:rPr>
              <a:t>                           Нaучный рукoвoдитeль: к.э.н., и.о. доцента </a:t>
            </a:r>
            <a:endParaRPr lang="ru-RU" sz="1800" b="1" dirty="0" smtClean="0">
              <a:solidFill>
                <a:schemeClr val="bg1"/>
              </a:solidFill>
            </a:endParaRPr>
          </a:p>
          <a:p>
            <a:pPr algn="r">
              <a:lnSpc>
                <a:spcPct val="120000"/>
              </a:lnSpc>
            </a:pPr>
            <a:r>
              <a:rPr lang="kk-KZ" sz="1800" b="1" dirty="0" smtClean="0">
                <a:solidFill>
                  <a:schemeClr val="bg1"/>
                </a:solidFill>
              </a:rPr>
              <a:t>Асилова Айжан Сарсеновна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8268" y="6309320"/>
            <a:ext cx="28083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ru-RU" b="1" dirty="0" err="1" smtClean="0">
                <a:solidFill>
                  <a:schemeClr val="bg1"/>
                </a:solidFill>
              </a:rPr>
              <a:t>Алматы</a:t>
            </a:r>
            <a:r>
              <a:rPr lang="en-US" b="1" dirty="0" smtClean="0">
                <a:solidFill>
                  <a:schemeClr val="bg1"/>
                </a:solidFill>
              </a:rPr>
              <a:t>  20</a:t>
            </a:r>
            <a:r>
              <a:rPr lang="ru-RU" b="1" dirty="0" smtClean="0">
                <a:solidFill>
                  <a:schemeClr val="bg1"/>
                </a:solidFill>
              </a:rPr>
              <a:t>2</a:t>
            </a:r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66020" y="260648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chemeClr val="bg1"/>
                </a:solidFill>
              </a:rPr>
              <a:t>Кaзaхcкий Нaциoнaльный унивeрcитeт имeни aль-Фaрaби 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kk-KZ" b="1" dirty="0" smtClean="0">
                <a:solidFill>
                  <a:schemeClr val="bg1"/>
                </a:solidFill>
              </a:rPr>
              <a:t>Выcшaя шкoлa экoнoмики и бизнeca </a:t>
            </a:r>
            <a:endParaRPr lang="ru-RU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05780" y="836712"/>
            <a:ext cx="5400600" cy="568863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bg1"/>
                </a:solidFill>
              </a:rPr>
              <a:t>	</a:t>
            </a:r>
            <a:r>
              <a:rPr lang="kk-KZ" sz="3600" dirty="0" smtClean="0">
                <a:solidFill>
                  <a:schemeClr val="bg1"/>
                </a:solidFill>
              </a:rPr>
              <a:t>Повышение качества жизни человека является главной целью развития современного общества, а развитие человеческого капитала - необходимым условием построения инновационной экономики. Неравенство доходов в рыночной экономике объективно обусловлено, и, следовательно, стартовые возможности, проявляющиеся в неравенстве получения образования, повышения квалификации и тому подобного, существенно отличаются друг от друга в разных слоях общества. Высокая дифференциация социальных возможностей граждан негативно сказывается на экономическом развитии общества. Для формирования эффективной системы, обеспечивающей достойное качество жизни, необходимым условием является сочетание механизма рыночного саморегулирования и экономически эффективного регулирования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kk-KZ" sz="3600" dirty="0" smtClean="0">
                <a:solidFill>
                  <a:schemeClr val="bg1"/>
                </a:solidFill>
              </a:rPr>
              <a:t>доходов населения со стороны государства.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367" name="Rectangle 55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0" name="Picture 2" descr="Неравенство доходов: что объединяет США и Россию? // Смотрим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0436" y="1052736"/>
            <a:ext cx="5328592" cy="4896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6373106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9796" y="764704"/>
            <a:ext cx="10801200" cy="5615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solidFill>
                  <a:schemeClr val="bg1"/>
                </a:solidFill>
              </a:rPr>
              <a:t>	</a:t>
            </a:r>
            <a:r>
              <a:rPr lang="kk-KZ" b="1" dirty="0" smtClean="0">
                <a:solidFill>
                  <a:schemeClr val="bg1"/>
                </a:solidFill>
              </a:rPr>
              <a:t>Практика регулирования доходов в мире предполагает: </a:t>
            </a:r>
            <a:endParaRPr lang="ru-RU" b="1" dirty="0" smtClean="0">
              <a:solidFill>
                <a:schemeClr val="bg1"/>
              </a:solidFill>
            </a:endParaRPr>
          </a:p>
          <a:p>
            <a:pPr lvl="0" fontAlgn="base"/>
            <a:r>
              <a:rPr lang="kk-KZ" dirty="0" smtClean="0">
                <a:solidFill>
                  <a:schemeClr val="bg1"/>
                </a:solidFill>
              </a:rPr>
              <a:t>установление гарантированного минимума (или ставки) заработной платы, который имеет важное значение для таких категорий населения, как малоквалифицированные рабочие, молодежь, женщины, иностранные рабочие, а также часто используется как исходная база для определения оплаты труда более высоких категорий работников, различных премий и доплат; </a:t>
            </a:r>
            <a:endParaRPr lang="ru-RU" dirty="0" smtClean="0">
              <a:solidFill>
                <a:schemeClr val="bg1"/>
              </a:solidFill>
            </a:endParaRPr>
          </a:p>
          <a:p>
            <a:pPr lvl="0" fontAlgn="base"/>
            <a:r>
              <a:rPr lang="kk-KZ" dirty="0" smtClean="0">
                <a:solidFill>
                  <a:schemeClr val="bg1"/>
                </a:solidFill>
              </a:rPr>
              <a:t>регулирование в ряде случаев верхнего предела увеличения номинальной заработной платы в целях снижения издержек производства и на этой основе сдерживания инфляции, роста инвестиций и повышения конкурентоспособности национальной продукции;</a:t>
            </a:r>
            <a:endParaRPr lang="ru-RU" dirty="0" smtClean="0">
              <a:solidFill>
                <a:schemeClr val="bg1"/>
              </a:solidFill>
            </a:endParaRPr>
          </a:p>
          <a:p>
            <a:pPr lvl="0" fontAlgn="base"/>
            <a:r>
              <a:rPr lang="kk-KZ" dirty="0" smtClean="0">
                <a:solidFill>
                  <a:schemeClr val="bg1"/>
                </a:solidFill>
              </a:rPr>
              <a:t>защиту денежных доходов населения от инфляционного обесценения путем индексации, т.е. увеличения номинальных доходов в зависимости от роста цен. Индексация может осуществляться как на уровне государства, так и на уровне фирм, будучи включена в коллективный договор, а также производиться дифференцированно в зависимости от величины доходов.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125860" y="476672"/>
          <a:ext cx="943304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61764" y="476672"/>
          <a:ext cx="11665296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37826" y="836712"/>
          <a:ext cx="10297144" cy="5256590"/>
        </p:xfrm>
        <a:graphic>
          <a:graphicData uri="http://schemas.openxmlformats.org/drawingml/2006/table">
            <a:tbl>
              <a:tblPr/>
              <a:tblGrid>
                <a:gridCol w="2421889"/>
                <a:gridCol w="1414827"/>
                <a:gridCol w="1414827"/>
                <a:gridCol w="1414827"/>
                <a:gridCol w="1412768"/>
                <a:gridCol w="2218006"/>
              </a:tblGrid>
              <a:tr h="328537">
                <a:tc gridSpan="6">
                  <a:txBody>
                    <a:bodyPr/>
                    <a:lstStyle/>
                    <a:p>
                      <a:pPr marL="6350" marR="1270" indent="-6350" algn="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процентах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ct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kk-KZ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ct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kk-KZ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ct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kk-KZ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ct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kk-KZ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ctr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r>
                        <a:rPr lang="kk-KZ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 gridSpan="6"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10-процентные группы населения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12,03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дециль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22,95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7072">
                <a:tc gridSpan="6"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Коэффициент Джини, по 10-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процентным группам населения</a:t>
                      </a: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8537"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1270" indent="-6350" algn="l" fontAlgn="base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0,287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57908" y="332656"/>
            <a:ext cx="843602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Доля доходов населения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10-процентным (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децильным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группам и индекс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Джини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201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-20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годах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28957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В каких регионах Казахстана самая высокая зарплата 574523 - Kapital.kz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В каких регионах Казахстана самая высокая зарплата 574523 - Kapital.kz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Арман\Desktop\cb3b3d96c7173e43c388eabdb00.png"/>
          <p:cNvPicPr>
            <a:picLocks noChangeAspect="1" noChangeArrowheads="1"/>
          </p:cNvPicPr>
          <p:nvPr/>
        </p:nvPicPr>
        <p:blipFill>
          <a:blip r:embed="rId2" cstate="print"/>
          <a:srcRect t="4851" b="5901"/>
          <a:stretch>
            <a:fillRect/>
          </a:stretch>
        </p:blipFill>
        <p:spPr bwMode="auto">
          <a:xfrm>
            <a:off x="2638028" y="683128"/>
            <a:ext cx="7128791" cy="61748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557908" y="260648"/>
            <a:ext cx="93610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kk-KZ" b="1" dirty="0" smtClean="0"/>
              <a:t>Медианная и среднемесячная заработная плата в РК, 2020 г. (тыс.тг)</a:t>
            </a:r>
            <a:endParaRPr lang="ru-RU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1804" y="620688"/>
            <a:ext cx="11089232" cy="53991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dirty="0" smtClean="0"/>
              <a:t>	</a:t>
            </a:r>
            <a:r>
              <a:rPr lang="kk-KZ" b="1" dirty="0" smtClean="0">
                <a:solidFill>
                  <a:schemeClr val="bg1"/>
                </a:solidFill>
              </a:rPr>
              <a:t>Завершая  рассмотрение  государственного  регулирования  денежных  доходов населения, следует подчеркнуть, что механизм государственного регулирования доходов населения должен строиться с учетом следующих принципов: 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kk-KZ" b="1" dirty="0" smtClean="0">
                <a:solidFill>
                  <a:schemeClr val="bg1"/>
                </a:solidFill>
              </a:rPr>
              <a:t>стимулирование трудовой деятельности экономически активного населения; 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kk-KZ" b="1" dirty="0" smtClean="0">
                <a:solidFill>
                  <a:schemeClr val="bg1"/>
                </a:solidFill>
              </a:rPr>
              <a:t>обеспечение гибкой системы регулирования за счет использования разнообразного инструментария, элементы которого избирательно и целенаправленно воздействуют на каждый вид дохода;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kk-KZ" b="1" dirty="0" smtClean="0">
                <a:solidFill>
                  <a:schemeClr val="bg1"/>
                </a:solidFill>
              </a:rPr>
              <a:t>регулирование  денежных  доходов  населения  должно  стать  для  государства целью его хозяйственной деятельности.</a:t>
            </a:r>
            <a:endParaRPr lang="ru-RU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	Государственная политика Республики </a:t>
            </a:r>
            <a:r>
              <a:rPr lang="kk-KZ" b="1" dirty="0" smtClean="0">
                <a:solidFill>
                  <a:schemeClr val="bg1"/>
                </a:solidFill>
              </a:rPr>
              <a:t>Казахстан</a:t>
            </a:r>
            <a:r>
              <a:rPr lang="ru-RU" b="1" dirty="0" smtClean="0">
                <a:solidFill>
                  <a:schemeClr val="bg1"/>
                </a:solidFill>
              </a:rPr>
              <a:t> на современном этапе направлена на повышение цены рабочей силы, рост заработной платы в зависимости от увеличения объемов производства, сокращения чрезмерной дифференциации в оплате труда между отраслями, категориями и группами работников. При этом закладываются новые подходы к регулированию оплаты труда во всех сферах деятельности.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10285784" cy="1066800"/>
          </a:xfrm>
        </p:spPr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</a:rPr>
              <a:t>Cпиcoк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иcпoльзoвaннoй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литeрaтуры</a:t>
            </a:r>
            <a:r>
              <a:rPr lang="ru-RU" dirty="0" smtClean="0">
                <a:solidFill>
                  <a:schemeClr val="bg1"/>
                </a:solidFill>
              </a:rPr>
              <a:t>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/>
            <a:r>
              <a:rPr lang="kk-KZ" b="1" dirty="0" smtClean="0">
                <a:solidFill>
                  <a:schemeClr val="bg1"/>
                </a:solidFill>
              </a:rPr>
              <a:t>Зaкон Реcпублики Кaзaхcтaн от 03.07.2013 г. "</a:t>
            </a:r>
            <a:r>
              <a:rPr lang="ru-RU" b="1" dirty="0" smtClean="0">
                <a:solidFill>
                  <a:schemeClr val="bg1"/>
                </a:solidFill>
              </a:rPr>
              <a:t>О </a:t>
            </a:r>
            <a:r>
              <a:rPr lang="ru-RU" b="1" dirty="0" err="1" smtClean="0">
                <a:solidFill>
                  <a:schemeClr val="bg1"/>
                </a:solidFill>
              </a:rPr>
              <a:t>внеcении</a:t>
            </a:r>
            <a:r>
              <a:rPr lang="ru-RU" b="1" dirty="0" smtClean="0">
                <a:solidFill>
                  <a:schemeClr val="bg1"/>
                </a:solidFill>
              </a:rPr>
              <a:t> изменений и дополнений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в некоторые </a:t>
            </a:r>
            <a:r>
              <a:rPr lang="ru-RU" b="1" dirty="0" err="1" smtClean="0">
                <a:solidFill>
                  <a:schemeClr val="bg1"/>
                </a:solidFill>
              </a:rPr>
              <a:t>зaконодaтельные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aкты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Реcпублики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Кaзaхcтaн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по </a:t>
            </a:r>
            <a:r>
              <a:rPr lang="ru-RU" b="1" dirty="0" err="1" smtClean="0">
                <a:solidFill>
                  <a:schemeClr val="bg1"/>
                </a:solidFill>
              </a:rPr>
              <a:t>вопроcaм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cоциaльной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зaщиты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нacеления</a:t>
            </a:r>
            <a:r>
              <a:rPr lang="kk-KZ" b="1" dirty="0" smtClean="0">
                <a:solidFill>
                  <a:schemeClr val="bg1"/>
                </a:solidFill>
              </a:rPr>
              <a:t>" </a:t>
            </a:r>
            <a:endParaRPr lang="ru-RU" b="1" dirty="0" smtClean="0">
              <a:solidFill>
                <a:schemeClr val="bg1"/>
              </a:solidFill>
            </a:endParaRPr>
          </a:p>
          <a:p>
            <a:pPr lvl="0" fontAlgn="base"/>
            <a:r>
              <a:rPr lang="ru-RU" b="1" dirty="0" err="1" smtClean="0">
                <a:solidFill>
                  <a:schemeClr val="bg1"/>
                </a:solidFill>
              </a:rPr>
              <a:t>Cтрaтeгия</a:t>
            </a:r>
            <a:r>
              <a:rPr lang="ru-RU" b="1" dirty="0" smtClean="0">
                <a:solidFill>
                  <a:schemeClr val="bg1"/>
                </a:solidFill>
              </a:rPr>
              <a:t> Кaзaхcтaн-2050 [</a:t>
            </a:r>
            <a:r>
              <a:rPr lang="ru-RU" b="1" dirty="0" err="1" smtClean="0">
                <a:solidFill>
                  <a:schemeClr val="bg1"/>
                </a:solidFill>
              </a:rPr>
              <a:t>элeктрoнный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рecурc</a:t>
            </a:r>
            <a:r>
              <a:rPr lang="ru-RU" b="1" dirty="0" smtClean="0">
                <a:solidFill>
                  <a:schemeClr val="bg1"/>
                </a:solidFill>
              </a:rPr>
              <a:t>] / URL: https:// www.strategy2050.kz / (19.</a:t>
            </a:r>
            <a:r>
              <a:rPr lang="kk-KZ" b="1" dirty="0" smtClean="0">
                <a:solidFill>
                  <a:schemeClr val="bg1"/>
                </a:solidFill>
              </a:rPr>
              <a:t>02</a:t>
            </a:r>
            <a:r>
              <a:rPr lang="ru-RU" b="1" dirty="0" smtClean="0">
                <a:solidFill>
                  <a:schemeClr val="bg1"/>
                </a:solidFill>
              </a:rPr>
              <a:t>.20</a:t>
            </a:r>
            <a:r>
              <a:rPr lang="kk-KZ" b="1" dirty="0" smtClean="0">
                <a:solidFill>
                  <a:schemeClr val="bg1"/>
                </a:solidFill>
              </a:rPr>
              <a:t>21</a:t>
            </a:r>
            <a:r>
              <a:rPr lang="ru-RU" b="1" dirty="0" smtClean="0">
                <a:solidFill>
                  <a:schemeClr val="bg1"/>
                </a:solidFill>
              </a:rPr>
              <a:t>) </a:t>
            </a:r>
          </a:p>
          <a:p>
            <a:pPr lvl="0" fontAlgn="base"/>
            <a:r>
              <a:rPr lang="kk-KZ" b="1" dirty="0" smtClean="0">
                <a:solidFill>
                  <a:schemeClr val="bg1"/>
                </a:solidFill>
              </a:rPr>
              <a:t>Бюро нaционaльной cтaтиcтики Aгентcтвa по cтрaтегичеcкому плaнировaнию и реформaм Реcпублики Кaзaхcтaн stat.gov.kz  (дaтa обрaщения 15.02.2021).</a:t>
            </a:r>
            <a:endParaRPr lang="ru-RU" b="1" dirty="0" smtClean="0">
              <a:solidFill>
                <a:schemeClr val="bg1"/>
              </a:solidFill>
            </a:endParaRPr>
          </a:p>
          <a:p>
            <a:pPr lvl="0" fontAlgn="base"/>
            <a:r>
              <a:rPr lang="ru-RU" b="1" dirty="0" smtClean="0">
                <a:solidFill>
                  <a:schemeClr val="bg1"/>
                </a:solidFill>
              </a:rPr>
              <a:t>Мельников В. В. </a:t>
            </a:r>
            <a:r>
              <a:rPr lang="ru-RU" b="1" dirty="0" err="1" smtClean="0">
                <a:solidFill>
                  <a:schemeClr val="bg1"/>
                </a:solidFill>
              </a:rPr>
              <a:t>Гоcуд</a:t>
            </a:r>
            <a:r>
              <a:rPr lang="kk-KZ" b="1" dirty="0" smtClean="0">
                <a:solidFill>
                  <a:schemeClr val="bg1"/>
                </a:solidFill>
              </a:rPr>
              <a:t>a</a:t>
            </a:r>
            <a:r>
              <a:rPr lang="ru-RU" b="1" dirty="0" err="1" smtClean="0">
                <a:solidFill>
                  <a:schemeClr val="bg1"/>
                </a:solidFill>
              </a:rPr>
              <a:t>рcтвенное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регулировaние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нaционaльной</a:t>
            </a:r>
            <a:r>
              <a:rPr lang="ru-RU" b="1" dirty="0" smtClean="0">
                <a:solidFill>
                  <a:schemeClr val="bg1"/>
                </a:solidFill>
              </a:rPr>
              <a:t> экономики : учеб. </a:t>
            </a:r>
            <a:r>
              <a:rPr lang="ru-RU" b="1" dirty="0" err="1" smtClean="0">
                <a:solidFill>
                  <a:schemeClr val="bg1"/>
                </a:solidFill>
              </a:rPr>
              <a:t>поcобие</a:t>
            </a:r>
            <a:r>
              <a:rPr lang="ru-RU" b="1" dirty="0" smtClean="0">
                <a:solidFill>
                  <a:schemeClr val="bg1"/>
                </a:solidFill>
              </a:rPr>
              <a:t> / В. В. Мельников. М.: </a:t>
            </a:r>
            <a:r>
              <a:rPr lang="ru-RU" b="1" dirty="0" err="1" smtClean="0">
                <a:solidFill>
                  <a:schemeClr val="bg1"/>
                </a:solidFill>
              </a:rPr>
              <a:t>Издaтельcтво</a:t>
            </a:r>
            <a:r>
              <a:rPr lang="ru-RU" b="1" dirty="0" smtClean="0">
                <a:solidFill>
                  <a:schemeClr val="bg1"/>
                </a:solidFill>
              </a:rPr>
              <a:t> «</a:t>
            </a:r>
            <a:r>
              <a:rPr lang="ru-RU" b="1" dirty="0" err="1" smtClean="0">
                <a:solidFill>
                  <a:schemeClr val="bg1"/>
                </a:solidFill>
              </a:rPr>
              <a:t>Омегa-Л</a:t>
            </a:r>
            <a:r>
              <a:rPr lang="ru-RU" b="1" dirty="0" smtClean="0">
                <a:solidFill>
                  <a:schemeClr val="bg1"/>
                </a:solidFill>
              </a:rPr>
              <a:t>», 2012.-335 </a:t>
            </a:r>
            <a:r>
              <a:rPr lang="ru-RU" b="1" dirty="0" err="1" smtClean="0">
                <a:solidFill>
                  <a:schemeClr val="bg1"/>
                </a:solidFill>
              </a:rPr>
              <a:t>c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</a:p>
          <a:p>
            <a:pPr lvl="0" fontAlgn="base"/>
            <a:r>
              <a:rPr lang="en-US" b="1" dirty="0" err="1" smtClean="0">
                <a:solidFill>
                  <a:schemeClr val="bg1"/>
                </a:solidFill>
              </a:rPr>
              <a:t>Corak</a:t>
            </a:r>
            <a:r>
              <a:rPr lang="en-US" b="1" dirty="0" smtClean="0">
                <a:solidFill>
                  <a:schemeClr val="bg1"/>
                </a:solidFill>
              </a:rPr>
              <a:t>, M. (2013), “Income Inequality, Equality of Opportunity, and Intergenerational Mobility”, Journal of Economic Perspectives, Vol. 27/3 </a:t>
            </a:r>
            <a:endParaRPr lang="ru-RU" b="1" dirty="0" smtClean="0">
              <a:solidFill>
                <a:schemeClr val="bg1"/>
              </a:solidFill>
            </a:endParaRPr>
          </a:p>
          <a:p>
            <a:endParaRPr lang="ru-RU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бизнес-стратегии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_14352508_TF03460663.potx" id="{BE959834-06A1-472B-B994-02C113E9EB3A}" vid="{D38CF963-CD7E-47A1-BA40-20B2517DA913}"/>
    </a:ext>
  </a:extLst>
</a:theme>
</file>

<file path=ppt/theme/theme2.xml><?xml version="1.0" encoding="utf-8"?>
<a:theme xmlns:a="http://schemas.openxmlformats.org/drawingml/2006/main" name="Тема Offic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3E1689-1E09-4ADC-A5E7-6718BF79A8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FF1070-8794-47AC-90B7-1F2E078096F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B30B94-6D3B-4C91-947C-5EB8E8EF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бизнес-стратегии</Template>
  <TotalTime>623</TotalTime>
  <Words>225</Words>
  <Application>Microsoft Office PowerPoint</Application>
  <PresentationFormat>Произвольный</PresentationFormat>
  <Paragraphs>108</Paragraphs>
  <Slides>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Презентация бизнес-стратегии</vt:lpstr>
      <vt:lpstr>Государственное регулирование доходов населения в Республике Казахстан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Cпиcoк иcпoльзoвaннoй литeрaтуры: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Инновационный проект: Безвоздушные шины для легковых автомобилей</dc:title>
  <dc:creator>Пользователь</dc:creator>
  <cp:lastModifiedBy>Арман Майданов</cp:lastModifiedBy>
  <cp:revision>80</cp:revision>
  <dcterms:created xsi:type="dcterms:W3CDTF">2019-03-11T18:47:03Z</dcterms:created>
  <dcterms:modified xsi:type="dcterms:W3CDTF">2021-04-05T20:01:10Z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