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5" r:id="rId1"/>
  </p:sldMasterIdLst>
  <p:notesMasterIdLst>
    <p:notesMasterId r:id="rId441"/>
  </p:notesMasterIdLst>
  <p:handoutMasterIdLst>
    <p:handoutMasterId r:id="rId442"/>
  </p:handoutMasterIdLst>
  <p:sldIdLst>
    <p:sldId id="606" r:id="rId2"/>
    <p:sldId id="521" r:id="rId3"/>
    <p:sldId id="522" r:id="rId4"/>
    <p:sldId id="523" r:id="rId5"/>
    <p:sldId id="438" r:id="rId6"/>
    <p:sldId id="524" r:id="rId7"/>
    <p:sldId id="525" r:id="rId8"/>
    <p:sldId id="526" r:id="rId9"/>
    <p:sldId id="441" r:id="rId10"/>
    <p:sldId id="442" r:id="rId11"/>
    <p:sldId id="638" r:id="rId12"/>
    <p:sldId id="639" r:id="rId13"/>
    <p:sldId id="585" r:id="rId14"/>
    <p:sldId id="443" r:id="rId15"/>
    <p:sldId id="528" r:id="rId16"/>
    <p:sldId id="529" r:id="rId17"/>
    <p:sldId id="530" r:id="rId18"/>
    <p:sldId id="531" r:id="rId19"/>
    <p:sldId id="532" r:id="rId20"/>
    <p:sldId id="447" r:id="rId21"/>
    <p:sldId id="517" r:id="rId22"/>
    <p:sldId id="533" r:id="rId23"/>
    <p:sldId id="534" r:id="rId24"/>
    <p:sldId id="535" r:id="rId25"/>
    <p:sldId id="536" r:id="rId26"/>
    <p:sldId id="363" r:id="rId27"/>
    <p:sldId id="537" r:id="rId28"/>
    <p:sldId id="364" r:id="rId29"/>
    <p:sldId id="366" r:id="rId30"/>
    <p:sldId id="367" r:id="rId31"/>
    <p:sldId id="519" r:id="rId32"/>
    <p:sldId id="520" r:id="rId33"/>
    <p:sldId id="518" r:id="rId34"/>
    <p:sldId id="371" r:id="rId35"/>
    <p:sldId id="372" r:id="rId36"/>
    <p:sldId id="369" r:id="rId37"/>
    <p:sldId id="373" r:id="rId38"/>
    <p:sldId id="538" r:id="rId39"/>
    <p:sldId id="458" r:id="rId40"/>
    <p:sldId id="459" r:id="rId41"/>
    <p:sldId id="460" r:id="rId42"/>
    <p:sldId id="461" r:id="rId43"/>
    <p:sldId id="462" r:id="rId44"/>
    <p:sldId id="539" r:id="rId45"/>
    <p:sldId id="540" r:id="rId46"/>
    <p:sldId id="466" r:id="rId47"/>
    <p:sldId id="541" r:id="rId48"/>
    <p:sldId id="542" r:id="rId49"/>
    <p:sldId id="470" r:id="rId50"/>
    <p:sldId id="468" r:id="rId51"/>
    <p:sldId id="389" r:id="rId52"/>
    <p:sldId id="487" r:id="rId53"/>
    <p:sldId id="488" r:id="rId54"/>
    <p:sldId id="489" r:id="rId55"/>
    <p:sldId id="490" r:id="rId56"/>
    <p:sldId id="491" r:id="rId57"/>
    <p:sldId id="543" r:id="rId58"/>
    <p:sldId id="492" r:id="rId59"/>
    <p:sldId id="494" r:id="rId60"/>
    <p:sldId id="495" r:id="rId61"/>
    <p:sldId id="496" r:id="rId62"/>
    <p:sldId id="497" r:id="rId63"/>
    <p:sldId id="501" r:id="rId64"/>
    <p:sldId id="502" r:id="rId65"/>
    <p:sldId id="499" r:id="rId66"/>
    <p:sldId id="503" r:id="rId67"/>
    <p:sldId id="505" r:id="rId68"/>
    <p:sldId id="547" r:id="rId69"/>
    <p:sldId id="507" r:id="rId70"/>
    <p:sldId id="510" r:id="rId71"/>
    <p:sldId id="548" r:id="rId72"/>
    <p:sldId id="511" r:id="rId73"/>
    <p:sldId id="512" r:id="rId74"/>
    <p:sldId id="513" r:id="rId75"/>
    <p:sldId id="514" r:id="rId76"/>
    <p:sldId id="402" r:id="rId77"/>
    <p:sldId id="403" r:id="rId78"/>
    <p:sldId id="404" r:id="rId79"/>
    <p:sldId id="549" r:id="rId80"/>
    <p:sldId id="405" r:id="rId81"/>
    <p:sldId id="406" r:id="rId82"/>
    <p:sldId id="407" r:id="rId83"/>
    <p:sldId id="408" r:id="rId84"/>
    <p:sldId id="409" r:id="rId85"/>
    <p:sldId id="410" r:id="rId86"/>
    <p:sldId id="411" r:id="rId87"/>
    <p:sldId id="412" r:id="rId88"/>
    <p:sldId id="413" r:id="rId89"/>
    <p:sldId id="415" r:id="rId90"/>
    <p:sldId id="416" r:id="rId91"/>
    <p:sldId id="587" r:id="rId92"/>
    <p:sldId id="560" r:id="rId93"/>
    <p:sldId id="589" r:id="rId94"/>
    <p:sldId id="562" r:id="rId95"/>
    <p:sldId id="590" r:id="rId96"/>
    <p:sldId id="591" r:id="rId97"/>
    <p:sldId id="565" r:id="rId98"/>
    <p:sldId id="592" r:id="rId99"/>
    <p:sldId id="567" r:id="rId100"/>
    <p:sldId id="593" r:id="rId101"/>
    <p:sldId id="569" r:id="rId102"/>
    <p:sldId id="594" r:id="rId103"/>
    <p:sldId id="595" r:id="rId104"/>
    <p:sldId id="596" r:id="rId105"/>
    <p:sldId id="604" r:id="rId106"/>
    <p:sldId id="605" r:id="rId107"/>
    <p:sldId id="597" r:id="rId108"/>
    <p:sldId id="598" r:id="rId109"/>
    <p:sldId id="578" r:id="rId110"/>
    <p:sldId id="599" r:id="rId111"/>
    <p:sldId id="580" r:id="rId112"/>
    <p:sldId id="581" r:id="rId113"/>
    <p:sldId id="600" r:id="rId114"/>
    <p:sldId id="601" r:id="rId115"/>
    <p:sldId id="607" r:id="rId116"/>
    <p:sldId id="608" r:id="rId117"/>
    <p:sldId id="609" r:id="rId118"/>
    <p:sldId id="610" r:id="rId119"/>
    <p:sldId id="611" r:id="rId120"/>
    <p:sldId id="612" r:id="rId121"/>
    <p:sldId id="613" r:id="rId122"/>
    <p:sldId id="615" r:id="rId123"/>
    <p:sldId id="614" r:id="rId124"/>
    <p:sldId id="616" r:id="rId125"/>
    <p:sldId id="617" r:id="rId126"/>
    <p:sldId id="618" r:id="rId127"/>
    <p:sldId id="619" r:id="rId128"/>
    <p:sldId id="620" r:id="rId129"/>
    <p:sldId id="621" r:id="rId130"/>
    <p:sldId id="622" r:id="rId131"/>
    <p:sldId id="623" r:id="rId132"/>
    <p:sldId id="624" r:id="rId133"/>
    <p:sldId id="626" r:id="rId134"/>
    <p:sldId id="627" r:id="rId135"/>
    <p:sldId id="628" r:id="rId136"/>
    <p:sldId id="640" r:id="rId137"/>
    <p:sldId id="633" r:id="rId138"/>
    <p:sldId id="634" r:id="rId139"/>
    <p:sldId id="635" r:id="rId140"/>
    <p:sldId id="636" r:id="rId141"/>
    <p:sldId id="637" r:id="rId142"/>
    <p:sldId id="641" r:id="rId143"/>
    <p:sldId id="642" r:id="rId144"/>
    <p:sldId id="643" r:id="rId145"/>
    <p:sldId id="644" r:id="rId146"/>
    <p:sldId id="645" r:id="rId147"/>
    <p:sldId id="646" r:id="rId148"/>
    <p:sldId id="647" r:id="rId149"/>
    <p:sldId id="648" r:id="rId150"/>
    <p:sldId id="649" r:id="rId151"/>
    <p:sldId id="655" r:id="rId152"/>
    <p:sldId id="650" r:id="rId153"/>
    <p:sldId id="651" r:id="rId154"/>
    <p:sldId id="652" r:id="rId155"/>
    <p:sldId id="653" r:id="rId156"/>
    <p:sldId id="654" r:id="rId157"/>
    <p:sldId id="656" r:id="rId158"/>
    <p:sldId id="657" r:id="rId159"/>
    <p:sldId id="658" r:id="rId160"/>
    <p:sldId id="659" r:id="rId161"/>
    <p:sldId id="660" r:id="rId162"/>
    <p:sldId id="661" r:id="rId163"/>
    <p:sldId id="662" r:id="rId164"/>
    <p:sldId id="663" r:id="rId165"/>
    <p:sldId id="664" r:id="rId166"/>
    <p:sldId id="666" r:id="rId167"/>
    <p:sldId id="667" r:id="rId168"/>
    <p:sldId id="668" r:id="rId169"/>
    <p:sldId id="669" r:id="rId170"/>
    <p:sldId id="670" r:id="rId171"/>
    <p:sldId id="671" r:id="rId172"/>
    <p:sldId id="672" r:id="rId173"/>
    <p:sldId id="673" r:id="rId174"/>
    <p:sldId id="674" r:id="rId175"/>
    <p:sldId id="675" r:id="rId176"/>
    <p:sldId id="676" r:id="rId177"/>
    <p:sldId id="677" r:id="rId178"/>
    <p:sldId id="678" r:id="rId179"/>
    <p:sldId id="679" r:id="rId180"/>
    <p:sldId id="680" r:id="rId181"/>
    <p:sldId id="681" r:id="rId182"/>
    <p:sldId id="682" r:id="rId183"/>
    <p:sldId id="683" r:id="rId184"/>
    <p:sldId id="684" r:id="rId185"/>
    <p:sldId id="685" r:id="rId186"/>
    <p:sldId id="686" r:id="rId187"/>
    <p:sldId id="688" r:id="rId188"/>
    <p:sldId id="689" r:id="rId189"/>
    <p:sldId id="690" r:id="rId190"/>
    <p:sldId id="691" r:id="rId191"/>
    <p:sldId id="692" r:id="rId192"/>
    <p:sldId id="693" r:id="rId193"/>
    <p:sldId id="694" r:id="rId194"/>
    <p:sldId id="687" r:id="rId195"/>
    <p:sldId id="695" r:id="rId196"/>
    <p:sldId id="696" r:id="rId197"/>
    <p:sldId id="698" r:id="rId198"/>
    <p:sldId id="699" r:id="rId199"/>
    <p:sldId id="702" r:id="rId200"/>
    <p:sldId id="703" r:id="rId201"/>
    <p:sldId id="704" r:id="rId202"/>
    <p:sldId id="705" r:id="rId203"/>
    <p:sldId id="706" r:id="rId204"/>
    <p:sldId id="707" r:id="rId205"/>
    <p:sldId id="708" r:id="rId206"/>
    <p:sldId id="709" r:id="rId207"/>
    <p:sldId id="710" r:id="rId208"/>
    <p:sldId id="711" r:id="rId209"/>
    <p:sldId id="712" r:id="rId210"/>
    <p:sldId id="700" r:id="rId211"/>
    <p:sldId id="701" r:id="rId212"/>
    <p:sldId id="713" r:id="rId213"/>
    <p:sldId id="714" r:id="rId214"/>
    <p:sldId id="715" r:id="rId215"/>
    <p:sldId id="716" r:id="rId216"/>
    <p:sldId id="717" r:id="rId217"/>
    <p:sldId id="718" r:id="rId218"/>
    <p:sldId id="719" r:id="rId219"/>
    <p:sldId id="720" r:id="rId220"/>
    <p:sldId id="721" r:id="rId221"/>
    <p:sldId id="722" r:id="rId222"/>
    <p:sldId id="724" r:id="rId223"/>
    <p:sldId id="725" r:id="rId224"/>
    <p:sldId id="726" r:id="rId225"/>
    <p:sldId id="727" r:id="rId226"/>
    <p:sldId id="728" r:id="rId227"/>
    <p:sldId id="729" r:id="rId228"/>
    <p:sldId id="730" r:id="rId229"/>
    <p:sldId id="731" r:id="rId230"/>
    <p:sldId id="732" r:id="rId231"/>
    <p:sldId id="734" r:id="rId232"/>
    <p:sldId id="735" r:id="rId233"/>
    <p:sldId id="736" r:id="rId234"/>
    <p:sldId id="737" r:id="rId235"/>
    <p:sldId id="738" r:id="rId236"/>
    <p:sldId id="739" r:id="rId237"/>
    <p:sldId id="740" r:id="rId238"/>
    <p:sldId id="741" r:id="rId239"/>
    <p:sldId id="742" r:id="rId240"/>
    <p:sldId id="743" r:id="rId241"/>
    <p:sldId id="744" r:id="rId242"/>
    <p:sldId id="733" r:id="rId243"/>
    <p:sldId id="745" r:id="rId244"/>
    <p:sldId id="746" r:id="rId245"/>
    <p:sldId id="747" r:id="rId246"/>
    <p:sldId id="748" r:id="rId247"/>
    <p:sldId id="749" r:id="rId248"/>
    <p:sldId id="750" r:id="rId249"/>
    <p:sldId id="751" r:id="rId250"/>
    <p:sldId id="752" r:id="rId251"/>
    <p:sldId id="753" r:id="rId252"/>
    <p:sldId id="723" r:id="rId253"/>
    <p:sldId id="754" r:id="rId254"/>
    <p:sldId id="755" r:id="rId255"/>
    <p:sldId id="756" r:id="rId256"/>
    <p:sldId id="757" r:id="rId257"/>
    <p:sldId id="768" r:id="rId258"/>
    <p:sldId id="767" r:id="rId259"/>
    <p:sldId id="758" r:id="rId260"/>
    <p:sldId id="759" r:id="rId261"/>
    <p:sldId id="760" r:id="rId262"/>
    <p:sldId id="761" r:id="rId263"/>
    <p:sldId id="762" r:id="rId264"/>
    <p:sldId id="763" r:id="rId265"/>
    <p:sldId id="764" r:id="rId266"/>
    <p:sldId id="765" r:id="rId267"/>
    <p:sldId id="766" r:id="rId268"/>
    <p:sldId id="769" r:id="rId269"/>
    <p:sldId id="770" r:id="rId270"/>
    <p:sldId id="771" r:id="rId271"/>
    <p:sldId id="772" r:id="rId272"/>
    <p:sldId id="773" r:id="rId273"/>
    <p:sldId id="774" r:id="rId274"/>
    <p:sldId id="775" r:id="rId275"/>
    <p:sldId id="784" r:id="rId276"/>
    <p:sldId id="785" r:id="rId277"/>
    <p:sldId id="786" r:id="rId278"/>
    <p:sldId id="787" r:id="rId279"/>
    <p:sldId id="788" r:id="rId280"/>
    <p:sldId id="789" r:id="rId281"/>
    <p:sldId id="790" r:id="rId282"/>
    <p:sldId id="791" r:id="rId283"/>
    <p:sldId id="792" r:id="rId284"/>
    <p:sldId id="776" r:id="rId285"/>
    <p:sldId id="777" r:id="rId286"/>
    <p:sldId id="778" r:id="rId287"/>
    <p:sldId id="779" r:id="rId288"/>
    <p:sldId id="780" r:id="rId289"/>
    <p:sldId id="781" r:id="rId290"/>
    <p:sldId id="783" r:id="rId291"/>
    <p:sldId id="782" r:id="rId292"/>
    <p:sldId id="794" r:id="rId293"/>
    <p:sldId id="795" r:id="rId294"/>
    <p:sldId id="793" r:id="rId295"/>
    <p:sldId id="796" r:id="rId296"/>
    <p:sldId id="797" r:id="rId297"/>
    <p:sldId id="798" r:id="rId298"/>
    <p:sldId id="799" r:id="rId299"/>
    <p:sldId id="800" r:id="rId300"/>
    <p:sldId id="801" r:id="rId301"/>
    <p:sldId id="803" r:id="rId302"/>
    <p:sldId id="804" r:id="rId303"/>
    <p:sldId id="805" r:id="rId304"/>
    <p:sldId id="806" r:id="rId305"/>
    <p:sldId id="808" r:id="rId306"/>
    <p:sldId id="807" r:id="rId307"/>
    <p:sldId id="810" r:id="rId308"/>
    <p:sldId id="809" r:id="rId309"/>
    <p:sldId id="811" r:id="rId310"/>
    <p:sldId id="818" r:id="rId311"/>
    <p:sldId id="812" r:id="rId312"/>
    <p:sldId id="813" r:id="rId313"/>
    <p:sldId id="814" r:id="rId314"/>
    <p:sldId id="815" r:id="rId315"/>
    <p:sldId id="816" r:id="rId316"/>
    <p:sldId id="819" r:id="rId317"/>
    <p:sldId id="834" r:id="rId318"/>
    <p:sldId id="820" r:id="rId319"/>
    <p:sldId id="822" r:id="rId320"/>
    <p:sldId id="823" r:id="rId321"/>
    <p:sldId id="824" r:id="rId322"/>
    <p:sldId id="825" r:id="rId323"/>
    <p:sldId id="826" r:id="rId324"/>
    <p:sldId id="827" r:id="rId325"/>
    <p:sldId id="828" r:id="rId326"/>
    <p:sldId id="829" r:id="rId327"/>
    <p:sldId id="830" r:id="rId328"/>
    <p:sldId id="831" r:id="rId329"/>
    <p:sldId id="832" r:id="rId330"/>
    <p:sldId id="833" r:id="rId331"/>
    <p:sldId id="817" r:id="rId332"/>
    <p:sldId id="835" r:id="rId333"/>
    <p:sldId id="836" r:id="rId334"/>
    <p:sldId id="837" r:id="rId335"/>
    <p:sldId id="838" r:id="rId336"/>
    <p:sldId id="839" r:id="rId337"/>
    <p:sldId id="841" r:id="rId338"/>
    <p:sldId id="840" r:id="rId339"/>
    <p:sldId id="858" r:id="rId340"/>
    <p:sldId id="842" r:id="rId341"/>
    <p:sldId id="844" r:id="rId342"/>
    <p:sldId id="859" r:id="rId343"/>
    <p:sldId id="843" r:id="rId344"/>
    <p:sldId id="845" r:id="rId345"/>
    <p:sldId id="846" r:id="rId346"/>
    <p:sldId id="847" r:id="rId347"/>
    <p:sldId id="848" r:id="rId348"/>
    <p:sldId id="849" r:id="rId349"/>
    <p:sldId id="850" r:id="rId350"/>
    <p:sldId id="851" r:id="rId351"/>
    <p:sldId id="852" r:id="rId352"/>
    <p:sldId id="853" r:id="rId353"/>
    <p:sldId id="854" r:id="rId354"/>
    <p:sldId id="855" r:id="rId355"/>
    <p:sldId id="856" r:id="rId356"/>
    <p:sldId id="857" r:id="rId357"/>
    <p:sldId id="860" r:id="rId358"/>
    <p:sldId id="861" r:id="rId359"/>
    <p:sldId id="862" r:id="rId360"/>
    <p:sldId id="863" r:id="rId361"/>
    <p:sldId id="864" r:id="rId362"/>
    <p:sldId id="865" r:id="rId363"/>
    <p:sldId id="866" r:id="rId364"/>
    <p:sldId id="867" r:id="rId365"/>
    <p:sldId id="868" r:id="rId366"/>
    <p:sldId id="869" r:id="rId367"/>
    <p:sldId id="870" r:id="rId368"/>
    <p:sldId id="871" r:id="rId369"/>
    <p:sldId id="872" r:id="rId370"/>
    <p:sldId id="873" r:id="rId371"/>
    <p:sldId id="874" r:id="rId372"/>
    <p:sldId id="875" r:id="rId373"/>
    <p:sldId id="876" r:id="rId374"/>
    <p:sldId id="877" r:id="rId375"/>
    <p:sldId id="878" r:id="rId376"/>
    <p:sldId id="879" r:id="rId377"/>
    <p:sldId id="880" r:id="rId378"/>
    <p:sldId id="881" r:id="rId379"/>
    <p:sldId id="882" r:id="rId380"/>
    <p:sldId id="883" r:id="rId381"/>
    <p:sldId id="884" r:id="rId382"/>
    <p:sldId id="885" r:id="rId383"/>
    <p:sldId id="886" r:id="rId384"/>
    <p:sldId id="887" r:id="rId385"/>
    <p:sldId id="888" r:id="rId386"/>
    <p:sldId id="889" r:id="rId387"/>
    <p:sldId id="892" r:id="rId388"/>
    <p:sldId id="893" r:id="rId389"/>
    <p:sldId id="894" r:id="rId390"/>
    <p:sldId id="895" r:id="rId391"/>
    <p:sldId id="896" r:id="rId392"/>
    <p:sldId id="897" r:id="rId393"/>
    <p:sldId id="898" r:id="rId394"/>
    <p:sldId id="899" r:id="rId395"/>
    <p:sldId id="900" r:id="rId396"/>
    <p:sldId id="901" r:id="rId397"/>
    <p:sldId id="902" r:id="rId398"/>
    <p:sldId id="890" r:id="rId399"/>
    <p:sldId id="903" r:id="rId400"/>
    <p:sldId id="904" r:id="rId401"/>
    <p:sldId id="891" r:id="rId402"/>
    <p:sldId id="905" r:id="rId403"/>
    <p:sldId id="906" r:id="rId404"/>
    <p:sldId id="907" r:id="rId405"/>
    <p:sldId id="908" r:id="rId406"/>
    <p:sldId id="909" r:id="rId407"/>
    <p:sldId id="910" r:id="rId408"/>
    <p:sldId id="911" r:id="rId409"/>
    <p:sldId id="912" r:id="rId410"/>
    <p:sldId id="913" r:id="rId411"/>
    <p:sldId id="914" r:id="rId412"/>
    <p:sldId id="915" r:id="rId413"/>
    <p:sldId id="916" r:id="rId414"/>
    <p:sldId id="917" r:id="rId415"/>
    <p:sldId id="920" r:id="rId416"/>
    <p:sldId id="921" r:id="rId417"/>
    <p:sldId id="922" r:id="rId418"/>
    <p:sldId id="923" r:id="rId419"/>
    <p:sldId id="924" r:id="rId420"/>
    <p:sldId id="925" r:id="rId421"/>
    <p:sldId id="934" r:id="rId422"/>
    <p:sldId id="933" r:id="rId423"/>
    <p:sldId id="926" r:id="rId424"/>
    <p:sldId id="927" r:id="rId425"/>
    <p:sldId id="928" r:id="rId426"/>
    <p:sldId id="929" r:id="rId427"/>
    <p:sldId id="930" r:id="rId428"/>
    <p:sldId id="931" r:id="rId429"/>
    <p:sldId id="932" r:id="rId430"/>
    <p:sldId id="918" r:id="rId431"/>
    <p:sldId id="919" r:id="rId432"/>
    <p:sldId id="935" r:id="rId433"/>
    <p:sldId id="936" r:id="rId434"/>
    <p:sldId id="937" r:id="rId435"/>
    <p:sldId id="557" r:id="rId436"/>
    <p:sldId id="553" r:id="rId437"/>
    <p:sldId id="942" r:id="rId438"/>
    <p:sldId id="941" r:id="rId439"/>
    <p:sldId id="554" r:id="rId440"/>
  </p:sldIdLst>
  <p:sldSz cx="9144000" cy="6858000" type="screen4x3"/>
  <p:notesSz cx="6742113" cy="987425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5284"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2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cmAuthor id="2" name="Microsoft Office Us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7" autoAdjust="0"/>
    <p:restoredTop sz="95246" autoAdjust="0"/>
  </p:normalViewPr>
  <p:slideViewPr>
    <p:cSldViewPr>
      <p:cViewPr varScale="1">
        <p:scale>
          <a:sx n="117" d="100"/>
          <a:sy n="117" d="100"/>
        </p:scale>
        <p:origin x="1696" y="184"/>
      </p:cViewPr>
      <p:guideLst>
        <p:guide orient="horz" pos="210"/>
        <p:guide pos="5284"/>
      </p:guideLst>
    </p:cSldViewPr>
  </p:slideViewPr>
  <p:outlineViewPr>
    <p:cViewPr>
      <p:scale>
        <a:sx n="33" d="100"/>
        <a:sy n="33" d="100"/>
      </p:scale>
      <p:origin x="0" y="-106936"/>
    </p:cViewPr>
  </p:outlineViewPr>
  <p:notesTextViewPr>
    <p:cViewPr>
      <p:scale>
        <a:sx n="100" d="100"/>
        <a:sy n="100" d="100"/>
      </p:scale>
      <p:origin x="0" y="0"/>
    </p:cViewPr>
  </p:notesTextViewPr>
  <p:sorterViewPr>
    <p:cViewPr>
      <p:scale>
        <a:sx n="66" d="100"/>
        <a:sy n="66" d="100"/>
      </p:scale>
      <p:origin x="0" y="2008"/>
    </p:cViewPr>
  </p:sorterViewPr>
  <p:notesViewPr>
    <p:cSldViewPr>
      <p:cViewPr varScale="1">
        <p:scale>
          <a:sx n="90" d="100"/>
          <a:sy n="90" d="100"/>
        </p:scale>
        <p:origin x="3872" y="208"/>
      </p:cViewPr>
      <p:guideLst>
        <p:guide orient="horz" pos="3110"/>
        <p:guide pos="2123"/>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presProps" Target="presProps.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theme" Target="theme/theme1.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handoutMaster" Target="handoutMasters/handout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commentAuthors" Target="commentAuthor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viewProps" Target="viewProps.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tableStyles" Target="tableStyles.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5T11:08:18.40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E0357B5-A8FA-9643-AED5-3DF0B59508FE}"/>
              </a:ext>
            </a:extLst>
          </p:cNvPr>
          <p:cNvSpPr>
            <a:spLocks noGrp="1"/>
          </p:cNvSpPr>
          <p:nvPr>
            <p:ph type="hdr" sz="quarter"/>
          </p:nvPr>
        </p:nvSpPr>
        <p:spPr>
          <a:xfrm>
            <a:off x="0" y="0"/>
            <a:ext cx="292100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a:extLst>
              <a:ext uri="{FF2B5EF4-FFF2-40B4-BE49-F238E27FC236}">
                <a16:creationId xmlns:a16="http://schemas.microsoft.com/office/drawing/2014/main" id="{59360319-2A54-BF45-B5A0-8280EEBDC9FC}"/>
              </a:ext>
            </a:extLst>
          </p:cNvPr>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29AE9424-A478-764F-A8EF-D9A650757BAF}" type="datetimeFigureOut">
              <a:rPr lang="ru-RU"/>
              <a:pPr>
                <a:defRPr/>
              </a:pPr>
              <a:t>01.05.2021</a:t>
            </a:fld>
            <a:endParaRPr lang="ru-RU"/>
          </a:p>
        </p:txBody>
      </p:sp>
      <p:sp>
        <p:nvSpPr>
          <p:cNvPr id="4" name="Нижний колонтитул 3">
            <a:extLst>
              <a:ext uri="{FF2B5EF4-FFF2-40B4-BE49-F238E27FC236}">
                <a16:creationId xmlns:a16="http://schemas.microsoft.com/office/drawing/2014/main" id="{5FC63BBE-2DF3-8D44-ACE0-CE73A4017402}"/>
              </a:ext>
            </a:extLst>
          </p:cNvPr>
          <p:cNvSpPr>
            <a:spLocks noGrp="1"/>
          </p:cNvSpPr>
          <p:nvPr>
            <p:ph type="ftr" sz="quarter" idx="2"/>
          </p:nvPr>
        </p:nvSpPr>
        <p:spPr>
          <a:xfrm>
            <a:off x="0" y="9378950"/>
            <a:ext cx="2921000" cy="49371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5" name="Номер слайда 4">
            <a:extLst>
              <a:ext uri="{FF2B5EF4-FFF2-40B4-BE49-F238E27FC236}">
                <a16:creationId xmlns:a16="http://schemas.microsoft.com/office/drawing/2014/main" id="{062F34E5-B674-8544-80FF-66AAD4B5A4CE}"/>
              </a:ext>
            </a:extLst>
          </p:cNvPr>
          <p:cNvSpPr>
            <a:spLocks noGrp="1"/>
          </p:cNvSpPr>
          <p:nvPr>
            <p:ph type="sldNum" sz="quarter" idx="3"/>
          </p:nvPr>
        </p:nvSpPr>
        <p:spPr>
          <a:xfrm>
            <a:off x="3819525" y="9378950"/>
            <a:ext cx="29210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B15F873-E06E-1F47-9345-E804D4CC5F1A}" type="slidenum">
              <a:rPr lang="ru-RU" altLang="ru-RU"/>
              <a:pPr>
                <a:defRPr/>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E9FF2274-A663-D246-94A3-0D762346A073}"/>
              </a:ext>
            </a:extLst>
          </p:cNvPr>
          <p:cNvSpPr>
            <a:spLocks noGrp="1"/>
          </p:cNvSpPr>
          <p:nvPr>
            <p:ph type="hdr" sz="quarter"/>
          </p:nvPr>
        </p:nvSpPr>
        <p:spPr>
          <a:xfrm>
            <a:off x="0" y="0"/>
            <a:ext cx="292100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a:extLst>
              <a:ext uri="{FF2B5EF4-FFF2-40B4-BE49-F238E27FC236}">
                <a16:creationId xmlns:a16="http://schemas.microsoft.com/office/drawing/2014/main" id="{13DD5175-7666-5044-916B-086163079175}"/>
              </a:ext>
            </a:extLst>
          </p:cNvPr>
          <p:cNvSpPr>
            <a:spLocks noGrp="1"/>
          </p:cNvSpPr>
          <p:nvPr>
            <p:ph type="dt" idx="1"/>
          </p:nvPr>
        </p:nvSpPr>
        <p:spPr>
          <a:xfrm>
            <a:off x="3819525" y="0"/>
            <a:ext cx="292100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D07E3295-331C-6C4A-9BB6-5CCC0D0FA33A}" type="datetimeFigureOut">
              <a:rPr lang="ru-RU"/>
              <a:pPr>
                <a:defRPr/>
              </a:pPr>
              <a:t>01.05.2021</a:t>
            </a:fld>
            <a:endParaRPr lang="ru-RU"/>
          </a:p>
        </p:txBody>
      </p:sp>
      <p:sp>
        <p:nvSpPr>
          <p:cNvPr id="4" name="Образ слайда 3">
            <a:extLst>
              <a:ext uri="{FF2B5EF4-FFF2-40B4-BE49-F238E27FC236}">
                <a16:creationId xmlns:a16="http://schemas.microsoft.com/office/drawing/2014/main" id="{2E82FED2-378F-B34D-A389-D73FBA60DBD7}"/>
              </a:ext>
            </a:extLst>
          </p:cNvPr>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89DD9790-A886-B948-B9DA-8450185165C5}"/>
              </a:ext>
            </a:extLst>
          </p:cNvPr>
          <p:cNvSpPr>
            <a:spLocks noGrp="1"/>
          </p:cNvSpPr>
          <p:nvPr>
            <p:ph type="body" sz="quarter" idx="3"/>
          </p:nvPr>
        </p:nvSpPr>
        <p:spPr>
          <a:xfrm>
            <a:off x="674688" y="4691063"/>
            <a:ext cx="5392737" cy="4443412"/>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95018C51-AF9C-5647-ACEE-CAD13463B796}"/>
              </a:ext>
            </a:extLst>
          </p:cNvPr>
          <p:cNvSpPr>
            <a:spLocks noGrp="1"/>
          </p:cNvSpPr>
          <p:nvPr>
            <p:ph type="ftr" sz="quarter" idx="4"/>
          </p:nvPr>
        </p:nvSpPr>
        <p:spPr>
          <a:xfrm>
            <a:off x="0" y="9378950"/>
            <a:ext cx="2921000" cy="49371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Номер слайда 6">
            <a:extLst>
              <a:ext uri="{FF2B5EF4-FFF2-40B4-BE49-F238E27FC236}">
                <a16:creationId xmlns:a16="http://schemas.microsoft.com/office/drawing/2014/main" id="{56DF12AC-61F5-6644-8B5E-D2469328C682}"/>
              </a:ext>
            </a:extLst>
          </p:cNvPr>
          <p:cNvSpPr>
            <a:spLocks noGrp="1"/>
          </p:cNvSpPr>
          <p:nvPr>
            <p:ph type="sldNum" sz="quarter" idx="5"/>
          </p:nvPr>
        </p:nvSpPr>
        <p:spPr>
          <a:xfrm>
            <a:off x="3819525" y="9378950"/>
            <a:ext cx="29210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EEC440-48AC-634A-AF9F-2060F12984F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a:extLst>
              <a:ext uri="{FF2B5EF4-FFF2-40B4-BE49-F238E27FC236}">
                <a16:creationId xmlns:a16="http://schemas.microsoft.com/office/drawing/2014/main" id="{07AA12C9-0C6A-E942-9F86-2BF2760DF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Заметки 2">
            <a:extLst>
              <a:ext uri="{FF2B5EF4-FFF2-40B4-BE49-F238E27FC236}">
                <a16:creationId xmlns:a16="http://schemas.microsoft.com/office/drawing/2014/main" id="{D3710904-6432-CA42-A19E-492C324E5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p>
        </p:txBody>
      </p:sp>
      <p:sp>
        <p:nvSpPr>
          <p:cNvPr id="16387" name="Номер слайда 3">
            <a:extLst>
              <a:ext uri="{FF2B5EF4-FFF2-40B4-BE49-F238E27FC236}">
                <a16:creationId xmlns:a16="http://schemas.microsoft.com/office/drawing/2014/main" id="{72386412-1EAE-CA4F-BFAD-1C623CC1D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3E6E0-2722-0D4A-B87E-780486EA65A6}" type="slidenum">
              <a:rPr lang="ru-RU" altLang="ru-RU" smtClean="0">
                <a:latin typeface="Arial" panose="020B0604020202020204" pitchFamily="34" charset="0"/>
              </a:rPr>
              <a:pPr>
                <a:spcBef>
                  <a:spcPct val="0"/>
                </a:spcBef>
              </a:pPr>
              <a:t>1</a:t>
            </a:fld>
            <a:endParaRPr lang="ru-RU" altLang="ru-RU">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a:extLst>
              <a:ext uri="{FF2B5EF4-FFF2-40B4-BE49-F238E27FC236}">
                <a16:creationId xmlns:a16="http://schemas.microsoft.com/office/drawing/2014/main" id="{109D695C-E7C9-5E41-970F-751599EDDB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Заметки 2">
            <a:extLst>
              <a:ext uri="{FF2B5EF4-FFF2-40B4-BE49-F238E27FC236}">
                <a16:creationId xmlns:a16="http://schemas.microsoft.com/office/drawing/2014/main" id="{C54691ED-2D7D-D241-9D4A-00722F5CE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60419" name="Номер слайда 3">
            <a:extLst>
              <a:ext uri="{FF2B5EF4-FFF2-40B4-BE49-F238E27FC236}">
                <a16:creationId xmlns:a16="http://schemas.microsoft.com/office/drawing/2014/main" id="{91FA62B7-A0E9-884A-8BCB-33CCC02910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A66B1D-DF2B-5F43-9D38-47F9BA3388D2}" type="slidenum">
              <a:rPr lang="ru-RU" altLang="ru-RU" smtClean="0">
                <a:latin typeface="Arial" panose="020B0604020202020204" pitchFamily="34" charset="0"/>
              </a:rPr>
              <a:pPr>
                <a:spcBef>
                  <a:spcPct val="0"/>
                </a:spcBef>
              </a:pPr>
              <a:t>35</a:t>
            </a:fld>
            <a:endParaRPr lang="ru-RU" alt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Образ слайда 1">
            <a:extLst>
              <a:ext uri="{FF2B5EF4-FFF2-40B4-BE49-F238E27FC236}">
                <a16:creationId xmlns:a16="http://schemas.microsoft.com/office/drawing/2014/main" id="{E71365EB-5843-EA46-B903-8BCE2AF3FA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0" name="Заметки 2">
            <a:extLst>
              <a:ext uri="{FF2B5EF4-FFF2-40B4-BE49-F238E27FC236}">
                <a16:creationId xmlns:a16="http://schemas.microsoft.com/office/drawing/2014/main" id="{D21D041C-081D-D648-9363-3EEB637ECE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86371" name="Номер слайда 3">
            <a:extLst>
              <a:ext uri="{FF2B5EF4-FFF2-40B4-BE49-F238E27FC236}">
                <a16:creationId xmlns:a16="http://schemas.microsoft.com/office/drawing/2014/main" id="{6EB7FA34-E5F3-D846-9D65-47FFFB15BE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46A561-770F-264F-A2D1-454A97620E39}" type="slidenum">
              <a:rPr lang="ru-RU" altLang="ru-RU" smtClean="0"/>
              <a:pPr/>
              <a:t>148</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Образ слайда 1">
            <a:extLst>
              <a:ext uri="{FF2B5EF4-FFF2-40B4-BE49-F238E27FC236}">
                <a16:creationId xmlns:a16="http://schemas.microsoft.com/office/drawing/2014/main" id="{1A5D1473-6F38-E846-845D-53017482C9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8" name="Заметки 2">
            <a:extLst>
              <a:ext uri="{FF2B5EF4-FFF2-40B4-BE49-F238E27FC236}">
                <a16:creationId xmlns:a16="http://schemas.microsoft.com/office/drawing/2014/main" id="{B1BEA44B-02FE-6547-ACEC-852118B0C1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39619" name="Номер слайда 3">
            <a:extLst>
              <a:ext uri="{FF2B5EF4-FFF2-40B4-BE49-F238E27FC236}">
                <a16:creationId xmlns:a16="http://schemas.microsoft.com/office/drawing/2014/main" id="{E008E5DC-6968-B14F-A648-CBA47E3899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C2B43-2E3A-6545-9A2B-990F8209756C}" type="slidenum">
              <a:rPr lang="ru-RU" altLang="ru-RU" smtClean="0"/>
              <a:pPr/>
              <a:t>199</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Образ слайда 1">
            <a:extLst>
              <a:ext uri="{FF2B5EF4-FFF2-40B4-BE49-F238E27FC236}">
                <a16:creationId xmlns:a16="http://schemas.microsoft.com/office/drawing/2014/main" id="{236AD7D3-AB52-D64C-91AF-DDDC245C12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0" name="Заметки 2">
            <a:extLst>
              <a:ext uri="{FF2B5EF4-FFF2-40B4-BE49-F238E27FC236}">
                <a16:creationId xmlns:a16="http://schemas.microsoft.com/office/drawing/2014/main" id="{BEB3AC15-7861-4640-B553-22DA7EED0A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42691" name="Номер слайда 3">
            <a:extLst>
              <a:ext uri="{FF2B5EF4-FFF2-40B4-BE49-F238E27FC236}">
                <a16:creationId xmlns:a16="http://schemas.microsoft.com/office/drawing/2014/main" id="{A44DBE1F-851E-3942-8EB3-D9C76F0B53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DE952F-5C69-7643-8D55-4FD8654858C4}" type="slidenum">
              <a:rPr lang="ru-RU" altLang="ru-RU" smtClean="0"/>
              <a:pPr/>
              <a:t>201</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Образ слайда 1">
            <a:extLst>
              <a:ext uri="{FF2B5EF4-FFF2-40B4-BE49-F238E27FC236}">
                <a16:creationId xmlns:a16="http://schemas.microsoft.com/office/drawing/2014/main" id="{4C069FA2-BDD2-0740-AFEE-D51D427329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0" name="Заметки 2">
            <a:extLst>
              <a:ext uri="{FF2B5EF4-FFF2-40B4-BE49-F238E27FC236}">
                <a16:creationId xmlns:a16="http://schemas.microsoft.com/office/drawing/2014/main" id="{BED23378-765A-2D48-87A5-F2C47835C7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93891" name="Номер слайда 3">
            <a:extLst>
              <a:ext uri="{FF2B5EF4-FFF2-40B4-BE49-F238E27FC236}">
                <a16:creationId xmlns:a16="http://schemas.microsoft.com/office/drawing/2014/main" id="{B578C543-EDEC-6842-B198-24CF0A8CE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53D1F0-2E2F-0548-AF24-EDA1E14B370B}" type="slidenum">
              <a:rPr lang="ru-RU" altLang="ru-RU" smtClean="0"/>
              <a:pPr/>
              <a:t>250</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Образ слайда 1">
            <a:extLst>
              <a:ext uri="{FF2B5EF4-FFF2-40B4-BE49-F238E27FC236}">
                <a16:creationId xmlns:a16="http://schemas.microsoft.com/office/drawing/2014/main" id="{F3F151E0-D872-E941-9521-A4C996148C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4" name="Заметки 2">
            <a:extLst>
              <a:ext uri="{FF2B5EF4-FFF2-40B4-BE49-F238E27FC236}">
                <a16:creationId xmlns:a16="http://schemas.microsoft.com/office/drawing/2014/main" id="{1F384661-A288-B541-9890-44CE828FB2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325635" name="Номер слайда 3">
            <a:extLst>
              <a:ext uri="{FF2B5EF4-FFF2-40B4-BE49-F238E27FC236}">
                <a16:creationId xmlns:a16="http://schemas.microsoft.com/office/drawing/2014/main" id="{A9B78B93-D95C-5A4C-9B06-558AF86C2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AA537F-5718-3248-AB2E-A1B622348079}" type="slidenum">
              <a:rPr lang="ru-RU" altLang="ru-RU" smtClean="0"/>
              <a:pPr/>
              <a:t>280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Образ слайда 1">
            <a:extLst>
              <a:ext uri="{FF2B5EF4-FFF2-40B4-BE49-F238E27FC236}">
                <a16:creationId xmlns:a16="http://schemas.microsoft.com/office/drawing/2014/main" id="{B800DD52-FD66-F440-A2FC-12876A5F37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4" name="Заметки 2">
            <a:extLst>
              <a:ext uri="{FF2B5EF4-FFF2-40B4-BE49-F238E27FC236}">
                <a16:creationId xmlns:a16="http://schemas.microsoft.com/office/drawing/2014/main" id="{302CF61B-6B10-9948-9418-191A425196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330755" name="Номер слайда 3">
            <a:extLst>
              <a:ext uri="{FF2B5EF4-FFF2-40B4-BE49-F238E27FC236}">
                <a16:creationId xmlns:a16="http://schemas.microsoft.com/office/drawing/2014/main" id="{F17AE350-7036-E144-8BA0-0B04E2BC94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8302DF-18A5-724A-B0E1-7B3CC978C95A}" type="slidenum">
              <a:rPr lang="ru-RU" altLang="ru-RU" smtClean="0"/>
              <a:pPr/>
              <a:t>284</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Образ слайда 1">
            <a:extLst>
              <a:ext uri="{FF2B5EF4-FFF2-40B4-BE49-F238E27FC236}">
                <a16:creationId xmlns:a16="http://schemas.microsoft.com/office/drawing/2014/main" id="{6DB4F9EA-CBCF-D342-B608-F1A0791FCA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9234" name="Заметки 2">
            <a:extLst>
              <a:ext uri="{FF2B5EF4-FFF2-40B4-BE49-F238E27FC236}">
                <a16:creationId xmlns:a16="http://schemas.microsoft.com/office/drawing/2014/main" id="{8AF16685-9FC5-9642-B204-4760326301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479235" name="Номер слайда 3">
            <a:extLst>
              <a:ext uri="{FF2B5EF4-FFF2-40B4-BE49-F238E27FC236}">
                <a16:creationId xmlns:a16="http://schemas.microsoft.com/office/drawing/2014/main" id="{250CACF8-126A-5340-AEE6-A4DDB8A760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4E470D-221F-D24F-9407-D0C257200ED4}" type="slidenum">
              <a:rPr lang="ru-RU" altLang="ru-RU" smtClean="0"/>
              <a:pPr/>
              <a:t>428</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a:extLst>
              <a:ext uri="{FF2B5EF4-FFF2-40B4-BE49-F238E27FC236}">
                <a16:creationId xmlns:a16="http://schemas.microsoft.com/office/drawing/2014/main" id="{EB9B73C2-315D-144E-B9FB-5DA4419AE707}"/>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FFB2D924-D35A-4340-9FD2-389452C56F2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669566E3-F473-BA4A-A42A-D85BEC8045C3}"/>
              </a:ext>
            </a:extLst>
          </p:cNvPr>
          <p:cNvSpPr>
            <a:spLocks noGrp="1"/>
          </p:cNvSpPr>
          <p:nvPr>
            <p:ph type="sldNum" sz="quarter" idx="12"/>
          </p:nvPr>
        </p:nvSpPr>
        <p:spPr/>
        <p:txBody>
          <a:bodyPr/>
          <a:lstStyle>
            <a:lvl1pPr>
              <a:defRPr/>
            </a:lvl1pPr>
          </a:lstStyle>
          <a:p>
            <a:pPr>
              <a:defRPr/>
            </a:pPr>
            <a:fld id="{47011D09-9B0F-1441-9709-22F8A9143ED2}" type="slidenum">
              <a:rPr lang="ru-RU" altLang="ru-RU"/>
              <a:pPr>
                <a:defRPr/>
              </a:pPr>
              <a:t>‹#›</a:t>
            </a:fld>
            <a:endParaRPr lang="ru-RU" altLang="ru-RU"/>
          </a:p>
        </p:txBody>
      </p:sp>
    </p:spTree>
    <p:extLst>
      <p:ext uri="{BB962C8B-B14F-4D97-AF65-F5344CB8AC3E}">
        <p14:creationId xmlns:p14="http://schemas.microsoft.com/office/powerpoint/2010/main" val="234618047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7B50CDC1-B46C-E044-ABC8-81B14D1EEB35}"/>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B0774F6A-5913-CF41-BC31-95B60B414A6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FBC93C72-01F9-614E-8829-2B8BA0F7648B}"/>
              </a:ext>
            </a:extLst>
          </p:cNvPr>
          <p:cNvSpPr>
            <a:spLocks noGrp="1"/>
          </p:cNvSpPr>
          <p:nvPr>
            <p:ph type="sldNum" sz="quarter" idx="12"/>
          </p:nvPr>
        </p:nvSpPr>
        <p:spPr/>
        <p:txBody>
          <a:bodyPr/>
          <a:lstStyle>
            <a:lvl1pPr>
              <a:defRPr/>
            </a:lvl1pPr>
          </a:lstStyle>
          <a:p>
            <a:pPr>
              <a:defRPr/>
            </a:pPr>
            <a:fld id="{D26FC348-B47D-1242-86E8-B8B5210C11E5}" type="slidenum">
              <a:rPr lang="ru-RU" altLang="ru-RU"/>
              <a:pPr>
                <a:defRPr/>
              </a:pPr>
              <a:t>‹#›</a:t>
            </a:fld>
            <a:endParaRPr lang="ru-RU" altLang="ru-RU"/>
          </a:p>
        </p:txBody>
      </p:sp>
    </p:spTree>
    <p:extLst>
      <p:ext uri="{BB962C8B-B14F-4D97-AF65-F5344CB8AC3E}">
        <p14:creationId xmlns:p14="http://schemas.microsoft.com/office/powerpoint/2010/main" val="294683972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31733C48-7241-494E-9C3D-52B090CD64E2}"/>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0D8F472D-2D42-9A48-9F37-CADED9788C2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A8E0893-A5CB-114F-B4A8-47539039BBC0}"/>
              </a:ext>
            </a:extLst>
          </p:cNvPr>
          <p:cNvSpPr>
            <a:spLocks noGrp="1"/>
          </p:cNvSpPr>
          <p:nvPr>
            <p:ph type="sldNum" sz="quarter" idx="12"/>
          </p:nvPr>
        </p:nvSpPr>
        <p:spPr/>
        <p:txBody>
          <a:bodyPr/>
          <a:lstStyle>
            <a:lvl1pPr>
              <a:defRPr/>
            </a:lvl1pPr>
          </a:lstStyle>
          <a:p>
            <a:pPr>
              <a:defRPr/>
            </a:pPr>
            <a:fld id="{0C8933E3-0553-F847-BCBE-47F941C71168}" type="slidenum">
              <a:rPr lang="ru-RU" altLang="ru-RU"/>
              <a:pPr>
                <a:defRPr/>
              </a:pPr>
              <a:t>‹#›</a:t>
            </a:fld>
            <a:endParaRPr lang="ru-RU" altLang="ru-RU"/>
          </a:p>
        </p:txBody>
      </p:sp>
    </p:spTree>
    <p:extLst>
      <p:ext uri="{BB962C8B-B14F-4D97-AF65-F5344CB8AC3E}">
        <p14:creationId xmlns:p14="http://schemas.microsoft.com/office/powerpoint/2010/main" val="39170299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6393D2D1-92DE-7D44-85AF-0C2064CAB996}"/>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3E018A03-CD2B-6B45-8EAA-F26434B3568E}"/>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8E8DBC0-2B8C-054A-9371-D36510B436C0}"/>
              </a:ext>
            </a:extLst>
          </p:cNvPr>
          <p:cNvSpPr>
            <a:spLocks noGrp="1"/>
          </p:cNvSpPr>
          <p:nvPr>
            <p:ph type="sldNum" sz="quarter" idx="12"/>
          </p:nvPr>
        </p:nvSpPr>
        <p:spPr/>
        <p:txBody>
          <a:bodyPr/>
          <a:lstStyle>
            <a:lvl1pPr>
              <a:defRPr/>
            </a:lvl1pPr>
          </a:lstStyle>
          <a:p>
            <a:pPr>
              <a:defRPr/>
            </a:pPr>
            <a:fld id="{E2822100-FE38-3B46-A2CC-66F4FE103684}" type="slidenum">
              <a:rPr lang="ru-RU" altLang="ru-RU"/>
              <a:pPr>
                <a:defRPr/>
              </a:pPr>
              <a:t>‹#›</a:t>
            </a:fld>
            <a:endParaRPr lang="ru-RU" altLang="ru-RU"/>
          </a:p>
        </p:txBody>
      </p:sp>
    </p:spTree>
    <p:extLst>
      <p:ext uri="{BB962C8B-B14F-4D97-AF65-F5344CB8AC3E}">
        <p14:creationId xmlns:p14="http://schemas.microsoft.com/office/powerpoint/2010/main" val="109984620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9EC9D18-2988-E44C-8909-F7ABC2DF91FE}"/>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04E53505-63F7-FA42-96AE-503D5A23F5A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8349A90-4D9D-534D-84DD-C4FD6D0B1818}"/>
              </a:ext>
            </a:extLst>
          </p:cNvPr>
          <p:cNvSpPr>
            <a:spLocks noGrp="1"/>
          </p:cNvSpPr>
          <p:nvPr>
            <p:ph type="sldNum" sz="quarter" idx="12"/>
          </p:nvPr>
        </p:nvSpPr>
        <p:spPr/>
        <p:txBody>
          <a:bodyPr/>
          <a:lstStyle>
            <a:lvl1pPr>
              <a:defRPr/>
            </a:lvl1pPr>
          </a:lstStyle>
          <a:p>
            <a:pPr>
              <a:defRPr/>
            </a:pPr>
            <a:fld id="{38E3A154-A2BE-F141-9A08-628A9FE1515D}" type="slidenum">
              <a:rPr lang="ru-RU" altLang="ru-RU"/>
              <a:pPr>
                <a:defRPr/>
              </a:pPr>
              <a:t>‹#›</a:t>
            </a:fld>
            <a:endParaRPr lang="ru-RU" altLang="ru-RU"/>
          </a:p>
        </p:txBody>
      </p:sp>
    </p:spTree>
    <p:extLst>
      <p:ext uri="{BB962C8B-B14F-4D97-AF65-F5344CB8AC3E}">
        <p14:creationId xmlns:p14="http://schemas.microsoft.com/office/powerpoint/2010/main" val="177184653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3">
            <a:extLst>
              <a:ext uri="{FF2B5EF4-FFF2-40B4-BE49-F238E27FC236}">
                <a16:creationId xmlns:a16="http://schemas.microsoft.com/office/drawing/2014/main" id="{BE2B8FF8-5758-2647-AB2D-3B60D7E3718F}"/>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46DDBAE4-9BAF-A34F-8679-592D2E04A9B6}"/>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E19C0DEE-18EF-214D-9764-85390F25BE81}"/>
              </a:ext>
            </a:extLst>
          </p:cNvPr>
          <p:cNvSpPr>
            <a:spLocks noGrp="1"/>
          </p:cNvSpPr>
          <p:nvPr>
            <p:ph type="sldNum" sz="quarter" idx="12"/>
          </p:nvPr>
        </p:nvSpPr>
        <p:spPr/>
        <p:txBody>
          <a:bodyPr/>
          <a:lstStyle>
            <a:lvl1pPr>
              <a:defRPr/>
            </a:lvl1pPr>
          </a:lstStyle>
          <a:p>
            <a:pPr>
              <a:defRPr/>
            </a:pPr>
            <a:fld id="{5322D57B-73AF-664A-AC78-D1A837595FBF}" type="slidenum">
              <a:rPr lang="ru-RU" altLang="ru-RU"/>
              <a:pPr>
                <a:defRPr/>
              </a:pPr>
              <a:t>‹#›</a:t>
            </a:fld>
            <a:endParaRPr lang="ru-RU" altLang="ru-RU"/>
          </a:p>
        </p:txBody>
      </p:sp>
    </p:spTree>
    <p:extLst>
      <p:ext uri="{BB962C8B-B14F-4D97-AF65-F5344CB8AC3E}">
        <p14:creationId xmlns:p14="http://schemas.microsoft.com/office/powerpoint/2010/main" val="187099251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3">
            <a:extLst>
              <a:ext uri="{FF2B5EF4-FFF2-40B4-BE49-F238E27FC236}">
                <a16:creationId xmlns:a16="http://schemas.microsoft.com/office/drawing/2014/main" id="{36B2350D-02B2-C24B-ADDA-0CEB553A9504}"/>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4">
            <a:extLst>
              <a:ext uri="{FF2B5EF4-FFF2-40B4-BE49-F238E27FC236}">
                <a16:creationId xmlns:a16="http://schemas.microsoft.com/office/drawing/2014/main" id="{2AFAC19B-ADEB-AB48-B206-8E5B6C99AA37}"/>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BABF550A-A44E-CB47-BF55-A1D5A3E7D8B3}"/>
              </a:ext>
            </a:extLst>
          </p:cNvPr>
          <p:cNvSpPr>
            <a:spLocks noGrp="1"/>
          </p:cNvSpPr>
          <p:nvPr>
            <p:ph type="sldNum" sz="quarter" idx="12"/>
          </p:nvPr>
        </p:nvSpPr>
        <p:spPr/>
        <p:txBody>
          <a:bodyPr/>
          <a:lstStyle>
            <a:lvl1pPr>
              <a:defRPr/>
            </a:lvl1pPr>
          </a:lstStyle>
          <a:p>
            <a:pPr>
              <a:defRPr/>
            </a:pPr>
            <a:fld id="{617DDE84-503F-0D4F-9E27-76604DE0C02C}" type="slidenum">
              <a:rPr lang="ru-RU" altLang="ru-RU"/>
              <a:pPr>
                <a:defRPr/>
              </a:pPr>
              <a:t>‹#›</a:t>
            </a:fld>
            <a:endParaRPr lang="ru-RU" altLang="ru-RU"/>
          </a:p>
        </p:txBody>
      </p:sp>
    </p:spTree>
    <p:extLst>
      <p:ext uri="{BB962C8B-B14F-4D97-AF65-F5344CB8AC3E}">
        <p14:creationId xmlns:p14="http://schemas.microsoft.com/office/powerpoint/2010/main" val="175703399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3">
            <a:extLst>
              <a:ext uri="{FF2B5EF4-FFF2-40B4-BE49-F238E27FC236}">
                <a16:creationId xmlns:a16="http://schemas.microsoft.com/office/drawing/2014/main" id="{C16412ED-C588-0C4D-B6F4-82E792CE382F}"/>
              </a:ext>
            </a:extLst>
          </p:cNvPr>
          <p:cNvSpPr>
            <a:spLocks noGrp="1"/>
          </p:cNvSpPr>
          <p:nvPr>
            <p:ph type="dt" sz="half" idx="10"/>
          </p:nvPr>
        </p:nvSpPr>
        <p:spPr/>
        <p:txBody>
          <a:bodyPr/>
          <a:lstStyle>
            <a:lvl1pPr>
              <a:defRPr/>
            </a:lvl1pPr>
          </a:lstStyle>
          <a:p>
            <a:pPr>
              <a:defRPr/>
            </a:pPr>
            <a:endParaRPr lang="ru-RU"/>
          </a:p>
        </p:txBody>
      </p:sp>
      <p:sp>
        <p:nvSpPr>
          <p:cNvPr id="4" name="Нижний колонтитул 4">
            <a:extLst>
              <a:ext uri="{FF2B5EF4-FFF2-40B4-BE49-F238E27FC236}">
                <a16:creationId xmlns:a16="http://schemas.microsoft.com/office/drawing/2014/main" id="{1577F339-1AAC-9040-A958-ED901117440B}"/>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68E42364-1C42-B24C-AD6F-B873A0A20E37}"/>
              </a:ext>
            </a:extLst>
          </p:cNvPr>
          <p:cNvSpPr>
            <a:spLocks noGrp="1"/>
          </p:cNvSpPr>
          <p:nvPr>
            <p:ph type="sldNum" sz="quarter" idx="12"/>
          </p:nvPr>
        </p:nvSpPr>
        <p:spPr/>
        <p:txBody>
          <a:bodyPr/>
          <a:lstStyle>
            <a:lvl1pPr>
              <a:defRPr/>
            </a:lvl1pPr>
          </a:lstStyle>
          <a:p>
            <a:pPr>
              <a:defRPr/>
            </a:pPr>
            <a:fld id="{9D292F3C-9F5F-1947-85FF-400C24BAF7DD}" type="slidenum">
              <a:rPr lang="ru-RU" altLang="ru-RU"/>
              <a:pPr>
                <a:defRPr/>
              </a:pPr>
              <a:t>‹#›</a:t>
            </a:fld>
            <a:endParaRPr lang="ru-RU" altLang="ru-RU"/>
          </a:p>
        </p:txBody>
      </p:sp>
    </p:spTree>
    <p:extLst>
      <p:ext uri="{BB962C8B-B14F-4D97-AF65-F5344CB8AC3E}">
        <p14:creationId xmlns:p14="http://schemas.microsoft.com/office/powerpoint/2010/main" val="412476162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106DC63C-1D0C-3D4D-A39E-CA3BB909128B}"/>
              </a:ext>
            </a:extLst>
          </p:cNvPr>
          <p:cNvSpPr>
            <a:spLocks noGrp="1"/>
          </p:cNvSpPr>
          <p:nvPr>
            <p:ph type="dt" sz="half" idx="10"/>
          </p:nvPr>
        </p:nvSpPr>
        <p:spPr/>
        <p:txBody>
          <a:bodyPr/>
          <a:lstStyle>
            <a:lvl1pPr>
              <a:defRPr/>
            </a:lvl1pPr>
          </a:lstStyle>
          <a:p>
            <a:pPr>
              <a:defRPr/>
            </a:pPr>
            <a:endParaRPr lang="ru-RU"/>
          </a:p>
        </p:txBody>
      </p:sp>
      <p:sp>
        <p:nvSpPr>
          <p:cNvPr id="3" name="Нижний колонтитул 4">
            <a:extLst>
              <a:ext uri="{FF2B5EF4-FFF2-40B4-BE49-F238E27FC236}">
                <a16:creationId xmlns:a16="http://schemas.microsoft.com/office/drawing/2014/main" id="{979D0594-7ACC-6043-99E2-4CB3AE6AC1A3}"/>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A3701C41-0803-3C4E-9D5E-3447595AAEAE}"/>
              </a:ext>
            </a:extLst>
          </p:cNvPr>
          <p:cNvSpPr>
            <a:spLocks noGrp="1"/>
          </p:cNvSpPr>
          <p:nvPr>
            <p:ph type="sldNum" sz="quarter" idx="12"/>
          </p:nvPr>
        </p:nvSpPr>
        <p:spPr/>
        <p:txBody>
          <a:bodyPr/>
          <a:lstStyle>
            <a:lvl1pPr>
              <a:defRPr/>
            </a:lvl1pPr>
          </a:lstStyle>
          <a:p>
            <a:pPr>
              <a:defRPr/>
            </a:pPr>
            <a:fld id="{EC8F9420-3368-A442-8896-BBA916AE665E}" type="slidenum">
              <a:rPr lang="ru-RU" altLang="ru-RU"/>
              <a:pPr>
                <a:defRPr/>
              </a:pPr>
              <a:t>‹#›</a:t>
            </a:fld>
            <a:endParaRPr lang="ru-RU" altLang="ru-RU"/>
          </a:p>
        </p:txBody>
      </p:sp>
    </p:spTree>
    <p:extLst>
      <p:ext uri="{BB962C8B-B14F-4D97-AF65-F5344CB8AC3E}">
        <p14:creationId xmlns:p14="http://schemas.microsoft.com/office/powerpoint/2010/main" val="74311084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B4651869-09AE-3846-8BDC-969C786E1C38}"/>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B120F92A-6B14-0244-833D-449DF94D5D2D}"/>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58383E95-639A-CF47-BA08-52CE4008CDED}"/>
              </a:ext>
            </a:extLst>
          </p:cNvPr>
          <p:cNvSpPr>
            <a:spLocks noGrp="1"/>
          </p:cNvSpPr>
          <p:nvPr>
            <p:ph type="sldNum" sz="quarter" idx="12"/>
          </p:nvPr>
        </p:nvSpPr>
        <p:spPr/>
        <p:txBody>
          <a:bodyPr/>
          <a:lstStyle>
            <a:lvl1pPr>
              <a:defRPr/>
            </a:lvl1pPr>
          </a:lstStyle>
          <a:p>
            <a:pPr>
              <a:defRPr/>
            </a:pPr>
            <a:fld id="{2E98CCAC-2403-984E-8715-CDC95A4A79F6}" type="slidenum">
              <a:rPr lang="ru-RU" altLang="ru-RU"/>
              <a:pPr>
                <a:defRPr/>
              </a:pPr>
              <a:t>‹#›</a:t>
            </a:fld>
            <a:endParaRPr lang="ru-RU" altLang="ru-RU"/>
          </a:p>
        </p:txBody>
      </p:sp>
    </p:spTree>
    <p:extLst>
      <p:ext uri="{BB962C8B-B14F-4D97-AF65-F5344CB8AC3E}">
        <p14:creationId xmlns:p14="http://schemas.microsoft.com/office/powerpoint/2010/main" val="220817191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BF6407A3-71E1-F241-8389-0E8BAAE857E1}"/>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5E71A113-62A4-E144-AFB3-D7295DBE0570}"/>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13A5D0F-8A46-904A-A405-30740EDDF2BA}"/>
              </a:ext>
            </a:extLst>
          </p:cNvPr>
          <p:cNvSpPr>
            <a:spLocks noGrp="1"/>
          </p:cNvSpPr>
          <p:nvPr>
            <p:ph type="sldNum" sz="quarter" idx="12"/>
          </p:nvPr>
        </p:nvSpPr>
        <p:spPr/>
        <p:txBody>
          <a:bodyPr/>
          <a:lstStyle>
            <a:lvl1pPr>
              <a:defRPr/>
            </a:lvl1pPr>
          </a:lstStyle>
          <a:p>
            <a:pPr>
              <a:defRPr/>
            </a:pPr>
            <a:fld id="{3F9C261E-0B08-8544-8AEE-E4BA311C65A0}" type="slidenum">
              <a:rPr lang="ru-RU" altLang="ru-RU"/>
              <a:pPr>
                <a:defRPr/>
              </a:pPr>
              <a:t>‹#›</a:t>
            </a:fld>
            <a:endParaRPr lang="ru-RU" altLang="ru-RU"/>
          </a:p>
        </p:txBody>
      </p:sp>
    </p:spTree>
    <p:extLst>
      <p:ext uri="{BB962C8B-B14F-4D97-AF65-F5344CB8AC3E}">
        <p14:creationId xmlns:p14="http://schemas.microsoft.com/office/powerpoint/2010/main" val="365193121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C684D7D3-30CE-CF44-ABD2-DC0065741CB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Текст 2">
            <a:extLst>
              <a:ext uri="{FF2B5EF4-FFF2-40B4-BE49-F238E27FC236}">
                <a16:creationId xmlns:a16="http://schemas.microsoft.com/office/drawing/2014/main" id="{43E766D6-C776-E34B-89AB-A2054519EF7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Дата 3">
            <a:extLst>
              <a:ext uri="{FF2B5EF4-FFF2-40B4-BE49-F238E27FC236}">
                <a16:creationId xmlns:a16="http://schemas.microsoft.com/office/drawing/2014/main" id="{74FFF681-0113-5B4B-90AC-7475AEF4832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defRPr>
            </a:lvl1pPr>
          </a:lstStyle>
          <a:p>
            <a:pPr>
              <a:defRPr/>
            </a:pPr>
            <a:endParaRPr lang="ru-RU"/>
          </a:p>
        </p:txBody>
      </p:sp>
      <p:sp>
        <p:nvSpPr>
          <p:cNvPr id="5" name="Нижний колонтитул 4">
            <a:extLst>
              <a:ext uri="{FF2B5EF4-FFF2-40B4-BE49-F238E27FC236}">
                <a16:creationId xmlns:a16="http://schemas.microsoft.com/office/drawing/2014/main" id="{F85B3615-164C-B44D-BBC7-1BD9A991D2E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defRPr>
            </a:lvl1pPr>
          </a:lstStyle>
          <a:p>
            <a:pPr>
              <a:defRPr/>
            </a:pPr>
            <a:endParaRPr lang="ru-RU"/>
          </a:p>
        </p:txBody>
      </p:sp>
      <p:sp>
        <p:nvSpPr>
          <p:cNvPr id="6" name="Номер слайда 5">
            <a:extLst>
              <a:ext uri="{FF2B5EF4-FFF2-40B4-BE49-F238E27FC236}">
                <a16:creationId xmlns:a16="http://schemas.microsoft.com/office/drawing/2014/main" id="{26AE888B-F2E2-134D-A377-4502EFF3B1E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0EF775F-D44C-7547-A1D1-1B6BB358FCF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ransition>
    <p:wipe dir="r"/>
  </p:transition>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8" Type="http://schemas.openxmlformats.org/officeDocument/2006/relationships/hyperlink" Target="https://online.zakon.kz/document/?doc_id=35741208#pos=0;0" TargetMode="External"/><Relationship Id="rId3" Type="http://schemas.openxmlformats.org/officeDocument/2006/relationships/hyperlink" Target="https://online.zakon.kz/Document/doc_id=31577399" TargetMode="External"/><Relationship Id="rId7" Type="http://schemas.openxmlformats.org/officeDocument/2006/relationships/hyperlink" Target="https://online.zakon.kz/Document/?link_id=1004375658" TargetMode="External"/><Relationship Id="rId2" Type="http://schemas.openxmlformats.org/officeDocument/2006/relationships/hyperlink" Target="https://online.zakon.kz/Document/?doc_id=31582168" TargetMode="External"/><Relationship Id="rId1" Type="http://schemas.openxmlformats.org/officeDocument/2006/relationships/slideLayout" Target="../slideLayouts/slideLayout7.xml"/><Relationship Id="rId6" Type="http://schemas.openxmlformats.org/officeDocument/2006/relationships/hyperlink" Target="https://online.zakon.kz/Document/?doc_id=31575966" TargetMode="External"/><Relationship Id="rId5" Type="http://schemas.openxmlformats.org/officeDocument/2006/relationships/hyperlink" Target="https://online.zakon.kz/document/doc_id=34329053" TargetMode="External"/><Relationship Id="rId4" Type="http://schemas.openxmlformats.org/officeDocument/2006/relationships/hyperlink" Target="https://online.zakon.kz/Document/?doc_id=2013880" TargetMode="External"/><Relationship Id="rId9" Type="http://schemas.openxmlformats.org/officeDocument/2006/relationships/hyperlink" Target="http://www.sudexpert.adilet.gov.kz/ru" TargetMode="Externa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E2FECE-6F88-3B45-BD08-8FC7B3998E7E}"/>
              </a:ext>
            </a:extLst>
          </p:cNvPr>
          <p:cNvSpPr>
            <a:spLocks noGrp="1" noChangeArrowheads="1"/>
          </p:cNvSpPr>
          <p:nvPr>
            <p:ph type="ctrTitle"/>
          </p:nvPr>
        </p:nvSpPr>
        <p:spPr>
          <a:xfrm>
            <a:off x="419853" y="3857625"/>
            <a:ext cx="8509835" cy="2214563"/>
          </a:xfrm>
          <a:solidFill>
            <a:srgbClr val="FFFF00"/>
          </a:solidFill>
          <a:ln>
            <a:solidFill>
              <a:schemeClr val="tx1"/>
            </a:solidFill>
          </a:ln>
        </p:spPr>
        <p:style>
          <a:lnRef idx="0">
            <a:scrgbClr r="0" g="0" b="0"/>
          </a:lnRef>
          <a:fillRef idx="1002">
            <a:schemeClr val="dk1"/>
          </a:fillRef>
          <a:effectRef idx="0">
            <a:scrgbClr r="0" g="0" b="0"/>
          </a:effectRef>
          <a:fontRef idx="major"/>
        </p:style>
        <p:txBody>
          <a:bodyPr rtlCol="0">
            <a:normAutofit fontScale="90000"/>
          </a:bodyPr>
          <a:lstStyle/>
          <a:p>
            <a:pPr eaLnBrk="1" fontAlgn="auto" hangingPunct="1">
              <a:spcAft>
                <a:spcPts val="0"/>
              </a:spcAft>
              <a:defRPr/>
            </a:pPr>
            <a:br>
              <a:rPr lang="ru-RU" sz="3200" dirty="0"/>
            </a:br>
            <a:br>
              <a:rPr lang="ru-RU" sz="3200" dirty="0"/>
            </a:br>
            <a:br>
              <a:rPr lang="ru-RU" sz="3200" dirty="0"/>
            </a:br>
            <a:br>
              <a:rPr lang="ru-RU" sz="3200" dirty="0"/>
            </a:br>
            <a:br>
              <a:rPr lang="ru-RU" sz="4900" dirty="0">
                <a:latin typeface="Arial" pitchFamily="34" charset="0"/>
                <a:cs typeface="Arial" pitchFamily="34" charset="0"/>
              </a:rPr>
            </a:br>
            <a:r>
              <a:rPr lang="ru-RU" sz="5300" b="1" dirty="0">
                <a:latin typeface="Arial" pitchFamily="34" charset="0"/>
                <a:cs typeface="Arial" pitchFamily="34" charset="0"/>
              </a:rPr>
              <a:t>СУДЕБНАЯ ЭКСПЕРТИЗА</a:t>
            </a:r>
            <a:br>
              <a:rPr lang="ru-RU" sz="4900" b="1" dirty="0">
                <a:latin typeface="Arial" pitchFamily="34" charset="0"/>
                <a:cs typeface="Arial" pitchFamily="34" charset="0"/>
              </a:rPr>
            </a:br>
            <a:r>
              <a:rPr lang="ru-RU" sz="5300" b="1" dirty="0">
                <a:latin typeface="Arial" pitchFamily="34" charset="0"/>
                <a:cs typeface="Arial" pitchFamily="34" charset="0"/>
              </a:rPr>
              <a:t>В СХЕМАХ</a:t>
            </a:r>
            <a:br>
              <a:rPr lang="ru-RU" sz="2200" b="1" dirty="0"/>
            </a:br>
            <a:br>
              <a:rPr lang="ru-RU" sz="2200" dirty="0"/>
            </a:br>
            <a:br>
              <a:rPr lang="ru-RU" sz="3200" dirty="0"/>
            </a:br>
            <a:br>
              <a:rPr lang="ru-RU" sz="3200" dirty="0"/>
            </a:br>
            <a:br>
              <a:rPr lang="ru-RU" sz="3200" dirty="0"/>
            </a:br>
            <a:br>
              <a:rPr lang="ru-RU" sz="3200" dirty="0"/>
            </a:br>
            <a:endParaRPr lang="ru-RU" sz="1800" b="1" dirty="0"/>
          </a:p>
        </p:txBody>
      </p:sp>
      <p:sp>
        <p:nvSpPr>
          <p:cNvPr id="15362" name="Прямоугольник 4">
            <a:extLst>
              <a:ext uri="{FF2B5EF4-FFF2-40B4-BE49-F238E27FC236}">
                <a16:creationId xmlns:a16="http://schemas.microsoft.com/office/drawing/2014/main" id="{9E27AF88-BDA0-7F46-ACA4-6B5E323CEBAE}"/>
              </a:ext>
            </a:extLst>
          </p:cNvPr>
          <p:cNvSpPr>
            <a:spLocks noChangeArrowheads="1"/>
          </p:cNvSpPr>
          <p:nvPr/>
        </p:nvSpPr>
        <p:spPr bwMode="auto">
          <a:xfrm>
            <a:off x="3746500" y="357188"/>
            <a:ext cx="454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ru-RU" altLang="ru-RU" sz="1800" b="1">
                <a:latin typeface="Arial" panose="020B0604020202020204" pitchFamily="34" charset="0"/>
              </a:rPr>
              <a:t>К. Н. Шакиров</a:t>
            </a:r>
            <a:endParaRPr lang="ru-RU" altLang="ru-RU" sz="1800">
              <a:latin typeface="Arial" panose="020B0604020202020204" pitchFamily="34" charset="0"/>
            </a:endParaRPr>
          </a:p>
        </p:txBody>
      </p:sp>
      <p:sp>
        <p:nvSpPr>
          <p:cNvPr id="15363" name="Прямоугольник 5">
            <a:extLst>
              <a:ext uri="{FF2B5EF4-FFF2-40B4-BE49-F238E27FC236}">
                <a16:creationId xmlns:a16="http://schemas.microsoft.com/office/drawing/2014/main" id="{E847F1CD-F948-5349-BD9A-BD43778FB4FF}"/>
              </a:ext>
            </a:extLst>
          </p:cNvPr>
          <p:cNvSpPr>
            <a:spLocks noChangeArrowheads="1"/>
          </p:cNvSpPr>
          <p:nvPr/>
        </p:nvSpPr>
        <p:spPr bwMode="auto">
          <a:xfrm>
            <a:off x="3500438" y="62150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Алматы 2020</a:t>
            </a:r>
            <a:endParaRPr lang="ru-RU" altLang="ru-RU" sz="1800">
              <a:latin typeface="Arial" panose="020B0604020202020204" pitchFamily="34" charset="0"/>
            </a:endParaRPr>
          </a:p>
        </p:txBody>
      </p:sp>
      <p:pic>
        <p:nvPicPr>
          <p:cNvPr id="15365" name="Picture 12" descr="Картинки по запросу картинки криминалистические">
            <a:extLst>
              <a:ext uri="{FF2B5EF4-FFF2-40B4-BE49-F238E27FC236}">
                <a16:creationId xmlns:a16="http://schemas.microsoft.com/office/drawing/2014/main" id="{C1E68881-EF2E-574D-80E1-FE481AA58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928688"/>
            <a:ext cx="4143375" cy="2867025"/>
          </a:xfrm>
          <a:prstGeom prst="rect">
            <a:avLst/>
          </a:prstGeom>
          <a:solidFill>
            <a:schemeClr val="tx1"/>
          </a:solidFill>
          <a:ln>
            <a:noFill/>
          </a:ln>
        </p:spPr>
      </p:pic>
      <p:pic>
        <p:nvPicPr>
          <p:cNvPr id="15366" name="Picture 8" descr="Картинки по запросу картинки криминалистические">
            <a:extLst>
              <a:ext uri="{FF2B5EF4-FFF2-40B4-BE49-F238E27FC236}">
                <a16:creationId xmlns:a16="http://schemas.microsoft.com/office/drawing/2014/main" id="{86A27C9B-0CA7-0E4B-ABE9-F7D165D99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53" y="928688"/>
            <a:ext cx="4375986"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53">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a:extLst>
              <a:ext uri="{FF2B5EF4-FFF2-40B4-BE49-F238E27FC236}">
                <a16:creationId xmlns:a16="http://schemas.microsoft.com/office/drawing/2014/main" id="{54FA5513-2D7C-1944-8FC9-03A9BF67E40F}"/>
              </a:ext>
            </a:extLst>
          </p:cNvPr>
          <p:cNvSpPr>
            <a:spLocks noChangeArrowheads="1"/>
          </p:cNvSpPr>
          <p:nvPr/>
        </p:nvSpPr>
        <p:spPr bwMode="auto">
          <a:xfrm>
            <a:off x="357188" y="1143000"/>
            <a:ext cx="4143375" cy="272415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В структуре экспертного познания </a:t>
            </a:r>
            <a:r>
              <a:rPr lang="ru-RU" altLang="ru-RU" sz="1400" i="1">
                <a:latin typeface="Arial" panose="020B0604020202020204" pitchFamily="34" charset="0"/>
              </a:rPr>
              <a:t>базисными</a:t>
            </a:r>
            <a:r>
              <a:rPr lang="ru-RU" altLang="ru-RU" sz="1400">
                <a:latin typeface="Arial" panose="020B0604020202020204" pitchFamily="34" charset="0"/>
              </a:rPr>
              <a:t>, предопределяющими любые иные исследования, являются </a:t>
            </a:r>
            <a:r>
              <a:rPr lang="ru-RU" altLang="ru-RU" sz="1400" b="1" u="sng">
                <a:latin typeface="Arial" panose="020B0604020202020204" pitchFamily="34" charset="0"/>
              </a:rPr>
              <a:t>задачи диагностического уровня</a:t>
            </a:r>
            <a:r>
              <a:rPr lang="ru-RU" altLang="ru-RU" sz="1400" b="1">
                <a:latin typeface="Arial" panose="020B0604020202020204" pitchFamily="34" charset="0"/>
              </a:rPr>
              <a:t>, </a:t>
            </a:r>
            <a:r>
              <a:rPr lang="ru-RU" altLang="ru-RU" sz="1400">
                <a:latin typeface="Arial" panose="020B0604020202020204" pitchFamily="34" charset="0"/>
              </a:rPr>
              <a:t>ибо  </a:t>
            </a:r>
            <a:r>
              <a:rPr lang="ru-RU" altLang="ru-RU" sz="1400" i="1">
                <a:latin typeface="Arial" panose="020B0604020202020204" pitchFamily="34" charset="0"/>
              </a:rPr>
              <a:t>не распознав, не различив, не определив природы материальных объектов или их состояние </a:t>
            </a:r>
            <a:r>
              <a:rPr lang="ru-RU" altLang="ru-RU" sz="1400">
                <a:latin typeface="Arial" panose="020B0604020202020204" pitchFamily="34" charset="0"/>
              </a:rPr>
              <a:t>в процессе экспертного анализа (</a:t>
            </a:r>
            <a:r>
              <a:rPr lang="ru-RU" altLang="ru-RU" sz="1400" i="1">
                <a:latin typeface="Arial" panose="020B0604020202020204" pitchFamily="34" charset="0"/>
              </a:rPr>
              <a:t>именно эти задачи решает экспертная диагностика</a:t>
            </a:r>
            <a:r>
              <a:rPr lang="ru-RU" altLang="ru-RU" sz="1400">
                <a:latin typeface="Arial" panose="020B0604020202020204" pitchFamily="34" charset="0"/>
              </a:rPr>
              <a:t>), трудно говорить о возможности проведения какого-либо исследования вообще.</a:t>
            </a:r>
          </a:p>
        </p:txBody>
      </p:sp>
      <p:sp>
        <p:nvSpPr>
          <p:cNvPr id="27650" name="Прямоугольник 4">
            <a:extLst>
              <a:ext uri="{FF2B5EF4-FFF2-40B4-BE49-F238E27FC236}">
                <a16:creationId xmlns:a16="http://schemas.microsoft.com/office/drawing/2014/main" id="{A1342922-5D8A-3B40-80E6-D4C691D9ECA3}"/>
              </a:ext>
            </a:extLst>
          </p:cNvPr>
          <p:cNvSpPr>
            <a:spLocks noChangeArrowheads="1"/>
          </p:cNvSpPr>
          <p:nvPr/>
        </p:nvSpPr>
        <p:spPr bwMode="auto">
          <a:xfrm>
            <a:off x="357188" y="4143375"/>
            <a:ext cx="4143375" cy="248602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r>
              <a:rPr lang="ru-RU" altLang="ru-RU" sz="1400">
                <a:latin typeface="Arial" panose="020B0604020202020204" pitchFamily="34" charset="0"/>
                <a:cs typeface="Arial" panose="020B0604020202020204" pitchFamily="34" charset="0"/>
              </a:rPr>
              <a:t>Сущность </a:t>
            </a:r>
            <a:r>
              <a:rPr lang="ru-RU" altLang="ru-RU" sz="1400" b="1" u="sng">
                <a:latin typeface="Arial" panose="020B0604020202020204" pitchFamily="34" charset="0"/>
                <a:cs typeface="Arial" panose="020B0604020202020204" pitchFamily="34" charset="0"/>
              </a:rPr>
              <a:t>классификационной задачи </a:t>
            </a:r>
            <a:r>
              <a:rPr lang="ru-RU" altLang="ru-RU" sz="1400">
                <a:latin typeface="Arial" panose="020B0604020202020204" pitchFamily="34" charset="0"/>
                <a:cs typeface="Arial" panose="020B0604020202020204" pitchFamily="34" charset="0"/>
              </a:rPr>
              <a:t>заключается не только в распознавании в исследуемом объекте его природы или состояния, но и </a:t>
            </a:r>
            <a:r>
              <a:rPr lang="ru-RU" altLang="ru-RU" sz="1400" i="1">
                <a:latin typeface="Arial" panose="020B0604020202020204" pitchFamily="34" charset="0"/>
                <a:cs typeface="Arial" panose="020B0604020202020204" pitchFamily="34" charset="0"/>
              </a:rPr>
              <a:t>в последовательном сравнительном исследовании и сопоставлении выявленных признаков с признаками классов, родов, видов, подвидов</a:t>
            </a:r>
            <a:r>
              <a:rPr lang="ru-RU" altLang="ru-RU" sz="1400" b="1" i="1">
                <a:latin typeface="Arial" panose="020B0604020202020204" pitchFamily="34" charset="0"/>
                <a:cs typeface="Arial" panose="020B0604020202020204" pitchFamily="34" charset="0"/>
              </a:rPr>
              <a:t> </a:t>
            </a:r>
            <a:r>
              <a:rPr lang="ru-RU" altLang="ru-RU" sz="1400" i="1">
                <a:latin typeface="Arial" panose="020B0604020202020204" pitchFamily="34" charset="0"/>
                <a:cs typeface="Arial" panose="020B0604020202020204" pitchFamily="34" charset="0"/>
              </a:rPr>
              <a:t>иных объектов</a:t>
            </a:r>
            <a:r>
              <a:rPr lang="ru-RU" altLang="ru-RU" sz="1400" b="1" i="1">
                <a:latin typeface="Arial" panose="020B0604020202020204" pitchFamily="34" charset="0"/>
                <a:cs typeface="Arial" panose="020B0604020202020204" pitchFamily="34" charset="0"/>
              </a:rPr>
              <a:t>, </a:t>
            </a:r>
            <a:r>
              <a:rPr lang="ru-RU" altLang="ru-RU" sz="1400" i="1">
                <a:latin typeface="Arial" panose="020B0604020202020204" pitchFamily="34" charset="0"/>
                <a:cs typeface="Arial" panose="020B0604020202020204" pitchFamily="34" charset="0"/>
              </a:rPr>
              <a:t>установлении и обосновании различий и совпадений между ними.</a:t>
            </a:r>
          </a:p>
        </p:txBody>
      </p:sp>
      <p:sp>
        <p:nvSpPr>
          <p:cNvPr id="27651" name="Прямоугольник 7">
            <a:extLst>
              <a:ext uri="{FF2B5EF4-FFF2-40B4-BE49-F238E27FC236}">
                <a16:creationId xmlns:a16="http://schemas.microsoft.com/office/drawing/2014/main" id="{0695778C-C19A-C542-A059-87B129A3A18B}"/>
              </a:ext>
            </a:extLst>
          </p:cNvPr>
          <p:cNvSpPr>
            <a:spLocks noChangeArrowheads="1"/>
          </p:cNvSpPr>
          <p:nvPr/>
        </p:nvSpPr>
        <p:spPr bwMode="auto">
          <a:xfrm>
            <a:off x="5143500" y="1143000"/>
            <a:ext cx="3643313" cy="275748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Целью</a:t>
            </a:r>
            <a:r>
              <a:rPr lang="ru-RU" altLang="ru-RU" sz="1400" b="1">
                <a:solidFill>
                  <a:srgbClr val="000000"/>
                </a:solidFill>
                <a:latin typeface="Arial" panose="020B0604020202020204" pitchFamily="34" charset="0"/>
                <a:cs typeface="Arial" panose="020B0604020202020204" pitchFamily="34" charset="0"/>
              </a:rPr>
              <a:t> </a:t>
            </a:r>
            <a:r>
              <a:rPr lang="ru-RU" altLang="ru-RU" sz="1400" b="1" u="sng">
                <a:solidFill>
                  <a:srgbClr val="000000"/>
                </a:solidFill>
                <a:latin typeface="Arial" panose="020B0604020202020204" pitchFamily="34" charset="0"/>
                <a:cs typeface="Arial" panose="020B0604020202020204" pitchFamily="34" charset="0"/>
              </a:rPr>
              <a:t>классификационной задачи</a:t>
            </a:r>
            <a:r>
              <a:rPr lang="ru-RU" altLang="ru-RU" sz="1400" u="sng">
                <a:solidFill>
                  <a:srgbClr val="000000"/>
                </a:solidFill>
                <a:latin typeface="Arial" panose="020B0604020202020204" pitchFamily="34" charset="0"/>
                <a:cs typeface="Arial" panose="020B0604020202020204" pitchFamily="34" charset="0"/>
              </a:rPr>
              <a:t> </a:t>
            </a:r>
            <a:r>
              <a:rPr lang="ru-RU" altLang="ru-RU" sz="1400">
                <a:solidFill>
                  <a:srgbClr val="000000"/>
                </a:solidFill>
                <a:latin typeface="Arial" panose="020B0604020202020204" pitchFamily="34" charset="0"/>
                <a:cs typeface="Arial" panose="020B0604020202020204" pitchFamily="34" charset="0"/>
              </a:rPr>
              <a:t>является процедура отнесения исследуемого объекта к определенному множеству, группе, т.е. </a:t>
            </a:r>
            <a:r>
              <a:rPr lang="ru-RU" altLang="ru-RU" sz="1400" i="1">
                <a:solidFill>
                  <a:srgbClr val="000000"/>
                </a:solidFill>
                <a:latin typeface="Arial" panose="020B0604020202020204" pitchFamily="34" charset="0"/>
                <a:cs typeface="Arial" panose="020B0604020202020204" pitchFamily="34" charset="0"/>
              </a:rPr>
              <a:t>классифицирование</a:t>
            </a:r>
            <a:r>
              <a:rPr lang="ru-RU" altLang="ru-RU" sz="1400">
                <a:solidFill>
                  <a:srgbClr val="000000"/>
                </a:solidFill>
                <a:latin typeface="Arial" panose="020B0604020202020204" pitchFamily="34" charset="0"/>
                <a:cs typeface="Arial" panose="020B0604020202020204" pitchFamily="34" charset="0"/>
              </a:rPr>
              <a:t>, основным принципом которого является </a:t>
            </a:r>
            <a:r>
              <a:rPr lang="ru-RU" altLang="ru-RU" sz="1400" b="1">
                <a:solidFill>
                  <a:srgbClr val="000000"/>
                </a:solidFill>
                <a:latin typeface="Arial" panose="020B0604020202020204" pitchFamily="34" charset="0"/>
                <a:cs typeface="Arial" panose="020B0604020202020204" pitchFamily="34" charset="0"/>
              </a:rPr>
              <a:t>научное сравнение</a:t>
            </a:r>
            <a:r>
              <a:rPr lang="ru-RU" altLang="ru-RU" sz="1400">
                <a:solidFill>
                  <a:srgbClr val="000000"/>
                </a:solidFill>
                <a:latin typeface="Arial" panose="020B0604020202020204" pitchFamily="34" charset="0"/>
                <a:cs typeface="Arial" panose="020B0604020202020204" pitchFamily="34" charset="0"/>
              </a:rPr>
              <a:t> рассматриваемых объектов с заданными образцами, эталонами, представителями разработанных наукой классов</a:t>
            </a:r>
            <a:r>
              <a:rPr lang="ru-RU" altLang="ru-RU" sz="1600">
                <a:solidFill>
                  <a:srgbClr val="000000"/>
                </a:solidFill>
                <a:latin typeface="Arial" panose="020B0604020202020204" pitchFamily="34" charset="0"/>
                <a:cs typeface="Arial" panose="020B0604020202020204" pitchFamily="34" charset="0"/>
              </a:rPr>
              <a:t>.</a:t>
            </a:r>
          </a:p>
        </p:txBody>
      </p:sp>
      <p:sp>
        <p:nvSpPr>
          <p:cNvPr id="27652" name="Прямоугольник 8">
            <a:extLst>
              <a:ext uri="{FF2B5EF4-FFF2-40B4-BE49-F238E27FC236}">
                <a16:creationId xmlns:a16="http://schemas.microsoft.com/office/drawing/2014/main" id="{5D35B4D9-3446-1440-9D7C-60C2DFB4545E}"/>
              </a:ext>
            </a:extLst>
          </p:cNvPr>
          <p:cNvSpPr>
            <a:spLocks noChangeArrowheads="1"/>
          </p:cNvSpPr>
          <p:nvPr/>
        </p:nvSpPr>
        <p:spPr bwMode="auto">
          <a:xfrm>
            <a:off x="5143500" y="4143375"/>
            <a:ext cx="3643313" cy="251142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В свою очередь </a:t>
            </a:r>
            <a:r>
              <a:rPr lang="ru-RU" altLang="ru-RU" sz="1400" b="1" u="sng">
                <a:latin typeface="Arial" panose="020B0604020202020204" pitchFamily="34" charset="0"/>
              </a:rPr>
              <a:t>криминалистическая идентификация </a:t>
            </a:r>
            <a:r>
              <a:rPr lang="ru-RU" altLang="ru-RU" sz="1400">
                <a:latin typeface="Arial" panose="020B0604020202020204" pitchFamily="34" charset="0"/>
              </a:rPr>
              <a:t>- это процесс познания, позволяющий установить наличие или отсутствие тождества объекта самому себе по определенным отображениям во внешнем мире, т. е. </a:t>
            </a:r>
            <a:r>
              <a:rPr lang="ru-RU" altLang="ru-RU" sz="1400" b="1">
                <a:latin typeface="Arial" panose="020B0604020202020204" pitchFamily="34" charset="0"/>
              </a:rPr>
              <a:t>установить (индивидуализировать) единичный объект</a:t>
            </a:r>
            <a:r>
              <a:rPr lang="ru-RU" altLang="ru-RU" sz="1400">
                <a:latin typeface="Arial" panose="020B0604020202020204" pitchFamily="34" charset="0"/>
              </a:rPr>
              <a:t>, относящийся к исследуемому событию.</a:t>
            </a:r>
          </a:p>
        </p:txBody>
      </p:sp>
      <p:sp>
        <p:nvSpPr>
          <p:cNvPr id="27653" name="Скругленный прямоугольник 5">
            <a:extLst>
              <a:ext uri="{FF2B5EF4-FFF2-40B4-BE49-F238E27FC236}">
                <a16:creationId xmlns:a16="http://schemas.microsoft.com/office/drawing/2014/main" id="{1AFA934A-999F-E746-BCAC-DF405BB679AB}"/>
              </a:ext>
            </a:extLst>
          </p:cNvPr>
          <p:cNvSpPr>
            <a:spLocks noChangeArrowheads="1"/>
          </p:cNvSpPr>
          <p:nvPr/>
        </p:nvSpPr>
        <p:spPr bwMode="auto">
          <a:xfrm>
            <a:off x="428625" y="428625"/>
            <a:ext cx="8358188" cy="4079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cs typeface="Arial" panose="020B0604020202020204" pitchFamily="34" charset="0"/>
              </a:rPr>
              <a:t>КЛАССИФИКАЦИЯ ЭКСПЕРТНЫХ ЗАДАЧ ПО УРОВНЕВОМУ КРИТЕРИЮ </a:t>
            </a:r>
            <a:endParaRPr lang="ru-RU" altLang="ru-RU" sz="1800">
              <a:latin typeface="Arial" panose="020B0604020202020204" pitchFamily="34" charset="0"/>
            </a:endParaRPr>
          </a:p>
        </p:txBody>
      </p:sp>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3391164-53B0-3B42-BC93-33DFC1A31AF8}"/>
              </a:ext>
            </a:extLst>
          </p:cNvPr>
          <p:cNvSpPr/>
          <p:nvPr/>
        </p:nvSpPr>
        <p:spPr>
          <a:xfrm>
            <a:off x="395288" y="2308225"/>
            <a:ext cx="8567737" cy="20637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defRPr/>
            </a:pPr>
            <a:r>
              <a:rPr lang="ru-RU" altLang="ru-RU" sz="14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Идентификационные  исследования</a:t>
            </a: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проводятся  с  целью  отождествления:</a:t>
            </a:r>
          </a:p>
          <a:p>
            <a:pPr algn="just">
              <a:spcBef>
                <a:spcPct val="0"/>
              </a:spcBef>
              <a:buFont typeface="Symbol" pitchFamily="2" charset="2"/>
              <a:buChar char=""/>
              <a:defRPr/>
            </a:pP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конкретных технических средств, используемых для изготовления докумен­тов либо их фрагментов (печатей, штампов, перьевых и шариковых ручек, карандашей, кассовых аппаратов и  т.п.);</a:t>
            </a:r>
          </a:p>
          <a:p>
            <a:pPr algn="just">
              <a:spcBef>
                <a:spcPct val="0"/>
              </a:spcBef>
              <a:buFont typeface="Symbol" pitchFamily="2" charset="2"/>
              <a:buChar char=""/>
              <a:defRPr/>
            </a:pP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целого по его частям (восстановление документа по обрывкам бумаги);</a:t>
            </a:r>
          </a:p>
          <a:p>
            <a:pPr algn="just">
              <a:spcBef>
                <a:spcPct val="0"/>
              </a:spcBef>
              <a:buFont typeface="Symbol" pitchFamily="2" charset="2"/>
              <a:buChar char=""/>
              <a:defRPr/>
            </a:pP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материалов (бумаги, картона, пасты для шариковых ручек, чернил и т. д.), использованных    для    изготовления    документа;</a:t>
            </a:r>
          </a:p>
          <a:p>
            <a:pPr algn="just">
              <a:spcBef>
                <a:spcPct val="0"/>
              </a:spcBef>
              <a:buFont typeface="Symbol" pitchFamily="2" charset="2"/>
              <a:buChar char=""/>
              <a:defRPr/>
            </a:pP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источника происхождения документа (или материалов, примененных для него изготовления) по признакам, характеризующим условия хранения либо исполь­зования;  </a:t>
            </a:r>
          </a:p>
          <a:p>
            <a:pPr algn="just">
              <a:spcBef>
                <a:spcPct val="0"/>
              </a:spcBef>
              <a:buFont typeface="Symbol" pitchFamily="2" charset="2"/>
              <a:buChar char=""/>
              <a:defRPr/>
            </a:pP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технического исполнителя  бланка или документа в целом.</a:t>
            </a:r>
          </a:p>
        </p:txBody>
      </p:sp>
      <p:sp>
        <p:nvSpPr>
          <p:cNvPr id="3" name="Прямоугольник 2">
            <a:extLst>
              <a:ext uri="{FF2B5EF4-FFF2-40B4-BE49-F238E27FC236}">
                <a16:creationId xmlns:a16="http://schemas.microsoft.com/office/drawing/2014/main" id="{BCF88B5B-95BC-EB4E-B385-E7CAAD146A89}"/>
              </a:ext>
            </a:extLst>
          </p:cNvPr>
          <p:cNvSpPr/>
          <p:nvPr/>
        </p:nvSpPr>
        <p:spPr>
          <a:xfrm>
            <a:off x="395288" y="188913"/>
            <a:ext cx="8569325" cy="20637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defRPr/>
            </a:pPr>
            <a:r>
              <a:rPr lang="ru-RU" altLang="ru-RU" sz="14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Диагностические и ситуационные исследования</a:t>
            </a: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направлены на установление:</a:t>
            </a:r>
          </a:p>
          <a:p>
            <a:pPr algn="just">
              <a:buFont typeface="Symbol" pitchFamily="2" charset="2"/>
              <a:buChar char=""/>
              <a:defRPr/>
            </a:pP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способа изготовления документа либо его фрагментов (полиграфический, рукописный или иной), факта и способа изменения первоначального содержания    документа    (подчистка,    дописка,    допечатка,    травление);</a:t>
            </a:r>
          </a:p>
          <a:p>
            <a:pPr algn="just">
              <a:buFont typeface="Symbol" pitchFamily="2" charset="2"/>
              <a:buChar char=""/>
              <a:defRPr/>
            </a:pP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первоначального содержания документа (восстановление невидимых и слабо видимых записей - подчищенных, залитых, угасших, обесцветившихся результате воздействия высоких температур или травящих веществ и т. п.);</a:t>
            </a:r>
          </a:p>
          <a:p>
            <a:pPr algn="just">
              <a:buFont typeface="Symbol" pitchFamily="2" charset="2"/>
              <a:buChar char=""/>
              <a:defRPr/>
            </a:pP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давности изготовления документа (абсолютной, относительной), в том числе хронологической   последовательности   нанесения   пересекающихся   штрихов.  </a:t>
            </a:r>
          </a:p>
        </p:txBody>
      </p:sp>
      <p:sp>
        <p:nvSpPr>
          <p:cNvPr id="4" name="Прямоугольник 3">
            <a:extLst>
              <a:ext uri="{FF2B5EF4-FFF2-40B4-BE49-F238E27FC236}">
                <a16:creationId xmlns:a16="http://schemas.microsoft.com/office/drawing/2014/main" id="{3A4C3CC5-37A6-2444-997F-89ADC9D4E029}"/>
              </a:ext>
            </a:extLst>
          </p:cNvPr>
          <p:cNvSpPr/>
          <p:nvPr/>
        </p:nvSpPr>
        <p:spPr>
          <a:xfrm>
            <a:off x="395288" y="4841875"/>
            <a:ext cx="8567737" cy="19335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342900" indent="-342900" algn="just">
              <a:lnSpc>
                <a:spcPct val="115000"/>
              </a:lnSpc>
              <a:spcAft>
                <a:spcPts val="0"/>
              </a:spcAft>
              <a:buFont typeface="+mj-lt"/>
              <a:buAutoNum type="arabicPeriod"/>
              <a:tabLst>
                <a:tab pos="4572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реквизиты документа (к ним относятся бланки, тексты, выполненные любым способом, оттиски печатей, штампов,  подписи);</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mj-lt"/>
              <a:buAutoNum type="arabicPeriod"/>
              <a:tabLst>
                <a:tab pos="4572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материалы документа (к ним относятся бумага, чернила, паста, типографская, штемпельная краска, картон, нитки, скрепки и т.д.);</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mj-lt"/>
              <a:buAutoNum type="arabicPeriod"/>
              <a:tabLst>
                <a:tab pos="4572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технические средства, используемые для изготовления бланка и реквизитов документа (к ним относятся ручка, печать, штамп, карандаш, компьютер с принтером, ксерокс, клише, кассовый аппарат и т.д.).</a:t>
            </a:r>
            <a:r>
              <a:rPr lang="ru-RU" sz="1500" i="1" dirty="0">
                <a:latin typeface="Times New Roman" panose="02020603050405020304" pitchFamily="18" charset="0"/>
                <a:ea typeface="Calibri" panose="020F0502020204030204" pitchFamily="34" charset="0"/>
                <a:cs typeface="Times New Roman" panose="02020603050405020304" pitchFamily="18" charset="0"/>
              </a:rPr>
              <a:t>         </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500" dirty="0">
              <a:ea typeface="Calibri" panose="020F0502020204030204" pitchFamily="34" charset="0"/>
              <a:cs typeface="Times New Roman" panose="02020603050405020304" pitchFamily="18" charset="0"/>
            </a:endParaRPr>
          </a:p>
        </p:txBody>
      </p:sp>
      <p:sp>
        <p:nvSpPr>
          <p:cNvPr id="136196" name="Прямоугольник 4">
            <a:extLst>
              <a:ext uri="{FF2B5EF4-FFF2-40B4-BE49-F238E27FC236}">
                <a16:creationId xmlns:a16="http://schemas.microsoft.com/office/drawing/2014/main" id="{0ADF528C-E5E6-364B-9EB0-FA44D546000B}"/>
              </a:ext>
            </a:extLst>
          </p:cNvPr>
          <p:cNvSpPr>
            <a:spLocks noChangeArrowheads="1"/>
          </p:cNvSpPr>
          <p:nvPr/>
        </p:nvSpPr>
        <p:spPr bwMode="auto">
          <a:xfrm>
            <a:off x="539750" y="4416425"/>
            <a:ext cx="82089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Объекты</a:t>
            </a:r>
            <a:r>
              <a:rPr lang="ru-RU" altLang="ru-RU"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судебно-технической   экспертизы  документов  делятся на три группы</a:t>
            </a:r>
            <a:r>
              <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100">
              <a:solidFill>
                <a:srgbClr val="000000"/>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CEBED5A-01DE-1243-8203-833D5327795E}"/>
              </a:ext>
            </a:extLst>
          </p:cNvPr>
          <p:cNvSpPr/>
          <p:nvPr/>
        </p:nvSpPr>
        <p:spPr>
          <a:xfrm>
            <a:off x="395288" y="746125"/>
            <a:ext cx="8497887" cy="3189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Экспертиза документов с измененным первоначальным содержанием</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подвергалось ли изменению первоначальное содержание документа; каким   способом    изменено   первоначальное   содержание   документа    (путем подчистки,    дописки,    травления);</a:t>
            </a:r>
            <a:endParaRPr lang="ru-RU" sz="16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если текст (записи, цифры, числа) документа подвергался изменениям, то, каково первоначальное содержание данного документа; </a:t>
            </a:r>
            <a:endParaRPr lang="ru-RU" sz="16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дописаны ли (не допечатаны) цифры, слова, буквы, штрихи после того, как был исполнен основной текст документа;</a:t>
            </a:r>
            <a:endParaRPr lang="ru-RU" sz="16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нанесен ли  рукописный текст   (подпись)  с использованием  приемов копирования; </a:t>
            </a:r>
            <a:endParaRPr lang="ru-RU" sz="16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нанесена ли подпись с предварительной технической подготовкой   (каран­дашной, копированием и т. д.).</a:t>
            </a:r>
            <a:endParaRPr lang="ru-RU" sz="1600" dirty="0">
              <a:ea typeface="Calibri" panose="020F0502020204030204" pitchFamily="34" charset="0"/>
              <a:cs typeface="Times New Roman" panose="02020603050405020304" pitchFamily="18" charset="0"/>
            </a:endParaRPr>
          </a:p>
        </p:txBody>
      </p:sp>
      <p:sp>
        <p:nvSpPr>
          <p:cNvPr id="137218" name="Прямоугольник 2">
            <a:extLst>
              <a:ext uri="{FF2B5EF4-FFF2-40B4-BE49-F238E27FC236}">
                <a16:creationId xmlns:a16="http://schemas.microsoft.com/office/drawing/2014/main" id="{CF0D2732-0403-4C4F-AFC3-D7614930F44A}"/>
              </a:ext>
            </a:extLst>
          </p:cNvPr>
          <p:cNvSpPr>
            <a:spLocks noChangeArrowheads="1"/>
          </p:cNvSpPr>
          <p:nvPr/>
        </p:nvSpPr>
        <p:spPr bwMode="auto">
          <a:xfrm>
            <a:off x="323850" y="15875"/>
            <a:ext cx="85693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разрешение судебно-технической экспертизы документов могут быть поставлены следующие  вопросы:</a:t>
            </a:r>
            <a:endParaRPr lang="ru-RU" altLang="ru-RU" sz="1800" b="1">
              <a:solidFill>
                <a:srgbClr val="000000"/>
              </a:solidFill>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DA66A0CB-0847-2347-AB10-79E779F82094}"/>
              </a:ext>
            </a:extLst>
          </p:cNvPr>
          <p:cNvSpPr/>
          <p:nvPr/>
        </p:nvSpPr>
        <p:spPr>
          <a:xfrm>
            <a:off x="395288" y="4076700"/>
            <a:ext cx="8497887" cy="26225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tabLst>
                <a:tab pos="6858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Экспертиза по установлению содержания залитых, зачеркнутых, </a:t>
            </a:r>
          </a:p>
          <a:p>
            <a:pPr algn="ctr">
              <a:lnSpc>
                <a:spcPct val="115000"/>
              </a:lnSpc>
              <a:spcAft>
                <a:spcPts val="0"/>
              </a:spcAft>
              <a:tabLst>
                <a:tab pos="685800" algn="l"/>
              </a:tabLst>
              <a:defRPr/>
            </a:pP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угасших и иных нечитаемых текстов</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каково содержание      угасших,   залитых,    замазанных,    зачеркнутых     записей;  записей   на   документах,   подвергшихся   воздействию   высоких</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температур; вдавленных штрихов; записей,   выполненных    на    разноцветных  поверхностях; выполненных  невидимыми   (симпатическими)   чернилами; записей,  ставших  невидимыми  по  другим  причинам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откопировавшиеся</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 оборотной стороне при  контакте с  другим документом); содержание текстов, образовавшихся при использовании промока­тельной     (копировальной)     бумаги;     заклеенных    записей;   разорванных     документов.</a:t>
            </a:r>
            <a:endParaRPr lang="ru-RU" sz="1600" dirty="0">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6E7C921-AF63-F446-8CC9-8635084B5F62}"/>
              </a:ext>
            </a:extLst>
          </p:cNvPr>
          <p:cNvSpPr/>
          <p:nvPr/>
        </p:nvSpPr>
        <p:spPr>
          <a:xfrm>
            <a:off x="395288" y="430213"/>
            <a:ext cx="8569325" cy="10287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Экспертиза документов с целью установления переклейки</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подвергалась ли переклейке фотокарточка на документе; </a:t>
            </a:r>
            <a:endParaRPr lang="ru-RU"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переклеивались  ли   марки   на   представленном   документе. </a:t>
            </a:r>
            <a:endParaRPr lang="ru-RU" dirty="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10A266E1-4F54-BE4F-B85F-20CC46BD74A2}"/>
              </a:ext>
            </a:extLst>
          </p:cNvPr>
          <p:cNvSpPr/>
          <p:nvPr/>
        </p:nvSpPr>
        <p:spPr>
          <a:xfrm>
            <a:off x="395288" y="1827213"/>
            <a:ext cx="8569325" cy="13668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Экспертиза сожженных документов</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каково содержание записей на листах сожженного документа;</a:t>
            </a:r>
            <a:endParaRPr lang="ru-RU"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 какому документу (паспорту, трудовой книжке, удостоверению личности или иным) относятся сожженные листы.</a:t>
            </a:r>
            <a:endParaRPr lang="ru-RU" dirty="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91F241C4-AEC0-1A46-B7A4-47A6373968F9}"/>
              </a:ext>
            </a:extLst>
          </p:cNvPr>
          <p:cNvSpPr/>
          <p:nvPr/>
        </p:nvSpPr>
        <p:spPr>
          <a:xfrm>
            <a:off x="403225" y="3573463"/>
            <a:ext cx="8567738" cy="26400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Экспертиза оттисков печатей и штампов</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каков способ нанесения оттиска печати (штампа) на документ;</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использована ли для изготовления исследуемого документа  часть друго­го,    имеющего  оттиск    печати;</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одним ли клише нанесены оттиски печатей (штампов) на представленных документах;</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тем ли клише, образцы которого представлены, нанесен оттиск  печати (штампа)     на    исследуемом    документе.</a:t>
            </a:r>
            <a:endParaRPr lang="ru-RU" dirty="0">
              <a:solidFill>
                <a:prstClr val="black"/>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597D3B8-507F-F742-8B78-28C85271704B}"/>
              </a:ext>
            </a:extLst>
          </p:cNvPr>
          <p:cNvSpPr/>
          <p:nvPr/>
        </p:nvSpPr>
        <p:spPr>
          <a:xfrm>
            <a:off x="395288" y="333375"/>
            <a:ext cx="8424862" cy="61801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a:t>
            </a:r>
            <a:r>
              <a:rPr lang="ru-RU"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Экспертиза документов, изготовленных на компьютерной и</a:t>
            </a:r>
          </a:p>
          <a:p>
            <a:pPr algn="ctr">
              <a:lnSpc>
                <a:spcPct val="115000"/>
              </a:lnSpc>
              <a:spcAft>
                <a:spcPts val="0"/>
              </a:spcAft>
              <a:defRPr/>
            </a:pPr>
            <a:r>
              <a:rPr lang="ru-RU"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копировально-множительной технике</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каков тип (система, модель) буквопечата­ющего  множительного аппарата,  на  которой  отпечатан  исследуемый  документ; </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 помощью какого типа принтера персонального компьютера (далее - ПК) получены изображения реквизитов документа;</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какие компьютерные средства, программное обеспечение использовались при изготовлении документа;</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одном или разных принтерах ПК исполнены отдельные фрагменты текста документа либо нескольких документов;</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 помощи какого и одного ли текстового или графического редакторов получены изображения реквизитов документа;</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позволяют ли технические возможности данного принтера ПК изготовить документ определенного качества;</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использовался ли данный документ в качестве сканируемого оригинала для изготовления копии, изъятой у обвиняемого;</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использовалось ли компьютерное оборудование, изъятое у обвиняемого, для получения текста документа;</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одном или разных копировально-множительных аппаратах получены копии документов;</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произведено ли изменение содержания ксерокопии документа путем ее монтажа из составных частей разных документов;</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исполнен ли текст документа на данном принтере ПК;</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получены ли текстовые изображения документов на данных факсимильных аппаратах и т.д.</a:t>
            </a:r>
            <a:endParaRPr lang="ru-RU" sz="1500" dirty="0">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9627474-B694-B640-AEF8-51B6D3102513}"/>
              </a:ext>
            </a:extLst>
          </p:cNvPr>
          <p:cNvSpPr/>
          <p:nvPr/>
        </p:nvSpPr>
        <p:spPr>
          <a:xfrm>
            <a:off x="395288" y="333375"/>
            <a:ext cx="8424862" cy="62849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Экспертиза бланков и иной полиграфической продукции: </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каким способом изготовлен документ или его бланк или текст   данного документа;</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какой вид полиграфической техники был использован при изготовлении данного бланка документа (либо литературы, изъятой у обвиняемого); </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какого вида печатная форма применялась для изготовления бланка (набор ручной или линотипный, стереотип, цинкографское клише);</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произведена ли данная печатная продукция с соблюдением технологии;</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 одного ли оригинала изготовлены печатные формы (стереотипы), отлиты ли наборные строки на конкретном линотипе, составлен ли набор с помощью шрифта из конкретной шрифтовой кассы типографии;</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 одного ли набора (формы, клише, стереотипа) напечатаны представлен­ные    документы, литература;</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каков тип (модель, модификацию)  аппарата, на котором отпечатан представленный на исследование документ;</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на   данном   ли    аппарате,   образцы   продукции   которого    представлены    па    экспертизу,    отпечатаны    документы;  на данной ли бумагорезательной машине обрабатывалась полиграфиче­ская     продукция;</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latin typeface="Times New Roman" panose="02020603050405020304" pitchFamily="18" charset="0"/>
                <a:ea typeface="Calibri" panose="020F0502020204030204" pitchFamily="34" charset="0"/>
                <a:cs typeface="Times New Roman" panose="02020603050405020304" pitchFamily="18" charset="0"/>
              </a:rPr>
              <a:t>од</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ним ли способом изготовлены все представленные на исследование документы, литература; </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каким способом сброшюрована книга, представленная на исследование; </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производилась ли </a:t>
            </a:r>
            <a:r>
              <a:rPr lang="ru-RU"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переброшюровка</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полиграфического изделия или создаваемого организацией (учреждением) блока документов путем замены отдельных его составляющих фрагментов (листов, бланков);</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применялась ли данная брошюровальная машина при изготовлении литературы, представленной на исследование; </a:t>
            </a:r>
            <a:endParaRPr lang="ru-RU" sz="11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каким способом произведена разрезка листов; применялся ли данный бумагорезательный нож при обрезке книжных блоков всей представленной литературы; </a:t>
            </a:r>
            <a:endParaRPr lang="ru-RU" sz="1100" dirty="0">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AFAE84A-8C0C-EB40-A292-B273DD31B035}"/>
              </a:ext>
            </a:extLst>
          </p:cNvPr>
          <p:cNvSpPr/>
          <p:nvPr/>
        </p:nvSpPr>
        <p:spPr>
          <a:xfrm>
            <a:off x="539750" y="188913"/>
            <a:ext cx="8280400" cy="3313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8) </a:t>
            </a:r>
            <a:r>
              <a:rPr lang="ru-RU"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Экспертиза компостерных знаков, кассовых чеков и иных средств</a:t>
            </a: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имеются ли какие-либо изменения обозначений на кассовых чеках, телеграммах, оттисках компостеров;</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если да, то каким способом они произведены и каковы первоначальные знаки;</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каковы тип и модель контрольно-кассовой машины (телеграфного аппарата), на которой отпечатаны представленные на исследование чеки (телеграммы);</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 данной ли контрольно-кассовой машине (телеграфном аппарате) отпечатаны представленные на исследование чеки (телеграммы);</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 помощью данного ли компостера получены представленные оттиски;</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 одной ли контрольно-кассовой машине (телеграфном аппарате) отпечатаны представленные на исследование чеки (телеграммы);</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 помощью ли одного и того же компостера получены оттиски;</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когда были отпечатаны кассовые чеки (телеграммы), представленные на исследование. </a:t>
            </a:r>
            <a:endParaRPr lang="ru-RU" sz="1100" dirty="0">
              <a:solidFill>
                <a:schemeClr val="tx1"/>
              </a:solidFill>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BAD81FC6-D578-8543-B7BE-92296F46F22F}"/>
              </a:ext>
            </a:extLst>
          </p:cNvPr>
          <p:cNvSpPr/>
          <p:nvPr/>
        </p:nvSpPr>
        <p:spPr>
          <a:xfrm>
            <a:off x="539750" y="3573463"/>
            <a:ext cx="8280400" cy="30654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9) </a:t>
            </a:r>
            <a:r>
              <a:rPr lang="ru-RU"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Установление хронологической последовательности нанесения пересекающихся штрихов</a:t>
            </a: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соответствует   ли   дате   время   изготовления   документа;</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   изготовлен   ли   документ   в   конкретном   году;</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каком году (или в какой период) напечатан данный документ на конкрет­ной    пишущей    машине;</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один прием и в естественной ли последовательности выполнены фрагменты  документа;</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одновременно    ли    выполнено    несколько    документов;</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что было выполнено ранее — подпись или текст, текст или оттиск печати (штампа); </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до или после образования складок выполнены рукописные записи;</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какой хронологической последовательности выполнены тексты, подписи, оттиски печатей или штампов (что было раньше и что позже); </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одно ли время выполнены тексты документов; </a:t>
            </a:r>
            <a:endParaRPr lang="ru-RU" sz="1100" dirty="0">
              <a:solidFill>
                <a:schemeClr val="tx1"/>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685800" algn="l"/>
              </a:tabLst>
              <a:defRPr/>
            </a:pP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 допечатаны ли  конкретные записи   в  исследуемом  документе.</a:t>
            </a:r>
            <a:endParaRPr lang="ru-RU" sz="1100" dirty="0">
              <a:solidFill>
                <a:schemeClr val="tx1"/>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4B60702-886B-C341-8D22-BB1BCE2C32D9}"/>
              </a:ext>
            </a:extLst>
          </p:cNvPr>
          <p:cNvSpPr/>
          <p:nvPr/>
        </p:nvSpPr>
        <p:spPr>
          <a:xfrm>
            <a:off x="179388" y="188913"/>
            <a:ext cx="8713787" cy="6534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a:t>
            </a: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Экспертиза материалов изготовления документов:</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каким пишущим прибором или приспособлением выполнены тексты в документе (пером, шариковой ручкой, карандашом, рейсфедером, принтером ПК);</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представленным ли пишущим прибором (карандашом, перьевой, шариковой ручкой)  исполнены рукописные записи, подписи на  исследуемом  документе;</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исполнен ли текст исследуемого документа или отдельные его части чернилами (пастой, карандашом, типографской краской), изъятыми у обвиняемого;</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соответствует ли материал (бумага, типографская краска, специальные чернила, штемпельная краска, чернила картриджа принтера ПК и т.д.) нормам, принятым для конкретного стандартного документа;</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принадлежат ли материалы документов определенному объему (массе), вы­деленному по общности происхождения, по месту изготовления, хранения и ис­пользования (продукция одного и того же производственного выпуска, храня­щаяся в одних и тех же конкретных условиях, использованная определенным способом);</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когда был    изготовлен     материал    документа и к какому виду, номеру и марке принадлежит представленная на исследование бумага;</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принадлежит ли представленная на исследование бумага к одной партии выпуска, рулону, пачке; </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принадлежит ли данная часть листа (фрагмент) исследуемому листу или документу;</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какого вида материалы (бумага, клей, дерматин) использованы для изготовления переплета, форзаца, листов книг; </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использованы ли для изготовления переплета, форзаца, внутренних листов книг бумага, дерматин, ледерин, клей, изъятые у обвиняемого; </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имеют ли общий источник происхождения по способу и месту изготовления, условиям хранения представленные на исследование обрывки бумаг (листы, части листов, фрагменты документов); </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нанесен ли оттиск штампа в документе с помощью штемпельной краски, обнаруженной у обвиняемого; </a:t>
            </a:r>
            <a:endParaRPr lang="ru-RU" sz="1100"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Symbol" panose="05050102010706020507" pitchFamily="18" charset="2"/>
              <a:buChar char=""/>
              <a:tabLst>
                <a:tab pos="685800" algn="l"/>
              </a:tabLst>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исполнены ли тексты в документе с помощью одной и той же копировальной бумаги (машинописной ленты).</a:t>
            </a:r>
            <a:endParaRPr lang="ru-RU" sz="1100" dirty="0">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D06F645-6FEC-8645-87F6-7DC5794FE26B}"/>
              </a:ext>
            </a:extLst>
          </p:cNvPr>
          <p:cNvSpPr/>
          <p:nvPr/>
        </p:nvSpPr>
        <p:spPr>
          <a:xfrm>
            <a:off x="468313" y="1341438"/>
            <a:ext cx="8424862" cy="4870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Обратите внимание: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криминалистике разработаны определенные правила обращения с документами – вещественными доказательствами, в соответствии с которыми следователь (суд) обязан:</a:t>
            </a:r>
            <a:endParaRPr lang="ru-RU" dirty="0">
              <a:ea typeface="Calibri" panose="020F0502020204030204" pitchFamily="34" charset="0"/>
              <a:cs typeface="Times New Roman" panose="02020603050405020304" pitchFamily="18" charset="0"/>
            </a:endParaRPr>
          </a:p>
          <a:p>
            <a:pPr indent="342900"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представлять эксперту документы в том виде и состоянии, в каком они были обнаружены;</a:t>
            </a:r>
            <a:endParaRPr lang="ru-RU" dirty="0">
              <a:ea typeface="Calibri" panose="020F0502020204030204" pitchFamily="34" charset="0"/>
              <a:cs typeface="Times New Roman" panose="02020603050405020304" pitchFamily="18" charset="0"/>
            </a:endParaRPr>
          </a:p>
          <a:p>
            <a:pPr indent="342900"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хранить документы - вещественными доказательства в отдельных конвертах (пакетах), не подшивать их в материалы дела, сгибать и складывать лишь по имеющимся складкам;</a:t>
            </a:r>
            <a:endParaRPr lang="ru-RU" dirty="0">
              <a:ea typeface="Calibri" panose="020F0502020204030204" pitchFamily="34" charset="0"/>
              <a:cs typeface="Times New Roman" panose="02020603050405020304" pitchFamily="18" charset="0"/>
            </a:endParaRPr>
          </a:p>
          <a:p>
            <a:pPr indent="342900"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оберегать документы от воздействия света, влаги, высокой температуры, так как это может привести к существенным изменением их свойств;</a:t>
            </a:r>
            <a:endParaRPr lang="ru-RU" dirty="0">
              <a:ea typeface="Calibri" panose="020F0502020204030204" pitchFamily="34" charset="0"/>
              <a:cs typeface="Times New Roman" panose="02020603050405020304" pitchFamily="18" charset="0"/>
            </a:endParaRPr>
          </a:p>
          <a:p>
            <a:pPr indent="342900"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пользоваться при осмотре документов пинцетом, чтобы не загрязнить их, не оставить на них отпечатков пальцев, что может затруднить отождествление личности по оттискам рук на документах. Особую осторожность следует соблюдать при обнаружении, фиксации и упаковке сожженных документов;</a:t>
            </a:r>
            <a:endParaRPr lang="ru-RU" dirty="0">
              <a:ea typeface="Calibri" panose="020F0502020204030204" pitchFamily="34" charset="0"/>
              <a:cs typeface="Times New Roman" panose="02020603050405020304" pitchFamily="18" charset="0"/>
            </a:endParaRPr>
          </a:p>
          <a:p>
            <a:pPr indent="342900"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не делать на документах каких-либо пометок, обводок, указаний.</a:t>
            </a:r>
            <a:endParaRPr lang="ru-RU" dirty="0">
              <a:ea typeface="Calibri" panose="020F0502020204030204" pitchFamily="34" charset="0"/>
              <a:cs typeface="Times New Roman" panose="02020603050405020304" pitchFamily="18" charset="0"/>
            </a:endParaRPr>
          </a:p>
        </p:txBody>
      </p:sp>
      <p:sp>
        <p:nvSpPr>
          <p:cNvPr id="143362" name="Прямоугольник 2">
            <a:extLst>
              <a:ext uri="{FF2B5EF4-FFF2-40B4-BE49-F238E27FC236}">
                <a16:creationId xmlns:a16="http://schemas.microsoft.com/office/drawing/2014/main" id="{3E5732A4-13A5-6345-888C-13D4E394576F}"/>
              </a:ext>
            </a:extLst>
          </p:cNvPr>
          <p:cNvSpPr>
            <a:spLocks noChangeArrowheads="1"/>
          </p:cNvSpPr>
          <p:nvPr/>
        </p:nvSpPr>
        <p:spPr bwMode="auto">
          <a:xfrm>
            <a:off x="1476375" y="333375"/>
            <a:ext cx="6461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Правила обращения с документами - вещественными доказательствами</a:t>
            </a:r>
            <a:endParaRPr lang="ru-RU" altLang="ru-RU" sz="1800">
              <a:solidFill>
                <a:srgbClr val="000000"/>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Прямоугольник 1">
            <a:extLst>
              <a:ext uri="{FF2B5EF4-FFF2-40B4-BE49-F238E27FC236}">
                <a16:creationId xmlns:a16="http://schemas.microsoft.com/office/drawing/2014/main" id="{3787688F-26CF-5345-9F25-C22B6DE4BB04}"/>
              </a:ext>
            </a:extLst>
          </p:cNvPr>
          <p:cNvSpPr>
            <a:spLocks noChangeArrowheads="1"/>
          </p:cNvSpPr>
          <p:nvPr/>
        </p:nvSpPr>
        <p:spPr bwMode="auto">
          <a:xfrm>
            <a:off x="1189037" y="131999"/>
            <a:ext cx="712946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dirty="0">
                <a:latin typeface="Arial" panose="020B0604020202020204" pitchFamily="34" charset="0"/>
                <a:ea typeface="Calibri" panose="020F0502020204030204" pitchFamily="34" charset="0"/>
                <a:cs typeface="Arial" panose="020B0604020202020204" pitchFamily="34" charset="0"/>
              </a:rPr>
              <a:t>ТЕМА </a:t>
            </a:r>
            <a:r>
              <a:rPr lang="en-US" altLang="ru-RU" sz="1600" b="1" dirty="0">
                <a:latin typeface="Arial" panose="020B0604020202020204" pitchFamily="34" charset="0"/>
                <a:ea typeface="Calibri" panose="020F0502020204030204" pitchFamily="34" charset="0"/>
                <a:cs typeface="Arial" panose="020B0604020202020204" pitchFamily="34" charset="0"/>
              </a:rPr>
              <a:t>1</a:t>
            </a:r>
            <a:r>
              <a:rPr lang="ru-RU" altLang="ru-RU" sz="1600" b="1" dirty="0">
                <a:latin typeface="Arial" panose="020B0604020202020204" pitchFamily="34" charset="0"/>
                <a:ea typeface="Calibri" panose="020F0502020204030204" pitchFamily="34" charset="0"/>
                <a:cs typeface="Arial" panose="020B0604020202020204" pitchFamily="34" charset="0"/>
              </a:rPr>
              <a:t>8. СУДЕБНАЯ АВТОРОВЕДЧЕСКАЯ ЭКСПЕРТИЗА</a:t>
            </a:r>
          </a:p>
        </p:txBody>
      </p:sp>
      <p:sp>
        <p:nvSpPr>
          <p:cNvPr id="3" name="Прямоугольник 2">
            <a:extLst>
              <a:ext uri="{FF2B5EF4-FFF2-40B4-BE49-F238E27FC236}">
                <a16:creationId xmlns:a16="http://schemas.microsoft.com/office/drawing/2014/main" id="{411C580B-0467-1E47-BEC1-2E4FED33788E}"/>
              </a:ext>
            </a:extLst>
          </p:cNvPr>
          <p:cNvSpPr/>
          <p:nvPr/>
        </p:nvSpPr>
        <p:spPr>
          <a:xfrm>
            <a:off x="541338" y="604838"/>
            <a:ext cx="8424862" cy="942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Предмет</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судебно-</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автороведческой</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экспертизы составляют факты (обстоятельства), которые экс­перты устанавливают на основе специальных познаний в области судебного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автороведения</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6EF6990D-EFFC-6E4D-8DBE-C21CED288836}"/>
              </a:ext>
            </a:extLst>
          </p:cNvPr>
          <p:cNvSpPr/>
          <p:nvPr/>
        </p:nvSpPr>
        <p:spPr>
          <a:xfrm>
            <a:off x="541338" y="1870075"/>
            <a:ext cx="8424862" cy="47466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Задачи,</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решаемые судебно-</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автороведческой</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экспертизой, делятся на группы: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неидентификационные</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(диагностические, клас­сификационные, ситуационные) и идентификационные. </a:t>
            </a:r>
            <a:endParaRPr lang="ru-RU" sz="1600"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Классификационные   задачи</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связаны с установлением   принадлежности автора текста к  определенной группе  лиц   по   полу,  возрасту,   социальной принадлежности, установлением</a:t>
            </a:r>
            <a:r>
              <a:rPr lang="ru-RU"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лингвистических и стилистических особенностей</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текста.  </a:t>
            </a:r>
            <a:endParaRPr lang="ru-RU" sz="1600" dirty="0">
              <a:solidFill>
                <a:prstClr val="black"/>
              </a:solidFill>
              <a:ea typeface="Calibri" panose="020F0502020204030204" pitchFamily="34" charset="0"/>
              <a:cs typeface="Times New Roman" panose="02020603050405020304" pitchFamily="18" charset="0"/>
            </a:endParaRPr>
          </a:p>
          <a:p>
            <a:pPr algn="just">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Для  решения  задач этой  группы могут быть поставлены такие вопросы:</a:t>
            </a:r>
            <a:endParaRPr lang="ru-RU" sz="1600" dirty="0">
              <a:solidFill>
                <a:prstClr val="black"/>
              </a:solidFill>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лицом, какого пола (мужчиной или женщиной), составлен текст исследуемого документа;</a:t>
            </a:r>
            <a:endParaRPr lang="ru-RU" sz="1600" dirty="0">
              <a:solidFill>
                <a:prstClr val="black"/>
              </a:solidFill>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каков возраст  автора, каковы уровень его грамотности и степень владения навыками письменно-речевого характера; </a:t>
            </a:r>
            <a:endParaRPr lang="ru-RU" sz="1600" dirty="0">
              <a:solidFill>
                <a:prstClr val="black"/>
              </a:solidFill>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 какому социальному слою  общества  принадлежит автор документа или кем по профессии является автор;</a:t>
            </a:r>
            <a:r>
              <a:rPr lang="ru-RU" sz="16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prstClr val="black"/>
              </a:solidFill>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tabLst>
                <a:tab pos="457200" algn="l"/>
              </a:tabLst>
              <a:defRPr/>
            </a:pPr>
            <a:r>
              <a:rPr lang="ru-RU"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составлен ли данный документ лицом, обладающим навыками научного (публицистического, делового и проч.) стиля письменной речи;</a:t>
            </a:r>
            <a:endParaRPr lang="ru-RU" sz="1600" dirty="0">
              <a:solidFill>
                <a:prstClr val="black"/>
              </a:solidFill>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tabLst>
                <a:tab pos="457200" algn="l"/>
              </a:tabLst>
              <a:defRPr/>
            </a:pPr>
            <a:r>
              <a:rPr lang="ru-RU"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какие типы лексики современного казахского, русского языка относятся к оскорбительной лексике?;</a:t>
            </a:r>
            <a:endParaRPr lang="ru-RU" sz="1600" dirty="0">
              <a:solidFill>
                <a:prstClr val="black"/>
              </a:solidFill>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tabLst>
                <a:tab pos="457200" algn="l"/>
              </a:tabLst>
              <a:defRPr/>
            </a:pPr>
            <a:r>
              <a:rPr lang="ru-RU"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содержатся ли в предложении (цитате) слова, словосочетания или фразы, относящиеся к одному или нескольким типам оскорбительной лексики.</a:t>
            </a:r>
            <a:endParaRPr lang="ru-RU" sz="1600" dirty="0">
              <a:solidFill>
                <a:prstClr val="black"/>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937B545-5874-7D4C-87E0-0DD15F6D6168}"/>
              </a:ext>
            </a:extLst>
          </p:cNvPr>
          <p:cNvSpPr/>
          <p:nvPr/>
        </p:nvSpPr>
        <p:spPr>
          <a:xfrm>
            <a:off x="395288" y="620713"/>
            <a:ext cx="8424862" cy="1665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Диагностические  и ситуационные задачи</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связаны   с   установлением   факта  влияния на  составление текста определенных видов (или конкретных) условий:   алкогольного или наркотического опьянения, факта намеренного </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искажения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собственных речевых навыков или подражания речи другого лица, установлением смыслового содержания отдельных слов, словосочетаний и т. д. </a:t>
            </a:r>
            <a:endParaRPr lang="ru-RU" dirty="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A72F924B-BB69-FC4B-9433-919DEC063536}"/>
              </a:ext>
            </a:extLst>
          </p:cNvPr>
          <p:cNvSpPr/>
          <p:nvPr/>
        </p:nvSpPr>
        <p:spPr>
          <a:xfrm>
            <a:off x="395288" y="2565400"/>
            <a:ext cx="8424862" cy="39147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При реше­нии   диагностических   задач   могут   быть   поставлены   такие   вопросы:</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каком значении употреблено слово (цитата) в контексте данного абзаца или предложения (цитаты) в статье, опубликованной в печатном издании (название);</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каковы наиболее существенные и значимые жанровые, психолингвистические и стилистические особенности текста публикации (название);</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какова композиционная структура текста статей (статьи), какие художественные приемы использует автор и как они характеризуют героев публикации;</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составлен ли исследуемый текст намеренно измененными речевыми навыками, с подражанием речи определенного лица; </a:t>
            </a:r>
            <a:endParaRPr lang="ru-RU"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составлен ли исследуемый текст   в каком-то необычном состоянии автора - тяже­лой</a:t>
            </a:r>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болезни, алкогольного опьянения и т. д.</a:t>
            </a:r>
            <a:endParaRPr lang="ru-RU"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a:extLst>
              <a:ext uri="{FF2B5EF4-FFF2-40B4-BE49-F238E27FC236}">
                <a16:creationId xmlns:a16="http://schemas.microsoft.com/office/drawing/2014/main" id="{B7BDCDA6-C012-DD4D-B00B-B471ADFD34D4}"/>
              </a:ext>
            </a:extLst>
          </p:cNvPr>
          <p:cNvSpPr/>
          <p:nvPr/>
        </p:nvSpPr>
        <p:spPr>
          <a:xfrm>
            <a:off x="463550" y="222250"/>
            <a:ext cx="8212138" cy="1381125"/>
          </a:xfrm>
          <a:prstGeom prst="roundRect">
            <a:avLst>
              <a:gd name="adj" fmla="val 13708"/>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ru-RU" dirty="0">
              <a:latin typeface="Times New Roman" panose="02020603050405020304" pitchFamily="18" charset="0"/>
              <a:cs typeface="Times New Roman" panose="02020603050405020304" pitchFamily="18" charset="0"/>
            </a:endParaRPr>
          </a:p>
          <a:p>
            <a:pPr algn="ctr">
              <a:defRPr/>
            </a:pPr>
            <a:r>
              <a:rPr lang="ru-RU" b="1" dirty="0">
                <a:latin typeface="Times New Roman" panose="02020603050405020304" pitchFamily="18" charset="0"/>
                <a:cs typeface="Times New Roman" panose="02020603050405020304" pitchFamily="18" charset="0"/>
              </a:rPr>
              <a:t>При оценке задач </a:t>
            </a:r>
            <a:r>
              <a:rPr lang="ru-RU" b="1" dirty="0" err="1">
                <a:latin typeface="Times New Roman" panose="02020603050405020304" pitchFamily="18" charset="0"/>
                <a:cs typeface="Times New Roman" panose="02020603050405020304" pitchFamily="18" charset="0"/>
              </a:rPr>
              <a:t>ситуалогического</a:t>
            </a:r>
            <a:r>
              <a:rPr lang="ru-RU" b="1" dirty="0">
                <a:latin typeface="Times New Roman" panose="02020603050405020304" pitchFamily="18" charset="0"/>
                <a:cs typeface="Times New Roman" panose="02020603050405020304" pitchFamily="18" charset="0"/>
              </a:rPr>
              <a:t> уровня надо исходить из их направленности на установление события в целом посредством анализа вещной обстановки места происшествия либо его частей либо фрагментов её элементов на основе выявления генетической, функциональной</a:t>
            </a:r>
          </a:p>
          <a:p>
            <a:pPr algn="ctr">
              <a:defRPr/>
            </a:pPr>
            <a:r>
              <a:rPr lang="ru-RU" b="1" dirty="0">
                <a:latin typeface="Times New Roman" panose="02020603050405020304" pitchFamily="18" charset="0"/>
                <a:cs typeface="Times New Roman" panose="02020603050405020304" pitchFamily="18" charset="0"/>
              </a:rPr>
              <a:t> или иных форм связи</a:t>
            </a:r>
          </a:p>
          <a:p>
            <a:pPr algn="ctr">
              <a:defRPr/>
            </a:pPr>
            <a:endParaRPr lang="ru-RU" dirty="0"/>
          </a:p>
        </p:txBody>
      </p:sp>
      <p:sp>
        <p:nvSpPr>
          <p:cNvPr id="4" name="Скругленный прямоугольник 3">
            <a:extLst>
              <a:ext uri="{FF2B5EF4-FFF2-40B4-BE49-F238E27FC236}">
                <a16:creationId xmlns:a16="http://schemas.microsoft.com/office/drawing/2014/main" id="{9385E081-A4C5-A542-BB93-9BC3885F8E50}"/>
              </a:ext>
            </a:extLst>
          </p:cNvPr>
          <p:cNvSpPr/>
          <p:nvPr/>
        </p:nvSpPr>
        <p:spPr>
          <a:xfrm>
            <a:off x="463550" y="1739900"/>
            <a:ext cx="8208963" cy="6683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1600" b="1" dirty="0">
                <a:latin typeface="Times New Roman" panose="02020603050405020304" pitchFamily="18" charset="0"/>
                <a:cs typeface="Times New Roman" panose="02020603050405020304" pitchFamily="18" charset="0"/>
              </a:rPr>
              <a:t>ЧАСТНЫЕ ЗАДАЧИ СИТУАЛОГИЧЕСКОГО УРОВНЯ НАПРАВЛЕНЫ НА ОПРЕДЕЛЕНИЕ (УСТАНОВЛЕНИЕ)</a:t>
            </a:r>
          </a:p>
        </p:txBody>
      </p:sp>
      <p:sp>
        <p:nvSpPr>
          <p:cNvPr id="5" name="Скругленный прямоугольник 4">
            <a:extLst>
              <a:ext uri="{FF2B5EF4-FFF2-40B4-BE49-F238E27FC236}">
                <a16:creationId xmlns:a16="http://schemas.microsoft.com/office/drawing/2014/main" id="{E199FED4-0C09-F547-B83A-62E5A64466D5}"/>
              </a:ext>
            </a:extLst>
          </p:cNvPr>
          <p:cNvSpPr/>
          <p:nvPr/>
        </p:nvSpPr>
        <p:spPr>
          <a:xfrm>
            <a:off x="1184275" y="2555875"/>
            <a:ext cx="6767513" cy="4524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способа совершения действия</a:t>
            </a:r>
          </a:p>
        </p:txBody>
      </p:sp>
      <p:sp>
        <p:nvSpPr>
          <p:cNvPr id="6" name="Скругленный прямоугольник 5">
            <a:extLst>
              <a:ext uri="{FF2B5EF4-FFF2-40B4-BE49-F238E27FC236}">
                <a16:creationId xmlns:a16="http://schemas.microsoft.com/office/drawing/2014/main" id="{8978D93C-A6C5-1F40-8049-2FE7230DC60B}"/>
              </a:ext>
            </a:extLst>
          </p:cNvPr>
          <p:cNvSpPr/>
          <p:nvPr/>
        </p:nvSpPr>
        <p:spPr>
          <a:xfrm>
            <a:off x="1174750" y="3078163"/>
            <a:ext cx="6769100" cy="4524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возможности совершения действия</a:t>
            </a:r>
          </a:p>
        </p:txBody>
      </p:sp>
      <p:sp>
        <p:nvSpPr>
          <p:cNvPr id="7" name="Скругленный прямоугольник 6">
            <a:extLst>
              <a:ext uri="{FF2B5EF4-FFF2-40B4-BE49-F238E27FC236}">
                <a16:creationId xmlns:a16="http://schemas.microsoft.com/office/drawing/2014/main" id="{03033D66-DC8A-B64D-90C8-4C0A1C123290}"/>
              </a:ext>
            </a:extLst>
          </p:cNvPr>
          <p:cNvSpPr/>
          <p:nvPr/>
        </p:nvSpPr>
        <p:spPr>
          <a:xfrm>
            <a:off x="1184275" y="3609975"/>
            <a:ext cx="6767513" cy="4540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места совершения действия</a:t>
            </a:r>
          </a:p>
        </p:txBody>
      </p:sp>
      <p:sp>
        <p:nvSpPr>
          <p:cNvPr id="8" name="Скругленный прямоугольник 7">
            <a:extLst>
              <a:ext uri="{FF2B5EF4-FFF2-40B4-BE49-F238E27FC236}">
                <a16:creationId xmlns:a16="http://schemas.microsoft.com/office/drawing/2014/main" id="{96184BAA-846B-E840-999E-01AAA29A2DA3}"/>
              </a:ext>
            </a:extLst>
          </p:cNvPr>
          <p:cNvSpPr/>
          <p:nvPr/>
        </p:nvSpPr>
        <p:spPr>
          <a:xfrm>
            <a:off x="1184275" y="4121150"/>
            <a:ext cx="6767513" cy="4524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времени совершения действия</a:t>
            </a:r>
          </a:p>
        </p:txBody>
      </p:sp>
      <p:sp>
        <p:nvSpPr>
          <p:cNvPr id="9" name="Скругленный прямоугольник 8">
            <a:extLst>
              <a:ext uri="{FF2B5EF4-FFF2-40B4-BE49-F238E27FC236}">
                <a16:creationId xmlns:a16="http://schemas.microsoft.com/office/drawing/2014/main" id="{7508FE19-18E5-D541-9B0E-C792FF5AB77B}"/>
              </a:ext>
            </a:extLst>
          </p:cNvPr>
          <p:cNvSpPr/>
          <p:nvPr/>
        </p:nvSpPr>
        <p:spPr>
          <a:xfrm>
            <a:off x="1174750" y="4656138"/>
            <a:ext cx="6769100" cy="4524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механизма взаимодействия объектов</a:t>
            </a:r>
          </a:p>
        </p:txBody>
      </p:sp>
      <p:sp>
        <p:nvSpPr>
          <p:cNvPr id="10" name="Скругленный прямоугольник 9">
            <a:extLst>
              <a:ext uri="{FF2B5EF4-FFF2-40B4-BE49-F238E27FC236}">
                <a16:creationId xmlns:a16="http://schemas.microsoft.com/office/drawing/2014/main" id="{227B44A1-035A-9F40-BD08-21C7A4F8E90E}"/>
              </a:ext>
            </a:extLst>
          </p:cNvPr>
          <p:cNvSpPr/>
          <p:nvPr/>
        </p:nvSpPr>
        <p:spPr>
          <a:xfrm>
            <a:off x="1184275" y="5183188"/>
            <a:ext cx="6767513" cy="4540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причин и условий изменения объекта</a:t>
            </a:r>
          </a:p>
        </p:txBody>
      </p:sp>
      <p:sp>
        <p:nvSpPr>
          <p:cNvPr id="11" name="Скругленный прямоугольник 10">
            <a:extLst>
              <a:ext uri="{FF2B5EF4-FFF2-40B4-BE49-F238E27FC236}">
                <a16:creationId xmlns:a16="http://schemas.microsoft.com/office/drawing/2014/main" id="{6852D967-1AE4-C449-9C5B-7C3D17DB2917}"/>
              </a:ext>
            </a:extLst>
          </p:cNvPr>
          <p:cNvSpPr/>
          <p:nvPr/>
        </p:nvSpPr>
        <p:spPr>
          <a:xfrm>
            <a:off x="1174750" y="5711825"/>
            <a:ext cx="6769100" cy="4524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причинной связи между действиями и посл</a:t>
            </a:r>
            <a:r>
              <a:rPr lang="ru-RU" b="1" dirty="0">
                <a:latin typeface="Times New Roman" panose="02020603050405020304" pitchFamily="18" charset="0"/>
                <a:cs typeface="Times New Roman" panose="02020603050405020304" pitchFamily="18" charset="0"/>
              </a:rPr>
              <a:t>едствиями</a:t>
            </a:r>
          </a:p>
        </p:txBody>
      </p:sp>
      <p:sp>
        <p:nvSpPr>
          <p:cNvPr id="12" name="Скругленный прямоугольник 11">
            <a:extLst>
              <a:ext uri="{FF2B5EF4-FFF2-40B4-BE49-F238E27FC236}">
                <a16:creationId xmlns:a16="http://schemas.microsoft.com/office/drawing/2014/main" id="{91D8081F-D7C3-964E-A80B-9D576F3CE772}"/>
              </a:ext>
            </a:extLst>
          </p:cNvPr>
          <p:cNvSpPr/>
          <p:nvPr/>
        </p:nvSpPr>
        <p:spPr>
          <a:xfrm>
            <a:off x="1174750" y="6230938"/>
            <a:ext cx="6769100" cy="4524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последствий совершённого действия</a:t>
            </a:r>
          </a:p>
        </p:txBody>
      </p:sp>
    </p:spTree>
  </p:cSld>
  <p:clrMapOvr>
    <a:masterClrMapping/>
  </p:clrMapOvr>
  <p:transition>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B77AB73-0D76-EA4B-B732-73B8D8F85422}"/>
              </a:ext>
            </a:extLst>
          </p:cNvPr>
          <p:cNvSpPr/>
          <p:nvPr/>
        </p:nvSpPr>
        <p:spPr>
          <a:xfrm>
            <a:off x="539750" y="188913"/>
            <a:ext cx="8280400"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1600" b="1">
                <a:solidFill>
                  <a:srgbClr val="000000"/>
                </a:solidFill>
                <a:latin typeface="Times New Roman" panose="02020603050405020304" pitchFamily="18" charset="0"/>
                <a:cs typeface="Times New Roman" panose="02020603050405020304" pitchFamily="18" charset="0"/>
              </a:rPr>
              <a:t>Объектами </a:t>
            </a:r>
            <a:r>
              <a:rPr lang="ru-RU" altLang="ru-RU" sz="1600">
                <a:solidFill>
                  <a:srgbClr val="000000"/>
                </a:solidFill>
                <a:latin typeface="Times New Roman" panose="02020603050405020304" pitchFamily="18" charset="0"/>
                <a:cs typeface="Times New Roman" panose="02020603050405020304" pitchFamily="18" charset="0"/>
              </a:rPr>
              <a:t>судебно-автороведческой экспертизы служат тексты рукописных и машинописных документов.</a:t>
            </a:r>
          </a:p>
          <a:p>
            <a:pPr algn="just">
              <a:defRPr/>
            </a:pPr>
            <a:r>
              <a:rPr lang="ru-RU" altLang="ru-RU" sz="1600">
                <a:solidFill>
                  <a:srgbClr val="000000"/>
                </a:solidFill>
                <a:latin typeface="Times New Roman" panose="02020603050405020304" pitchFamily="18" charset="0"/>
                <a:cs typeface="Times New Roman" panose="02020603050405020304" pitchFamily="18" charset="0"/>
              </a:rPr>
              <a:t>Непосредственным объектом автороведческого исследования является письменная речь.</a:t>
            </a:r>
          </a:p>
        </p:txBody>
      </p:sp>
      <p:sp>
        <p:nvSpPr>
          <p:cNvPr id="3" name="Прямоугольник 2">
            <a:extLst>
              <a:ext uri="{FF2B5EF4-FFF2-40B4-BE49-F238E27FC236}">
                <a16:creationId xmlns:a16="http://schemas.microsoft.com/office/drawing/2014/main" id="{4847FDC0-9B91-7045-8A9F-0D2A94D0BC95}"/>
              </a:ext>
            </a:extLst>
          </p:cNvPr>
          <p:cNvSpPr/>
          <p:nvPr/>
        </p:nvSpPr>
        <p:spPr>
          <a:xfrm>
            <a:off x="539750" y="1174750"/>
            <a:ext cx="8280400" cy="37544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1700" b="1">
                <a:solidFill>
                  <a:srgbClr val="000000"/>
                </a:solidFill>
                <a:latin typeface="Times New Roman" panose="02020603050405020304" pitchFamily="18" charset="0"/>
                <a:cs typeface="Times New Roman" panose="02020603050405020304" pitchFamily="18" charset="0"/>
              </a:rPr>
              <a:t>Для установления автора рукописи эксперту необходимо предоставить:</a:t>
            </a:r>
            <a:endParaRPr lang="ru-RU" altLang="ru-RU" sz="1700">
              <a:solidFill>
                <a:srgbClr val="000000"/>
              </a:solidFill>
              <a:latin typeface="Times New Roman" panose="02020603050405020304" pitchFamily="18" charset="0"/>
              <a:cs typeface="Times New Roman" panose="02020603050405020304" pitchFamily="18" charset="0"/>
            </a:endParaRPr>
          </a:p>
          <a:p>
            <a:pPr algn="just">
              <a:defRPr/>
            </a:pPr>
            <a:r>
              <a:rPr lang="ru-RU" altLang="ru-RU" sz="1700">
                <a:solidFill>
                  <a:srgbClr val="000000"/>
                </a:solidFill>
                <a:latin typeface="Times New Roman" panose="02020603050405020304" pitchFamily="18" charset="0"/>
                <a:cs typeface="Times New Roman" panose="02020603050405020304" pitchFamily="18" charset="0"/>
              </a:rPr>
              <a:t>- исследуемый документ с точным указанием реквизитов и других его особенностей;</a:t>
            </a:r>
          </a:p>
          <a:p>
            <a:pPr algn="just">
              <a:defRPr/>
            </a:pPr>
            <a:r>
              <a:rPr lang="ru-RU" altLang="ru-RU" sz="1700">
                <a:solidFill>
                  <a:srgbClr val="000000"/>
                </a:solidFill>
                <a:latin typeface="Times New Roman" panose="02020603050405020304" pitchFamily="18" charset="0"/>
                <a:cs typeface="Times New Roman" panose="02020603050405020304" pitchFamily="18" charset="0"/>
              </a:rPr>
              <a:t>- свободные образцы письменной речи в количестве 15-20 документов (рукописного, машинописного, полиграфического характера), составленные проверяемым лицом вне связи с рассматриваемым событием (письма, черновики, личные записи в дневниках, автобиографии, докладные, объяснительные записки, рапорты);</a:t>
            </a:r>
          </a:p>
          <a:p>
            <a:pPr algn="just">
              <a:defRPr/>
            </a:pPr>
            <a:r>
              <a:rPr lang="ru-RU" altLang="ru-RU" sz="1700">
                <a:solidFill>
                  <a:srgbClr val="000000"/>
                </a:solidFill>
                <a:latin typeface="Times New Roman" panose="02020603050405020304" pitchFamily="18" charset="0"/>
                <a:cs typeface="Times New Roman" panose="02020603050405020304" pitchFamily="18" charset="0"/>
              </a:rPr>
              <a:t>Свободные образцы письменной речи проверяемого лица должны быть выполнены в рамках того же функционального стиля ив той же письменной речи, что и исследуемый документ;</a:t>
            </a:r>
          </a:p>
          <a:p>
            <a:pPr algn="just">
              <a:defRPr/>
            </a:pPr>
            <a:r>
              <a:rPr lang="ru-RU" altLang="ru-RU" sz="1700">
                <a:solidFill>
                  <a:srgbClr val="000000"/>
                </a:solidFill>
                <a:latin typeface="Times New Roman" panose="02020603050405020304" pitchFamily="18" charset="0"/>
                <a:cs typeface="Times New Roman" panose="02020603050405020304" pitchFamily="18" charset="0"/>
              </a:rPr>
              <a:t>- экспериментальные образцы письменной речи должны быть представлены в виде сочинений (изложений), выполненных проверяемым лицом на самостоятельно им избранную или предложенную следователем тему на 10-15 листах.</a:t>
            </a:r>
          </a:p>
        </p:txBody>
      </p:sp>
      <p:sp>
        <p:nvSpPr>
          <p:cNvPr id="4" name="Прямоугольник 3">
            <a:extLst>
              <a:ext uri="{FF2B5EF4-FFF2-40B4-BE49-F238E27FC236}">
                <a16:creationId xmlns:a16="http://schemas.microsoft.com/office/drawing/2014/main" id="{F5D43F0A-C0EA-6C46-8337-B4D6CED5BD3B}"/>
              </a:ext>
            </a:extLst>
          </p:cNvPr>
          <p:cNvSpPr/>
          <p:nvPr/>
        </p:nvSpPr>
        <p:spPr>
          <a:xfrm>
            <a:off x="539750" y="5084763"/>
            <a:ext cx="8280400" cy="140017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1700" b="1" i="1">
                <a:solidFill>
                  <a:srgbClr val="000000"/>
                </a:solidFill>
                <a:latin typeface="Times New Roman" panose="02020603050405020304" pitchFamily="18" charset="0"/>
                <a:cs typeface="Times New Roman" panose="02020603050405020304" pitchFamily="18" charset="0"/>
              </a:rPr>
              <a:t>Экспериментальные образцы, выполненные под диктовку, не могут быть использованы в качестве информативного сравнительного материала</a:t>
            </a:r>
            <a:r>
              <a:rPr lang="ru-RU" altLang="ru-RU" sz="1700">
                <a:solidFill>
                  <a:srgbClr val="000000"/>
                </a:solidFill>
                <a:latin typeface="Times New Roman" panose="02020603050405020304" pitchFamily="18" charset="0"/>
                <a:cs typeface="Times New Roman" panose="02020603050405020304" pitchFamily="18" charset="0"/>
              </a:rPr>
              <a:t>.</a:t>
            </a:r>
          </a:p>
          <a:p>
            <a:pPr algn="just">
              <a:defRPr/>
            </a:pPr>
            <a:r>
              <a:rPr lang="ru-RU" altLang="ru-RU" sz="1700">
                <a:solidFill>
                  <a:srgbClr val="000000"/>
                </a:solidFill>
                <a:latin typeface="Times New Roman" panose="02020603050405020304" pitchFamily="18" charset="0"/>
                <a:cs typeface="Times New Roman" panose="02020603050405020304" pitchFamily="18" charset="0"/>
              </a:rPr>
              <a:t>В рамках данного вида экспертизы исследование особенностей письменной речи в текстах, содержание которых направлено на оскорбление чести и достоинства представителей власти, должностных лиц и граждан, не проводится.</a:t>
            </a:r>
          </a:p>
        </p:txBody>
      </p:sp>
    </p:spTree>
  </p:cSld>
  <p:clrMapOvr>
    <a:masterClrMapping/>
  </p:clrMapOvr>
  <p:transition>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CF6186B-DBC9-DF41-800F-DC04CE576FFC}"/>
              </a:ext>
            </a:extLst>
          </p:cNvPr>
          <p:cNvSpPr/>
          <p:nvPr/>
        </p:nvSpPr>
        <p:spPr>
          <a:xfrm>
            <a:off x="468313" y="247650"/>
            <a:ext cx="8280400" cy="23383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Идентификационные задачи</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включают  в  себя   установление    факта   составления  конкретного      текста       либо   различных   текстов одним   лицом,   отдельных   фрагментов   текста   одним   лицом.  </a:t>
            </a:r>
            <a:endParaRPr lang="ru-RU" sz="1600" dirty="0">
              <a:ea typeface="Calibri" panose="020F0502020204030204" pitchFamily="34" charset="0"/>
              <a:cs typeface="Times New Roman" panose="02020603050405020304" pitchFamily="18" charset="0"/>
            </a:endParaRPr>
          </a:p>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Для   решения   этих задач могут быть поставлены следующие вопросы:</a:t>
            </a:r>
            <a:endParaRPr lang="ru-RU" sz="16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кем, Н., П. или другим лицом, составлен текст исследуемого документ</a:t>
            </a: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(указать его наименование, конкретные записи и их расположение в документе);</a:t>
            </a:r>
            <a:endParaRPr lang="ru-RU" sz="16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одним или разными лицами составлены тексты в несколько документах либо отдельные части текста в одном документе. </a:t>
            </a:r>
            <a:endParaRPr lang="ru-RU" sz="1600" dirty="0"/>
          </a:p>
        </p:txBody>
      </p:sp>
      <p:sp>
        <p:nvSpPr>
          <p:cNvPr id="3" name="Прямоугольник 2">
            <a:extLst>
              <a:ext uri="{FF2B5EF4-FFF2-40B4-BE49-F238E27FC236}">
                <a16:creationId xmlns:a16="http://schemas.microsoft.com/office/drawing/2014/main" id="{7358FF72-9277-2C41-84A8-9EE7C424A707}"/>
              </a:ext>
            </a:extLst>
          </p:cNvPr>
          <p:cNvSpPr/>
          <p:nvPr/>
        </p:nvSpPr>
        <p:spPr>
          <a:xfrm>
            <a:off x="468313" y="2781300"/>
            <a:ext cx="8280400" cy="37734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Для решения идентификационных задач судебно-</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автороведческ</a:t>
            </a: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ой экспертизы</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представляются три вида образцов речевых навыков человека: </a:t>
            </a: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свободные, экспериментальные и </a:t>
            </a:r>
            <a:r>
              <a:rPr lang="ru-RU" sz="1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услов</a:t>
            </a:r>
            <a:r>
              <a:rPr lang="kk-KZ"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но</a:t>
            </a: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kk-KZ"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a:t>
            </a:r>
            <a:r>
              <a:rPr lang="ru-RU" sz="1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вобод</a:t>
            </a:r>
            <a:r>
              <a:rPr lang="kk-KZ"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a:t>
            </a:r>
            <a:r>
              <a:rPr lang="ru-RU" sz="1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ые</a:t>
            </a: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a typeface="Calibri" panose="020F0502020204030204" pitchFamily="34" charset="0"/>
              <a:cs typeface="Times New Roman" panose="02020603050405020304" pitchFamily="18" charset="0"/>
            </a:endParaRPr>
          </a:p>
          <a:p>
            <a:pPr algn="just">
              <a:lnSpc>
                <a:spcPct val="115000"/>
              </a:lnSpc>
              <a:spcAft>
                <a:spcPts val="0"/>
              </a:spcAft>
              <a:defRPr/>
            </a:pP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Свободные образцы</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речевых навыков</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это тексты, вы­полненные субъектом вне связи с делом, по которому проводится экспертиза. В свободных образцах  исключается факт намеренного искажения речевых  навыков, т.к. он не предполагает, что они могут быть использо­ваны   при производстве экспертизы. Сво­бодными образцами могут служить тексты, относящиеся к служеб­ной переписке, автобиографии, личные письма, статьи, доклады, монографии  и другие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докумен</a:t>
            </a: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Они могут быть обнаружены при проведении обыска, выемки или добровольно предоставлены участниками процесса (потерпевшим, подозреваемым, истцом или ответчиком).  Одним   из   основных   требований,   предъявляемых   к   свободным   образцам, является  бесспорная  принадлежность</a:t>
            </a: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их</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лицу,  в отношении которого проводится экспертное исследование. </a:t>
            </a:r>
            <a:endParaRPr lang="ru-RU" sz="1600" dirty="0">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CEED5CC-717F-2241-AC4C-3C76828FC6FE}"/>
              </a:ext>
            </a:extLst>
          </p:cNvPr>
          <p:cNvSpPr/>
          <p:nvPr/>
        </p:nvSpPr>
        <p:spPr>
          <a:xfrm>
            <a:off x="411163" y="1196975"/>
            <a:ext cx="8567737" cy="55070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Параметры сопоставимости были сформулированы в Пособии для следователей, судей, экспертов.-М., Юридическая литература, 1988г., с.53-54, к которым относятся:</a:t>
            </a: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   языку изложения</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свободные образцы должны быть выполнены на том же языке, что и исследуемый текст;  </a:t>
            </a:r>
            <a:endParaRPr lang="ru-RU"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defRPr/>
            </a:pP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 времени исполнения </a:t>
            </a:r>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разрыв во времени исполнения исследуемого текста и образцов должен быть относительно непродолжительным. Однако вопрос о возможности проведения экспертизы и дачи заключения без образцов, соответствующих по времени написания исследуемому документу, решает эксперт;  </a:t>
            </a:r>
            <a:endParaRPr lang="ru-RU"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defRPr/>
            </a:pP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  целевому  назначению  и  содержанию</a:t>
            </a:r>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свободные образцы должны быть выполнены  в рамках одного функционального стиля - личные письма или деловая переписка, научная статья, отчет;</a:t>
            </a: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defRPr/>
            </a:pP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  состоянию  автора</a:t>
            </a:r>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если   известно,  что   исследуемый  документ  ис­полнялся  лицом  в  каком-то  необычном  состоянии   (например,  в результате стресса),   то   в   качестве   свободных   образцов   желательно   представить рукописи, тексты,   выполненные   в   том   же   состоянии.    </a:t>
            </a: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Экспериментальные образцы, выполненные под диктовку, не могут быть использованы в качестве информативного сравнительного материала.     </a:t>
            </a:r>
            <a:endParaRPr lang="ru-RU" dirty="0"/>
          </a:p>
        </p:txBody>
      </p:sp>
      <p:sp>
        <p:nvSpPr>
          <p:cNvPr id="3" name="Прямоугольник 2">
            <a:extLst>
              <a:ext uri="{FF2B5EF4-FFF2-40B4-BE49-F238E27FC236}">
                <a16:creationId xmlns:a16="http://schemas.microsoft.com/office/drawing/2014/main" id="{D7BE93D8-9CBF-834D-AECF-C15C45E85D23}"/>
              </a:ext>
            </a:extLst>
          </p:cNvPr>
          <p:cNvSpPr/>
          <p:nvPr/>
        </p:nvSpPr>
        <p:spPr>
          <a:xfrm>
            <a:off x="454025" y="260350"/>
            <a:ext cx="8482013" cy="7302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Важной из рекомендаций по представлению на экспертизу свободных образцов является сопоста­вимость их с исследуемым документом. </a:t>
            </a:r>
            <a:endParaRPr lang="ru-RU" dirty="0">
              <a:solidFill>
                <a:prstClr val="black"/>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2AFA341-4949-8F47-9F54-76935CD67979}"/>
              </a:ext>
            </a:extLst>
          </p:cNvPr>
          <p:cNvSpPr/>
          <p:nvPr/>
        </p:nvSpPr>
        <p:spPr>
          <a:xfrm>
            <a:off x="452438" y="1125538"/>
            <a:ext cx="8512175" cy="54006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Экспериментальные образцы</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речи </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это тексты, которые выполняются специально для экспертизы, назначенной следова­телем (судом) по конкретному уголовному либо гражданскому делу или в связи с рассмотрением административного правонарушения.   Экспериментальные образцы, как и свободные, должны быть сопоставимы с исследуемым объектом по тем параметрам, которые были отмечены выше.  </a:t>
            </a:r>
            <a:endParaRPr lang="ru-RU" sz="1500"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Недостатком экспериментальных образцов является возможность умыш­ленного искажения исполнителем своих речевых навыков.</a:t>
            </a:r>
            <a:endParaRPr lang="ru-RU" sz="1500"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Ряд качеств, которыми обладают экспериментальные образцы, де­лает их во многих случаях незаменимым материалом при проведении сравнительного исследования. Экспериментальные образцы  должны быть получены в результате свободного изложения на предложенную следова­телем (судом) тему либо по собственному выбору.</a:t>
            </a:r>
            <a:endParaRPr lang="ru-RU" sz="1500"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Отбор экспериментальных образцов у подозреваемого осуществ­ляется в несколько приемов, что обеспечивает полное проявление имеющихся у данного лица вариаций речевых навыков.</a:t>
            </a:r>
            <a:endParaRPr lang="ru-RU" sz="1500"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Эксперимен­тальные образцы  отбираются в количестве не менее 500 слов в тексте, но может быть отбор значительно большего количества образцов, если имеет место большой разрыв по времени исполнения  исследуемого документа и назначения экспертизы; если у следователя (судьи) или эксперта есть основания предполагать, что исследуемый текст  выполнен намеренно изменен­ным  стилем речи либо в необычных условиях;   если исследуемый текст  очень краток. В таких случаях представление большого количе­ства разнообразных по целевому назначению и условиям выполнения  текстов -  даст возможность ус­тановить различные варианты речи.  </a:t>
            </a:r>
            <a:endParaRPr lang="ru-RU" dirty="0">
              <a:solidFill>
                <a:prstClr val="black"/>
              </a:solidFill>
            </a:endParaRPr>
          </a:p>
        </p:txBody>
      </p:sp>
      <p:sp>
        <p:nvSpPr>
          <p:cNvPr id="3" name="Прямоугольник 2">
            <a:extLst>
              <a:ext uri="{FF2B5EF4-FFF2-40B4-BE49-F238E27FC236}">
                <a16:creationId xmlns:a16="http://schemas.microsoft.com/office/drawing/2014/main" id="{CB90E3F8-B494-DF49-90F3-197E63B3E0F0}"/>
              </a:ext>
            </a:extLst>
          </p:cNvPr>
          <p:cNvSpPr/>
          <p:nvPr/>
        </p:nvSpPr>
        <p:spPr>
          <a:xfrm>
            <a:off x="468313" y="115888"/>
            <a:ext cx="8496300" cy="889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Единых рекомендаций по коли­честву представленных образцов нет, однако свободных образцов должно быть не менее 25—30 листов,   иногда образцов требуется  больше, если при осмотре документа обнаруживается краткость исследуемой рукописи.  </a:t>
            </a:r>
          </a:p>
        </p:txBody>
      </p:sp>
    </p:spTree>
  </p:cSld>
  <p:clrMapOvr>
    <a:masterClrMapping/>
  </p:clrMapOvr>
  <p:transition>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8C86659-C43C-F442-A3B6-E5A6F2CF4C70}"/>
              </a:ext>
            </a:extLst>
          </p:cNvPr>
          <p:cNvSpPr/>
          <p:nvPr/>
        </p:nvSpPr>
        <p:spPr>
          <a:xfrm>
            <a:off x="395288" y="333375"/>
            <a:ext cx="8064500" cy="29337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Эксперимен­тальные образцы  отбираются в количестве не менее 500 слов в тексте, но может быть отбор значительно большего количества образцов, если имеет место большой разрыв по времени исполнения  исследуемого документа и назначения экспертизы; если у следователя (судьи) или эксперта есть основания предполагать, что исследуемый текст  выполнен намеренно изменен­ным  стилем речи либо в необычных условиях;   если исследуемый текст  очень краток. В таких случаях представление большого количе­ства разнообразных по целевому назначению и условиям выполнения  текстов -  даст возможность ус­тановить различные варианты речи.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9677940E-72C8-094D-91D0-2857594B6852}"/>
              </a:ext>
            </a:extLst>
          </p:cNvPr>
          <p:cNvSpPr/>
          <p:nvPr/>
        </p:nvSpPr>
        <p:spPr>
          <a:xfrm>
            <a:off x="407988" y="3500438"/>
            <a:ext cx="8064500" cy="294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Условно-свободные</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образцы</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речевых навыков</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это речь, зафиксированная в документах, которые выполнены после возбуждения дела. К ним относятся материалы по делу (объяснения, жалобы, протоколы допросов, собственноручно заполненные допрашиваемым). В таких случаях, экс­перт ставится в известность о причинах невозможности представления  свободных образцов. Тогда экспертное исследование бывает затруднено, хотя в некоторых случаях вопрос, поставленный перед экспертом, все же может быть решен при условии, что в образцах окажется достаточная идентификационная совокуп­ность признаков речевых навыков. </a:t>
            </a:r>
            <a:endParaRPr lang="ru-RU" dirty="0">
              <a:solidFill>
                <a:prstClr val="black"/>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Прямоугольник 1">
            <a:extLst>
              <a:ext uri="{FF2B5EF4-FFF2-40B4-BE49-F238E27FC236}">
                <a16:creationId xmlns:a16="http://schemas.microsoft.com/office/drawing/2014/main" id="{C07FE073-CF07-3E43-BCE6-43625F911121}"/>
              </a:ext>
            </a:extLst>
          </p:cNvPr>
          <p:cNvSpPr>
            <a:spLocks noChangeArrowheads="1"/>
          </p:cNvSpPr>
          <p:nvPr/>
        </p:nvSpPr>
        <p:spPr bwMode="auto">
          <a:xfrm>
            <a:off x="1620044" y="285750"/>
            <a:ext cx="597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ТЕМА 19. СУДЕБНАЯ ПОРТРЕТНАЯ ЭКСПЕРТИЗА </a:t>
            </a:r>
            <a:endParaRPr lang="ru-RU" altLang="ru-RU" sz="1800" dirty="0">
              <a:latin typeface="Arial" panose="020B0604020202020204" pitchFamily="34" charset="0"/>
              <a:ea typeface="Consolas" panose="020B0609020204030204" pitchFamily="49" charset="0"/>
              <a:cs typeface="Arial" panose="020B0604020202020204" pitchFamily="34" charset="0"/>
            </a:endParaRPr>
          </a:p>
        </p:txBody>
      </p:sp>
      <p:sp>
        <p:nvSpPr>
          <p:cNvPr id="151554" name="Прямоугольник 2">
            <a:extLst>
              <a:ext uri="{FF2B5EF4-FFF2-40B4-BE49-F238E27FC236}">
                <a16:creationId xmlns:a16="http://schemas.microsoft.com/office/drawing/2014/main" id="{9A2B1635-56CB-4A41-9F46-26258DF65D68}"/>
              </a:ext>
            </a:extLst>
          </p:cNvPr>
          <p:cNvSpPr>
            <a:spLocks noChangeArrowheads="1"/>
          </p:cNvSpPr>
          <p:nvPr/>
        </p:nvSpPr>
        <p:spPr bwMode="auto">
          <a:xfrm>
            <a:off x="539750" y="887413"/>
            <a:ext cx="8135938"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b="1">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Предметом судебной портретной экспертизы </a:t>
            </a:r>
            <a:r>
              <a:rPr lang="ru-RU" altLang="ru-RU" sz="200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является установление с помощью специальных научных знаний факта (фактических данных) тождества человека по фотоснимкам, видеокадрам и иным объективным отображениям его внешнего облика</a:t>
            </a:r>
            <a:r>
              <a:rPr lang="ru-RU" altLang="ru-RU" sz="2000">
                <a:latin typeface="Times New Roman" panose="02020603050405020304" pitchFamily="18" charset="0"/>
                <a:ea typeface="Consolas" panose="020B0609020204030204" pitchFamily="49" charset="0"/>
                <a:cs typeface="Times New Roman" panose="02020603050405020304" pitchFamily="18" charset="0"/>
              </a:rPr>
              <a:t> </a:t>
            </a:r>
          </a:p>
        </p:txBody>
      </p:sp>
      <p:sp>
        <p:nvSpPr>
          <p:cNvPr id="151555" name="Прямоугольник 3">
            <a:extLst>
              <a:ext uri="{FF2B5EF4-FFF2-40B4-BE49-F238E27FC236}">
                <a16:creationId xmlns:a16="http://schemas.microsoft.com/office/drawing/2014/main" id="{88E6DEB3-6FC0-394E-99ED-67E3B4A198E9}"/>
              </a:ext>
            </a:extLst>
          </p:cNvPr>
          <p:cNvSpPr>
            <a:spLocks noChangeArrowheads="1"/>
          </p:cNvSpPr>
          <p:nvPr/>
        </p:nvSpPr>
        <p:spPr bwMode="auto">
          <a:xfrm>
            <a:off x="539750" y="2349500"/>
            <a:ext cx="8135938" cy="13223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latin typeface="Times New Roman" panose="02020603050405020304" pitchFamily="18" charset="0"/>
                <a:cs typeface="Times New Roman" panose="02020603050405020304" pitchFamily="18" charset="0"/>
              </a:rPr>
              <a:t>Задачами</a:t>
            </a:r>
            <a:r>
              <a:rPr lang="ru-RU" altLang="ru-RU" sz="1600">
                <a:latin typeface="Times New Roman" panose="02020603050405020304" pitchFamily="18" charset="0"/>
                <a:cs typeface="Times New Roman" panose="02020603050405020304" pitchFamily="18" charset="0"/>
              </a:rPr>
              <a:t> при исследовании изображений лиц являются: </a:t>
            </a:r>
          </a:p>
          <a:p>
            <a:pPr algn="just">
              <a:spcBef>
                <a:spcPct val="0"/>
              </a:spcBef>
              <a:buFontTx/>
              <a:buNone/>
            </a:pPr>
            <a:r>
              <a:rPr lang="ru-RU" altLang="ru-RU" sz="1600" b="1">
                <a:latin typeface="Times New Roman" panose="02020603050405020304" pitchFamily="18" charset="0"/>
                <a:cs typeface="Times New Roman" panose="02020603050405020304" pitchFamily="18" charset="0"/>
              </a:rPr>
              <a:t>диагностические</a:t>
            </a:r>
            <a:r>
              <a:rPr lang="ru-RU" altLang="ru-RU" sz="1600">
                <a:latin typeface="Times New Roman" panose="02020603050405020304" pitchFamily="18" charset="0"/>
                <a:cs typeface="Times New Roman" panose="02020603050405020304" pitchFamily="18" charset="0"/>
              </a:rPr>
              <a:t> - исследования по дифференциации лиц, зафиксированных на представленных фото-, кино-, видеоизображениях;</a:t>
            </a:r>
          </a:p>
          <a:p>
            <a:pPr algn="just">
              <a:spcBef>
                <a:spcPct val="0"/>
              </a:spcBef>
              <a:buFontTx/>
              <a:buNone/>
            </a:pPr>
            <a:r>
              <a:rPr lang="ru-RU" altLang="ru-RU" sz="1600" b="1">
                <a:latin typeface="Times New Roman" panose="02020603050405020304" pitchFamily="18" charset="0"/>
                <a:cs typeface="Times New Roman" panose="02020603050405020304" pitchFamily="18" charset="0"/>
              </a:rPr>
              <a:t>идентификационные</a:t>
            </a:r>
            <a:r>
              <a:rPr lang="ru-RU" altLang="ru-RU" sz="1600">
                <a:latin typeface="Times New Roman" panose="02020603050405020304" pitchFamily="18" charset="0"/>
                <a:cs typeface="Times New Roman" panose="02020603050405020304" pitchFamily="18" charset="0"/>
              </a:rPr>
              <a:t> исследования по установлению тождества конкретного лица, запечатленного на представленных фото-, кино-, видеоизображениях (портретах).</a:t>
            </a:r>
            <a:r>
              <a:rPr lang="ru-RU" altLang="ru-RU" sz="1600" b="1">
                <a:latin typeface="Times New Roman" panose="02020603050405020304" pitchFamily="18" charset="0"/>
                <a:cs typeface="Times New Roman" panose="02020603050405020304" pitchFamily="18" charset="0"/>
              </a:rPr>
              <a:t> </a:t>
            </a:r>
            <a:endParaRPr lang="ru-RU" altLang="ru-RU" sz="160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8B95F447-DBF0-1A48-85C9-4D677E2AF1AC}"/>
              </a:ext>
            </a:extLst>
          </p:cNvPr>
          <p:cNvSpPr/>
          <p:nvPr/>
        </p:nvSpPr>
        <p:spPr>
          <a:xfrm>
            <a:off x="539750" y="3860800"/>
            <a:ext cx="8135938" cy="2617788"/>
          </a:xfrm>
          <a:prstGeom prst="rect">
            <a:avLst/>
          </a:prstGeom>
          <a:ln w="19050">
            <a:solidFill>
              <a:schemeClr val="tx1"/>
            </a:solidFill>
          </a:ln>
        </p:spPr>
        <p:txBody>
          <a:bodyPr>
            <a:spAutoFit/>
          </a:bodyPr>
          <a:lstStyle/>
          <a:p>
            <a:pPr algn="just">
              <a:lnSpc>
                <a:spcPct val="115000"/>
              </a:lnSpc>
              <a:spcAft>
                <a:spcPts val="0"/>
              </a:spcAft>
              <a:defRPr/>
            </a:pPr>
            <a:r>
              <a:rPr lang="ru-RU" sz="1600"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Типовые вопросы, решаемые судебной портретной экспертизой:</a:t>
            </a:r>
            <a:endParaRPr lang="ru-RU" sz="1600" b="1"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одно или разные лица изображены на представленных фото-, кино-, видеоизображениях (портретах);</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не изображен ли на снимке неизвестного лица гражданин П. (при достоверных данных о личности одного из изображенных);</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воспроизведены ли на портрете (субъективный портрет), представленном для сравнения, признаки внешности, индивидуализирующие конкретное лицо;</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имеется ли типовое сходство между проверяемым портретом (субъективный портрет) и конкретным лицом.</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Прямоугольник 1">
            <a:extLst>
              <a:ext uri="{FF2B5EF4-FFF2-40B4-BE49-F238E27FC236}">
                <a16:creationId xmlns:a16="http://schemas.microsoft.com/office/drawing/2014/main" id="{384237F5-F795-0644-BB14-D4A50837E82E}"/>
              </a:ext>
            </a:extLst>
          </p:cNvPr>
          <p:cNvSpPr>
            <a:spLocks noChangeArrowheads="1"/>
          </p:cNvSpPr>
          <p:nvPr/>
        </p:nvSpPr>
        <p:spPr bwMode="auto">
          <a:xfrm>
            <a:off x="611188" y="260350"/>
            <a:ext cx="8064500" cy="1323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539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b="1">
                <a:latin typeface="Times New Roman" panose="02020603050405020304" pitchFamily="18" charset="0"/>
                <a:cs typeface="Times New Roman" panose="02020603050405020304" pitchFamily="18" charset="0"/>
              </a:rPr>
              <a:t>Объектами</a:t>
            </a:r>
            <a:r>
              <a:rPr lang="ru-RU" altLang="ru-RU" sz="2000">
                <a:latin typeface="Times New Roman" panose="02020603050405020304" pitchFamily="18" charset="0"/>
                <a:cs typeface="Times New Roman" panose="02020603050405020304" pitchFamily="18" charset="0"/>
              </a:rPr>
              <a:t> </a:t>
            </a:r>
            <a:r>
              <a:rPr lang="ru-RU" altLang="ru-RU" sz="2000" b="1">
                <a:latin typeface="Times New Roman" panose="02020603050405020304" pitchFamily="18" charset="0"/>
                <a:cs typeface="Times New Roman" panose="02020603050405020304" pitchFamily="18" charset="0"/>
              </a:rPr>
              <a:t>портретной экспертизы </a:t>
            </a:r>
            <a:r>
              <a:rPr lang="ru-RU" altLang="ru-RU" sz="2000">
                <a:latin typeface="Times New Roman" panose="02020603050405020304" pitchFamily="18" charset="0"/>
                <a:cs typeface="Times New Roman" panose="02020603050405020304" pitchFamily="18" charset="0"/>
              </a:rPr>
              <a:t>являются: фотоснимки живых лиц и трупов, изображения лиц на иных объектах (портреты, рисунки), а также материалы уголовного дела, относящиеся к предмету экспертизы, и образцы для экспертного исследования.</a:t>
            </a:r>
          </a:p>
        </p:txBody>
      </p:sp>
      <p:sp>
        <p:nvSpPr>
          <p:cNvPr id="152578" name="Прямоугольник 2">
            <a:extLst>
              <a:ext uri="{FF2B5EF4-FFF2-40B4-BE49-F238E27FC236}">
                <a16:creationId xmlns:a16="http://schemas.microsoft.com/office/drawing/2014/main" id="{36D0E6E4-D458-DA44-AB7F-41B449848963}"/>
              </a:ext>
            </a:extLst>
          </p:cNvPr>
          <p:cNvSpPr>
            <a:spLocks noChangeArrowheads="1"/>
          </p:cNvSpPr>
          <p:nvPr/>
        </p:nvSpPr>
        <p:spPr bwMode="auto">
          <a:xfrm>
            <a:off x="611188" y="1855788"/>
            <a:ext cx="8064500" cy="24304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539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900" b="1">
                <a:latin typeface="Times New Roman" panose="02020603050405020304" pitchFamily="18" charset="0"/>
                <a:cs typeface="Times New Roman" panose="02020603050405020304" pitchFamily="18" charset="0"/>
              </a:rPr>
              <a:t>К объектам и образцам предъявляются следующие требования:</a:t>
            </a:r>
          </a:p>
          <a:p>
            <a:pPr algn="just">
              <a:spcBef>
                <a:spcPct val="0"/>
              </a:spcBef>
            </a:pPr>
            <a:r>
              <a:rPr lang="ru-RU" altLang="ru-RU" sz="1900">
                <a:latin typeface="Times New Roman" panose="02020603050405020304" pitchFamily="18" charset="0"/>
                <a:cs typeface="Times New Roman" panose="02020603050405020304" pitchFamily="18" charset="0"/>
              </a:rPr>
              <a:t>лицо на них изображено в том же ракурсе, что и на исследуемом снимке;</a:t>
            </a:r>
          </a:p>
          <a:p>
            <a:pPr algn="just">
              <a:spcBef>
                <a:spcPct val="0"/>
              </a:spcBef>
            </a:pPr>
            <a:r>
              <a:rPr lang="ru-RU" altLang="ru-RU" sz="1900">
                <a:latin typeface="Times New Roman" panose="02020603050405020304" pitchFamily="18" charset="0"/>
                <a:cs typeface="Times New Roman" panose="02020603050405020304" pitchFamily="18" charset="0"/>
              </a:rPr>
              <a:t>снимки соответствуют одному периоду времени;</a:t>
            </a:r>
          </a:p>
          <a:p>
            <a:pPr algn="just">
              <a:spcBef>
                <a:spcPct val="0"/>
              </a:spcBef>
            </a:pPr>
            <a:r>
              <a:rPr lang="ru-RU" altLang="ru-RU" sz="1900">
                <a:latin typeface="Times New Roman" panose="02020603050405020304" pitchFamily="18" charset="0"/>
                <a:cs typeface="Times New Roman" panose="02020603050405020304" pitchFamily="18" charset="0"/>
              </a:rPr>
              <a:t>снимки – качественные, резкие, неотретушированные.</a:t>
            </a:r>
          </a:p>
          <a:p>
            <a:pPr algn="just">
              <a:spcBef>
                <a:spcPct val="0"/>
              </a:spcBef>
              <a:buFontTx/>
              <a:buNone/>
            </a:pPr>
            <a:r>
              <a:rPr lang="ru-RU" altLang="ru-RU" sz="1900">
                <a:latin typeface="Times New Roman" panose="02020603050405020304" pitchFamily="18" charset="0"/>
                <a:cs typeface="Times New Roman" panose="02020603050405020304" pitchFamily="18" charset="0"/>
              </a:rPr>
              <a:t>Наряду с видеозаписями исследуют распечатки отдельных кадров с   фиксацией объектов исследования.</a:t>
            </a:r>
          </a:p>
          <a:p>
            <a:pPr algn="just">
              <a:spcBef>
                <a:spcPct val="0"/>
              </a:spcBef>
              <a:buFontTx/>
              <a:buNone/>
            </a:pPr>
            <a:r>
              <a:rPr lang="ru-RU" altLang="ru-RU" sz="1900">
                <a:latin typeface="Times New Roman" panose="02020603050405020304" pitchFamily="18" charset="0"/>
                <a:cs typeface="Times New Roman" panose="02020603050405020304" pitchFamily="18" charset="0"/>
              </a:rPr>
              <a:t>Если имеются негативы, для экспертизы следует выбрать необходимый кадр.</a:t>
            </a:r>
          </a:p>
        </p:txBody>
      </p:sp>
      <p:sp>
        <p:nvSpPr>
          <p:cNvPr id="152579" name="Прямоугольник 4">
            <a:extLst>
              <a:ext uri="{FF2B5EF4-FFF2-40B4-BE49-F238E27FC236}">
                <a16:creationId xmlns:a16="http://schemas.microsoft.com/office/drawing/2014/main" id="{5A6A0BA1-CDEE-1D4B-A854-9BA77D74DDFF}"/>
              </a:ext>
            </a:extLst>
          </p:cNvPr>
          <p:cNvSpPr>
            <a:spLocks noChangeArrowheads="1"/>
          </p:cNvSpPr>
          <p:nvPr/>
        </p:nvSpPr>
        <p:spPr bwMode="auto">
          <a:xfrm>
            <a:off x="611188" y="4437063"/>
            <a:ext cx="8064500" cy="21701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9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a:latin typeface="Times New Roman" panose="02020603050405020304" pitchFamily="18" charset="0"/>
                <a:cs typeface="Times New Roman" panose="02020603050405020304" pitchFamily="18" charset="0"/>
              </a:rPr>
              <a:t>Объектами</a:t>
            </a:r>
            <a:r>
              <a:rPr lang="ru-RU" altLang="ru-RU" sz="1800">
                <a:latin typeface="Times New Roman" panose="02020603050405020304" pitchFamily="18" charset="0"/>
                <a:cs typeface="Times New Roman" panose="02020603050405020304" pitchFamily="18" charset="0"/>
              </a:rPr>
              <a:t> </a:t>
            </a:r>
            <a:r>
              <a:rPr lang="ru-RU" altLang="ru-RU" sz="1800" b="1">
                <a:latin typeface="Times New Roman" panose="02020603050405020304" pitchFamily="18" charset="0"/>
                <a:cs typeface="Times New Roman" panose="02020603050405020304" pitchFamily="18" charset="0"/>
              </a:rPr>
              <a:t>портретной экспертизы животных</a:t>
            </a:r>
            <a:r>
              <a:rPr lang="ru-RU" altLang="ru-RU" sz="1800">
                <a:latin typeface="Times New Roman" panose="02020603050405020304" pitchFamily="18" charset="0"/>
                <a:cs typeface="Times New Roman" panose="02020603050405020304" pitchFamily="18" charset="0"/>
              </a:rPr>
              <a:t> являются изображения животных на фотоснимках. </a:t>
            </a:r>
          </a:p>
          <a:p>
            <a:pPr algn="just">
              <a:lnSpc>
                <a:spcPct val="150000"/>
              </a:lnSpc>
              <a:spcBef>
                <a:spcPct val="0"/>
              </a:spcBef>
              <a:buFontTx/>
              <a:buNone/>
            </a:pPr>
            <a:r>
              <a:rPr lang="ru-RU" altLang="ru-RU" sz="1800">
                <a:latin typeface="Times New Roman" panose="02020603050405020304" pitchFamily="18" charset="0"/>
              </a:rPr>
              <a:t>При исследовании изображений животных </a:t>
            </a:r>
            <a:r>
              <a:rPr lang="ru-RU" altLang="ru-RU" sz="1800" b="1">
                <a:latin typeface="Times New Roman" panose="02020603050405020304" pitchFamily="18" charset="0"/>
              </a:rPr>
              <a:t>задачами</a:t>
            </a:r>
            <a:r>
              <a:rPr lang="ru-RU" altLang="ru-RU" sz="1800">
                <a:latin typeface="Times New Roman" panose="02020603050405020304" pitchFamily="18" charset="0"/>
              </a:rPr>
              <a:t> являются:</a:t>
            </a:r>
            <a:endParaRPr lang="ru-RU" altLang="ru-RU" sz="1800" b="1">
              <a:latin typeface="Times New Roman" panose="02020603050405020304" pitchFamily="18" charset="0"/>
            </a:endParaRPr>
          </a:p>
          <a:p>
            <a:pPr algn="just">
              <a:spcBef>
                <a:spcPct val="0"/>
              </a:spcBef>
            </a:pPr>
            <a:r>
              <a:rPr lang="ru-RU" altLang="ru-RU" sz="1800">
                <a:latin typeface="Times New Roman" panose="02020603050405020304" pitchFamily="18" charset="0"/>
                <a:cs typeface="Times New Roman" panose="02020603050405020304" pitchFamily="18" charset="0"/>
              </a:rPr>
              <a:t>исследования по дифференциации животных, зафиксированных на представленных фото-, кино-, видеоизображениях;</a:t>
            </a:r>
          </a:p>
          <a:p>
            <a:pPr algn="just">
              <a:spcBef>
                <a:spcPct val="0"/>
              </a:spcBef>
            </a:pPr>
            <a:r>
              <a:rPr lang="ru-RU" altLang="ru-RU" sz="1800">
                <a:latin typeface="Times New Roman" panose="02020603050405020304" pitchFamily="18" charset="0"/>
                <a:cs typeface="Times New Roman" panose="02020603050405020304" pitchFamily="18" charset="0"/>
              </a:rPr>
              <a:t>идентификационные исследования животных по изображениям на фото-, кино-, видеоизображениях, представленных на исследование.</a:t>
            </a:r>
          </a:p>
        </p:txBody>
      </p:sp>
    </p:spTree>
  </p:cSld>
  <p:clrMapOvr>
    <a:masterClrMapping/>
  </p:clrMapOvr>
  <p:transition>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Прямоугольник 1">
            <a:extLst>
              <a:ext uri="{FF2B5EF4-FFF2-40B4-BE49-F238E27FC236}">
                <a16:creationId xmlns:a16="http://schemas.microsoft.com/office/drawing/2014/main" id="{472AB29D-8205-444C-B520-83857A304B6B}"/>
              </a:ext>
            </a:extLst>
          </p:cNvPr>
          <p:cNvSpPr>
            <a:spLocks noChangeArrowheads="1"/>
          </p:cNvSpPr>
          <p:nvPr/>
        </p:nvSpPr>
        <p:spPr bwMode="auto">
          <a:xfrm>
            <a:off x="468313" y="3789363"/>
            <a:ext cx="8207375" cy="26781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9388"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b="1">
                <a:latin typeface="Times New Roman" panose="02020603050405020304" pitchFamily="18" charset="0"/>
                <a:cs typeface="Times New Roman" panose="02020603050405020304" pitchFamily="18" charset="0"/>
              </a:rPr>
              <a:t>Типовые вопросы, решаемые при исследовании внешности животных</a:t>
            </a:r>
            <a:r>
              <a:rPr lang="ru-RU" altLang="ru-RU" sz="2400">
                <a:latin typeface="Times New Roman" panose="02020603050405020304" pitchFamily="18" charset="0"/>
                <a:cs typeface="Times New Roman" panose="02020603050405020304" pitchFamily="18" charset="0"/>
              </a:rPr>
              <a:t>:</a:t>
            </a:r>
          </a:p>
          <a:p>
            <a:pPr algn="just">
              <a:spcBef>
                <a:spcPct val="0"/>
              </a:spcBef>
            </a:pPr>
            <a:r>
              <a:rPr lang="ru-RU" altLang="ru-RU" sz="2400">
                <a:latin typeface="Times New Roman" panose="02020603050405020304" pitchFamily="18" charset="0"/>
                <a:cs typeface="Times New Roman" panose="02020603050405020304" pitchFamily="18" charset="0"/>
              </a:rPr>
              <a:t>одно или разные животные изображены на представленных фото-, кино-, видеоизображениях;</a:t>
            </a:r>
          </a:p>
          <a:p>
            <a:pPr algn="just">
              <a:spcBef>
                <a:spcPct val="0"/>
              </a:spcBef>
            </a:pPr>
            <a:r>
              <a:rPr lang="ru-RU" altLang="ru-RU" sz="2400">
                <a:latin typeface="Times New Roman" panose="02020603050405020304" pitchFamily="18" charset="0"/>
                <a:cs typeface="Times New Roman" panose="02020603050405020304" pitchFamily="18" charset="0"/>
              </a:rPr>
              <a:t>не изображено ли на снимке животного, оспариваемого по принадлежности владельцу, конкретно выделенное животное.</a:t>
            </a:r>
          </a:p>
        </p:txBody>
      </p:sp>
      <p:sp>
        <p:nvSpPr>
          <p:cNvPr id="153602" name="Прямоугольник 2">
            <a:extLst>
              <a:ext uri="{FF2B5EF4-FFF2-40B4-BE49-F238E27FC236}">
                <a16:creationId xmlns:a16="http://schemas.microsoft.com/office/drawing/2014/main" id="{875CD7B7-F7FE-964A-A785-C465D5962D1E}"/>
              </a:ext>
            </a:extLst>
          </p:cNvPr>
          <p:cNvSpPr>
            <a:spLocks noChangeArrowheads="1"/>
          </p:cNvSpPr>
          <p:nvPr/>
        </p:nvSpPr>
        <p:spPr bwMode="auto">
          <a:xfrm>
            <a:off x="468313" y="422275"/>
            <a:ext cx="8207375" cy="30464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9388" indent="4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a:latin typeface="Times New Roman" panose="02020603050405020304" pitchFamily="18" charset="0"/>
                <a:cs typeface="Times New Roman" panose="02020603050405020304" pitchFamily="18" charset="0"/>
              </a:rPr>
              <a:t>Для проведения исследований по внешним признакам животного следует изучить кроме исследуемых фотоизображений экспериментальные образцы – фотоснимки, на которых объект фиксации сфотографирован в разных ракурсах (фас, профиль), свободные образцы-фотоснимки, на которых объект фиксации сфотографирован в разные отрезки времени возрастных изменений его внешности.</a:t>
            </a:r>
          </a:p>
        </p:txBody>
      </p:sp>
    </p:spTree>
  </p:cSld>
  <p:clrMapOvr>
    <a:masterClrMapping/>
  </p:clrMapOvr>
  <p:transition>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Прямоугольник 1">
            <a:extLst>
              <a:ext uri="{FF2B5EF4-FFF2-40B4-BE49-F238E27FC236}">
                <a16:creationId xmlns:a16="http://schemas.microsoft.com/office/drawing/2014/main" id="{BEE6B218-FA9B-1047-A1D5-EA49146242A4}"/>
              </a:ext>
            </a:extLst>
          </p:cNvPr>
          <p:cNvSpPr>
            <a:spLocks noChangeArrowheads="1"/>
          </p:cNvSpPr>
          <p:nvPr/>
        </p:nvSpPr>
        <p:spPr bwMode="auto">
          <a:xfrm>
            <a:off x="611188" y="26035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ТЕМА 20. СУДЕБНАЯ ВИДЕОФОНОГРАФИЧЕСКАЯ ЭКСПЕРТИЗА</a:t>
            </a:r>
            <a:r>
              <a:rPr lang="ru-RU" altLang="ru-RU" sz="1800" dirty="0">
                <a:latin typeface="Arial" panose="020B0604020202020204" pitchFamily="34" charset="0"/>
                <a:ea typeface="Consolas" panose="020B0609020204030204" pitchFamily="49" charset="0"/>
                <a:cs typeface="Arial" panose="020B0604020202020204" pitchFamily="34" charset="0"/>
              </a:rPr>
              <a:t> </a:t>
            </a:r>
          </a:p>
        </p:txBody>
      </p:sp>
      <p:sp>
        <p:nvSpPr>
          <p:cNvPr id="154626" name="Прямоугольник 2">
            <a:extLst>
              <a:ext uri="{FF2B5EF4-FFF2-40B4-BE49-F238E27FC236}">
                <a16:creationId xmlns:a16="http://schemas.microsoft.com/office/drawing/2014/main" id="{024381C1-D969-6C45-8103-37DD70B7B679}"/>
              </a:ext>
            </a:extLst>
          </p:cNvPr>
          <p:cNvSpPr>
            <a:spLocks noChangeArrowheads="1"/>
          </p:cNvSpPr>
          <p:nvPr/>
        </p:nvSpPr>
        <p:spPr bwMode="auto">
          <a:xfrm>
            <a:off x="463550" y="762000"/>
            <a:ext cx="8280400" cy="2246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b="1">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Предмет судебной видеофонографической экспертизы </a:t>
            </a:r>
            <a:r>
              <a:rPr lang="ru-RU" altLang="ru-RU" sz="200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установление фактических данных и обстоятельств дела на основе исследования звуковой информации, зафиксированной на различных носителях при помощи специальных средств записи, исследования материалов записи, оценки и использования доказательств, полученных в результате проведенного исследования важных для разрешения уголовных и гражданских дел.</a:t>
            </a:r>
            <a:r>
              <a:rPr lang="ru-RU" altLang="ru-RU" sz="2000">
                <a:latin typeface="Times New Roman" panose="02020603050405020304" pitchFamily="18" charset="0"/>
                <a:ea typeface="Consolas" panose="020B0609020204030204" pitchFamily="49" charset="0"/>
                <a:cs typeface="Times New Roman" panose="02020603050405020304" pitchFamily="18" charset="0"/>
              </a:rPr>
              <a:t> </a:t>
            </a:r>
          </a:p>
        </p:txBody>
      </p:sp>
      <p:sp>
        <p:nvSpPr>
          <p:cNvPr id="7" name="Прямоугольник 6">
            <a:extLst>
              <a:ext uri="{FF2B5EF4-FFF2-40B4-BE49-F238E27FC236}">
                <a16:creationId xmlns:a16="http://schemas.microsoft.com/office/drawing/2014/main" id="{D031445B-F9A5-284B-AE91-FF13D8D5C3C9}"/>
              </a:ext>
            </a:extLst>
          </p:cNvPr>
          <p:cNvSpPr/>
          <p:nvPr/>
        </p:nvSpPr>
        <p:spPr>
          <a:xfrm>
            <a:off x="463550" y="3141663"/>
            <a:ext cx="8280400" cy="2179637"/>
          </a:xfrm>
          <a:prstGeom prst="rect">
            <a:avLst/>
          </a:prstGeom>
          <a:ln>
            <a:solidFill>
              <a:schemeClr val="tx1"/>
            </a:solidFill>
          </a:ln>
        </p:spPr>
        <p:txBody>
          <a:bodyPr>
            <a:spAutoFit/>
          </a:bodyPr>
          <a:lstStyle/>
          <a:p>
            <a:pPr>
              <a:lnSpc>
                <a:spcPct val="115000"/>
              </a:lnSpc>
              <a:spcAft>
                <a:spcPts val="0"/>
              </a:spcAft>
              <a:defRPr/>
            </a:pPr>
            <a:r>
              <a:rPr lang="ru-RU"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Задачи, решаемые при диагностическом исследовании фонограмм: </a:t>
            </a:r>
            <a:endParaRPr lang="ru-RU" sz="2400" b="1" dirty="0">
              <a:latin typeface="Times New Roman" panose="02020603050405020304" pitchFamily="18" charset="0"/>
              <a:ea typeface="Consolas" panose="020B0609020204030204" pitchFamily="49" charset="0"/>
              <a:cs typeface="Times New Roman" panose="02020603050405020304" pitchFamily="18" charset="0"/>
            </a:endParaRPr>
          </a:p>
          <a:p>
            <a:pPr marL="276225" indent="-276225">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установление признаков монтажа и изменений, привнесенных в процессе записи или после нее;</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a:p>
            <a:pPr marL="276225" indent="-276225">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установление дословного содержания разговора на исследуемой фонограмме;</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a:p>
            <a:pPr marL="276225" indent="-276225">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определение пригодности исследуемой фонограммы для проведения идентификационного исследования.</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71FC864B-705C-C841-AA85-90E51B7ECD1C}"/>
              </a:ext>
            </a:extLst>
          </p:cNvPr>
          <p:cNvSpPr/>
          <p:nvPr/>
        </p:nvSpPr>
        <p:spPr>
          <a:xfrm>
            <a:off x="487363" y="5483225"/>
            <a:ext cx="8280400" cy="1225550"/>
          </a:xfrm>
          <a:prstGeom prst="rect">
            <a:avLst/>
          </a:prstGeom>
          <a:ln>
            <a:solidFill>
              <a:schemeClr val="tx1"/>
            </a:solidFill>
          </a:ln>
        </p:spPr>
        <p:txBody>
          <a:bodyPr>
            <a:spAutoFit/>
          </a:bodyPr>
          <a:lstStyle/>
          <a:p>
            <a:pPr>
              <a:lnSpc>
                <a:spcPct val="115000"/>
              </a:lnSpc>
              <a:spcAft>
                <a:spcPts val="0"/>
              </a:spcAft>
              <a:defRPr/>
            </a:pPr>
            <a:r>
              <a:rPr lang="ru-RU"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Задачи, решаемые при классификационном исследовании фонограмм:</a:t>
            </a:r>
            <a:endParaRPr lang="ru-RU" sz="2400" b="1"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определение количества лиц, принимавших участие в разговоре, записанном на исследуемой фонограмме.</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13F4E04-44C4-D74E-8DCF-FE6B5B73AD49}"/>
              </a:ext>
            </a:extLst>
          </p:cNvPr>
          <p:cNvSpPr/>
          <p:nvPr/>
        </p:nvSpPr>
        <p:spPr>
          <a:xfrm>
            <a:off x="539750" y="476250"/>
            <a:ext cx="8208963" cy="6165850"/>
          </a:xfrm>
          <a:prstGeom prst="rect">
            <a:avLst/>
          </a:prstGeom>
          <a:ln>
            <a:solidFill>
              <a:schemeClr val="tx1"/>
            </a:solidFill>
          </a:ln>
        </p:spPr>
        <p:txBody>
          <a:bodyPr>
            <a:spAutoFit/>
          </a:bodyPr>
          <a:lstStyle/>
          <a:p>
            <a:pPr algn="ctr">
              <a:spcAft>
                <a:spcPts val="0"/>
              </a:spcAft>
              <a:defRPr/>
            </a:pPr>
            <a:r>
              <a:rPr lang="ru-RU" sz="2300"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Задачи, решаемые при идентификационном </a:t>
            </a:r>
          </a:p>
          <a:p>
            <a:pPr algn="ctr">
              <a:spcAft>
                <a:spcPts val="0"/>
              </a:spcAft>
              <a:defRPr/>
            </a:pPr>
            <a:r>
              <a:rPr lang="ru-RU" sz="2300"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исследовании фонограмм: </a:t>
            </a:r>
            <a:endParaRPr lang="ru-RU" sz="2300" b="1"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gn="just">
              <a:lnSpc>
                <a:spcPct val="115000"/>
              </a:lnSpc>
              <a:spcAft>
                <a:spcPts val="0"/>
              </a:spcAft>
              <a:buFont typeface="Arial" panose="020B0604020202020204" pitchFamily="34" charset="0"/>
              <a:buChar char="•"/>
              <a:defRPr/>
            </a:pPr>
            <a:r>
              <a:rPr lang="ru-RU" sz="23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принадлежность голоса и речи, зафиксированные на исследуемой фонограмме, лицу, сравнительные образцы голоса и речи которого предоставлены для экспертного исследования;</a:t>
            </a:r>
            <a:endParaRPr lang="ru-RU" sz="2300"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ru-RU" sz="23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определение производства звукозаписи фонограммы представленным звукозаписывающим устройством;</a:t>
            </a:r>
            <a:endParaRPr lang="ru-RU" sz="2300"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ru-RU" sz="23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определение среди зафиксированных на исследуемой фонограмме акустических сигналов какого-либо определенного (конкретного) звукового источника (в этом случае необходимы экспериментальные образцы - запись звука, создаваемого исследуемым объектом);</a:t>
            </a:r>
            <a:endParaRPr lang="ru-RU" sz="2300"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ru-RU" sz="23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определение источников и характера звуков, сопутствующих основной записи на исследуемой фонограмме.</a:t>
            </a:r>
            <a:endParaRPr lang="ru-RU" sz="2300" dirty="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a:extLst>
              <a:ext uri="{FF2B5EF4-FFF2-40B4-BE49-F238E27FC236}">
                <a16:creationId xmlns:a16="http://schemas.microsoft.com/office/drawing/2014/main" id="{29702A60-E967-5740-9EFB-3D37E39737DF}"/>
              </a:ext>
            </a:extLst>
          </p:cNvPr>
          <p:cNvSpPr/>
          <p:nvPr/>
        </p:nvSpPr>
        <p:spPr>
          <a:xfrm>
            <a:off x="478631" y="514350"/>
            <a:ext cx="8064500" cy="1295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a:latin typeface="Times New Roman" panose="02020603050405020304" pitchFamily="18" charset="0"/>
                <a:cs typeface="Times New Roman" panose="02020603050405020304" pitchFamily="18" charset="0"/>
              </a:rPr>
              <a:t>Под объектами экспертного исследования понимаются определенные процессуальным законодательством источники информации – материалы дела, необходимые для решения экспертных задач</a:t>
            </a:r>
          </a:p>
        </p:txBody>
      </p:sp>
      <p:sp>
        <p:nvSpPr>
          <p:cNvPr id="4" name="Скругленный прямоугольник 3">
            <a:extLst>
              <a:ext uri="{FF2B5EF4-FFF2-40B4-BE49-F238E27FC236}">
                <a16:creationId xmlns:a16="http://schemas.microsoft.com/office/drawing/2014/main" id="{BEB2C095-F4A1-9B46-B676-B296FE17C860}"/>
              </a:ext>
            </a:extLst>
          </p:cNvPr>
          <p:cNvSpPr/>
          <p:nvPr/>
        </p:nvSpPr>
        <p:spPr>
          <a:xfrm>
            <a:off x="3286125" y="2516188"/>
            <a:ext cx="2449513" cy="103028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1600" b="1" dirty="0">
                <a:latin typeface="Times New Roman" panose="02020603050405020304" pitchFamily="18" charset="0"/>
                <a:cs typeface="Times New Roman" panose="02020603050405020304" pitchFamily="18" charset="0"/>
              </a:rPr>
              <a:t>ОБЪЕКТАМИ ЭКСПЕРТИЗЫ МОГУТ ЯВЛЯТЬСЯ:</a:t>
            </a:r>
          </a:p>
        </p:txBody>
      </p:sp>
      <p:sp>
        <p:nvSpPr>
          <p:cNvPr id="30723" name="TextBox 6">
            <a:extLst>
              <a:ext uri="{FF2B5EF4-FFF2-40B4-BE49-F238E27FC236}">
                <a16:creationId xmlns:a16="http://schemas.microsoft.com/office/drawing/2014/main" id="{0226EECF-170E-6F46-8C3A-3AFD2E03C311}"/>
              </a:ext>
            </a:extLst>
          </p:cNvPr>
          <p:cNvSpPr txBox="1">
            <a:spLocks noChangeArrowheads="1"/>
          </p:cNvSpPr>
          <p:nvPr/>
        </p:nvSpPr>
        <p:spPr bwMode="auto">
          <a:xfrm>
            <a:off x="3286125" y="1987550"/>
            <a:ext cx="244951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latin typeface="Arial" panose="020B0604020202020204" pitchFamily="34" charset="0"/>
              </a:rPr>
              <a:t>документы</a:t>
            </a:r>
          </a:p>
        </p:txBody>
      </p:sp>
      <p:sp>
        <p:nvSpPr>
          <p:cNvPr id="30724" name="TextBox 7">
            <a:extLst>
              <a:ext uri="{FF2B5EF4-FFF2-40B4-BE49-F238E27FC236}">
                <a16:creationId xmlns:a16="http://schemas.microsoft.com/office/drawing/2014/main" id="{DD073FE6-EBAC-3640-BCC4-36D27C824858}"/>
              </a:ext>
            </a:extLst>
          </p:cNvPr>
          <p:cNvSpPr txBox="1">
            <a:spLocks noChangeArrowheads="1"/>
          </p:cNvSpPr>
          <p:nvPr/>
        </p:nvSpPr>
        <p:spPr bwMode="auto">
          <a:xfrm>
            <a:off x="827088" y="2019300"/>
            <a:ext cx="1868487"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latin typeface="Arial" panose="020B0604020202020204" pitchFamily="34" charset="0"/>
              </a:rPr>
              <a:t>вещественные </a:t>
            </a:r>
          </a:p>
          <a:p>
            <a:pPr algn="ctr">
              <a:spcBef>
                <a:spcPct val="0"/>
              </a:spcBef>
              <a:buFontTx/>
              <a:buNone/>
            </a:pPr>
            <a:r>
              <a:rPr lang="ru-RU" altLang="ru-RU" sz="1800">
                <a:latin typeface="Arial" panose="020B0604020202020204" pitchFamily="34" charset="0"/>
              </a:rPr>
              <a:t>доказательства</a:t>
            </a:r>
          </a:p>
        </p:txBody>
      </p:sp>
      <p:sp>
        <p:nvSpPr>
          <p:cNvPr id="30725" name="TextBox 8">
            <a:extLst>
              <a:ext uri="{FF2B5EF4-FFF2-40B4-BE49-F238E27FC236}">
                <a16:creationId xmlns:a16="http://schemas.microsoft.com/office/drawing/2014/main" id="{DC93F54E-67EA-B144-AB08-00074AC1BE03}"/>
              </a:ext>
            </a:extLst>
          </p:cNvPr>
          <p:cNvSpPr txBox="1">
            <a:spLocks noChangeArrowheads="1"/>
          </p:cNvSpPr>
          <p:nvPr/>
        </p:nvSpPr>
        <p:spPr bwMode="auto">
          <a:xfrm>
            <a:off x="6286500" y="1987550"/>
            <a:ext cx="21209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тело и состояние </a:t>
            </a:r>
          </a:p>
          <a:p>
            <a:pPr>
              <a:spcBef>
                <a:spcPct val="0"/>
              </a:spcBef>
              <a:buFontTx/>
              <a:buNone/>
            </a:pPr>
            <a:r>
              <a:rPr lang="ru-RU" altLang="ru-RU" sz="1800">
                <a:latin typeface="Arial" panose="020B0604020202020204" pitchFamily="34" charset="0"/>
              </a:rPr>
              <a:t>психики человека</a:t>
            </a:r>
          </a:p>
        </p:txBody>
      </p:sp>
      <p:sp>
        <p:nvSpPr>
          <p:cNvPr id="30726" name="TextBox 9">
            <a:extLst>
              <a:ext uri="{FF2B5EF4-FFF2-40B4-BE49-F238E27FC236}">
                <a16:creationId xmlns:a16="http://schemas.microsoft.com/office/drawing/2014/main" id="{D5A618BE-7F84-C146-A0EE-624B48FBE05B}"/>
              </a:ext>
            </a:extLst>
          </p:cNvPr>
          <p:cNvSpPr txBox="1">
            <a:spLocks noChangeArrowheads="1"/>
          </p:cNvSpPr>
          <p:nvPr/>
        </p:nvSpPr>
        <p:spPr bwMode="auto">
          <a:xfrm>
            <a:off x="787400" y="2924175"/>
            <a:ext cx="194786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latin typeface="Arial" panose="020B0604020202020204" pitchFamily="34" charset="0"/>
              </a:rPr>
              <a:t>животные</a:t>
            </a:r>
          </a:p>
        </p:txBody>
      </p:sp>
      <p:sp>
        <p:nvSpPr>
          <p:cNvPr id="30727" name="TextBox 10">
            <a:extLst>
              <a:ext uri="{FF2B5EF4-FFF2-40B4-BE49-F238E27FC236}">
                <a16:creationId xmlns:a16="http://schemas.microsoft.com/office/drawing/2014/main" id="{F6AF000D-5763-9F44-A4D3-A3B1643FE0BB}"/>
              </a:ext>
            </a:extLst>
          </p:cNvPr>
          <p:cNvSpPr txBox="1">
            <a:spLocks noChangeArrowheads="1"/>
          </p:cNvSpPr>
          <p:nvPr/>
        </p:nvSpPr>
        <p:spPr bwMode="auto">
          <a:xfrm>
            <a:off x="6286500" y="2987675"/>
            <a:ext cx="21209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latin typeface="Arial" panose="020B0604020202020204" pitchFamily="34" charset="0"/>
              </a:rPr>
              <a:t>трупы</a:t>
            </a:r>
          </a:p>
        </p:txBody>
      </p:sp>
      <p:sp>
        <p:nvSpPr>
          <p:cNvPr id="30728" name="TextBox 11">
            <a:extLst>
              <a:ext uri="{FF2B5EF4-FFF2-40B4-BE49-F238E27FC236}">
                <a16:creationId xmlns:a16="http://schemas.microsoft.com/office/drawing/2014/main" id="{58CB5192-565E-0945-91A8-E50EB6E0D88F}"/>
              </a:ext>
            </a:extLst>
          </p:cNvPr>
          <p:cNvSpPr txBox="1">
            <a:spLocks noChangeArrowheads="1"/>
          </p:cNvSpPr>
          <p:nvPr/>
        </p:nvSpPr>
        <p:spPr bwMode="auto">
          <a:xfrm>
            <a:off x="1979613" y="3724275"/>
            <a:ext cx="518477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latin typeface="Arial" panose="020B0604020202020204" pitchFamily="34" charset="0"/>
              </a:rPr>
              <a:t>относящиеся к предмету экспертизы материалы дела</a:t>
            </a:r>
          </a:p>
        </p:txBody>
      </p:sp>
      <p:pic>
        <p:nvPicPr>
          <p:cNvPr id="30729" name="Рисунок 13">
            <a:extLst>
              <a:ext uri="{FF2B5EF4-FFF2-40B4-BE49-F238E27FC236}">
                <a16:creationId xmlns:a16="http://schemas.microsoft.com/office/drawing/2014/main" id="{6EBAB748-A7EE-1E4A-9D93-BA7EB8FF66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563" y="4546600"/>
            <a:ext cx="2217737" cy="2111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0" name="Рисунок 15">
            <a:extLst>
              <a:ext uri="{FF2B5EF4-FFF2-40B4-BE49-F238E27FC236}">
                <a16:creationId xmlns:a16="http://schemas.microsoft.com/office/drawing/2014/main" id="{CCF423DA-BFDB-9E40-B50B-35C14CE16C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5303" y="4637087"/>
            <a:ext cx="2058987" cy="2057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1" name="Рисунок 16">
            <a:extLst>
              <a:ext uri="{FF2B5EF4-FFF2-40B4-BE49-F238E27FC236}">
                <a16:creationId xmlns:a16="http://schemas.microsoft.com/office/drawing/2014/main" id="{9ABE531E-A1E5-2140-857C-600E5C625C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2538" y="4621213"/>
            <a:ext cx="2089150" cy="20367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37C6EB6F-4E9C-8C43-9614-32DA75C78791}"/>
              </a:ext>
            </a:extLst>
          </p:cNvPr>
          <p:cNvSpPr/>
          <p:nvPr/>
        </p:nvSpPr>
        <p:spPr>
          <a:xfrm>
            <a:off x="179512" y="163513"/>
            <a:ext cx="8964488" cy="338554"/>
          </a:xfrm>
          <a:prstGeom prst="rect">
            <a:avLst/>
          </a:prstGeom>
        </p:spPr>
        <p:txBody>
          <a:bodyPr wrap="square">
            <a:spAutoFit/>
          </a:bodyPr>
          <a:lstStyle/>
          <a:p>
            <a:pPr algn="ctr" eaLnBrk="1" hangingPunct="1"/>
            <a:r>
              <a:rPr lang="ru-RU" altLang="ru-RU" sz="1600" b="1" dirty="0"/>
              <a:t>ТЕМА 3. ОБЪЕКТЫ СУДЕБНОЙ ЭКСПЕРТИЗЫ и ОБРАЗЦЫ </a:t>
            </a:r>
          </a:p>
        </p:txBody>
      </p:sp>
    </p:spTree>
  </p:cSld>
  <p:clrMapOvr>
    <a:masterClrMapping/>
  </p:clrMapOvr>
  <p:transition>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A8DB295-9A5C-3D4F-B62F-FE2E6FC8184D}"/>
              </a:ext>
            </a:extLst>
          </p:cNvPr>
          <p:cNvSpPr/>
          <p:nvPr/>
        </p:nvSpPr>
        <p:spPr>
          <a:xfrm>
            <a:off x="503238" y="549275"/>
            <a:ext cx="8316912" cy="5726113"/>
          </a:xfrm>
          <a:prstGeom prst="rect">
            <a:avLst/>
          </a:prstGeom>
          <a:ln>
            <a:solidFill>
              <a:schemeClr val="tx1"/>
            </a:solidFill>
          </a:ln>
        </p:spPr>
        <p:txBody>
          <a:bodyPr>
            <a:spAutoFit/>
          </a:bodyPr>
          <a:lstStyle/>
          <a:p>
            <a:pPr algn="ctr">
              <a:lnSpc>
                <a:spcPct val="115000"/>
              </a:lnSpc>
              <a:spcAft>
                <a:spcPts val="0"/>
              </a:spcAft>
              <a:defRPr/>
            </a:pPr>
            <a:r>
              <a:rPr lang="ru-RU" sz="2000"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Типовыми вопросами, решаемыми при производстве судебной фонографической экспертизы, являются:</a:t>
            </a:r>
            <a:endParaRPr lang="ru-RU" sz="2000" b="1"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каково дословное содержание представленного на исследование разговора, начинающегося со слов: (указывается слово), и заканчивающегося словами: (указывается слово);</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сколько лиц принимало участие в разговоре, записанном на представленной фонограмме, начинающейся со слов: (указывается слово), и заканчивающейся словами: (указывается слово);</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имеются ли признаки монтажа и изменений, привнесенных в процессе записи либо после нее в разговоре, начинающемся со слов: (указывается слово), и заканчивающемся словами: (указывается слово);</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была ли выполнена запись на представленной звукозаписывающей аппаратуре;</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принадлежат ли голос и речь, зафиксированные на исследуемой фонограмме, начинающейся со слов: (указывается слово), и заканчивающейся словами: (указывается слово), определенному лицу.</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2705FE2-D8EA-D141-A4DB-8574898F1088}"/>
              </a:ext>
            </a:extLst>
          </p:cNvPr>
          <p:cNvSpPr/>
          <p:nvPr/>
        </p:nvSpPr>
        <p:spPr>
          <a:xfrm>
            <a:off x="323850" y="260350"/>
            <a:ext cx="8640763" cy="6437313"/>
          </a:xfrm>
          <a:prstGeom prst="rect">
            <a:avLst/>
          </a:prstGeom>
          <a:ln>
            <a:solidFill>
              <a:schemeClr val="tx1"/>
            </a:solidFill>
          </a:ln>
        </p:spPr>
        <p:txBody>
          <a:bodyPr>
            <a:spAutoFit/>
          </a:bodyPr>
          <a:lstStyle/>
          <a:p>
            <a:pPr>
              <a:spcAft>
                <a:spcPts val="0"/>
              </a:spcAft>
              <a:defRPr/>
            </a:pPr>
            <a:r>
              <a:rPr lang="ru-RU"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На экспертизу следует направлять:</a:t>
            </a:r>
            <a:endParaRPr lang="ru-RU" sz="2400" b="1"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носители, на которых зафиксирована речевая и иная звуковая информация, а также средства звукозаписи в упакованном и опечатанном виде;</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образцы голоса и речи (экспериментальные, условно-свободные, свободные) для экспертного исследования;</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копии протоколов вручения и возврата средств аудио-, видеозаписи, либо копии иных процессуальных документов, содержащих информацию о происхождении представленных на исследование объектов, копии перезаписи фонограмм (если были перезаписаны с одного носителя на другой с указанием </a:t>
            </a:r>
            <a:r>
              <a:rPr lang="ru-RU" dirty="0" err="1">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хеш</a:t>
            </a: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-сумм);</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копии постановлений или протоколов получения образцов для экспертного исследования, либо копии иных процессуальных документов, содержащих информацию о происхождении представленных образцов;</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копии протоколов осмотра и прослушивания негласных записей (стенограммы) или заключение специалиста/эксперта, в котором решен вопрос по установлению дословного содержания текста исследуемой фонограммы;</a:t>
            </a:r>
            <a:endParaRPr lang="ru-RU" sz="24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копии процессуальных документов о рассекречивании сведений;</a:t>
            </a:r>
          </a:p>
          <a:p>
            <a:pPr algn="just">
              <a:spcAft>
                <a:spcPts val="0"/>
              </a:spcAft>
              <a:defRPr/>
            </a:pPr>
            <a:r>
              <a:rPr lang="ru-RU"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Если имеется вопрос относительно монтажа (по аналоговым записям) и диагностики технических средств, то необходимо предоставить технические средства звукозаписи, с помощью которых выполнены записи исходных и сравнительных фонограмм.</a:t>
            </a:r>
            <a:endParaRPr lang="ru-RU" sz="2400" b="1" dirty="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1DBB71C-99F0-B74E-90ED-EC8063A2B8E1}"/>
              </a:ext>
            </a:extLst>
          </p:cNvPr>
          <p:cNvSpPr/>
          <p:nvPr/>
        </p:nvSpPr>
        <p:spPr>
          <a:xfrm>
            <a:off x="223838" y="138113"/>
            <a:ext cx="8696325" cy="6581775"/>
          </a:xfrm>
          <a:prstGeom prst="rect">
            <a:avLst/>
          </a:prstGeom>
          <a:ln>
            <a:solidFill>
              <a:schemeClr val="tx1"/>
            </a:solidFill>
          </a:ln>
        </p:spPr>
        <p:txBody>
          <a:bodyPr>
            <a:spAutoFit/>
          </a:bodyPr>
          <a:lstStyle/>
          <a:p>
            <a:pPr algn="ctr">
              <a:lnSpc>
                <a:spcPct val="115000"/>
              </a:lnSpc>
              <a:spcAft>
                <a:spcPts val="0"/>
              </a:spcAft>
              <a:defRPr/>
            </a:pPr>
            <a:r>
              <a:rPr lang="ru-RU" sz="1600"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 образцам предъявляются следующие требования:</a:t>
            </a:r>
            <a:endParaRPr lang="ru-RU" sz="1600" b="1" dirty="0">
              <a:latin typeface="Times New Roman" panose="02020603050405020304" pitchFamily="18" charset="0"/>
              <a:ea typeface="Consolas" panose="020B0609020204030204" pitchFamily="49" charset="0"/>
              <a:cs typeface="Times New Roman" panose="02020603050405020304" pitchFamily="18" charset="0"/>
            </a:endParaRPr>
          </a:p>
          <a:p>
            <a:pPr marL="134938" indent="-134938" algn="just">
              <a:lnSpc>
                <a:spcPct val="115000"/>
              </a:lnSpc>
              <a:spcAft>
                <a:spcPts val="0"/>
              </a:spcAft>
              <a:buFont typeface="Arial" panose="020B0604020202020204" pitchFamily="34" charset="0"/>
              <a:buChar char="•"/>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на носителе отражается процессуальный ввод к получению образцов;</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134938" indent="-134938" algn="just">
              <a:lnSpc>
                <a:spcPct val="115000"/>
              </a:lnSpc>
              <a:spcAft>
                <a:spcPts val="0"/>
              </a:spcAft>
              <a:buFont typeface="Arial" panose="020B0604020202020204" pitchFamily="34" charset="0"/>
              <a:buChar char="•"/>
              <a:tabLst>
                <a:tab pos="120650" algn="l"/>
                <a:tab pos="350838" algn="l"/>
                <a:tab pos="525463" algn="l"/>
              </a:tabLst>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по форме устные тексты представляют собой свободное изложение (беседа, краткое изложение фактов из автобиографии, ответы на поставленные вопросы по обстоятельствам дела), чтение с "листа" и рассказ автобиографии исключается;</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134938" indent="-134938" algn="just">
              <a:lnSpc>
                <a:spcPct val="115000"/>
              </a:lnSpc>
              <a:spcAft>
                <a:spcPts val="0"/>
              </a:spcAft>
              <a:buFont typeface="Arial" panose="020B0604020202020204" pitchFamily="34" charset="0"/>
              <a:buChar char="•"/>
              <a:tabLst>
                <a:tab pos="120650" algn="l"/>
                <a:tab pos="350838" algn="l"/>
                <a:tab pos="525463" algn="l"/>
              </a:tabLst>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длительность устной речи (длительность фонации) диктора должна быть порядка 10 минут, в отдельных случаях допускается менее 10 мин (при надлежащем качестве и полноте информативности);</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134938" indent="-134938" algn="just">
              <a:lnSpc>
                <a:spcPct val="115000"/>
              </a:lnSpc>
              <a:spcAft>
                <a:spcPts val="0"/>
              </a:spcAft>
              <a:buFont typeface="Arial" panose="020B0604020202020204" pitchFamily="34" charset="0"/>
              <a:buChar char="•"/>
              <a:tabLst>
                <a:tab pos="120650" algn="l"/>
                <a:tab pos="350838" algn="l"/>
                <a:tab pos="525463" algn="l"/>
              </a:tabLst>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в некоторых случаях образцы могут быть представлены в виде троекратного произнесения в различных темпах (нормальном, замедленном и ускоренном) отдельных фраз и слов из исследуемой фонограммы, предположительно произнесенных лицом, идентификационное исследование голоса и речи которого будет проводиться;</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134938" indent="-134938" algn="just">
              <a:lnSpc>
                <a:spcPct val="115000"/>
              </a:lnSpc>
              <a:spcAft>
                <a:spcPts val="0"/>
              </a:spcAft>
              <a:buFont typeface="Arial" panose="020B0604020202020204" pitchFamily="34" charset="0"/>
              <a:buChar char="•"/>
              <a:tabLst>
                <a:tab pos="120650" algn="l"/>
                <a:tab pos="350838" algn="l"/>
                <a:tab pos="525463" algn="l"/>
              </a:tabLst>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требуется обязательная сопоставимость языков на исследуемой фонограмме и на фонограмме образцов голоса и речи (если участники в ходе оперативной записи говорят только на казахском или русском языках, то образцы представляются на соответствующем языке, если речь идет смешанная, то представляются два варианта образцов на каждом языке с соблюдением всех требований, длительностью не менее 10 минут на каждом языке);</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134938" indent="-134938" algn="just">
              <a:lnSpc>
                <a:spcPct val="115000"/>
              </a:lnSpc>
              <a:spcAft>
                <a:spcPts val="0"/>
              </a:spcAft>
              <a:buFont typeface="Arial" panose="020B0604020202020204" pitchFamily="34" charset="0"/>
              <a:buChar char="•"/>
              <a:tabLst>
                <a:tab pos="120650" algn="l"/>
                <a:tab pos="350838" algn="l"/>
                <a:tab pos="525463" algn="l"/>
              </a:tabLst>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требуется обязательная сопоставимость технических условий (если исследуемая фонограмма записывалась через телефонный тракт, то и образцы голоса и речи участников разговора получают таким же способом).</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a:p>
            <a:pPr marL="134938" indent="-134938" algn="just">
              <a:lnSpc>
                <a:spcPct val="115000"/>
              </a:lnSpc>
              <a:spcAft>
                <a:spcPts val="0"/>
              </a:spcAft>
              <a:buFont typeface="Arial" panose="020B0604020202020204" pitchFamily="34" charset="0"/>
              <a:buChar char="•"/>
              <a:tabLst>
                <a:tab pos="120650" algn="l"/>
                <a:tab pos="350838" algn="l"/>
                <a:tab pos="525463" algn="l"/>
              </a:tabLst>
              <a:defRPr/>
            </a:pPr>
            <a:r>
              <a:rPr lang="ru-RU" sz="16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при предоставлении условно-свободных или свободных образцов голоса и речи необходимо предоставлять протокол осмотра и прослушивание фонограммы с установленными обозначениями дикторов.</a:t>
            </a:r>
            <a:endParaRPr lang="ru-RU" sz="1600" dirty="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517ED85-69A7-BC42-8153-D7BD6D229612}"/>
              </a:ext>
            </a:extLst>
          </p:cNvPr>
          <p:cNvSpPr/>
          <p:nvPr/>
        </p:nvSpPr>
        <p:spPr>
          <a:xfrm>
            <a:off x="468313" y="404813"/>
            <a:ext cx="8351837" cy="6080125"/>
          </a:xfrm>
          <a:prstGeom prst="rect">
            <a:avLst/>
          </a:prstGeom>
          <a:ln>
            <a:solidFill>
              <a:schemeClr val="tx1"/>
            </a:solidFill>
          </a:ln>
        </p:spPr>
        <p:txBody>
          <a:bodyPr>
            <a:spAutoFit/>
          </a:bodyPr>
          <a:lstStyle/>
          <a:p>
            <a:pPr>
              <a:lnSpc>
                <a:spcPct val="115000"/>
              </a:lnSpc>
              <a:spcAft>
                <a:spcPts val="0"/>
              </a:spcAft>
              <a:defRPr/>
            </a:pPr>
            <a:r>
              <a:rPr lang="ru-RU" sz="2000"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В постановлении о назначении экспертизы обязательно указываются:</a:t>
            </a:r>
            <a:endParaRPr lang="ru-RU" sz="2000" b="1"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gn="just">
              <a:lnSpc>
                <a:spcPct val="115000"/>
              </a:lnSpc>
              <a:spcAft>
                <a:spcPts val="0"/>
              </a:spcAft>
              <a:buFont typeface="Arial" panose="020B0604020202020204" pitchFamily="34" charset="0"/>
              <a:buChar char="•"/>
              <a:defRPr/>
            </a:pP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носитель, где имеется необходимая для исследования запись;</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a:p>
            <a:pPr marL="342900" indent="-342900" algn="just">
              <a:lnSpc>
                <a:spcPct val="115000"/>
              </a:lnSpc>
              <a:spcAft>
                <a:spcPts val="0"/>
              </a:spcAft>
              <a:buFont typeface="Arial" panose="020B0604020202020204" pitchFamily="34" charset="0"/>
              <a:buChar char="•"/>
              <a:defRPr/>
            </a:pP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фразовые и временные границы исследуемого текста (с каких слов начинается и какими словами заканчивается);</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a:p>
            <a:pPr algn="just">
              <a:lnSpc>
                <a:spcPct val="115000"/>
              </a:lnSpc>
              <a:spcAft>
                <a:spcPts val="0"/>
              </a:spcAft>
              <a:defRPr/>
            </a:pPr>
            <a:r>
              <a:rPr lang="ru-RU" sz="2000"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При необходимости указываются дополнительные данные о ситуации получения исследуемых фонограмм</a:t>
            </a: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есть ли данные о пребывании диктора в момент записи в измененных физических и психических состояниях, таких, как алкогольное и наркотическое опьянение, психотропные препараты, заболевания, яркие эмоции, сильная усталость, необычные условия произнесения (кляп во рту), информация об акустической обстановке в момент звукозаписи, о степени подготовленности речевого материала диктором (читал ли он текст, не выучил ли его заранее);</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a:p>
            <a:pPr algn="just">
              <a:lnSpc>
                <a:spcPct val="115000"/>
              </a:lnSpc>
              <a:spcAft>
                <a:spcPts val="0"/>
              </a:spcAft>
              <a:defRPr/>
            </a:pPr>
            <a:r>
              <a:rPr lang="en-US"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a:t>
            </a: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При решении вопросов: имеются ли признаки монтажа и изменений, привнесенных в процессе записи или после нее; производилась ли запись исследуемой фонограммы на представленном звукозаписывающем устройстве, указываются </a:t>
            </a:r>
            <a:r>
              <a:rPr lang="ru-RU" sz="2000" dirty="0" err="1">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хеш</a:t>
            </a:r>
            <a:r>
              <a:rPr lang="ru-RU" sz="20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-суммы файлов.</a:t>
            </a:r>
            <a:endParaRPr lang="ru-RU" sz="2000" dirty="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2482811-3038-214C-9865-5E47CB3E666D}"/>
              </a:ext>
            </a:extLst>
          </p:cNvPr>
          <p:cNvSpPr/>
          <p:nvPr/>
        </p:nvSpPr>
        <p:spPr>
          <a:xfrm>
            <a:off x="250825" y="260350"/>
            <a:ext cx="8713788" cy="6408738"/>
          </a:xfrm>
          <a:prstGeom prst="rect">
            <a:avLst/>
          </a:prstGeom>
          <a:ln>
            <a:solidFill>
              <a:schemeClr val="tx1"/>
            </a:solidFill>
          </a:ln>
        </p:spPr>
        <p:txBody>
          <a:bodyPr>
            <a:spAutoFit/>
          </a:bodyPr>
          <a:lstStyle/>
          <a:p>
            <a:pPr algn="ctr">
              <a:spcAft>
                <a:spcPts val="0"/>
              </a:spcAft>
              <a:defRPr/>
            </a:pPr>
            <a:r>
              <a:rPr lang="ru-RU"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Эксперт при приеме материалов для производства экспертизы осуществляет предварительную проверку поступившего материала, определяя:</a:t>
            </a:r>
            <a:endParaRPr lang="ru-RU" b="1"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наличие копии процессуальных документов;</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наличие исследуемой фонограммы на представленном носителе (текстовые и временные границы);</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качество исследуемой фонограммы (уровень поступления звукового сигнала, разборчивость реплик, длительность фонации идентифицируемого лица);</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язык, на котором ведется разговор (русский, казахский, смешанный или возможно иностранный язык);</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условия записи исследуемой фонограммы (телефонный тракт, радиоканал и тому подобное);</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наличие фонограммы образцов для экспертного исследования;</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сопоставимость фонограммы сравнительных образцов с исследуемой фонограммой (качество, длительность, язык, условия записи).</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algn="ctr">
              <a:spcAft>
                <a:spcPts val="0"/>
              </a:spcAft>
              <a:defRPr/>
            </a:pPr>
            <a:r>
              <a:rPr lang="ru-RU"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a:t>
            </a:r>
            <a:r>
              <a:rPr lang="en-US"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a:t>
            </a:r>
            <a:r>
              <a:rPr lang="ru-RU" b="1"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В ходе приема поступившего материала, эксперт составляет акт осмотра материалов и объектов, в котором указываются: </a:t>
            </a:r>
            <a:endParaRPr lang="ru-RU" b="1" dirty="0">
              <a:latin typeface="Times New Roman" panose="02020603050405020304" pitchFamily="18" charset="0"/>
              <a:ea typeface="Consolas" panose="020B0609020204030204" pitchFamily="49" charset="0"/>
              <a:cs typeface="Times New Roman" panose="02020603050405020304" pitchFamily="18" charset="0"/>
            </a:endParaRPr>
          </a:p>
          <a:p>
            <a:pPr marL="223838" indent="-223838">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дата и время поступления материалов; </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23838" indent="-223838">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a:t>
            </a: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орган, назначивший экспертизу;</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23838" indent="-223838">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a:t>
            </a: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ФИО лица, назначившего экспертизу, номер удостоверения;</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23838" indent="-223838">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a:t>
            </a: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фабула дела (статья Уголовного кодекса РК, Гражданского кодекса РК);</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95275"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количество и состояние пакетов, в которых находится вещественные доказательства;</a:t>
            </a:r>
            <a:endParaRPr lang="ru-RU" dirty="0">
              <a:latin typeface="Times New Roman" panose="02020603050405020304" pitchFamily="18" charset="0"/>
              <a:ea typeface="Consolas" panose="020B0609020204030204" pitchFamily="49" charset="0"/>
              <a:cs typeface="Times New Roman" panose="02020603050405020304" pitchFamily="18" charset="0"/>
            </a:endParaRPr>
          </a:p>
          <a:p>
            <a:pPr marL="295275" indent="-285750">
              <a:spcAft>
                <a:spcPts val="0"/>
              </a:spcAft>
              <a:buFont typeface="Arial" panose="020B0604020202020204" pitchFamily="34" charset="0"/>
              <a:buChar char="•"/>
              <a:defRPr/>
            </a:pPr>
            <a:r>
              <a:rPr lang="ru-RU"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количество и состояние объектов.</a:t>
            </a:r>
            <a:endParaRPr lang="ru-RU" dirty="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Прямоугольник 1">
            <a:extLst>
              <a:ext uri="{FF2B5EF4-FFF2-40B4-BE49-F238E27FC236}">
                <a16:creationId xmlns:a16="http://schemas.microsoft.com/office/drawing/2014/main" id="{A7C6ABE7-753C-EF45-B0BD-87161429F170}"/>
              </a:ext>
            </a:extLst>
          </p:cNvPr>
          <p:cNvSpPr>
            <a:spLocks noChangeArrowheads="1"/>
          </p:cNvSpPr>
          <p:nvPr/>
        </p:nvSpPr>
        <p:spPr bwMode="auto">
          <a:xfrm>
            <a:off x="755650" y="260350"/>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latin typeface="Arial" panose="020B0604020202020204" pitchFamily="34" charset="0"/>
              </a:rPr>
              <a:t>ТЕМА 21. </a:t>
            </a:r>
            <a:r>
              <a:rPr lang="en-US" altLang="ru-RU" sz="1800" b="1" dirty="0">
                <a:latin typeface="Arial" panose="020B0604020202020204" pitchFamily="34" charset="0"/>
              </a:rPr>
              <a:t>СУДЕБНАЯ ФОТОТЕХНИЧЕСКАЯ ЭКСПЕРТИЗА</a:t>
            </a:r>
            <a:endParaRPr lang="ru-RU" altLang="ru-RU" sz="1800" dirty="0">
              <a:latin typeface="Arial" panose="020B0604020202020204" pitchFamily="34" charset="0"/>
            </a:endParaRPr>
          </a:p>
        </p:txBody>
      </p:sp>
      <p:sp>
        <p:nvSpPr>
          <p:cNvPr id="161794" name="Прямоугольник 2">
            <a:extLst>
              <a:ext uri="{FF2B5EF4-FFF2-40B4-BE49-F238E27FC236}">
                <a16:creationId xmlns:a16="http://schemas.microsoft.com/office/drawing/2014/main" id="{05973ABA-3C34-9C41-BEF5-91AE26D61B00}"/>
              </a:ext>
            </a:extLst>
          </p:cNvPr>
          <p:cNvSpPr>
            <a:spLocks noChangeArrowheads="1"/>
          </p:cNvSpPr>
          <p:nvPr/>
        </p:nvSpPr>
        <p:spPr bwMode="auto">
          <a:xfrm>
            <a:off x="468313" y="630238"/>
            <a:ext cx="8207375" cy="25542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b="1">
                <a:solidFill>
                  <a:srgbClr val="000000"/>
                </a:solidFill>
                <a:latin typeface="Arial" panose="020B0604020202020204" pitchFamily="34" charset="0"/>
                <a:ea typeface="Consolas" panose="020B0609020204030204" pitchFamily="49" charset="0"/>
                <a:cs typeface="Arial" panose="020B0604020202020204" pitchFamily="34" charset="0"/>
              </a:rPr>
              <a:t>Предметом судебной фототехнической экспертизы </a:t>
            </a:r>
            <a:r>
              <a:rPr lang="ru-RU" altLang="ru-RU" sz="2000">
                <a:solidFill>
                  <a:srgbClr val="000000"/>
                </a:solidFill>
                <a:latin typeface="Arial" panose="020B0604020202020204" pitchFamily="34" charset="0"/>
                <a:ea typeface="Consolas" panose="020B0609020204030204" pitchFamily="49" charset="0"/>
                <a:cs typeface="Arial" panose="020B0604020202020204" pitchFamily="34" charset="0"/>
              </a:rPr>
              <a:t>является установление фактических данных об обстоятельствах изготовления фотоизображений и носителей этих изображений (негативов и позитивов, компьютерных носителей), а также применяемых для их изготовления технических средств с использованием специальных научных знаний в области фотографической технологии и методов исследования этих объектов.</a:t>
            </a:r>
            <a:r>
              <a:rPr lang="ru-RU" altLang="ru-RU" sz="2000">
                <a:latin typeface="Arial" panose="020B0604020202020204" pitchFamily="34" charset="0"/>
                <a:ea typeface="Consolas" panose="020B0609020204030204" pitchFamily="49" charset="0"/>
                <a:cs typeface="Arial" panose="020B0604020202020204" pitchFamily="34" charset="0"/>
              </a:rPr>
              <a:t> </a:t>
            </a:r>
          </a:p>
        </p:txBody>
      </p:sp>
      <p:sp>
        <p:nvSpPr>
          <p:cNvPr id="4" name="Прямоугольник 3">
            <a:extLst>
              <a:ext uri="{FF2B5EF4-FFF2-40B4-BE49-F238E27FC236}">
                <a16:creationId xmlns:a16="http://schemas.microsoft.com/office/drawing/2014/main" id="{5AF74AA2-FA38-7148-A890-7E58F9827FC1}"/>
              </a:ext>
            </a:extLst>
          </p:cNvPr>
          <p:cNvSpPr/>
          <p:nvPr/>
        </p:nvSpPr>
        <p:spPr>
          <a:xfrm>
            <a:off x="473075" y="3365500"/>
            <a:ext cx="8232775" cy="2030413"/>
          </a:xfrm>
          <a:prstGeom prst="rect">
            <a:avLst/>
          </a:prstGeom>
          <a:ln w="19050">
            <a:solidFill>
              <a:schemeClr val="tx1"/>
            </a:solidFill>
          </a:ln>
        </p:spPr>
        <p:txBody>
          <a:bodyPr>
            <a:spAutoFit/>
          </a:bodyPr>
          <a:lstStyle/>
          <a:p>
            <a:pPr>
              <a:defRPr/>
            </a:pPr>
            <a:r>
              <a:rPr lang="ru-RU" b="1" dirty="0"/>
              <a:t>Задачами фототехнической экспертизы являются:</a:t>
            </a:r>
          </a:p>
          <a:p>
            <a:pPr marL="323850" indent="-323850">
              <a:buFont typeface="Arial" panose="020B0604020202020204" pitchFamily="34" charset="0"/>
              <a:buChar char="•"/>
              <a:defRPr/>
            </a:pPr>
            <a:r>
              <a:rPr lang="ru-RU" dirty="0"/>
              <a:t>отождествление кино-фотоаппаратуры и лабораторного оборудования,         участков местности, помещений, предметов по негативам, позитивам;</a:t>
            </a:r>
          </a:p>
          <a:p>
            <a:pPr marL="285750" indent="-285750">
              <a:buFont typeface="Arial" panose="020B0604020202020204" pitchFamily="34" charset="0"/>
              <a:buChar char="•"/>
              <a:defRPr/>
            </a:pPr>
            <a:r>
              <a:rPr lang="ru-RU" dirty="0"/>
              <a:t>установление условий съемки и обработки фотоматериалов; </a:t>
            </a:r>
          </a:p>
          <a:p>
            <a:pPr marL="269875" indent="-269875">
              <a:defRPr/>
            </a:pPr>
            <a:r>
              <a:rPr lang="ru-RU" dirty="0"/>
              <a:t>     размеров объектов, расстояний между ними; </a:t>
            </a:r>
          </a:p>
          <a:p>
            <a:pPr marL="269875" indent="-269875">
              <a:defRPr/>
            </a:pPr>
            <a:r>
              <a:rPr lang="ru-RU" dirty="0"/>
              <a:t>     </a:t>
            </a:r>
            <a:r>
              <a:rPr lang="ru-RU" dirty="0" err="1"/>
              <a:t>выяление</a:t>
            </a:r>
            <a:r>
              <a:rPr lang="ru-RU" dirty="0"/>
              <a:t> фотографического монтажа и ретуши; </a:t>
            </a:r>
          </a:p>
          <a:p>
            <a:pPr marL="269875" indent="-269875">
              <a:buFont typeface="Arial" panose="020B0604020202020204" pitchFamily="34" charset="0"/>
              <a:buChar char="•"/>
              <a:defRPr/>
            </a:pPr>
            <a:r>
              <a:rPr lang="ru-RU" dirty="0"/>
              <a:t>идентификация негативов и позитивов по отпечаткам.</a:t>
            </a:r>
          </a:p>
        </p:txBody>
      </p:sp>
      <p:sp>
        <p:nvSpPr>
          <p:cNvPr id="161796" name="Прямоугольник 4">
            <a:extLst>
              <a:ext uri="{FF2B5EF4-FFF2-40B4-BE49-F238E27FC236}">
                <a16:creationId xmlns:a16="http://schemas.microsoft.com/office/drawing/2014/main" id="{2E22C842-709F-2640-BBE6-86235742D481}"/>
              </a:ext>
            </a:extLst>
          </p:cNvPr>
          <p:cNvSpPr>
            <a:spLocks noChangeArrowheads="1"/>
          </p:cNvSpPr>
          <p:nvPr/>
        </p:nvSpPr>
        <p:spPr bwMode="auto">
          <a:xfrm>
            <a:off x="468313" y="5611813"/>
            <a:ext cx="8207375" cy="9858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000" b="1">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Фототехническая экспертиза делится на исследование </a:t>
            </a:r>
            <a:r>
              <a:rPr lang="ru-RU" altLang="ru-RU" sz="1800">
                <a:latin typeface="Arial" panose="020B0604020202020204" pitchFamily="34" charset="0"/>
                <a:ea typeface="Consolas" panose="020B0609020204030204" pitchFamily="49" charset="0"/>
                <a:cs typeface="Times New Roman" panose="02020603050405020304" pitchFamily="18" charset="0"/>
              </a:rPr>
              <a:t>Фототехническая экспертиза делится на исследование фотографических изображений и исследование фотографических материалов.</a:t>
            </a:r>
            <a:r>
              <a:rPr lang="ru-RU" altLang="ru-RU" sz="2000">
                <a:latin typeface="Arial" panose="020B0604020202020204" pitchFamily="34" charset="0"/>
                <a:ea typeface="Consolas" panose="020B0609020204030204" pitchFamily="49" charset="0"/>
                <a:cs typeface="Times New Roman" panose="02020603050405020304" pitchFamily="18" charset="0"/>
              </a:rPr>
              <a:t> </a:t>
            </a:r>
            <a:endParaRPr lang="ru-RU" altLang="ru-RU" sz="2000">
              <a:latin typeface="Times New Roman" panose="02020603050405020304" pitchFamily="18" charset="0"/>
              <a:ea typeface="Consolas" panose="020B0609020204030204" pitchFamily="49" charset="0"/>
              <a:cs typeface="Times New Roman" panose="02020603050405020304" pitchFamily="18" charset="0"/>
            </a:endParaRPr>
          </a:p>
        </p:txBody>
      </p:sp>
    </p:spTree>
  </p:cSld>
  <p:clrMapOvr>
    <a:masterClrMapping/>
  </p:clrMapOvr>
  <p:transition>
    <p:wipe dir="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4B7A873-804F-A64D-AA58-F28E808096C0}"/>
              </a:ext>
            </a:extLst>
          </p:cNvPr>
          <p:cNvSpPr/>
          <p:nvPr/>
        </p:nvSpPr>
        <p:spPr>
          <a:xfrm>
            <a:off x="179512" y="115888"/>
            <a:ext cx="8856984" cy="3887787"/>
          </a:xfrm>
          <a:prstGeom prst="rect">
            <a:avLst/>
          </a:prstGeom>
          <a:ln w="19050">
            <a:solidFill>
              <a:schemeClr val="tx1"/>
            </a:solidFill>
          </a:ln>
        </p:spPr>
        <p:txBody>
          <a:bodyPr wrap="square">
            <a:spAutoFit/>
          </a:bodyPr>
          <a:lstStyle/>
          <a:p>
            <a:pPr algn="ctr">
              <a:spcAft>
                <a:spcPts val="0"/>
              </a:spcAft>
              <a:defRPr/>
            </a:pPr>
            <a:r>
              <a:rPr lang="ru-RU" b="1" u="sng" dirty="0">
                <a:solidFill>
                  <a:srgbClr val="000000"/>
                </a:solidFill>
                <a:ea typeface="Consolas" panose="020B0609020204030204" pitchFamily="49" charset="0"/>
                <a:cs typeface="Arial" panose="020B0604020202020204" pitchFamily="34" charset="0"/>
              </a:rPr>
              <a:t>Задачи при исследовании фотографических изображений:</a:t>
            </a:r>
            <a:endParaRPr lang="ru-RU" sz="2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размеров предметов, изображенных на снимке и расстояний между ними;</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обстоятельств, относящихся к условиям съемки (освещение – естественное, искусственное; тип объектива – нормальный, широкоугольный, телеобъектив; репродукция или съемка с натуры);</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способа изготовления снимка (соблюдение правил фотографической технологии, использование фотомонтажа, применение ретуши);</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идентификация съемочной аппаратуры, технических средств (увеличителя, рамки, резака), негатива по позитивам, а также предметов, помещений, участков местности.</a:t>
            </a:r>
            <a:endParaRPr lang="ru-RU" sz="2400" dirty="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69E555AE-C0A3-BC4C-939B-5D5FB12F29E2}"/>
              </a:ext>
            </a:extLst>
          </p:cNvPr>
          <p:cNvSpPr/>
          <p:nvPr/>
        </p:nvSpPr>
        <p:spPr>
          <a:xfrm>
            <a:off x="179512" y="4075113"/>
            <a:ext cx="8856984" cy="2769989"/>
          </a:xfrm>
          <a:prstGeom prst="rect">
            <a:avLst/>
          </a:prstGeom>
          <a:ln w="19050">
            <a:solidFill>
              <a:schemeClr val="tx1"/>
            </a:solidFill>
          </a:ln>
        </p:spPr>
        <p:txBody>
          <a:bodyPr wrap="square">
            <a:spAutoFit/>
          </a:bodyPr>
          <a:lstStyle/>
          <a:p>
            <a:pPr algn="ctr">
              <a:spcAft>
                <a:spcPts val="0"/>
              </a:spcAft>
              <a:defRPr/>
            </a:pPr>
            <a:r>
              <a:rPr lang="ru-RU" b="1" u="sng" dirty="0">
                <a:solidFill>
                  <a:srgbClr val="000000"/>
                </a:solidFill>
                <a:ea typeface="Consolas" panose="020B0609020204030204" pitchFamily="49" charset="0"/>
                <a:cs typeface="Arial" panose="020B0604020202020204" pitchFamily="34" charset="0"/>
              </a:rPr>
              <a:t>Типовые вопросы:</a:t>
            </a:r>
            <a:endParaRPr lang="ru-RU" sz="2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каковы размеры тех или иных изображенных на снимке объектов;</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tabLst>
                <a:tab pos="39688" algn="l"/>
              </a:tabLst>
              <a:defRPr/>
            </a:pPr>
            <a:r>
              <a:rPr lang="ru-RU" dirty="0">
                <a:solidFill>
                  <a:srgbClr val="000000"/>
                </a:solidFill>
                <a:ea typeface="Consolas" panose="020B0609020204030204" pitchFamily="49" charset="0"/>
                <a:cs typeface="Arial" panose="020B0604020202020204" pitchFamily="34" charset="0"/>
              </a:rPr>
              <a:t>на каком расстоянии друг от друга находились два изображенных на снимке объекта;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tabLst>
                <a:tab pos="39688" algn="l"/>
              </a:tabLst>
              <a:defRPr/>
            </a:pPr>
            <a:r>
              <a:rPr lang="ru-RU" dirty="0">
                <a:solidFill>
                  <a:srgbClr val="000000"/>
                </a:solidFill>
                <a:ea typeface="Consolas" panose="020B0609020204030204" pitchFamily="49" charset="0"/>
                <a:cs typeface="Arial" panose="020B0604020202020204" pitchFamily="34" charset="0"/>
              </a:rPr>
              <a:t>при каком освещении, естественном или искусственном, производилась съемка;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tabLst>
                <a:tab pos="39688" algn="l"/>
              </a:tabLst>
              <a:defRPr/>
            </a:pPr>
            <a:r>
              <a:rPr lang="ru-RU" dirty="0">
                <a:solidFill>
                  <a:srgbClr val="000000"/>
                </a:solidFill>
                <a:ea typeface="Consolas" panose="020B0609020204030204" pitchFamily="49" charset="0"/>
                <a:cs typeface="Arial" panose="020B0604020202020204" pitchFamily="34" charset="0"/>
              </a:rPr>
              <a:t>подвергался ли фотоснимок дополнительной обработке: </a:t>
            </a:r>
            <a:r>
              <a:rPr lang="ru-RU" dirty="0" err="1">
                <a:solidFill>
                  <a:srgbClr val="000000"/>
                </a:solidFill>
                <a:ea typeface="Consolas" panose="020B0609020204030204" pitchFamily="49" charset="0"/>
                <a:cs typeface="Arial" panose="020B0604020202020204" pitchFamily="34" charset="0"/>
              </a:rPr>
              <a:t>тонированию</a:t>
            </a:r>
            <a:r>
              <a:rPr lang="ru-RU" dirty="0">
                <a:solidFill>
                  <a:srgbClr val="000000"/>
                </a:solidFill>
                <a:ea typeface="Consolas" panose="020B0609020204030204" pitchFamily="49" charset="0"/>
                <a:cs typeface="Arial" panose="020B0604020202020204" pitchFamily="34" charset="0"/>
              </a:rPr>
              <a:t>, глянцеванию;</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2FAC51C-B643-F544-B240-30C7FD293E32}"/>
              </a:ext>
            </a:extLst>
          </p:cNvPr>
          <p:cNvSpPr/>
          <p:nvPr/>
        </p:nvSpPr>
        <p:spPr>
          <a:xfrm>
            <a:off x="250825" y="419100"/>
            <a:ext cx="8642350" cy="6019800"/>
          </a:xfrm>
          <a:prstGeom prst="rect">
            <a:avLst/>
          </a:prstGeom>
          <a:ln>
            <a:solidFill>
              <a:schemeClr val="tx1"/>
            </a:solidFill>
          </a:ln>
        </p:spPr>
        <p:txBody>
          <a:bodyPr>
            <a:spAutoFit/>
          </a:bodyPr>
          <a:lstStyle/>
          <a:p>
            <a:pPr algn="ctr">
              <a:lnSpc>
                <a:spcPct val="115000"/>
              </a:lnSpc>
              <a:spcAft>
                <a:spcPts val="0"/>
              </a:spcAft>
              <a:defRPr/>
            </a:pPr>
            <a:r>
              <a:rPr lang="ru-RU" sz="1600" b="1" u="sng" dirty="0">
                <a:solidFill>
                  <a:srgbClr val="000000"/>
                </a:solidFill>
                <a:ea typeface="Consolas" panose="020B0609020204030204" pitchFamily="49" charset="0"/>
                <a:cs typeface="Arial" panose="020B0604020202020204" pitchFamily="34" charset="0"/>
              </a:rPr>
              <a:t>Типовые вопросы:</a:t>
            </a:r>
            <a:r>
              <a:rPr lang="ru-RU" sz="1600" u="sng" dirty="0">
                <a:solidFill>
                  <a:srgbClr val="000000"/>
                </a:solidFill>
                <a:ea typeface="Consolas" panose="020B0609020204030204" pitchFamily="49" charset="0"/>
                <a:cs typeface="Arial" panose="020B0604020202020204" pitchFamily="34" charset="0"/>
              </a:rPr>
              <a:t> (продолжение)</a:t>
            </a:r>
            <a:endParaRPr lang="ru-RU" sz="2000" b="1"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каким способом производилось глянцевание;</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применялась ли негативная или позитивная ретушь при изготовлении снимка;</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сфотографированы ли изображенные на снимке объекты с натуры или они представляют собой репродукцию печатного издания;</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не изготовлен ли данный снимок с применением фотомонтажа;</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изготовлен ли данный снимок с соблюдением технологии фотографических процессов;</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экспонировалась ли представленная пленка (отдельный негатив) в данном фотоаппарате;</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экспонировались ли негативы (пленки, фотопластинки) в данной кассете;</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экспонировались ли две (или более) пленки в одном и том же фотоаппарате (одной и той же кассете);</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не изготовлены ли фотоснимки с использованием данной репродукционной установки;</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отпечатаны ли представленные фотоснимки с применением данного увеличителя, данной </a:t>
            </a:r>
            <a:r>
              <a:rPr lang="ru-RU" sz="1600" dirty="0" err="1">
                <a:solidFill>
                  <a:srgbClr val="000000"/>
                </a:solidFill>
                <a:latin typeface="Consolas" panose="020B0609020204030204" pitchFamily="49" charset="0"/>
                <a:ea typeface="Consolas" panose="020B0609020204030204" pitchFamily="49" charset="0"/>
              </a:rPr>
              <a:t>кадрирующей</a:t>
            </a:r>
            <a:r>
              <a:rPr lang="ru-RU" sz="1600" dirty="0">
                <a:solidFill>
                  <a:srgbClr val="000000"/>
                </a:solidFill>
                <a:latin typeface="Consolas" panose="020B0609020204030204" pitchFamily="49" charset="0"/>
                <a:ea typeface="Consolas" panose="020B0609020204030204" pitchFamily="49" charset="0"/>
              </a:rPr>
              <a:t> рамки;</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использовались ли при изготовлении снимка данный резак, </a:t>
            </a:r>
            <a:r>
              <a:rPr lang="ru-RU" sz="1600" dirty="0" err="1">
                <a:solidFill>
                  <a:srgbClr val="000000"/>
                </a:solidFill>
                <a:latin typeface="Consolas" panose="020B0609020204030204" pitchFamily="49" charset="0"/>
                <a:ea typeface="Consolas" panose="020B0609020204030204" pitchFamily="49" charset="0"/>
              </a:rPr>
              <a:t>глянцеватель</a:t>
            </a:r>
            <a:r>
              <a:rPr lang="ru-RU" sz="1600" dirty="0">
                <a:solidFill>
                  <a:srgbClr val="000000"/>
                </a:solidFill>
                <a:latin typeface="Consolas" panose="020B0609020204030204" pitchFamily="49" charset="0"/>
                <a:ea typeface="Consolas" panose="020B0609020204030204" pitchFamily="49" charset="0"/>
              </a:rPr>
              <a:t>;</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изготовлены ли фотоснимки с данного (или с одного и того же) негатива;</a:t>
            </a:r>
            <a:endParaRPr lang="ru-RU" sz="1600" dirty="0">
              <a:latin typeface="Consolas" panose="020B0609020204030204" pitchFamily="49" charset="0"/>
              <a:ea typeface="Consolas" panose="020B0609020204030204" pitchFamily="49"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latin typeface="Consolas" panose="020B0609020204030204" pitchFamily="49" charset="0"/>
                <a:ea typeface="Consolas" panose="020B0609020204030204" pitchFamily="49" charset="0"/>
              </a:rPr>
              <a:t>изображены ли на негативе (фотоснимке) предметы, изъятые у подозреваемого, участок местности.</a:t>
            </a:r>
            <a:endParaRPr lang="ru-RU" sz="1600" dirty="0">
              <a:latin typeface="Consolas" panose="020B0609020204030204" pitchFamily="49" charset="0"/>
              <a:ea typeface="Consolas" panose="020B0609020204030204" pitchFamily="49" charset="0"/>
            </a:endParaRPr>
          </a:p>
        </p:txBody>
      </p:sp>
    </p:spTree>
  </p:cSld>
  <p:clrMapOvr>
    <a:masterClrMapping/>
  </p:clrMapOvr>
  <p:transition>
    <p:wipe dir="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7FB1DB0-86B6-ED44-BB63-FF51B7E708C2}"/>
              </a:ext>
            </a:extLst>
          </p:cNvPr>
          <p:cNvSpPr/>
          <p:nvPr/>
        </p:nvSpPr>
        <p:spPr>
          <a:xfrm>
            <a:off x="323850" y="260350"/>
            <a:ext cx="8569325" cy="2640723"/>
          </a:xfrm>
          <a:prstGeom prst="rect">
            <a:avLst/>
          </a:prstGeom>
          <a:ln>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Задачи при исследовании фотографических материалов:</a:t>
            </a:r>
            <a:endParaRPr lang="ru-RU" sz="2400" b="1" u="sng"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восстановление выцветшего изображения;</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восстановление изображения, закрытого пятном непрозрачного вещества;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времени (давность) изготовления фотоснимка;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типа светочувствительного материала;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идентификация светочувствительных материалов (фотобумага, пленки), </a:t>
            </a: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применявшегося для обработки данного снимка.</a:t>
            </a:r>
            <a:endParaRPr lang="ru-RU" sz="2400" dirty="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67D603BE-562F-E342-BE38-8C22C0048B06}"/>
              </a:ext>
            </a:extLst>
          </p:cNvPr>
          <p:cNvSpPr/>
          <p:nvPr/>
        </p:nvSpPr>
        <p:spPr>
          <a:xfrm>
            <a:off x="323850" y="2997200"/>
            <a:ext cx="8569325" cy="3841052"/>
          </a:xfrm>
          <a:prstGeom prst="rect">
            <a:avLst/>
          </a:prstGeom>
          <a:ln>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Типовые вопросы:</a:t>
            </a:r>
            <a:endParaRPr lang="ru-RU" sz="2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можно ли восстановить изображение на данном фотоснимке (негативе);</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можно ли восстановить изображение на фотоснимке, закрытом красящим веществом;</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когда (в какой период времени) изготовлен фотоснимок;</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относятся ли представленные на исследование снимки к одному периоду изготовления;</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какого типа фотобумага применялась для изготовления данного фотоснимка;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изготовлены ли два (или более) фотоснимка на фотобумаге одной партии выпуска.</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439889F-B186-624A-B47C-D2AE83CB8E49}"/>
              </a:ext>
            </a:extLst>
          </p:cNvPr>
          <p:cNvSpPr/>
          <p:nvPr/>
        </p:nvSpPr>
        <p:spPr>
          <a:xfrm>
            <a:off x="250825" y="188913"/>
            <a:ext cx="8713788" cy="6303962"/>
          </a:xfrm>
          <a:prstGeom prst="rect">
            <a:avLst/>
          </a:prstGeom>
          <a:ln>
            <a:solidFill>
              <a:schemeClr val="tx1"/>
            </a:solidFill>
          </a:ln>
        </p:spPr>
        <p:txBody>
          <a:bodyPr>
            <a:spAutoFit/>
          </a:bodyPr>
          <a:lstStyle/>
          <a:p>
            <a:pPr algn="ctr">
              <a:lnSpc>
                <a:spcPct val="115000"/>
              </a:lnSpc>
              <a:spcAft>
                <a:spcPts val="0"/>
              </a:spcAft>
              <a:defRPr/>
            </a:pPr>
            <a:r>
              <a:rPr lang="ru-RU" sz="1600" b="1" u="sng" dirty="0">
                <a:solidFill>
                  <a:srgbClr val="000000"/>
                </a:solidFill>
                <a:ea typeface="Consolas" panose="020B0609020204030204" pitchFamily="49" charset="0"/>
                <a:cs typeface="Arial" panose="020B0604020202020204" pitchFamily="34" charset="0"/>
              </a:rPr>
              <a:t>Задачи, решаемые в рамках судебной экспертизы видеоматериалов по исследованию изображений, имеющихся на видеопленках:</a:t>
            </a:r>
            <a:endParaRPr lang="ru-RU" sz="1600" b="1" u="sng" dirty="0">
              <a:ea typeface="Consolas" panose="020B0609020204030204" pitchFamily="49" charset="0"/>
              <a:cs typeface="Arial" panose="020B0604020202020204" pitchFamily="34" charset="0"/>
            </a:endParaRPr>
          </a:p>
          <a:p>
            <a:pPr>
              <a:lnSpc>
                <a:spcPct val="115000"/>
              </a:lnSpc>
              <a:spcAft>
                <a:spcPts val="0"/>
              </a:spcAft>
              <a:defRPr/>
            </a:pPr>
            <a:r>
              <a:rPr lang="ru-RU" sz="1600" u="sng" dirty="0">
                <a:solidFill>
                  <a:srgbClr val="000000"/>
                </a:solidFill>
                <a:ea typeface="Consolas" panose="020B0609020204030204" pitchFamily="49" charset="0"/>
                <a:cs typeface="Arial" panose="020B0604020202020204" pitchFamily="34" charset="0"/>
              </a:rPr>
              <a:t>Исследования по оценке запечатленных действий:</a:t>
            </a:r>
            <a:endParaRPr lang="ru-RU" sz="1600"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исследования по определению содержания запечатленных на видеокассете действий и оценке их смыслового содержания;</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исследования видеоматериалов, произведенных в процессе проведения оперативно-розыскных мероприятий, с целью определения смысла и содержания производимых действий.</a:t>
            </a:r>
            <a:endParaRPr lang="ru-RU" sz="1600" dirty="0">
              <a:ea typeface="Consolas" panose="020B0609020204030204" pitchFamily="49" charset="0"/>
              <a:cs typeface="Arial" panose="020B0604020202020204" pitchFamily="34" charset="0"/>
            </a:endParaRPr>
          </a:p>
          <a:p>
            <a:pPr>
              <a:lnSpc>
                <a:spcPct val="115000"/>
              </a:lnSpc>
              <a:spcAft>
                <a:spcPts val="0"/>
              </a:spcAft>
              <a:defRPr/>
            </a:pPr>
            <a:r>
              <a:rPr lang="ru-RU" sz="1600" u="sng" dirty="0">
                <a:solidFill>
                  <a:srgbClr val="000000"/>
                </a:solidFill>
                <a:ea typeface="Consolas" panose="020B0609020204030204" pitchFamily="49" charset="0"/>
                <a:cs typeface="Arial" panose="020B0604020202020204" pitchFamily="34" charset="0"/>
              </a:rPr>
              <a:t>Исследования по определению условий изготовления видеоматериалов:</a:t>
            </a:r>
            <a:endParaRPr lang="ru-RU" sz="1600"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исследования по определению обстоятельств производства видеозаписи;</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времени года, суток, ракурса съемки, наличия помех; </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предметов, заслоняющих объектив видеокамеры, недостаточного освещения, недостаточной резкости изображения;</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исследования по определению размеров запечатленных на видеопленке предметов и расстояний между ними;</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исследования по определению профессиональных навыков, квалификации оператора, лица производящего съемку;</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исследования по определению целевого назначения запечатленных на видеопленке предметов.</a:t>
            </a:r>
            <a:endParaRPr lang="ru-RU" sz="1600" dirty="0">
              <a:ea typeface="Consolas" panose="020B0609020204030204" pitchFamily="49" charset="0"/>
              <a:cs typeface="Arial" panose="020B0604020202020204" pitchFamily="34" charset="0"/>
            </a:endParaRPr>
          </a:p>
          <a:p>
            <a:pPr>
              <a:lnSpc>
                <a:spcPct val="115000"/>
              </a:lnSpc>
              <a:spcAft>
                <a:spcPts val="0"/>
              </a:spcAft>
              <a:defRPr/>
            </a:pPr>
            <a:r>
              <a:rPr lang="ru-RU" sz="1600" u="sng" dirty="0">
                <a:solidFill>
                  <a:srgbClr val="000000"/>
                </a:solidFill>
                <a:ea typeface="Consolas" panose="020B0609020204030204" pitchFamily="49" charset="0"/>
                <a:cs typeface="Arial" panose="020B0604020202020204" pitchFamily="34" charset="0"/>
              </a:rPr>
              <a:t>Исследования идентификационного уровня:</a:t>
            </a:r>
            <a:endParaRPr lang="ru-RU" sz="1600"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идентификация предметов, строений, помещений, участков местности, запечатленных на двух и более записях.</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609295-35C7-3B41-B911-A6A11C88D3D1}"/>
              </a:ext>
            </a:extLst>
          </p:cNvPr>
          <p:cNvSpPr>
            <a:spLocks noGrp="1"/>
          </p:cNvSpPr>
          <p:nvPr>
            <p:ph idx="1"/>
          </p:nvPr>
        </p:nvSpPr>
        <p:spPr>
          <a:xfrm flipH="1">
            <a:off x="-1404664" y="260648"/>
            <a:ext cx="1800200" cy="2160240"/>
          </a:xfrm>
          <a:noFill/>
          <a:ln w="28575"/>
        </p:spPr>
        <p:txBody>
          <a:bodyPr>
            <a:normAutofit/>
          </a:bodyPr>
          <a:lstStyle/>
          <a:p>
            <a:pPr marL="0" indent="0" algn="just">
              <a:buFont typeface="Arial" panose="020B0604020202020204" pitchFamily="34" charset="0"/>
              <a:buNone/>
              <a:defRPr/>
            </a:pPr>
            <a:endParaRPr lang="ru-RU" sz="18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ru-RU" sz="1800"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F00B8155-D6ED-1F4E-80AB-765A6D7DE6DB}"/>
              </a:ext>
            </a:extLst>
          </p:cNvPr>
          <p:cNvSpPr/>
          <p:nvPr/>
        </p:nvSpPr>
        <p:spPr>
          <a:xfrm>
            <a:off x="395537" y="2996952"/>
            <a:ext cx="8410327" cy="2308324"/>
          </a:xfrm>
          <a:prstGeom prst="rect">
            <a:avLst/>
          </a:prstGeom>
          <a:ln w="28575">
            <a:solidFill>
              <a:schemeClr val="tx1"/>
            </a:solidFill>
          </a:ln>
        </p:spPr>
        <p:txBody>
          <a:bodyPr wrap="square">
            <a:spAutoFit/>
          </a:bodyPr>
          <a:lstStyle/>
          <a:p>
            <a:pPr algn="just"/>
            <a:r>
              <a:rPr lang="ru-RU" altLang="ru-RU" dirty="0">
                <a:cs typeface="Arial" panose="020B0604020202020204" pitchFamily="34" charset="0"/>
              </a:rPr>
              <a:t>Эффективность судебной экспертизы зависит от содержательности и качества предоставляемых в распоряжение эксперта материалов дела.</a:t>
            </a:r>
          </a:p>
          <a:p>
            <a:pPr algn="just"/>
            <a:r>
              <a:rPr lang="ru-RU" altLang="ru-RU" dirty="0">
                <a:cs typeface="Arial" panose="020B0604020202020204" pitchFamily="34" charset="0"/>
              </a:rPr>
              <a:t>Эксперту нередко передают полностью все материалы дела, что заставляет его заниматься изучением и оценкой информации, выходящей за рамки его компетенции, что может сказаться на сроках дачи заключения и выводах эксперта.</a:t>
            </a:r>
          </a:p>
          <a:p>
            <a:pPr algn="just"/>
            <a:r>
              <a:rPr lang="ru-RU" altLang="ru-RU" dirty="0">
                <a:cs typeface="Arial" panose="020B0604020202020204" pitchFamily="34" charset="0"/>
              </a:rPr>
              <a:t>Поэтому материалы дела, выступающие в качестве объекта экспертизы, должны быть тщательно отобраны до назначения исследования.</a:t>
            </a:r>
          </a:p>
        </p:txBody>
      </p:sp>
      <p:sp>
        <p:nvSpPr>
          <p:cNvPr id="4" name="Прямоугольник 3">
            <a:extLst>
              <a:ext uri="{FF2B5EF4-FFF2-40B4-BE49-F238E27FC236}">
                <a16:creationId xmlns:a16="http://schemas.microsoft.com/office/drawing/2014/main" id="{40A7CAA6-124A-ED46-9D3A-70089A9F1F7A}"/>
              </a:ext>
            </a:extLst>
          </p:cNvPr>
          <p:cNvSpPr/>
          <p:nvPr/>
        </p:nvSpPr>
        <p:spPr>
          <a:xfrm>
            <a:off x="395536" y="5589240"/>
            <a:ext cx="8410327" cy="646331"/>
          </a:xfrm>
          <a:prstGeom prst="rect">
            <a:avLst/>
          </a:prstGeom>
          <a:ln w="28575">
            <a:solidFill>
              <a:schemeClr val="tx1"/>
            </a:solidFill>
          </a:ln>
        </p:spPr>
        <p:txBody>
          <a:bodyPr wrap="square">
            <a:spAutoFit/>
          </a:bodyPr>
          <a:lstStyle/>
          <a:p>
            <a:pPr algn="ctr"/>
            <a:r>
              <a:rPr lang="ru-RU" altLang="ru-RU" b="1" dirty="0">
                <a:cs typeface="Arial" panose="020B0604020202020204" pitchFamily="34" charset="0"/>
              </a:rPr>
              <a:t>Согласно закону орган, назначивший экспертизу, гарантирует достоверность и допустимость объектов экспертного исследования</a:t>
            </a:r>
          </a:p>
        </p:txBody>
      </p:sp>
      <p:sp>
        <p:nvSpPr>
          <p:cNvPr id="5" name="Прямоугольник 4">
            <a:extLst>
              <a:ext uri="{FF2B5EF4-FFF2-40B4-BE49-F238E27FC236}">
                <a16:creationId xmlns:a16="http://schemas.microsoft.com/office/drawing/2014/main" id="{54BCC10A-68B7-BC45-9E61-56997F52F1EB}"/>
              </a:ext>
            </a:extLst>
          </p:cNvPr>
          <p:cNvSpPr/>
          <p:nvPr/>
        </p:nvSpPr>
        <p:spPr>
          <a:xfrm>
            <a:off x="395536" y="404664"/>
            <a:ext cx="8410327" cy="2308324"/>
          </a:xfrm>
          <a:prstGeom prst="rect">
            <a:avLst/>
          </a:prstGeom>
          <a:ln w="28575">
            <a:solidFill>
              <a:schemeClr val="tx1"/>
            </a:solidFill>
          </a:ln>
        </p:spPr>
        <p:txBody>
          <a:bodyPr wrap="square">
            <a:spAutoFit/>
          </a:bodyPr>
          <a:lstStyle/>
          <a:p>
            <a:pPr marL="0" indent="0" algn="just">
              <a:buFont typeface="Arial" panose="020B0604020202020204" pitchFamily="34" charset="0"/>
              <a:buNone/>
              <a:defRPr/>
            </a:pPr>
            <a:r>
              <a:rPr lang="ru-RU" dirty="0">
                <a:cs typeface="Arial" panose="020B0604020202020204" pitchFamily="34" charset="0"/>
              </a:rPr>
              <a:t>Объект экспертного исследования в общей теории судебной экспертизы рассматривается как сложная динамическая система, состоящая из трех элементов:</a:t>
            </a:r>
          </a:p>
          <a:p>
            <a:pPr marL="0" indent="0" algn="just">
              <a:buNone/>
              <a:defRPr/>
            </a:pPr>
            <a:r>
              <a:rPr lang="ru-RU" dirty="0">
                <a:cs typeface="Arial" panose="020B0604020202020204" pitchFamily="34" charset="0"/>
              </a:rPr>
              <a:t>1) источник информации о факте;</a:t>
            </a:r>
          </a:p>
          <a:p>
            <a:pPr marL="0" indent="0" algn="just">
              <a:buNone/>
              <a:defRPr/>
            </a:pPr>
            <a:r>
              <a:rPr lang="ru-RU" dirty="0">
                <a:cs typeface="Arial" panose="020B0604020202020204" pitchFamily="34" charset="0"/>
              </a:rPr>
              <a:t>2) материальный носитель информации о данном факте, событии;</a:t>
            </a:r>
          </a:p>
          <a:p>
            <a:pPr marL="0" indent="0" algn="just">
              <a:buNone/>
              <a:defRPr/>
            </a:pPr>
            <a:r>
              <a:rPr lang="ru-RU" dirty="0">
                <a:cs typeface="Arial" panose="020B0604020202020204" pitchFamily="34" charset="0"/>
              </a:rPr>
              <a:t>3) механизм передачи информации от источника к носителю, другими словами как отражаемый и отражающий компоненты и механизм их взаимодействия.</a:t>
            </a:r>
          </a:p>
        </p:txBody>
      </p:sp>
    </p:spTree>
  </p:cSld>
  <p:clrMapOvr>
    <a:masterClrMapping/>
  </p:clrMapOvr>
  <p:transition>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21272DB-AC27-614A-88CC-94B17ED73B49}"/>
              </a:ext>
            </a:extLst>
          </p:cNvPr>
          <p:cNvSpPr/>
          <p:nvPr/>
        </p:nvSpPr>
        <p:spPr>
          <a:xfrm>
            <a:off x="215900" y="476250"/>
            <a:ext cx="8712200" cy="5905500"/>
          </a:xfrm>
          <a:prstGeom prst="rect">
            <a:avLst/>
          </a:prstGeom>
          <a:ln>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Вопросы, решаемые в рамках судебной экспертизы видеоматериалов:</a:t>
            </a:r>
            <a:endParaRPr lang="ru-RU" sz="2400" b="1"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какие фильмы записаны на видеокассете;</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в какое время года, суток производилась видеосъемка эпизодов, имеющихся на видеопленке;</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каковы обстоятельства производства видеозаписи, имеющейся на видеопленке: ракурс съемки, наличие помех – предметов, заслоняющих объектив видеокамеры, недостаточное освещение, недостаточная резкость изображения;</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подвергалась ли видеопленка в видеокассете механическому монтажу;</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не выполнена ли запись на видеокассете с применением кино-, видеомонтажа с помощью промежуточной кино-, видеоаппаратуры;</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каковы размеры запечатленных на видеопленке предметов и расстояния между ними;</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каково смысловое и целевое назначение запечатленных на видеопленке предметов, их характерные признаки;</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один и тот же ли предмет (строение, помещение, участок местности и прочее) запечатлен на представленных видеоматериалах;</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действительно ли на видеокассете запечатлен предмет (строение, помещение, участок местности), являющийся одним из составляющих происшедшего события преступления.</a:t>
            </a:r>
            <a:endParaRPr lang="ru-RU" sz="17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Прямоугольник 1">
            <a:extLst>
              <a:ext uri="{FF2B5EF4-FFF2-40B4-BE49-F238E27FC236}">
                <a16:creationId xmlns:a16="http://schemas.microsoft.com/office/drawing/2014/main" id="{A98B5F66-D273-634B-8FCD-472671265430}"/>
              </a:ext>
            </a:extLst>
          </p:cNvPr>
          <p:cNvSpPr>
            <a:spLocks noChangeArrowheads="1"/>
          </p:cNvSpPr>
          <p:nvPr/>
        </p:nvSpPr>
        <p:spPr bwMode="auto">
          <a:xfrm>
            <a:off x="468313" y="476250"/>
            <a:ext cx="8424862" cy="198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Объектами фототехнического исследования являются: </a:t>
            </a:r>
          </a:p>
          <a:p>
            <a:pPr>
              <a:lnSpc>
                <a:spcPct val="115000"/>
              </a:lnSpc>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фотоснимки, фотокамеры, фотоувеличители, кадрирующие рамки, фотобумага, фотопленка и другие средства, материалы, необходимые для изготовления фотоснимков.</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buFontTx/>
              <a:buNone/>
            </a:pP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Кроме того, круг объектов этого вида исследования включает кинопленки, кинокамеры и средства, необходимые для съемки.</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
        <p:nvSpPr>
          <p:cNvPr id="167938" name="Прямоугольник 2">
            <a:extLst>
              <a:ext uri="{FF2B5EF4-FFF2-40B4-BE49-F238E27FC236}">
                <a16:creationId xmlns:a16="http://schemas.microsoft.com/office/drawing/2014/main" id="{85D2F246-AA3A-744F-B5C3-B70E16F9AEED}"/>
              </a:ext>
            </a:extLst>
          </p:cNvPr>
          <p:cNvSpPr>
            <a:spLocks noChangeArrowheads="1"/>
          </p:cNvSpPr>
          <p:nvPr/>
        </p:nvSpPr>
        <p:spPr bwMode="auto">
          <a:xfrm>
            <a:off x="468313" y="2670175"/>
            <a:ext cx="8424862" cy="3887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      При назначении экспертизы в постановлении следует привести сведения о ремонте фото-, кинокамеры, замене в них некоторых деталей, об условиях хранения негативов, снимков, фотобумаги, реактивов.</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buFontTx/>
              <a:buNone/>
            </a:pP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 Целесообразно представлять непосредственно фото-, кинокамеры, увеличители, кассеты, негативы.</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buFontTx/>
              <a:buNone/>
            </a:pP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 При идентификации предмета по изображению на снимках следует по возможности направлять сам предмет.</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buFontTx/>
              <a:buNone/>
            </a:pP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 При изъятии фото-, кинокамер, кассет, с имеющимися в них экспонированными снимками, следует указать это в постановлении о назначении экспертизы.</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buFontTx/>
              <a:buNone/>
            </a:pP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 Реактивы, фотобумагу, пленки и другие материалы упаковывать в соответствии с правилами их изъятия, хранения и транспортировки.</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Прямоугольник 1">
            <a:extLst>
              <a:ext uri="{FF2B5EF4-FFF2-40B4-BE49-F238E27FC236}">
                <a16:creationId xmlns:a16="http://schemas.microsoft.com/office/drawing/2014/main" id="{BC313BB9-6A58-9E41-B538-F43971D78B83}"/>
              </a:ext>
            </a:extLst>
          </p:cNvPr>
          <p:cNvSpPr>
            <a:spLocks noChangeArrowheads="1"/>
          </p:cNvSpPr>
          <p:nvPr/>
        </p:nvSpPr>
        <p:spPr bwMode="auto">
          <a:xfrm>
            <a:off x="431800" y="212725"/>
            <a:ext cx="8280400" cy="6432550"/>
          </a:xfrm>
          <a:prstGeom prst="rect">
            <a:avLst/>
          </a:prstGeom>
          <a:no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defRPr/>
            </a:pPr>
            <a:r>
              <a:rPr lang="ru-RU" altLang="ru-RU" sz="2000" b="1" u="sng" dirty="0">
                <a:solidFill>
                  <a:srgbClr val="000000"/>
                </a:solidFill>
                <a:latin typeface="Arial" panose="020B0604020202020204" pitchFamily="34" charset="0"/>
                <a:ea typeface="Consolas" panose="020B0609020204030204" pitchFamily="49" charset="0"/>
                <a:cs typeface="Arial" panose="020B0604020202020204" pitchFamily="34" charset="0"/>
              </a:rPr>
              <a:t>Объектами судебно-экспертного фототехнического исследования по разделу видеодокументов являются:</a:t>
            </a:r>
            <a:endParaRPr lang="ru-RU" altLang="ru-RU" sz="2000" b="1" u="sng" dirty="0">
              <a:latin typeface="Arial" panose="020B0604020202020204" pitchFamily="34" charset="0"/>
              <a:ea typeface="Consolas" panose="020B0609020204030204" pitchFamily="49" charset="0"/>
              <a:cs typeface="Arial" panose="020B0604020202020204" pitchFamily="34" charset="0"/>
            </a:endParaRPr>
          </a:p>
          <a:p>
            <a:pPr marL="142875" indent="-142875" algn="just">
              <a:lnSpc>
                <a:spcPct val="115000"/>
              </a:lnSpc>
              <a:spcBef>
                <a:spcPct val="0"/>
              </a:spcBef>
              <a:defRPr/>
            </a:pPr>
            <a:r>
              <a:rPr lang="ru-RU" altLang="ru-RU" sz="2000" dirty="0">
                <a:solidFill>
                  <a:srgbClr val="000000"/>
                </a:solidFill>
                <a:latin typeface="Arial" panose="020B0604020202020204" pitchFamily="34" charset="0"/>
                <a:ea typeface="Consolas" panose="020B0609020204030204" pitchFamily="49" charset="0"/>
                <a:cs typeface="Arial" panose="020B0604020202020204" pitchFamily="34" charset="0"/>
              </a:rPr>
              <a:t>киноленты, видеокассеты как средство запечатления предметов, обстановки, действий, с имеющимися на них художественными, документальными фильмами, исполненными профессионально, на баз е кино-, видео-мастерских, либо в рамках любительской кино-, видеосъемки;</a:t>
            </a:r>
            <a:endParaRPr lang="ru-RU" altLang="ru-RU" sz="2000" dirty="0">
              <a:latin typeface="Arial" panose="020B0604020202020204" pitchFamily="34" charset="0"/>
              <a:ea typeface="Consolas" panose="020B0609020204030204" pitchFamily="49" charset="0"/>
              <a:cs typeface="Arial" panose="020B0604020202020204" pitchFamily="34" charset="0"/>
            </a:endParaRPr>
          </a:p>
          <a:p>
            <a:pPr marL="142875" indent="-142875" algn="just">
              <a:lnSpc>
                <a:spcPct val="115000"/>
              </a:lnSpc>
              <a:spcBef>
                <a:spcPct val="0"/>
              </a:spcBef>
              <a:defRPr/>
            </a:pPr>
            <a:r>
              <a:rPr lang="ru-RU" altLang="ru-RU" sz="2000" dirty="0">
                <a:solidFill>
                  <a:srgbClr val="000000"/>
                </a:solidFill>
                <a:latin typeface="Arial" panose="020B0604020202020204" pitchFamily="34" charset="0"/>
                <a:ea typeface="Consolas" panose="020B0609020204030204" pitchFamily="49" charset="0"/>
                <a:cs typeface="Arial" panose="020B0604020202020204" pitchFamily="34" charset="0"/>
              </a:rPr>
              <a:t>киноленты, видеокассеты как средство запечатления действий, проводимых в рамках расследования и судебного разбирательства уголовных и гражданских дел (видеозаписи оперативно-розыскных мероприятий, различных следственных действий).</a:t>
            </a:r>
            <a:endParaRPr lang="ru-RU" altLang="ru-RU" sz="2000" dirty="0">
              <a:latin typeface="Arial" panose="020B0604020202020204" pitchFamily="34" charset="0"/>
              <a:ea typeface="Consolas" panose="020B0609020204030204" pitchFamily="49" charset="0"/>
              <a:cs typeface="Arial" panose="020B0604020202020204" pitchFamily="34" charset="0"/>
            </a:endParaRPr>
          </a:p>
          <a:p>
            <a:pPr algn="ctr">
              <a:lnSpc>
                <a:spcPct val="115000"/>
              </a:lnSpc>
              <a:spcBef>
                <a:spcPct val="0"/>
              </a:spcBef>
              <a:buFontTx/>
              <a:buNone/>
              <a:defRPr/>
            </a:pPr>
            <a:r>
              <a:rPr lang="ru-RU" altLang="ru-RU" sz="2000" b="1" dirty="0">
                <a:solidFill>
                  <a:srgbClr val="000000"/>
                </a:solidFill>
                <a:latin typeface="Arial" panose="020B0604020202020204" pitchFamily="34" charset="0"/>
                <a:ea typeface="Consolas" panose="020B0609020204030204" pitchFamily="49" charset="0"/>
                <a:cs typeface="Arial" panose="020B0604020202020204" pitchFamily="34" charset="0"/>
              </a:rPr>
              <a:t>Фиксирующая (записывающая), воспроизводящая аппаратура, аппаратура вспомогательного характера:</a:t>
            </a:r>
            <a:endParaRPr lang="ru-RU" altLang="ru-RU" sz="2000" b="1" dirty="0">
              <a:latin typeface="Arial" panose="020B0604020202020204" pitchFamily="34" charset="0"/>
              <a:ea typeface="Consolas" panose="020B0609020204030204" pitchFamily="49" charset="0"/>
              <a:cs typeface="Arial" panose="020B0604020202020204" pitchFamily="34" charset="0"/>
            </a:endParaRPr>
          </a:p>
          <a:p>
            <a:pPr marL="142875" indent="-142875" algn="just">
              <a:lnSpc>
                <a:spcPct val="115000"/>
              </a:lnSpc>
              <a:spcBef>
                <a:spcPct val="0"/>
              </a:spcBef>
              <a:defRPr/>
            </a:pPr>
            <a:r>
              <a:rPr lang="ru-RU" altLang="ru-RU" sz="2000" dirty="0">
                <a:solidFill>
                  <a:srgbClr val="000000"/>
                </a:solidFill>
                <a:latin typeface="Arial" panose="020B0604020202020204" pitchFamily="34" charset="0"/>
                <a:ea typeface="Consolas" panose="020B0609020204030204" pitchFamily="49" charset="0"/>
                <a:cs typeface="Arial" panose="020B0604020202020204" pitchFamily="34" charset="0"/>
              </a:rPr>
              <a:t>кинокамеры, кинопроекторы, видеомагнитофоны, видеоплейеры, видеомагнитофоны, монтажные установки и прочие;</a:t>
            </a:r>
            <a:endParaRPr lang="ru-RU" altLang="ru-RU" sz="2000" dirty="0">
              <a:latin typeface="Arial" panose="020B0604020202020204" pitchFamily="34" charset="0"/>
              <a:ea typeface="Consolas" panose="020B0609020204030204" pitchFamily="49" charset="0"/>
              <a:cs typeface="Arial" panose="020B0604020202020204" pitchFamily="34" charset="0"/>
            </a:endParaRPr>
          </a:p>
          <a:p>
            <a:pPr marL="142875" indent="-142875" algn="just">
              <a:lnSpc>
                <a:spcPct val="115000"/>
              </a:lnSpc>
              <a:spcBef>
                <a:spcPct val="0"/>
              </a:spcBef>
              <a:defRPr/>
            </a:pPr>
            <a:r>
              <a:rPr lang="ru-RU" altLang="ru-RU" sz="2000" dirty="0">
                <a:solidFill>
                  <a:srgbClr val="000000"/>
                </a:solidFill>
                <a:latin typeface="Arial" panose="020B0604020202020204" pitchFamily="34" charset="0"/>
                <a:ea typeface="Consolas" panose="020B0609020204030204" pitchFamily="49" charset="0"/>
                <a:cs typeface="Arial" panose="020B0604020202020204" pitchFamily="34" charset="0"/>
              </a:rPr>
              <a:t>сопроводительная документация к предоставляемым на исследование кино-, видеоматериала;</a:t>
            </a:r>
            <a:endParaRPr lang="ru-RU" altLang="ru-RU" sz="2000" dirty="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C908C5-96AE-2042-A8FD-08DD6CCE5445}"/>
              </a:ext>
            </a:extLst>
          </p:cNvPr>
          <p:cNvSpPr/>
          <p:nvPr/>
        </p:nvSpPr>
        <p:spPr>
          <a:xfrm>
            <a:off x="312738" y="188913"/>
            <a:ext cx="8496300" cy="2900362"/>
          </a:xfrm>
          <a:prstGeom prst="rect">
            <a:avLst/>
          </a:prstGeom>
          <a:ln>
            <a:solidFill>
              <a:schemeClr val="tx1"/>
            </a:solidFill>
          </a:ln>
        </p:spPr>
        <p:txBody>
          <a:bodyPr>
            <a:spAutoFit/>
          </a:bodyPr>
          <a:lstStyle/>
          <a:p>
            <a:pPr algn="ctr">
              <a:lnSpc>
                <a:spcPct val="115000"/>
              </a:lnSpc>
              <a:spcAft>
                <a:spcPts val="0"/>
              </a:spcAft>
              <a:defRPr/>
            </a:pPr>
            <a:r>
              <a:rPr lang="ru-RU" sz="1600" b="1" u="sng" dirty="0">
                <a:solidFill>
                  <a:srgbClr val="000000"/>
                </a:solidFill>
                <a:ea typeface="Consolas" panose="020B0609020204030204" pitchFamily="49" charset="0"/>
                <a:cs typeface="Arial" panose="020B0604020202020204" pitchFamily="34" charset="0"/>
              </a:rPr>
              <a:t>При предоставлении материалов для производства экспертизы кино-видеоматериалов, необходимо соблюдение следующих условий:</a:t>
            </a:r>
            <a:endParaRPr lang="ru-RU" sz="1600" b="1"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лицо, назначающее экспертизу, должно предпринять меры к прекращению всех возможных манипуляций с конкретными объектами, содержащими информацию, необходимую для решения поставленных задач (просматривать видеокассеты в каком-либо ином режиме, кроме как по команде "</a:t>
            </a:r>
            <a:r>
              <a:rPr lang="en-US" sz="1600" dirty="0">
                <a:solidFill>
                  <a:srgbClr val="000000"/>
                </a:solidFill>
                <a:ea typeface="Consolas" panose="020B0609020204030204" pitchFamily="49" charset="0"/>
                <a:cs typeface="Arial" panose="020B0604020202020204" pitchFamily="34" charset="0"/>
              </a:rPr>
              <a:t>Play</a:t>
            </a:r>
            <a:r>
              <a:rPr lang="ru-RU" sz="1600" dirty="0">
                <a:solidFill>
                  <a:srgbClr val="000000"/>
                </a:solidFill>
                <a:ea typeface="Consolas" panose="020B0609020204030204" pitchFamily="49" charset="0"/>
                <a:cs typeface="Arial" panose="020B0604020202020204" pitchFamily="34" charset="0"/>
              </a:rPr>
              <a:t>" видеовоспроизводящей аппаратуры, использовать для просмотра кинолент проекционную аппаратуру, не соответствующую формату исследуемой кинопленки);</a:t>
            </a:r>
            <a:endParaRPr lang="ru-RU" sz="1600" dirty="0">
              <a:ea typeface="Consolas" panose="020B0609020204030204" pitchFamily="49"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кино-видеоматериалы упаковываются в отдельные пакеты и сопровождены соответствующими надписями о содержании этой информации.</a:t>
            </a:r>
            <a:endParaRPr lang="ru-RU" sz="1600" dirty="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19FE14AF-F176-B14F-A858-040A09EF021B}"/>
              </a:ext>
            </a:extLst>
          </p:cNvPr>
          <p:cNvSpPr/>
          <p:nvPr/>
        </p:nvSpPr>
        <p:spPr>
          <a:xfrm>
            <a:off x="312738" y="3203575"/>
            <a:ext cx="8496300" cy="3465513"/>
          </a:xfrm>
          <a:prstGeom prst="rect">
            <a:avLst/>
          </a:prstGeom>
          <a:ln>
            <a:solidFill>
              <a:schemeClr val="tx1"/>
            </a:solidFill>
          </a:ln>
        </p:spPr>
        <p:txBody>
          <a:bodyPr>
            <a:spAutoFit/>
          </a:bodyPr>
          <a:lstStyle/>
          <a:p>
            <a:pPr algn="just">
              <a:lnSpc>
                <a:spcPct val="115000"/>
              </a:lnSpc>
              <a:spcAft>
                <a:spcPts val="0"/>
              </a:spcAft>
              <a:defRPr/>
            </a:pPr>
            <a:r>
              <a:rPr lang="ru-RU" sz="1600" dirty="0">
                <a:solidFill>
                  <a:srgbClr val="000000"/>
                </a:solidFill>
                <a:ea typeface="Consolas" panose="020B0609020204030204" pitchFamily="49" charset="0"/>
                <a:cs typeface="Arial" panose="020B0604020202020204" pitchFamily="34" charset="0"/>
              </a:rPr>
              <a:t>       В соответствующих документах – постановлении (определении), либо сопроводительных письмах должно быть указаны сведения о возможной необходимости соблюдения особых режимов воспроизведения видеоинформации – кинопроекторы, видеомагнитофоны определенного типа и прочее;</a:t>
            </a:r>
            <a:endParaRPr lang="ru-RU" sz="1600" dirty="0">
              <a:ea typeface="Consolas" panose="020B0609020204030204" pitchFamily="49"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не допускается подвергать объекты какому-либо механическому воздействию – открывать защитные планки видеокассет, раскручивать скрепляющие их винты, каким-либо образом повреждать корпуса видеокассет и упаковочные коробки кинолент, скреплять киноленты скрепками, пробивать </a:t>
            </a:r>
            <a:r>
              <a:rPr lang="ru-RU" sz="1600" dirty="0" err="1">
                <a:solidFill>
                  <a:srgbClr val="000000"/>
                </a:solidFill>
                <a:ea typeface="Consolas" panose="020B0609020204030204" pitchFamily="49" charset="0"/>
                <a:cs typeface="Arial" panose="020B0604020202020204" pitchFamily="34" charset="0"/>
              </a:rPr>
              <a:t>степлерами</a:t>
            </a:r>
            <a:r>
              <a:rPr lang="ru-RU" sz="1600" dirty="0">
                <a:solidFill>
                  <a:srgbClr val="000000"/>
                </a:solidFill>
                <a:ea typeface="Consolas" panose="020B0609020204030204" pitchFamily="49" charset="0"/>
                <a:cs typeface="Arial" panose="020B0604020202020204" pitchFamily="34" charset="0"/>
              </a:rPr>
              <a:t>, каким-либо образом изменять их форму;</a:t>
            </a:r>
            <a:endParaRPr lang="ru-RU" sz="1600" dirty="0">
              <a:ea typeface="Consolas" panose="020B0609020204030204" pitchFamily="49"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запрещается пересылать кино - видеоматериалы по почте иначе, чем заключенными в упаковочный материал жесткой формы, предохраняющий объекты от механических и иных повреждений; </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7E6AB8F-C2AB-2247-900E-C8F8C859815A}"/>
              </a:ext>
            </a:extLst>
          </p:cNvPr>
          <p:cNvSpPr/>
          <p:nvPr/>
        </p:nvSpPr>
        <p:spPr>
          <a:xfrm>
            <a:off x="287338" y="211138"/>
            <a:ext cx="8569325" cy="6435725"/>
          </a:xfrm>
          <a:prstGeom prst="rect">
            <a:avLst/>
          </a:prstGeom>
          <a:ln>
            <a:solidFill>
              <a:schemeClr val="tx1"/>
            </a:solidFill>
          </a:ln>
        </p:spPr>
        <p:txBody>
          <a:bodyPr>
            <a:spAutoFit/>
          </a:bodyPr>
          <a:lstStyle/>
          <a:p>
            <a:pPr marL="285750" indent="-285750" algn="just">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необходимо принять меры, предохраняющие от возможного размагничивания видеокассет и уничтожения, тем самым, имеющейся на них информации (хранить вдали от источников статического электричества, магнитных полей);</a:t>
            </a:r>
            <a:endParaRPr lang="ru-RU" sz="2400" dirty="0">
              <a:ea typeface="Consolas" panose="020B0609020204030204" pitchFamily="49"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если кино- видеоматериалы сопровождаются </a:t>
            </a:r>
            <a:r>
              <a:rPr lang="ru-RU" dirty="0" err="1">
                <a:solidFill>
                  <a:srgbClr val="000000"/>
                </a:solidFill>
                <a:ea typeface="Consolas" panose="020B0609020204030204" pitchFamily="49" charset="0"/>
                <a:cs typeface="Arial" panose="020B0604020202020204" pitchFamily="34" charset="0"/>
              </a:rPr>
              <a:t>аудиотекстом</a:t>
            </a:r>
            <a:r>
              <a:rPr lang="ru-RU" dirty="0">
                <a:solidFill>
                  <a:srgbClr val="000000"/>
                </a:solidFill>
                <a:ea typeface="Consolas" panose="020B0609020204030204" pitchFamily="49" charset="0"/>
                <a:cs typeface="Arial" panose="020B0604020202020204" pitchFamily="34" charset="0"/>
              </a:rPr>
              <a:t>, исполненным на языке, не принятым в уголовном, гражданском судопроизводстве Республики Казахстан, и для оценки действий необходимо изучение смыслового содержания этого текста, лицо, назначающее экспертизу, в распоряжение эксперта представляет адаптированный перевод, либо непосредственно самого переводчика;</a:t>
            </a:r>
            <a:endParaRPr lang="ru-RU" sz="2400" dirty="0">
              <a:ea typeface="Consolas" panose="020B0609020204030204" pitchFamily="49"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представляемая документация отображает все этапы передвижения видеоматериалов - с момента производства съемок до момента получения их лицом, производящим дознание, следствие, рассмотрение дел в суде;</a:t>
            </a:r>
            <a:endParaRPr lang="ru-RU" sz="2400" dirty="0">
              <a:ea typeface="Consolas" panose="020B0609020204030204" pitchFamily="49" charset="0"/>
              <a:cs typeface="Arial" panose="020B0604020202020204" pitchFamily="34" charset="0"/>
            </a:endParaRPr>
          </a:p>
          <a:p>
            <a:pPr algn="just">
              <a:spcAft>
                <a:spcPts val="0"/>
              </a:spcAft>
              <a:defRPr/>
            </a:pPr>
            <a:endParaRPr lang="ru-RU" sz="1700" b="1" dirty="0">
              <a:solidFill>
                <a:srgbClr val="000000"/>
              </a:solidFill>
              <a:ea typeface="Consolas" panose="020B0609020204030204" pitchFamily="49" charset="0"/>
              <a:cs typeface="Arial" panose="020B0604020202020204" pitchFamily="34" charset="0"/>
            </a:endParaRPr>
          </a:p>
          <a:p>
            <a:pPr algn="just">
              <a:spcAft>
                <a:spcPts val="0"/>
              </a:spcAft>
              <a:defRPr/>
            </a:pPr>
            <a:r>
              <a:rPr lang="ru-RU" sz="1700" b="1" dirty="0">
                <a:solidFill>
                  <a:srgbClr val="000000"/>
                </a:solidFill>
                <a:ea typeface="Consolas" panose="020B0609020204030204" pitchFamily="49" charset="0"/>
                <a:cs typeface="Arial" panose="020B0604020202020204" pitchFamily="34" charset="0"/>
              </a:rPr>
              <a:t>Примечание: </a:t>
            </a:r>
            <a:r>
              <a:rPr lang="ru-RU" sz="1700" dirty="0">
                <a:solidFill>
                  <a:srgbClr val="000000"/>
                </a:solidFill>
                <a:ea typeface="Consolas" panose="020B0609020204030204" pitchFamily="49" charset="0"/>
                <a:cs typeface="Arial" panose="020B0604020202020204" pitchFamily="34" charset="0"/>
              </a:rPr>
              <a:t>Поскольку в настоящее время широкое использование получили цифровые носители информации, которыми являются компакт-диски и </a:t>
            </a:r>
            <a:r>
              <a:rPr lang="ru-RU" sz="1700" dirty="0" err="1">
                <a:solidFill>
                  <a:srgbClr val="000000"/>
                </a:solidFill>
                <a:ea typeface="Consolas" panose="020B0609020204030204" pitchFamily="49" charset="0"/>
                <a:cs typeface="Arial" panose="020B0604020202020204" pitchFamily="34" charset="0"/>
              </a:rPr>
              <a:t>флеш</a:t>
            </a:r>
            <a:r>
              <a:rPr lang="ru-RU" sz="1700" dirty="0">
                <a:solidFill>
                  <a:srgbClr val="000000"/>
                </a:solidFill>
                <a:ea typeface="Consolas" panose="020B0609020204030204" pitchFamily="49" charset="0"/>
                <a:cs typeface="Arial" panose="020B0604020202020204" pitchFamily="34" charset="0"/>
              </a:rPr>
              <a:t>-накопители то на разрешение экспертизы могут быть поставлены те же вопросы, которые ставятся для изучения информации, содержащихся на видеокассетах. При этом необходимо предпринимать аналогичные меры предосторожности при обращении с данными объектами исследования</a:t>
            </a:r>
            <a:r>
              <a:rPr lang="ru-RU" dirty="0">
                <a:solidFill>
                  <a:srgbClr val="000000"/>
                </a:solidFill>
                <a:ea typeface="Consolas" panose="020B0609020204030204" pitchFamily="49" charset="0"/>
                <a:cs typeface="Arial" panose="020B0604020202020204" pitchFamily="34" charset="0"/>
              </a:rPr>
              <a:t>.</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Прямоугольник 1">
            <a:extLst>
              <a:ext uri="{FF2B5EF4-FFF2-40B4-BE49-F238E27FC236}">
                <a16:creationId xmlns:a16="http://schemas.microsoft.com/office/drawing/2014/main" id="{9A1BAA0A-E6A4-AD4A-9CC7-A68B1EBC5B72}"/>
              </a:ext>
            </a:extLst>
          </p:cNvPr>
          <p:cNvSpPr>
            <a:spLocks noChangeArrowheads="1"/>
          </p:cNvSpPr>
          <p:nvPr/>
        </p:nvSpPr>
        <p:spPr bwMode="auto">
          <a:xfrm>
            <a:off x="755650" y="260350"/>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ТЕМА </a:t>
            </a:r>
            <a:r>
              <a:rPr lang="en-US"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2</a:t>
            </a: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2. СУДЕБНАЯ ТРАСОЛОГИЧЕСКАЯ ЭКСПЕРТИЗА </a:t>
            </a:r>
            <a:endParaRPr lang="ru-RU" altLang="ru-RU" sz="1800" dirty="0">
              <a:latin typeface="Arial" panose="020B0604020202020204" pitchFamily="34" charset="0"/>
              <a:ea typeface="Consolas" panose="020B0609020204030204" pitchFamily="49" charset="0"/>
              <a:cs typeface="Arial" panose="020B0604020202020204" pitchFamily="34" charset="0"/>
            </a:endParaRPr>
          </a:p>
        </p:txBody>
      </p:sp>
      <p:sp>
        <p:nvSpPr>
          <p:cNvPr id="172034" name="Прямоугольник 2">
            <a:extLst>
              <a:ext uri="{FF2B5EF4-FFF2-40B4-BE49-F238E27FC236}">
                <a16:creationId xmlns:a16="http://schemas.microsoft.com/office/drawing/2014/main" id="{B3AF36E6-A4C6-0C45-AFD9-BC9B8001F888}"/>
              </a:ext>
            </a:extLst>
          </p:cNvPr>
          <p:cNvSpPr>
            <a:spLocks noChangeArrowheads="1"/>
          </p:cNvSpPr>
          <p:nvPr/>
        </p:nvSpPr>
        <p:spPr bwMode="auto">
          <a:xfrm>
            <a:off x="323850" y="630238"/>
            <a:ext cx="8351838" cy="13398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Предметом судебной трасологической экспертизы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является установление фактических данных при изучении различных следов в целях определения механизма их образования и определения оставившего их объекта.</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1E61A086-D6A3-6F42-90FF-0EAFE24861ED}"/>
              </a:ext>
            </a:extLst>
          </p:cNvPr>
          <p:cNvSpPr/>
          <p:nvPr/>
        </p:nvSpPr>
        <p:spPr>
          <a:xfrm>
            <a:off x="323850" y="2114550"/>
            <a:ext cx="8351838" cy="2773363"/>
          </a:xfrm>
          <a:prstGeom prst="rect">
            <a:avLst/>
          </a:prstGeom>
          <a:ln>
            <a:solidFill>
              <a:schemeClr val="tx1"/>
            </a:solidFill>
          </a:ln>
        </p:spPr>
        <p:txBody>
          <a:bodyPr>
            <a:spAutoFit/>
          </a:bodyPr>
          <a:lstStyle/>
          <a:p>
            <a:pPr algn="ctr">
              <a:lnSpc>
                <a:spcPct val="115000"/>
              </a:lnSpc>
              <a:spcAft>
                <a:spcPts val="0"/>
              </a:spcAft>
              <a:defRPr/>
            </a:pPr>
            <a:r>
              <a:rPr lang="ru-RU" sz="1700" b="1" u="sng" dirty="0">
                <a:solidFill>
                  <a:srgbClr val="000000"/>
                </a:solidFill>
                <a:ea typeface="Consolas" panose="020B0609020204030204" pitchFamily="49" charset="0"/>
                <a:cs typeface="Arial" panose="020B0604020202020204" pitchFamily="34" charset="0"/>
              </a:rPr>
              <a:t>Задачами </a:t>
            </a:r>
            <a:r>
              <a:rPr lang="ru-RU" sz="1700" b="1" u="sng" dirty="0" err="1">
                <a:solidFill>
                  <a:srgbClr val="000000"/>
                </a:solidFill>
                <a:ea typeface="Consolas" panose="020B0609020204030204" pitchFamily="49" charset="0"/>
                <a:cs typeface="Arial" panose="020B0604020202020204" pitchFamily="34" charset="0"/>
              </a:rPr>
              <a:t>трасологической</a:t>
            </a:r>
            <a:r>
              <a:rPr lang="ru-RU" sz="1700" b="1" u="sng" dirty="0">
                <a:solidFill>
                  <a:srgbClr val="000000"/>
                </a:solidFill>
                <a:ea typeface="Consolas" panose="020B0609020204030204" pitchFamily="49" charset="0"/>
                <a:cs typeface="Arial" panose="020B0604020202020204" pitchFamily="34" charset="0"/>
              </a:rPr>
              <a:t> экспертизы являются:</a:t>
            </a:r>
            <a:endParaRPr lang="ru-RU" sz="1700" b="1"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установление групповой принадлежности и идентификация различных объектов по их следам-отображениям;</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установление принадлежности частей единому целому;</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диагностирование механизма и условий </a:t>
            </a:r>
            <a:r>
              <a:rPr lang="ru-RU" sz="1700" dirty="0" err="1">
                <a:solidFill>
                  <a:srgbClr val="000000"/>
                </a:solidFill>
                <a:ea typeface="Consolas" panose="020B0609020204030204" pitchFamily="49" charset="0"/>
                <a:cs typeface="Arial" panose="020B0604020202020204" pitchFamily="34" charset="0"/>
              </a:rPr>
              <a:t>следообразования</a:t>
            </a:r>
            <a:r>
              <a:rPr lang="ru-RU" sz="1700" dirty="0">
                <a:solidFill>
                  <a:srgbClr val="000000"/>
                </a:solidFill>
                <a:ea typeface="Consolas" panose="020B0609020204030204" pitchFamily="49" charset="0"/>
                <a:cs typeface="Arial" panose="020B0604020202020204" pitchFamily="34" charset="0"/>
              </a:rPr>
              <a:t>, определения относимости следов к происшедшему событию, свойств и признаков объектов, оставивших след;</a:t>
            </a:r>
            <a:endParaRPr lang="ru-RU" sz="17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установление обстоятельств, при которых был оставлен след; установление относимости объектов к категории холодного оружия.</a:t>
            </a:r>
            <a:endParaRPr lang="ru-RU" sz="1700" dirty="0">
              <a:ea typeface="Consolas" panose="020B0609020204030204" pitchFamily="49" charset="0"/>
              <a:cs typeface="Arial" panose="020B0604020202020204" pitchFamily="34" charset="0"/>
            </a:endParaRPr>
          </a:p>
        </p:txBody>
      </p:sp>
      <p:sp>
        <p:nvSpPr>
          <p:cNvPr id="172036" name="Прямоугольник 4">
            <a:extLst>
              <a:ext uri="{FF2B5EF4-FFF2-40B4-BE49-F238E27FC236}">
                <a16:creationId xmlns:a16="http://schemas.microsoft.com/office/drawing/2014/main" id="{105383C7-023C-1642-BACB-7CC9E57F00E5}"/>
              </a:ext>
            </a:extLst>
          </p:cNvPr>
          <p:cNvSpPr>
            <a:spLocks noChangeArrowheads="1"/>
          </p:cNvSpPr>
          <p:nvPr/>
        </p:nvSpPr>
        <p:spPr bwMode="auto">
          <a:xfrm>
            <a:off x="323850" y="5010150"/>
            <a:ext cx="8351838" cy="1662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b="1" u="sng">
                <a:solidFill>
                  <a:srgbClr val="000000"/>
                </a:solidFill>
                <a:latin typeface="Arial" panose="020B0604020202020204" pitchFamily="34" charset="0"/>
                <a:ea typeface="Consolas" panose="020B0609020204030204" pitchFamily="49" charset="0"/>
                <a:cs typeface="Arial" panose="020B0604020202020204" pitchFamily="34" charset="0"/>
              </a:rPr>
              <a:t>Объектами трасологических экспертиз </a:t>
            </a:r>
            <a:r>
              <a:rPr lang="ru-RU" altLang="ru-RU" sz="1700">
                <a:solidFill>
                  <a:srgbClr val="000000"/>
                </a:solidFill>
                <a:latin typeface="Arial" panose="020B0604020202020204" pitchFamily="34" charset="0"/>
                <a:ea typeface="Consolas" panose="020B0609020204030204" pitchFamily="49" charset="0"/>
                <a:cs typeface="Arial" panose="020B0604020202020204" pitchFamily="34" charset="0"/>
              </a:rPr>
              <a:t>являются: следы, модели следов и иные вещественные доказательства, изымаемые на месте происшествия, проверяемые объекты, образцы, вещная обстановка места происшествия в натуре или зафиксированная на снимках и в протоколах осмотра, сведения о месте, времени и способе изъятия следов. Трасологическая экспертиза изучает не все следы, а лишь механические следы-отображения.</a:t>
            </a:r>
            <a:r>
              <a:rPr lang="ru-RU" altLang="ru-RU" sz="1700">
                <a:latin typeface="Arial" panose="020B0604020202020204" pitchFamily="34" charset="0"/>
                <a:ea typeface="Consolas" panose="020B0609020204030204" pitchFamily="49" charset="0"/>
                <a:cs typeface="Arial" panose="020B0604020202020204" pitchFamily="34" charset="0"/>
              </a:rPr>
              <a:t> </a:t>
            </a:r>
          </a:p>
        </p:txBody>
      </p:sp>
    </p:spTree>
  </p:cSld>
  <p:clrMapOvr>
    <a:masterClrMapping/>
  </p:clrMapOvr>
  <p:transition>
    <p:wipe dir="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Заголовок 1">
            <a:extLst>
              <a:ext uri="{FF2B5EF4-FFF2-40B4-BE49-F238E27FC236}">
                <a16:creationId xmlns:a16="http://schemas.microsoft.com/office/drawing/2014/main" id="{0CAB992F-4951-2D4C-9283-147E5E617AD9}"/>
              </a:ext>
            </a:extLst>
          </p:cNvPr>
          <p:cNvSpPr>
            <a:spLocks noGrp="1"/>
          </p:cNvSpPr>
          <p:nvPr>
            <p:ph type="title"/>
          </p:nvPr>
        </p:nvSpPr>
        <p:spPr>
          <a:xfrm>
            <a:off x="539750" y="274638"/>
            <a:ext cx="8147050" cy="457200"/>
          </a:xfrm>
        </p:spPr>
        <p:txBody>
          <a:bodyPr/>
          <a:lstStyle/>
          <a:p>
            <a:r>
              <a:rPr lang="ru-RU" altLang="ru-RU" sz="1800" b="1">
                <a:latin typeface="Arial" panose="020B0604020202020204" pitchFamily="34" charset="0"/>
                <a:cs typeface="Arial" panose="020B0604020202020204" pitchFamily="34" charset="0"/>
              </a:rPr>
              <a:t>РОДЫ СУДЕБНОЙ ТРАСОЛОГИЧЕСКОЙ ЭКСПЕРТИЗЫ</a:t>
            </a:r>
          </a:p>
        </p:txBody>
      </p:sp>
      <p:sp>
        <p:nvSpPr>
          <p:cNvPr id="173058" name="Объект 2">
            <a:extLst>
              <a:ext uri="{FF2B5EF4-FFF2-40B4-BE49-F238E27FC236}">
                <a16:creationId xmlns:a16="http://schemas.microsoft.com/office/drawing/2014/main" id="{E21CE9A0-A2DE-DF41-9EC6-57FD8B04C8AC}"/>
              </a:ext>
            </a:extLst>
          </p:cNvPr>
          <p:cNvSpPr>
            <a:spLocks noGrp="1"/>
          </p:cNvSpPr>
          <p:nvPr>
            <p:ph idx="1"/>
          </p:nvPr>
        </p:nvSpPr>
        <p:spPr>
          <a:xfrm>
            <a:off x="446088" y="5545138"/>
            <a:ext cx="8229600" cy="612775"/>
          </a:xfrm>
          <a:ln>
            <a:solidFill>
              <a:schemeClr val="tx1"/>
            </a:solidFill>
            <a:miter lim="800000"/>
            <a:headEnd/>
            <a:tailEnd/>
          </a:ln>
        </p:spPr>
        <p:txBody>
          <a:bodyPr/>
          <a:lstStyle/>
          <a:p>
            <a:pPr marL="0" indent="0" algn="just">
              <a:buFont typeface="Arial" panose="020B0604020202020204" pitchFamily="34" charset="0"/>
              <a:buNone/>
            </a:pPr>
            <a:r>
              <a:rPr lang="ru-RU" altLang="ru-RU" sz="1800">
                <a:latin typeface="Arial" panose="020B0604020202020204" pitchFamily="34" charset="0"/>
                <a:cs typeface="Arial" panose="020B0604020202020204" pitchFamily="34" charset="0"/>
              </a:rPr>
              <a:t>Исследование следов уничтожения (изменения) маркировочных обозначений</a:t>
            </a:r>
          </a:p>
        </p:txBody>
      </p:sp>
      <p:sp>
        <p:nvSpPr>
          <p:cNvPr id="173059" name="Прямоугольник 3">
            <a:extLst>
              <a:ext uri="{FF2B5EF4-FFF2-40B4-BE49-F238E27FC236}">
                <a16:creationId xmlns:a16="http://schemas.microsoft.com/office/drawing/2014/main" id="{F586B859-0033-0349-A860-29CD89D05BA3}"/>
              </a:ext>
            </a:extLst>
          </p:cNvPr>
          <p:cNvSpPr>
            <a:spLocks noChangeArrowheads="1"/>
          </p:cNvSpPr>
          <p:nvPr/>
        </p:nvSpPr>
        <p:spPr bwMode="auto">
          <a:xfrm>
            <a:off x="466725" y="833438"/>
            <a:ext cx="82296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Трасологическая экспертиза следов человека и животного</a:t>
            </a:r>
            <a:r>
              <a:rPr lang="ru-RU" altLang="ru-RU" sz="1800">
                <a:latin typeface="Arial" panose="020B0604020202020204" pitchFamily="34" charset="0"/>
                <a:ea typeface="Consolas" panose="020B0609020204030204" pitchFamily="49" charset="0"/>
                <a:cs typeface="Arial" panose="020B0604020202020204" pitchFamily="34" charset="0"/>
              </a:rPr>
              <a:t> </a:t>
            </a:r>
          </a:p>
        </p:txBody>
      </p:sp>
      <p:sp>
        <p:nvSpPr>
          <p:cNvPr id="173060" name="Прямоугольник 4">
            <a:extLst>
              <a:ext uri="{FF2B5EF4-FFF2-40B4-BE49-F238E27FC236}">
                <a16:creationId xmlns:a16="http://schemas.microsoft.com/office/drawing/2014/main" id="{610E9FDF-4950-C148-B04B-DD34CE35A2F1}"/>
              </a:ext>
            </a:extLst>
          </p:cNvPr>
          <p:cNvSpPr>
            <a:spLocks noChangeArrowheads="1"/>
          </p:cNvSpPr>
          <p:nvPr/>
        </p:nvSpPr>
        <p:spPr bwMode="auto">
          <a:xfrm>
            <a:off x="457200" y="1446213"/>
            <a:ext cx="8229600" cy="66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запирающих устройств, предохранительных устройств, а также следов орудий взлома и инструментов</a:t>
            </a:r>
            <a:r>
              <a:rPr lang="ru-RU" altLang="ru-RU" sz="1800">
                <a:latin typeface="Arial" panose="020B0604020202020204" pitchFamily="34" charset="0"/>
                <a:ea typeface="Consolas" panose="020B0609020204030204" pitchFamily="49" charset="0"/>
                <a:cs typeface="Arial" panose="020B0604020202020204" pitchFamily="34" charset="0"/>
              </a:rPr>
              <a:t> </a:t>
            </a:r>
          </a:p>
        </p:txBody>
      </p:sp>
      <p:sp>
        <p:nvSpPr>
          <p:cNvPr id="173061" name="Прямоугольник 5">
            <a:extLst>
              <a:ext uri="{FF2B5EF4-FFF2-40B4-BE49-F238E27FC236}">
                <a16:creationId xmlns:a16="http://schemas.microsoft.com/office/drawing/2014/main" id="{2FEA0794-B5C9-7740-95DF-7965D14BC331}"/>
              </a:ext>
            </a:extLst>
          </p:cNvPr>
          <p:cNvSpPr>
            <a:spLocks noChangeArrowheads="1"/>
          </p:cNvSpPr>
          <p:nvPr/>
        </p:nvSpPr>
        <p:spPr bwMode="auto">
          <a:xfrm>
            <a:off x="446088" y="2408238"/>
            <a:ext cx="8229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Трасологическое исследование механических повреждений одежды и других объектов, исследование узлов и петель, исследование целого по части </a:t>
            </a:r>
            <a:endParaRPr lang="ru-RU" altLang="ru-RU" sz="1800">
              <a:latin typeface="Arial" panose="020B0604020202020204" pitchFamily="34" charset="0"/>
              <a:ea typeface="Consolas" panose="020B0609020204030204" pitchFamily="49" charset="0"/>
              <a:cs typeface="Arial" panose="020B0604020202020204" pitchFamily="34" charset="0"/>
            </a:endParaRPr>
          </a:p>
        </p:txBody>
      </p:sp>
      <p:sp>
        <p:nvSpPr>
          <p:cNvPr id="173062" name="Прямоугольник 6">
            <a:extLst>
              <a:ext uri="{FF2B5EF4-FFF2-40B4-BE49-F238E27FC236}">
                <a16:creationId xmlns:a16="http://schemas.microsoft.com/office/drawing/2014/main" id="{F7A47708-7302-964F-A61E-FAFE118453B1}"/>
              </a:ext>
            </a:extLst>
          </p:cNvPr>
          <p:cNvSpPr>
            <a:spLocks noChangeArrowheads="1"/>
          </p:cNvSpPr>
          <p:nvPr/>
        </p:nvSpPr>
        <p:spPr bwMode="auto">
          <a:xfrm>
            <a:off x="446088" y="3592513"/>
            <a:ext cx="82296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предметов с целью отнесения их к холодному оружию</a:t>
            </a:r>
            <a:r>
              <a:rPr lang="ru-RU" altLang="ru-RU" sz="1800">
                <a:latin typeface="Arial" panose="020B0604020202020204" pitchFamily="34" charset="0"/>
                <a:ea typeface="Consolas" panose="020B0609020204030204" pitchFamily="49" charset="0"/>
                <a:cs typeface="Arial" panose="020B0604020202020204" pitchFamily="34" charset="0"/>
              </a:rPr>
              <a:t> </a:t>
            </a:r>
          </a:p>
        </p:txBody>
      </p:sp>
      <p:sp>
        <p:nvSpPr>
          <p:cNvPr id="173063" name="Прямоугольник 7">
            <a:extLst>
              <a:ext uri="{FF2B5EF4-FFF2-40B4-BE49-F238E27FC236}">
                <a16:creationId xmlns:a16="http://schemas.microsoft.com/office/drawing/2014/main" id="{D022E7B8-A77C-9246-A396-F5E848AE11C0}"/>
              </a:ext>
            </a:extLst>
          </p:cNvPr>
          <p:cNvSpPr>
            <a:spLocks noChangeArrowheads="1"/>
          </p:cNvSpPr>
          <p:nvPr/>
        </p:nvSpPr>
        <p:spPr bwMode="auto">
          <a:xfrm>
            <a:off x="466725" y="4292600"/>
            <a:ext cx="82296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следов автотранспортных средств</a:t>
            </a:r>
            <a:r>
              <a:rPr lang="ru-RU" altLang="ru-RU" sz="1800">
                <a:latin typeface="Arial" panose="020B0604020202020204" pitchFamily="34" charset="0"/>
                <a:ea typeface="Consolas" panose="020B0609020204030204" pitchFamily="49" charset="0"/>
                <a:cs typeface="Arial" panose="020B0604020202020204" pitchFamily="34" charset="0"/>
              </a:rPr>
              <a:t> </a:t>
            </a:r>
          </a:p>
        </p:txBody>
      </p:sp>
      <p:sp>
        <p:nvSpPr>
          <p:cNvPr id="173064" name="Прямоугольник 8">
            <a:extLst>
              <a:ext uri="{FF2B5EF4-FFF2-40B4-BE49-F238E27FC236}">
                <a16:creationId xmlns:a16="http://schemas.microsoft.com/office/drawing/2014/main" id="{3030365D-F4A5-A04A-8EB6-D7A5497608DB}"/>
              </a:ext>
            </a:extLst>
          </p:cNvPr>
          <p:cNvSpPr>
            <a:spLocks noChangeArrowheads="1"/>
          </p:cNvSpPr>
          <p:nvPr/>
        </p:nvSpPr>
        <p:spPr bwMode="auto">
          <a:xfrm>
            <a:off x="466725" y="4954588"/>
            <a:ext cx="82296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следов крови на различных объектах</a:t>
            </a:r>
            <a:r>
              <a:rPr lang="ru-RU" altLang="ru-RU" sz="1800">
                <a:latin typeface="Arial" panose="020B0604020202020204" pitchFamily="34" charset="0"/>
                <a:ea typeface="Consolas" panose="020B0609020204030204" pitchFamily="49" charset="0"/>
                <a:cs typeface="Arial" panose="020B0604020202020204" pitchFamily="34" charset="0"/>
              </a:rPr>
              <a:t> </a:t>
            </a:r>
          </a:p>
        </p:txBody>
      </p:sp>
    </p:spTree>
  </p:cSld>
  <p:clrMapOvr>
    <a:masterClrMapping/>
  </p:clrMapOvr>
  <p:transition>
    <p:wipe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Прямоугольник 1">
            <a:extLst>
              <a:ext uri="{FF2B5EF4-FFF2-40B4-BE49-F238E27FC236}">
                <a16:creationId xmlns:a16="http://schemas.microsoft.com/office/drawing/2014/main" id="{24A737FF-CB2F-9A4B-89B0-5260939B4371}"/>
              </a:ext>
            </a:extLst>
          </p:cNvPr>
          <p:cNvSpPr>
            <a:spLocks noChangeArrowheads="1"/>
          </p:cNvSpPr>
          <p:nvPr/>
        </p:nvSpPr>
        <p:spPr bwMode="auto">
          <a:xfrm>
            <a:off x="468313" y="333375"/>
            <a:ext cx="813593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ВИДЫ ТРАСОЛОГИЧЕСКОЙ ЭКСПЕРТИЗЫ СЛЕДОВ ЧЕЛОВЕКА</a:t>
            </a:r>
            <a:endParaRPr lang="ru-RU" altLang="ru-RU" sz="1800" b="1">
              <a:latin typeface="Arial" panose="020B0604020202020204" pitchFamily="34" charset="0"/>
              <a:ea typeface="Consolas" panose="020B0609020204030204" pitchFamily="49" charset="0"/>
              <a:cs typeface="Arial" panose="020B0604020202020204" pitchFamily="34" charset="0"/>
            </a:endParaRPr>
          </a:p>
        </p:txBody>
      </p:sp>
      <p:sp>
        <p:nvSpPr>
          <p:cNvPr id="174082" name="Прямоугольник 2">
            <a:extLst>
              <a:ext uri="{FF2B5EF4-FFF2-40B4-BE49-F238E27FC236}">
                <a16:creationId xmlns:a16="http://schemas.microsoft.com/office/drawing/2014/main" id="{DC26DAAE-AD44-4E4D-AD01-688F19E3D184}"/>
              </a:ext>
            </a:extLst>
          </p:cNvPr>
          <p:cNvSpPr>
            <a:spLocks noChangeArrowheads="1"/>
          </p:cNvSpPr>
          <p:nvPr/>
        </p:nvSpPr>
        <p:spPr bwMode="auto">
          <a:xfrm>
            <a:off x="971550" y="836613"/>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Arial" panose="020B0604020202020204" pitchFamily="34" charset="0"/>
                <a:ea typeface="Consolas" panose="020B0609020204030204" pitchFamily="49" charset="0"/>
                <a:cs typeface="Arial" panose="020B0604020202020204" pitchFamily="34" charset="0"/>
              </a:rPr>
              <a:t>Дактилоскопическое исследование следов рук</a:t>
            </a:r>
            <a:endParaRPr lang="ru-RU" altLang="ru-RU" sz="1800" b="1" i="1" u="sng">
              <a:latin typeface="Arial" panose="020B0604020202020204" pitchFamily="34" charset="0"/>
              <a:ea typeface="Consolas" panose="020B0609020204030204" pitchFamily="49" charset="0"/>
              <a:cs typeface="Arial" panose="020B0604020202020204" pitchFamily="34" charset="0"/>
            </a:endParaRPr>
          </a:p>
        </p:txBody>
      </p:sp>
      <p:sp>
        <p:nvSpPr>
          <p:cNvPr id="174083" name="Прямоугольник 3">
            <a:extLst>
              <a:ext uri="{FF2B5EF4-FFF2-40B4-BE49-F238E27FC236}">
                <a16:creationId xmlns:a16="http://schemas.microsoft.com/office/drawing/2014/main" id="{3D52F0AC-C325-0742-BC4F-ED6D9CC2135F}"/>
              </a:ext>
            </a:extLst>
          </p:cNvPr>
          <p:cNvSpPr>
            <a:spLocks noChangeArrowheads="1"/>
          </p:cNvSpPr>
          <p:nvPr/>
        </p:nvSpPr>
        <p:spPr bwMode="auto">
          <a:xfrm>
            <a:off x="490538" y="1428750"/>
            <a:ext cx="8137525" cy="134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Дактилоскопическое исследование является разновидностью трасологической экспертизы и назначается в целях идентификации человека по следам и отпечаткам его внутренних поверхностей пальцев и ладоней рук а также пальцев и подошв ступней ног.</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
        <p:nvSpPr>
          <p:cNvPr id="5" name="Прямоугольник 4">
            <a:extLst>
              <a:ext uri="{FF2B5EF4-FFF2-40B4-BE49-F238E27FC236}">
                <a16:creationId xmlns:a16="http://schemas.microsoft.com/office/drawing/2014/main" id="{84B7BA42-876E-9546-832B-FF26378E967E}"/>
              </a:ext>
            </a:extLst>
          </p:cNvPr>
          <p:cNvSpPr/>
          <p:nvPr/>
        </p:nvSpPr>
        <p:spPr>
          <a:xfrm>
            <a:off x="503238" y="2997200"/>
            <a:ext cx="8137525" cy="3257550"/>
          </a:xfrm>
          <a:prstGeom prst="rect">
            <a:avLst/>
          </a:prstGeom>
          <a:ln>
            <a:solidFill>
              <a:schemeClr val="tx1"/>
            </a:solidFill>
          </a:ln>
        </p:spPr>
        <p:txBody>
          <a:bodyPr>
            <a:spAutoFit/>
          </a:bodyPr>
          <a:lstStyle/>
          <a:p>
            <a:pPr algn="ctr">
              <a:lnSpc>
                <a:spcPct val="115000"/>
              </a:lnSpc>
              <a:spcAft>
                <a:spcPts val="0"/>
              </a:spcAft>
              <a:defRPr/>
            </a:pPr>
            <a:r>
              <a:rPr lang="ru-RU" b="1" dirty="0">
                <a:solidFill>
                  <a:srgbClr val="000000"/>
                </a:solidFill>
                <a:ea typeface="Consolas" panose="020B0609020204030204" pitchFamily="49" charset="0"/>
                <a:cs typeface="Arial" panose="020B0604020202020204" pitchFamily="34" charset="0"/>
              </a:rPr>
              <a:t>При производстве дактилоскопического исследования решаются следующие задачи:</a:t>
            </a:r>
            <a:endParaRPr lang="ru-RU" sz="2400" b="1"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b="1" dirty="0">
                <a:solidFill>
                  <a:srgbClr val="000000"/>
                </a:solidFill>
                <a:ea typeface="Consolas" panose="020B0609020204030204" pitchFamily="49" charset="0"/>
                <a:cs typeface="Arial" panose="020B0604020202020204" pitchFamily="34" charset="0"/>
              </a:rPr>
              <a:t>диагностические</a:t>
            </a:r>
            <a:r>
              <a:rPr lang="ru-RU" dirty="0">
                <a:solidFill>
                  <a:srgbClr val="000000"/>
                </a:solidFill>
                <a:ea typeface="Consolas" panose="020B0609020204030204" pitchFamily="49" charset="0"/>
                <a:cs typeface="Arial" panose="020B0604020202020204" pitchFamily="34" charset="0"/>
              </a:rPr>
              <a:t> – установление наличия следов рук на объекте и пригодности их для идентификации личности;</a:t>
            </a:r>
            <a:endParaRPr lang="ru-RU" sz="24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b="1" dirty="0">
                <a:solidFill>
                  <a:srgbClr val="000000"/>
                </a:solidFill>
                <a:ea typeface="Consolas" panose="020B0609020204030204" pitchFamily="49" charset="0"/>
                <a:cs typeface="Arial" panose="020B0604020202020204" pitchFamily="34" charset="0"/>
              </a:rPr>
              <a:t>классификационные</a:t>
            </a:r>
            <a:r>
              <a:rPr lang="ru-RU" dirty="0">
                <a:solidFill>
                  <a:srgbClr val="000000"/>
                </a:solidFill>
                <a:ea typeface="Consolas" panose="020B0609020204030204" pitchFamily="49" charset="0"/>
                <a:cs typeface="Arial" panose="020B0604020202020204" pitchFamily="34" charset="0"/>
              </a:rPr>
              <a:t> – определение типа и вида следов;</a:t>
            </a:r>
            <a:endParaRPr lang="ru-RU" sz="24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b="1" dirty="0">
                <a:solidFill>
                  <a:srgbClr val="000000"/>
                </a:solidFill>
                <a:ea typeface="Consolas" panose="020B0609020204030204" pitchFamily="49" charset="0"/>
                <a:cs typeface="Arial" panose="020B0604020202020204" pitchFamily="34" charset="0"/>
              </a:rPr>
              <a:t>идентификационные</a:t>
            </a:r>
            <a:r>
              <a:rPr lang="ru-RU" dirty="0">
                <a:solidFill>
                  <a:srgbClr val="000000"/>
                </a:solidFill>
                <a:ea typeface="Consolas" panose="020B0609020204030204" pitchFamily="49" charset="0"/>
                <a:cs typeface="Arial" panose="020B0604020202020204" pitchFamily="34" charset="0"/>
              </a:rPr>
              <a:t>– отождествление человека по следам папиллярных узоров рук, кожного покрова, а также пальцев и подошв ступней ног;</a:t>
            </a:r>
            <a:endParaRPr lang="ru-RU" sz="24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b="1" dirty="0">
                <a:solidFill>
                  <a:srgbClr val="000000"/>
                </a:solidFill>
                <a:ea typeface="Consolas" panose="020B0609020204030204" pitchFamily="49" charset="0"/>
                <a:cs typeface="Arial" panose="020B0604020202020204" pitchFamily="34" charset="0"/>
              </a:rPr>
              <a:t>ситуационные</a:t>
            </a:r>
            <a:r>
              <a:rPr lang="ru-RU" dirty="0">
                <a:solidFill>
                  <a:srgbClr val="000000"/>
                </a:solidFill>
                <a:ea typeface="Consolas" panose="020B0609020204030204" pitchFamily="49" charset="0"/>
                <a:cs typeface="Arial" panose="020B0604020202020204" pitchFamily="34" charset="0"/>
              </a:rPr>
              <a:t> – установление отдельных обстоятельств совершения преступления.</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Прямоугольник 1">
            <a:extLst>
              <a:ext uri="{FF2B5EF4-FFF2-40B4-BE49-F238E27FC236}">
                <a16:creationId xmlns:a16="http://schemas.microsoft.com/office/drawing/2014/main" id="{04FF1542-5D9C-5C41-A303-79BEC3DA3146}"/>
              </a:ext>
            </a:extLst>
          </p:cNvPr>
          <p:cNvSpPr>
            <a:spLocks noChangeArrowheads="1"/>
          </p:cNvSpPr>
          <p:nvPr/>
        </p:nvSpPr>
        <p:spPr bwMode="auto">
          <a:xfrm>
            <a:off x="287338" y="1052513"/>
            <a:ext cx="8569325" cy="55927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имеются ли на представленных предметах следы рук; Если да, то пригодны ли они для идентификации личности;</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пригодны ли следы, на представленных дактопленках, для идентификации личности;</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имеются ли на исследуемом предмете следы босых ног и пригодны ли они для идентификации личности;</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оставлены ли следы босых ног данным человеком;</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не оставлены ли следы рук конкретным лицом (лицами);</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образованы ли следы босых ног, изъятые с нескольких мест происшествий, одним и тем же лицом;</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не оставлены ли следы рук, изъятые при осмотре нескольких мест происшествий, одним и тем же лицом;</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не оставлены ли следы на двух дактокартах с различными анкетными данными одним и тем же лицом;</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каков механизм следообразования;</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какой рукой и какими пальцами оставлены следы;</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каким участком ладонной поверхности оставлены следы;</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чем оставлен фрагмент следа: пальцем руки или ладонью руки;</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какие особенности отобразились в следах рук человека (шрамы, мозоли, рубцы, кожные заболевания, отсутствие и деформация пальцев, наличие колец, повязок и тому подобное;</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имеются ли в следах признаки, свидетельствующие о наличии у отождествляемого "броских" примет (шрамов, анатомических особенностей строения стопы и тому подобное);</a:t>
            </a:r>
            <a:endParaRPr lang="ru-RU" altLang="ru-RU" sz="14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отобразились ли в этих следах признаки, позволяющие установить пол и возраст человека.</a:t>
            </a:r>
            <a:endParaRPr lang="ru-RU" altLang="ru-RU" sz="1400">
              <a:latin typeface="Arial" panose="020B0604020202020204" pitchFamily="34" charset="0"/>
              <a:ea typeface="Consolas" panose="020B0609020204030204" pitchFamily="49" charset="0"/>
              <a:cs typeface="Arial" panose="020B0604020202020204" pitchFamily="34" charset="0"/>
            </a:endParaRPr>
          </a:p>
        </p:txBody>
      </p:sp>
      <p:sp>
        <p:nvSpPr>
          <p:cNvPr id="175106" name="Прямоугольник 2">
            <a:extLst>
              <a:ext uri="{FF2B5EF4-FFF2-40B4-BE49-F238E27FC236}">
                <a16:creationId xmlns:a16="http://schemas.microsoft.com/office/drawing/2014/main" id="{3C7DF454-E863-1F42-B0CE-161BD32A4008}"/>
              </a:ext>
            </a:extLst>
          </p:cNvPr>
          <p:cNvSpPr>
            <a:spLocks noChangeArrowheads="1"/>
          </p:cNvSpPr>
          <p:nvPr/>
        </p:nvSpPr>
        <p:spPr bwMode="auto">
          <a:xfrm>
            <a:off x="681038" y="212725"/>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Типовые вопросы, которые ставятся перед экспертом при производстве дактилоскопического исследования:</a:t>
            </a:r>
            <a:endParaRPr lang="ru-RU" altLang="ru-RU" sz="1800" b="1">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Прямоугольник 1">
            <a:extLst>
              <a:ext uri="{FF2B5EF4-FFF2-40B4-BE49-F238E27FC236}">
                <a16:creationId xmlns:a16="http://schemas.microsoft.com/office/drawing/2014/main" id="{8E854AC7-8E8F-8449-9C25-1DCD703E87AB}"/>
              </a:ext>
            </a:extLst>
          </p:cNvPr>
          <p:cNvSpPr>
            <a:spLocks noChangeArrowheads="1"/>
          </p:cNvSpPr>
          <p:nvPr/>
        </p:nvSpPr>
        <p:spPr bwMode="auto">
          <a:xfrm>
            <a:off x="323850" y="1031875"/>
            <a:ext cx="8496300" cy="56435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предметы или их части с предполагаемым наличием следов рук и/или босых ног;</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предметы или их части с выявленными следами руки/или босых ног, которые не изъяты с   поверхности объектов;</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дактилоскопические пленки или иные липкие и полимерные материалы с перекопированными следами руки/или босых ног;</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слепки, полученные с объемных следов руки/или босых ног;</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фотоснимки, видеопленка и репродукции с изображением следов руки/или босых ног;</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материалы предварительного расследования уголовного дела;</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протокол осмотра места происшествия с фототаблицей;</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фотонегативы и/или видеопленка с зафиксированной обстановкой места происшествия и следами руки/или босых ног;</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планы, схемы, рисунки к протоколу осмотра места происшествия и информационно-поисковая карта с результатами предварительных исследований следов, проведенных специалистами-криминалистами в ходе осмотра места происшествия (приложение к протоколу осмотра);</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материалы следственных действий, связанные с обнаружением, фиксацией и изъятием объектов исследования и/или следов: протоколы допросов, обыска (выемки), следственного эксперимента, получения образцов для сравнительного исследования;</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материалы предыдущих экспертиз: </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заключение эксперта, фототаблица, фотонегативы, различные разработки и приложения к нему.</a:t>
            </a:r>
            <a:r>
              <a:rPr lang="ru-RU" altLang="ru-RU" sz="14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en-US" altLang="ru-RU" sz="1400">
                <a:solidFill>
                  <a:srgbClr val="000000"/>
                </a:solidFill>
                <a:latin typeface="Arial" panose="020B0604020202020204" pitchFamily="34" charset="0"/>
                <a:ea typeface="Consolas" panose="020B0609020204030204" pitchFamily="49" charset="0"/>
                <a:cs typeface="Arial" panose="020B0604020202020204" pitchFamily="34" charset="0"/>
              </a:rPr>
              <a:t>     </a:t>
            </a:r>
            <a:endParaRPr lang="ru-RU" altLang="ru-RU" sz="1400">
              <a:latin typeface="Arial" panose="020B0604020202020204" pitchFamily="34" charset="0"/>
              <a:ea typeface="Consolas" panose="020B0609020204030204" pitchFamily="49" charset="0"/>
              <a:cs typeface="Arial" panose="020B0604020202020204" pitchFamily="34" charset="0"/>
            </a:endParaRPr>
          </a:p>
        </p:txBody>
      </p:sp>
      <p:sp>
        <p:nvSpPr>
          <p:cNvPr id="176130" name="Прямоугольник 2">
            <a:extLst>
              <a:ext uri="{FF2B5EF4-FFF2-40B4-BE49-F238E27FC236}">
                <a16:creationId xmlns:a16="http://schemas.microsoft.com/office/drawing/2014/main" id="{4747BCEE-0716-0844-912E-522AFB1BECAC}"/>
              </a:ext>
            </a:extLst>
          </p:cNvPr>
          <p:cNvSpPr>
            <a:spLocks noChangeArrowheads="1"/>
          </p:cNvSpPr>
          <p:nvPr/>
        </p:nvSpPr>
        <p:spPr bwMode="auto">
          <a:xfrm>
            <a:off x="684213" y="182563"/>
            <a:ext cx="7991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Объектом дактилоскопического исследования являются объекты, связанные с событием преступления:</a:t>
            </a:r>
            <a:endParaRPr lang="ru-RU" altLang="ru-RU" sz="1800" b="1">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6ABEC004-C613-474A-BC2E-4DF08DDB5E91}"/>
              </a:ext>
            </a:extLst>
          </p:cNvPr>
          <p:cNvSpPr>
            <a:spLocks noChangeArrowheads="1"/>
          </p:cNvSpPr>
          <p:nvPr/>
        </p:nvSpPr>
        <p:spPr bwMode="auto">
          <a:xfrm>
            <a:off x="500063" y="357188"/>
            <a:ext cx="4143375" cy="4421187"/>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dirty="0">
                <a:solidFill>
                  <a:srgbClr val="000000"/>
                </a:solidFill>
                <a:latin typeface="Arial" panose="020B0604020202020204" pitchFamily="34" charset="0"/>
                <a:cs typeface="Times New Roman" panose="02020603050405020304" pitchFamily="18" charset="0"/>
              </a:rPr>
              <a:t>При производстве экспертизы ее объекты с разрешения органа, назначившего экспертизу, могут быть повреждены или использованы только в той мере, в какой это необходимо для проведения исследований и дачи заключения. Указанное разрешение должно содержаться в постановлении о назначении судебной экспертизы или мотивированном постановлении об удовлетворении ходатайства судебного эксперта либо частичном отказе в его удовлетворении.</a:t>
            </a:r>
            <a:endParaRPr lang="ru-RU" altLang="ru-RU" sz="1600" b="1" dirty="0">
              <a:latin typeface="Arial" panose="020B0604020202020204" pitchFamily="34" charset="0"/>
            </a:endParaRPr>
          </a:p>
        </p:txBody>
      </p:sp>
      <p:sp>
        <p:nvSpPr>
          <p:cNvPr id="33794" name="Rectangle 2">
            <a:extLst>
              <a:ext uri="{FF2B5EF4-FFF2-40B4-BE49-F238E27FC236}">
                <a16:creationId xmlns:a16="http://schemas.microsoft.com/office/drawing/2014/main" id="{0EAF4EDF-4C30-3F42-A76D-038C2520B1F5}"/>
              </a:ext>
            </a:extLst>
          </p:cNvPr>
          <p:cNvSpPr>
            <a:spLocks noChangeArrowheads="1"/>
          </p:cNvSpPr>
          <p:nvPr/>
        </p:nvSpPr>
        <p:spPr bwMode="auto">
          <a:xfrm>
            <a:off x="642938" y="5000625"/>
            <a:ext cx="8072437" cy="150653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tabLst>
                <a:tab pos="9048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048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048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048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04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04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04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04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0488" algn="l"/>
              </a:tabLst>
              <a:defRPr sz="2000">
                <a:solidFill>
                  <a:schemeClr val="tx1"/>
                </a:solidFill>
                <a:latin typeface="Calibri" panose="020F0502020204030204" pitchFamily="34" charset="0"/>
              </a:defRPr>
            </a:lvl9pPr>
          </a:lstStyle>
          <a:p>
            <a:pPr algn="just">
              <a:spcBef>
                <a:spcPct val="0"/>
              </a:spcBef>
              <a:buFontTx/>
              <a:buNone/>
            </a:pPr>
            <a:r>
              <a:rPr lang="ru-RU" altLang="ru-RU" sz="1600" b="1" dirty="0">
                <a:latin typeface="Arial" panose="020B0604020202020204" pitchFamily="34" charset="0"/>
                <a:cs typeface="Arial" panose="020B0604020202020204" pitchFamily="34" charset="0"/>
              </a:rPr>
              <a:t>В соответствии со статьей 272 УПК РК </a:t>
            </a:r>
            <a:r>
              <a:rPr lang="ru-RU" altLang="ru-RU" sz="1600" b="1" dirty="0">
                <a:latin typeface="Arial" panose="020B0604020202020204" pitchFamily="34" charset="0"/>
                <a:ea typeface="Calibri" panose="020F0502020204030204" pitchFamily="34" charset="0"/>
                <a:cs typeface="Arial" panose="020B0604020202020204" pitchFamily="34" charset="0"/>
              </a:rPr>
              <a:t>участник процесса, по инициативе которого назначается экспертиза, может представить в качестве объектов экспертного исследования предметы, документы. Орган, ведущий уголовный процесс, в свою очередь вправе мотивированным постановлением исключить их из числа таковых.</a:t>
            </a:r>
            <a:endParaRPr lang="ru-RU" altLang="ru-RU" sz="1600" b="1" dirty="0">
              <a:latin typeface="Arial" panose="020B0604020202020204" pitchFamily="34" charset="0"/>
              <a:cs typeface="Arial" panose="020B0604020202020204" pitchFamily="34" charset="0"/>
            </a:endParaRPr>
          </a:p>
        </p:txBody>
      </p:sp>
      <p:sp>
        <p:nvSpPr>
          <p:cNvPr id="33795" name="Содержимое 2">
            <a:extLst>
              <a:ext uri="{FF2B5EF4-FFF2-40B4-BE49-F238E27FC236}">
                <a16:creationId xmlns:a16="http://schemas.microsoft.com/office/drawing/2014/main" id="{B2FE3758-D812-4542-961D-4106EF75F157}"/>
              </a:ext>
            </a:extLst>
          </p:cNvPr>
          <p:cNvSpPr>
            <a:spLocks/>
          </p:cNvSpPr>
          <p:nvPr/>
        </p:nvSpPr>
        <p:spPr bwMode="auto">
          <a:xfrm>
            <a:off x="4929188" y="357188"/>
            <a:ext cx="3857625" cy="4429125"/>
          </a:xfrm>
          <a:prstGeom prst="roundRect">
            <a:avLst>
              <a:gd name="adj" fmla="val 16667"/>
            </a:avLst>
          </a:prstGeom>
          <a:solidFill>
            <a:schemeClr val="bg1"/>
          </a:solidFill>
          <a:ln w="2857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endParaRPr lang="ru-RU" altLang="ru-RU" sz="1600" b="1" dirty="0">
              <a:latin typeface="Arial" panose="020B0604020202020204" pitchFamily="34" charset="0"/>
              <a:cs typeface="Arial" panose="020B0604020202020204" pitchFamily="34" charset="0"/>
            </a:endParaRPr>
          </a:p>
          <a:p>
            <a:pPr algn="ctr">
              <a:buFont typeface="Arial" panose="020B0604020202020204" pitchFamily="34" charset="0"/>
              <a:buNone/>
            </a:pPr>
            <a:r>
              <a:rPr lang="ru-RU" altLang="ru-RU" sz="1600" b="1" dirty="0">
                <a:latin typeface="Arial" panose="020B0604020202020204" pitchFamily="34" charset="0"/>
                <a:cs typeface="Arial" panose="020B0604020202020204" pitchFamily="34" charset="0"/>
              </a:rPr>
              <a:t>Объекты судебной экспертизы, если их габариты и свойства это позволяют, передаются эксперту в упакованном и опечатанном виде. В остальных случаях орган (лицо), назначивший судебную экспертизу, должен обеспечить доставку судебного эксперта к местонахождению объектов исследования, беспрепятственный доступ к ним и условия, необходимые для проведения исследования.</a:t>
            </a:r>
          </a:p>
        </p:txBody>
      </p:sp>
    </p:spTree>
  </p:cSld>
  <p:clrMapOvr>
    <a:masterClrMapping/>
  </p:clrMapOvr>
  <p:transition>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29ABE47-18DE-7B4A-ADF3-B7D4BA6883EE}"/>
              </a:ext>
            </a:extLst>
          </p:cNvPr>
          <p:cNvSpPr/>
          <p:nvPr/>
        </p:nvSpPr>
        <p:spPr>
          <a:xfrm>
            <a:off x="395288" y="260350"/>
            <a:ext cx="8353425" cy="3694113"/>
          </a:xfrm>
          <a:prstGeom prst="rect">
            <a:avLst/>
          </a:prstGeom>
          <a:ln w="28575">
            <a:solidFill>
              <a:schemeClr val="tx1"/>
            </a:solidFill>
          </a:ln>
        </p:spPr>
        <p:txBody>
          <a:bodyPr>
            <a:spAutoFit/>
          </a:bodyPr>
          <a:lstStyle/>
          <a:p>
            <a:pPr algn="ctr">
              <a:spcAft>
                <a:spcPts val="0"/>
              </a:spcAft>
              <a:defRPr/>
            </a:pPr>
            <a:r>
              <a:rPr lang="ru-RU" b="1" dirty="0">
                <a:solidFill>
                  <a:srgbClr val="000000"/>
                </a:solidFill>
                <a:ea typeface="Consolas" panose="020B0609020204030204" pitchFamily="49" charset="0"/>
                <a:cs typeface="Arial" panose="020B0604020202020204" pitchFamily="34" charset="0"/>
              </a:rPr>
              <a:t>На исследование могут быть представлены образцы </a:t>
            </a:r>
          </a:p>
          <a:p>
            <a:pPr algn="ctr">
              <a:spcAft>
                <a:spcPts val="0"/>
              </a:spcAft>
              <a:defRPr/>
            </a:pPr>
            <a:r>
              <a:rPr lang="ru-RU" b="1" dirty="0">
                <a:solidFill>
                  <a:srgbClr val="000000"/>
                </a:solidFill>
                <a:ea typeface="Consolas" panose="020B0609020204030204" pitchFamily="49" charset="0"/>
                <a:cs typeface="Arial" panose="020B0604020202020204" pitchFamily="34" charset="0"/>
              </a:rPr>
              <a:t>отпечатков рук и ног:</a:t>
            </a:r>
            <a:endParaRPr lang="ru-RU" sz="2400" b="1"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потерпевших, знакомых, соседей, материально ответственных лиц и прочих граждан, которые могли оставить свои следы не в связи с событием преступления;</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подозреваемых, обвиняемых и проверяемых на причастность к совершению преступления;</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неопознанных трупов;</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лиц, скрывающих свои биографические данные; </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экспериментальные отпечатки, полученные на специфических поверхностях.</a:t>
            </a:r>
            <a:endParaRPr lang="ru-RU" sz="2400" dirty="0">
              <a:ea typeface="Consolas" panose="020B0609020204030204" pitchFamily="49" charset="0"/>
              <a:cs typeface="Arial" panose="020B0604020202020204" pitchFamily="34" charset="0"/>
            </a:endParaRPr>
          </a:p>
        </p:txBody>
      </p:sp>
      <p:sp>
        <p:nvSpPr>
          <p:cNvPr id="177154" name="Прямоугольник 2">
            <a:extLst>
              <a:ext uri="{FF2B5EF4-FFF2-40B4-BE49-F238E27FC236}">
                <a16:creationId xmlns:a16="http://schemas.microsoft.com/office/drawing/2014/main" id="{6ADD35E9-D922-FE43-944D-3EA42C9BA0DD}"/>
              </a:ext>
            </a:extLst>
          </p:cNvPr>
          <p:cNvSpPr>
            <a:spLocks noChangeArrowheads="1"/>
          </p:cNvSpPr>
          <p:nvPr/>
        </p:nvSpPr>
        <p:spPr bwMode="auto">
          <a:xfrm>
            <a:off x="400050" y="4105275"/>
            <a:ext cx="8353425" cy="2492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Требования к предоставляемым объектам </a:t>
            </a:r>
          </a:p>
          <a:p>
            <a:pPr algn="ctr">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дактилоскопического исследования.</a:t>
            </a:r>
            <a:endParaRPr lang="ru-RU" altLang="ru-RU" sz="2400" b="1">
              <a:latin typeface="Arial" panose="020B0604020202020204" pitchFamily="34" charset="0"/>
              <a:ea typeface="Consolas" panose="020B0609020204030204" pitchFamily="49" charset="0"/>
              <a:cs typeface="Arial" panose="020B0604020202020204" pitchFamily="34" charset="0"/>
            </a:endParaRPr>
          </a:p>
          <a:p>
            <a:pPr>
              <a:spcBef>
                <a:spcPct val="0"/>
              </a:spcBef>
              <a:buFontTx/>
              <a:buNone/>
            </a:pP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 Объекты со следами упаковываются таким образом, чтобы исключить соприкосновение следов с поверхностью упаковки. Исключается упаковка объектов непосредственно в полиэтиленовые пакеты. В случаях обнаружения следов рук на поверхности громоздких и других предметов, исключающих возможность транспортировки, следует снять эти следы на следокопировальную пленку и направить ее на экспертизу.</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Прямоугольник 1">
            <a:extLst>
              <a:ext uri="{FF2B5EF4-FFF2-40B4-BE49-F238E27FC236}">
                <a16:creationId xmlns:a16="http://schemas.microsoft.com/office/drawing/2014/main" id="{5A61E58B-C1BE-1B49-8CD8-94A99104B8EB}"/>
              </a:ext>
            </a:extLst>
          </p:cNvPr>
          <p:cNvSpPr>
            <a:spLocks noChangeArrowheads="1"/>
          </p:cNvSpPr>
          <p:nvPr/>
        </p:nvSpPr>
        <p:spPr bwMode="auto">
          <a:xfrm>
            <a:off x="287338" y="188913"/>
            <a:ext cx="8569325" cy="1927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В качестве сравнительных материалов необходимо представить экспериментальные отпечатки ногтевых фаланг пальцев и/или других частей рук (ладоней, основных и средних фаланг), босых ступней ног идентифицируемых лиц.</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gn="just">
              <a:lnSpc>
                <a:spcPct val="115000"/>
              </a:lnSpc>
              <a:spcBef>
                <a:spcPct val="0"/>
              </a:spcBef>
              <a:buFontTx/>
              <a:buNone/>
            </a:pPr>
            <a:r>
              <a:rPr lang="en-US" altLang="ru-RU" sz="15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Отпечатки ногтевых фаланг пальцев отбираются путем прокатывания каждого окрашенного черной типографской краской пальца на бланке установленного образца (дактилоскопической карте) или белом листе бумаги. Отпечатки ладоней, основных и средних фаланг пальцев отбираются путем их оттисков.</a:t>
            </a:r>
            <a:endParaRPr lang="ru-RU" altLang="ru-RU" sz="1500">
              <a:latin typeface="Arial" panose="020B0604020202020204" pitchFamily="34" charset="0"/>
              <a:ea typeface="Consolas" panose="020B0609020204030204" pitchFamily="49" charset="0"/>
              <a:cs typeface="Arial" panose="020B0604020202020204" pitchFamily="34" charset="0"/>
            </a:endParaRPr>
          </a:p>
        </p:txBody>
      </p:sp>
      <p:sp>
        <p:nvSpPr>
          <p:cNvPr id="178178" name="Прямоугольник 2">
            <a:extLst>
              <a:ext uri="{FF2B5EF4-FFF2-40B4-BE49-F238E27FC236}">
                <a16:creationId xmlns:a16="http://schemas.microsoft.com/office/drawing/2014/main" id="{D363610E-2EB2-164C-A3F6-5B8A8A5B0030}"/>
              </a:ext>
            </a:extLst>
          </p:cNvPr>
          <p:cNvSpPr>
            <a:spLocks noChangeArrowheads="1"/>
          </p:cNvSpPr>
          <p:nvPr/>
        </p:nvSpPr>
        <p:spPr bwMode="auto">
          <a:xfrm>
            <a:off x="285750" y="2297113"/>
            <a:ext cx="8569325" cy="11318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К экспериментальным отпечаткам предъявляются требования четкости и полной передачи папиллярного узора. Не допускается забитость отпечатков краской или их смазанность. На дактилокарте должно быть указано, когда, у кого (ФИО и год рождения) и кем (ФИО, должность) отобраны экспериментальные отпечатки.</a:t>
            </a:r>
            <a:endParaRPr lang="ru-RU" altLang="ru-RU" sz="1500">
              <a:latin typeface="Arial" panose="020B0604020202020204" pitchFamily="34" charset="0"/>
              <a:ea typeface="Consolas" panose="020B0609020204030204" pitchFamily="49" charset="0"/>
              <a:cs typeface="Arial" panose="020B0604020202020204" pitchFamily="34" charset="0"/>
            </a:endParaRPr>
          </a:p>
        </p:txBody>
      </p:sp>
      <p:sp>
        <p:nvSpPr>
          <p:cNvPr id="178179" name="Прямоугольник 3">
            <a:extLst>
              <a:ext uri="{FF2B5EF4-FFF2-40B4-BE49-F238E27FC236}">
                <a16:creationId xmlns:a16="http://schemas.microsoft.com/office/drawing/2014/main" id="{F75F83E0-B707-2749-A5FE-5871BA02470D}"/>
              </a:ext>
            </a:extLst>
          </p:cNvPr>
          <p:cNvSpPr>
            <a:spLocks noChangeArrowheads="1"/>
          </p:cNvSpPr>
          <p:nvPr/>
        </p:nvSpPr>
        <p:spPr bwMode="auto">
          <a:xfrm>
            <a:off x="285750" y="3576638"/>
            <a:ext cx="8569325" cy="101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Все направляемые на экспертизу материалы заверяются лицом, назначающим экспертизу. В случаях, когда следственные работники назначают дактилоскопическую экспертизу после первоначального исследования объектов специалистами системы Министерства внутренних дел, необходимо представлять в обязательном порядке кроме дактилоскопических </a:t>
            </a:r>
            <a:endParaRPr lang="ru-RU" altLang="ru-RU" sz="1500">
              <a:latin typeface="Arial" panose="020B0604020202020204" pitchFamily="34" charset="0"/>
              <a:ea typeface="Consolas" panose="020B0609020204030204" pitchFamily="49" charset="0"/>
              <a:cs typeface="Arial" panose="020B0604020202020204" pitchFamily="34" charset="0"/>
            </a:endParaRPr>
          </a:p>
        </p:txBody>
      </p:sp>
      <p:sp>
        <p:nvSpPr>
          <p:cNvPr id="5" name="Прямоугольник 4">
            <a:extLst>
              <a:ext uri="{FF2B5EF4-FFF2-40B4-BE49-F238E27FC236}">
                <a16:creationId xmlns:a16="http://schemas.microsoft.com/office/drawing/2014/main" id="{3BF08CCB-54A0-0D41-AC8B-2620783DAFB5}"/>
              </a:ext>
            </a:extLst>
          </p:cNvPr>
          <p:cNvSpPr/>
          <p:nvPr/>
        </p:nvSpPr>
        <p:spPr>
          <a:xfrm>
            <a:off x="285750" y="4741863"/>
            <a:ext cx="8569325" cy="1938337"/>
          </a:xfrm>
          <a:prstGeom prst="rect">
            <a:avLst/>
          </a:prstGeom>
          <a:ln w="28575">
            <a:solidFill>
              <a:schemeClr val="tx1"/>
            </a:solidFill>
          </a:ln>
        </p:spPr>
        <p:txBody>
          <a:bodyPr>
            <a:spAutoFit/>
          </a:bodyPr>
          <a:lstStyle/>
          <a:p>
            <a:pPr algn="just">
              <a:defRPr/>
            </a:pPr>
            <a:r>
              <a:rPr lang="ru-RU" sz="1500" dirty="0"/>
              <a:t>К представляемым на дактилоскопическую экспертизу материалам в случае необходимости прилагать протоколы осмотров и изъятия следов с места происшествия. В данных протоколах содержатся следующие сведения: </a:t>
            </a:r>
          </a:p>
          <a:p>
            <a:pPr marL="285750" indent="-285750" algn="just">
              <a:buFont typeface="Arial" panose="020B0604020202020204" pitchFamily="34" charset="0"/>
              <a:buChar char="•"/>
              <a:defRPr/>
            </a:pPr>
            <a:r>
              <a:rPr lang="ru-RU" sz="1500" dirty="0"/>
              <a:t>описание объекта, на котором обнаружены следы, способы их обнаружения и изъятия (цвет и характер поверхности, вид использованного порошка, реактива);</a:t>
            </a:r>
          </a:p>
          <a:p>
            <a:pPr marL="285750" indent="-285750" algn="just">
              <a:buFont typeface="Arial" panose="020B0604020202020204" pitchFamily="34" charset="0"/>
              <a:buChar char="•"/>
              <a:defRPr/>
            </a:pPr>
            <a:r>
              <a:rPr lang="ru-RU" sz="1500" dirty="0"/>
              <a:t>описание количества изъятых следов и их взаиморасположение, направление головки узора следа;</a:t>
            </a:r>
          </a:p>
          <a:p>
            <a:pPr marL="285750" indent="-285750" algn="just">
              <a:buFont typeface="Arial" panose="020B0604020202020204" pitchFamily="34" charset="0"/>
              <a:buChar char="•"/>
              <a:defRPr/>
            </a:pPr>
            <a:r>
              <a:rPr lang="ru-RU" sz="1500" dirty="0"/>
              <a:t>описание упаковки с изъятыми следами. </a:t>
            </a:r>
          </a:p>
        </p:txBody>
      </p:sp>
    </p:spTree>
  </p:cSld>
  <p:clrMapOvr>
    <a:masterClrMapping/>
  </p:clrMapOvr>
  <p:transition>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Прямоугольник 1">
            <a:extLst>
              <a:ext uri="{FF2B5EF4-FFF2-40B4-BE49-F238E27FC236}">
                <a16:creationId xmlns:a16="http://schemas.microsoft.com/office/drawing/2014/main" id="{E1C5138B-78A7-7141-8344-8343339567D6}"/>
              </a:ext>
            </a:extLst>
          </p:cNvPr>
          <p:cNvSpPr>
            <a:spLocks noChangeArrowheads="1"/>
          </p:cNvSpPr>
          <p:nvPr/>
        </p:nvSpPr>
        <p:spPr bwMode="auto">
          <a:xfrm>
            <a:off x="468313" y="260350"/>
            <a:ext cx="84963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700" b="1" i="1" u="sng">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следов ног человека (босых, обутых в чулки, носки) и обуви</a:t>
            </a:r>
            <a:r>
              <a:rPr lang="ru-RU" altLang="ru-RU" sz="1700" b="1" i="1" u="sng">
                <a:latin typeface="Arial" panose="020B0604020202020204" pitchFamily="34" charset="0"/>
                <a:ea typeface="Consolas" panose="020B0609020204030204" pitchFamily="49" charset="0"/>
                <a:cs typeface="Arial" panose="020B0604020202020204" pitchFamily="34" charset="0"/>
              </a:rPr>
              <a:t> </a:t>
            </a:r>
          </a:p>
        </p:txBody>
      </p:sp>
      <p:sp>
        <p:nvSpPr>
          <p:cNvPr id="3" name="Прямоугольник 2">
            <a:extLst>
              <a:ext uri="{FF2B5EF4-FFF2-40B4-BE49-F238E27FC236}">
                <a16:creationId xmlns:a16="http://schemas.microsoft.com/office/drawing/2014/main" id="{CFD03603-9D04-8A40-9311-B1AA69B2FC7B}"/>
              </a:ext>
            </a:extLst>
          </p:cNvPr>
          <p:cNvSpPr/>
          <p:nvPr/>
        </p:nvSpPr>
        <p:spPr>
          <a:xfrm>
            <a:off x="187325" y="858838"/>
            <a:ext cx="8640763" cy="4054475"/>
          </a:xfrm>
          <a:prstGeom prst="rect">
            <a:avLst/>
          </a:prstGeom>
          <a:ln w="28575">
            <a:solidFill>
              <a:schemeClr val="tx1"/>
            </a:solidFill>
          </a:ln>
        </p:spPr>
        <p:txBody>
          <a:bodyPr>
            <a:spAutoFit/>
          </a:bodyPr>
          <a:lstStyle/>
          <a:p>
            <a:pPr algn="ctr">
              <a:lnSpc>
                <a:spcPct val="115000"/>
              </a:lnSpc>
              <a:spcAft>
                <a:spcPts val="0"/>
              </a:spcAft>
              <a:defRPr/>
            </a:pPr>
            <a:r>
              <a:rPr lang="ru-RU" b="1" dirty="0">
                <a:solidFill>
                  <a:srgbClr val="000000"/>
                </a:solidFill>
                <a:ea typeface="Consolas" panose="020B0609020204030204" pitchFamily="49" charset="0"/>
                <a:cs typeface="Arial" panose="020B0604020202020204" pitchFamily="34" charset="0"/>
              </a:rPr>
              <a:t>Задачи исследования ног человека и обуви:</a:t>
            </a: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наличия следов ног человека и обуви на объекте-носителе: половом покрытии, деревянной преграде, стекле, одежде, гипсовом слепке, фотоснимке, </a:t>
            </a:r>
            <a:r>
              <a:rPr lang="ru-RU" sz="1600" dirty="0" err="1">
                <a:solidFill>
                  <a:srgbClr val="000000"/>
                </a:solidFill>
                <a:ea typeface="Consolas" panose="020B0609020204030204" pitchFamily="49" charset="0"/>
                <a:cs typeface="Arial" panose="020B0604020202020204" pitchFamily="34" charset="0"/>
              </a:rPr>
              <a:t>дактопленке</a:t>
            </a:r>
            <a:r>
              <a:rPr lang="ru-RU" sz="1600" dirty="0">
                <a:solidFill>
                  <a:srgbClr val="000000"/>
                </a:solidFill>
                <a:ea typeface="Consolas" panose="020B0609020204030204" pitchFamily="49" charset="0"/>
                <a:cs typeface="Arial" panose="020B0604020202020204" pitchFamily="34" charset="0"/>
              </a:rPr>
              <a:t> и их пригодности для идентификации;</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характерных особенностей в следах ног человека (босых, ног в чулках, носках);</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принадлежности следов ног одному или нескольким лицам;</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размера обуви, которую мог носить человек, оставивший следы босых ног (ног в чулках, носках);</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конкретной обуви, оставившей след на объекте;</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механизма образования дорожки следов (образованы ли следы при беге, ходьбе, лицом, несшим значительный груз) и некоторых особенностей походки человека, оставившего следы;</a:t>
            </a:r>
            <a:endParaRPr lang="ru-RU" sz="1600" dirty="0">
              <a:ea typeface="Consolas" panose="020B0609020204030204" pitchFamily="49" charset="0"/>
              <a:cs typeface="Arial" panose="020B0604020202020204" pitchFamily="34" charset="0"/>
            </a:endParaRPr>
          </a:p>
          <a:p>
            <a:pPr marL="285750" indent="-285750">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конкретного человека, оставившего дорожку следов.</a:t>
            </a:r>
            <a:r>
              <a:rPr lang="ru-RU" sz="1600" dirty="0">
                <a:cs typeface="Arial" panose="020B0604020202020204" pitchFamily="34" charset="0"/>
              </a:rPr>
              <a:t> </a:t>
            </a:r>
          </a:p>
        </p:txBody>
      </p:sp>
      <p:sp>
        <p:nvSpPr>
          <p:cNvPr id="4" name="Прямоугольник 3">
            <a:extLst>
              <a:ext uri="{FF2B5EF4-FFF2-40B4-BE49-F238E27FC236}">
                <a16:creationId xmlns:a16="http://schemas.microsoft.com/office/drawing/2014/main" id="{7769F1F3-AA72-EE46-A6BA-5BCBF6963F0C}"/>
              </a:ext>
            </a:extLst>
          </p:cNvPr>
          <p:cNvSpPr/>
          <p:nvPr/>
        </p:nvSpPr>
        <p:spPr>
          <a:xfrm>
            <a:off x="187325" y="5157788"/>
            <a:ext cx="8640763" cy="1342419"/>
          </a:xfrm>
          <a:prstGeom prst="rect">
            <a:avLst/>
          </a:prstGeom>
          <a:ln w="28575">
            <a:solidFill>
              <a:schemeClr val="tx1"/>
            </a:solidFill>
          </a:ln>
        </p:spPr>
        <p:txBody>
          <a:bodyPr wrap="square">
            <a:spAutoFit/>
          </a:bodyPr>
          <a:lstStyle/>
          <a:p>
            <a:pPr algn="ctr">
              <a:lnSpc>
                <a:spcPct val="115000"/>
              </a:lnSpc>
              <a:spcAft>
                <a:spcPts val="0"/>
              </a:spcAft>
              <a:defRPr/>
            </a:pPr>
            <a:r>
              <a:rPr lang="ru-RU" b="1"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endParaRPr lang="ru-RU" sz="2400" b="1" dirty="0">
              <a:ea typeface="Consolas" panose="020B0609020204030204" pitchFamily="49" charset="0"/>
              <a:cs typeface="Arial" panose="020B0604020202020204" pitchFamily="34" charset="0"/>
            </a:endParaRPr>
          </a:p>
          <a:p>
            <a:pPr marL="269875">
              <a:lnSpc>
                <a:spcPct val="115000"/>
              </a:lnSpc>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какой обувью (вид, размер, степень изношенности, особенности) оставлены следы;</a:t>
            </a:r>
            <a:endParaRPr lang="ru-RU" sz="1600" dirty="0">
              <a:ea typeface="Consolas" panose="020B0609020204030204" pitchFamily="49" charset="0"/>
              <a:cs typeface="Arial" panose="020B0604020202020204" pitchFamily="34" charset="0"/>
            </a:endParaRPr>
          </a:p>
          <a:p>
            <a:pPr marL="285750" indent="-15875">
              <a:lnSpc>
                <a:spcPct val="115000"/>
              </a:lnSpc>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каково направление и характер движения человека, оставившего следы;</a:t>
            </a:r>
            <a:endParaRPr lang="ru-RU" sz="1600" dirty="0">
              <a:ea typeface="Consolas" panose="020B0609020204030204" pitchFamily="49" charset="0"/>
              <a:cs typeface="Arial" panose="020B0604020202020204" pitchFamily="34" charset="0"/>
            </a:endParaRPr>
          </a:p>
          <a:p>
            <a:pPr marL="285750" indent="-15875">
              <a:lnSpc>
                <a:spcPct val="115000"/>
              </a:lnSpc>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не оставлены ли следы конкретной обувью, представленной на исследование.</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Прямоугольник 1">
            <a:extLst>
              <a:ext uri="{FF2B5EF4-FFF2-40B4-BE49-F238E27FC236}">
                <a16:creationId xmlns:a16="http://schemas.microsoft.com/office/drawing/2014/main" id="{BF0657F5-D5DF-A343-ADE9-70DB2713E90F}"/>
              </a:ext>
            </a:extLst>
          </p:cNvPr>
          <p:cNvSpPr>
            <a:spLocks noChangeArrowheads="1"/>
          </p:cNvSpPr>
          <p:nvPr/>
        </p:nvSpPr>
        <p:spPr bwMode="auto">
          <a:xfrm>
            <a:off x="250825" y="742950"/>
            <a:ext cx="8642350" cy="2173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700" b="1">
                <a:solidFill>
                  <a:srgbClr val="000000"/>
                </a:solidFill>
                <a:latin typeface="Arial" panose="020B0604020202020204" pitchFamily="34" charset="0"/>
                <a:ea typeface="Consolas" panose="020B0609020204030204" pitchFamily="49" charset="0"/>
                <a:cs typeface="Arial" panose="020B0604020202020204" pitchFamily="34" charset="0"/>
              </a:rPr>
              <a:t>а) </a:t>
            </a:r>
            <a:r>
              <a:rPr lang="ru-RU" altLang="ru-RU" sz="1700">
                <a:solidFill>
                  <a:srgbClr val="000000"/>
                </a:solidFill>
                <a:latin typeface="Arial" panose="020B0604020202020204" pitchFamily="34" charset="0"/>
                <a:ea typeface="Consolas" panose="020B0609020204030204" pitchFamily="49" charset="0"/>
                <a:cs typeface="Arial" panose="020B0604020202020204" pitchFamily="34" charset="0"/>
              </a:rPr>
              <a:t>масштабные фотоснимки, слепки с объемных следов, следокопировальную пленку с перенесенными на нее поверхностными следами. В тех случаях, когда это возможно, представляется сам предмет или часть его со следами ног (обуви). Если обнаружено несколько следов (дорожка), производят их замеры, а гипсовые слепки изготавливаются с наиболее четких следов правой и левой ноги. Предварительно с поверхности следа удаляются случайно попавшие посторонние предметы - веточки, комочки, осыпавшиеся со стенок почвы.</a:t>
            </a:r>
            <a:endParaRPr lang="ru-RU" altLang="ru-RU" sz="1700">
              <a:latin typeface="Arial" panose="020B0604020202020204" pitchFamily="34" charset="0"/>
              <a:ea typeface="Consolas" panose="020B0609020204030204" pitchFamily="49" charset="0"/>
              <a:cs typeface="Arial" panose="020B0604020202020204" pitchFamily="34" charset="0"/>
            </a:endParaRPr>
          </a:p>
        </p:txBody>
      </p:sp>
      <p:sp>
        <p:nvSpPr>
          <p:cNvPr id="180226" name="Прямоугольник 2">
            <a:extLst>
              <a:ext uri="{FF2B5EF4-FFF2-40B4-BE49-F238E27FC236}">
                <a16:creationId xmlns:a16="http://schemas.microsoft.com/office/drawing/2014/main" id="{B7F9795C-4034-9845-B927-A519D68EF0C8}"/>
              </a:ext>
            </a:extLst>
          </p:cNvPr>
          <p:cNvSpPr>
            <a:spLocks noChangeArrowheads="1"/>
          </p:cNvSpPr>
          <p:nvPr/>
        </p:nvSpPr>
        <p:spPr bwMode="auto">
          <a:xfrm>
            <a:off x="719138" y="280988"/>
            <a:ext cx="7777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2000" b="1" u="sng">
                <a:solidFill>
                  <a:srgbClr val="000000"/>
                </a:solidFill>
                <a:latin typeface="Arial" panose="020B0604020202020204" pitchFamily="34" charset="0"/>
                <a:ea typeface="Consolas" panose="020B0609020204030204" pitchFamily="49" charset="0"/>
                <a:cs typeface="Arial" panose="020B0604020202020204" pitchFamily="34" charset="0"/>
              </a:rPr>
              <a:t>На экспертное исследование следует направлять</a:t>
            </a:r>
            <a:r>
              <a:rPr lang="ru-RU" altLang="ru-RU" sz="2000" b="1">
                <a:solidFill>
                  <a:srgbClr val="000000"/>
                </a:solidFill>
                <a:latin typeface="Arial" panose="020B0604020202020204" pitchFamily="34" charset="0"/>
                <a:ea typeface="Consolas" panose="020B0609020204030204" pitchFamily="49" charset="0"/>
                <a:cs typeface="Arial" panose="020B0604020202020204" pitchFamily="34" charset="0"/>
              </a:rPr>
              <a:t>:</a:t>
            </a:r>
            <a:endParaRPr lang="ru-RU" altLang="ru-RU" sz="2000" b="1">
              <a:latin typeface="Arial" panose="020B0604020202020204" pitchFamily="34" charset="0"/>
              <a:ea typeface="Consolas" panose="020B0609020204030204" pitchFamily="49" charset="0"/>
              <a:cs typeface="Arial" panose="020B0604020202020204" pitchFamily="34" charset="0"/>
            </a:endParaRPr>
          </a:p>
        </p:txBody>
      </p:sp>
      <p:sp>
        <p:nvSpPr>
          <p:cNvPr id="180227" name="Прямоугольник 3">
            <a:extLst>
              <a:ext uri="{FF2B5EF4-FFF2-40B4-BE49-F238E27FC236}">
                <a16:creationId xmlns:a16="http://schemas.microsoft.com/office/drawing/2014/main" id="{931B8852-53AC-0340-9374-07F0057D848A}"/>
              </a:ext>
            </a:extLst>
          </p:cNvPr>
          <p:cNvSpPr>
            <a:spLocks noChangeArrowheads="1"/>
          </p:cNvSpPr>
          <p:nvPr/>
        </p:nvSpPr>
        <p:spPr bwMode="auto">
          <a:xfrm>
            <a:off x="250825" y="3013075"/>
            <a:ext cx="8642350" cy="1924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700" b="1">
                <a:solidFill>
                  <a:srgbClr val="000000"/>
                </a:solidFill>
                <a:latin typeface="Arial" panose="020B0604020202020204" pitchFamily="34" charset="0"/>
                <a:ea typeface="Consolas" panose="020B0609020204030204" pitchFamily="49" charset="0"/>
                <a:cs typeface="Arial" panose="020B0604020202020204" pitchFamily="34" charset="0"/>
              </a:rPr>
              <a:t>б) </a:t>
            </a:r>
            <a:r>
              <a:rPr lang="ru-RU" altLang="ru-RU" sz="1700">
                <a:solidFill>
                  <a:srgbClr val="000000"/>
                </a:solidFill>
                <a:latin typeface="Arial" panose="020B0604020202020204" pitchFamily="34" charset="0"/>
                <a:ea typeface="Consolas" panose="020B0609020204030204" pitchFamily="49" charset="0"/>
                <a:cs typeface="Arial" panose="020B0604020202020204" pitchFamily="34" charset="0"/>
              </a:rPr>
              <a:t>сравнительные материалы: для исследования следов обуви необходимо представить обувь, в отношении которой ставится вопрос перед экспертизой; при исследовании объемных следов босых ног нужно представить слепки с экспериментальных следов ног лица, предположительно оставившего следы, а для исследования поверхностных следов босых ног - экспериментальные отпечатки подошвенной части ступней ног (дорожки следов), окрашенные черной типографской краской на листах белой бумаги. </a:t>
            </a:r>
          </a:p>
        </p:txBody>
      </p:sp>
      <p:sp>
        <p:nvSpPr>
          <p:cNvPr id="180228" name="Прямоугольник 4">
            <a:extLst>
              <a:ext uri="{FF2B5EF4-FFF2-40B4-BE49-F238E27FC236}">
                <a16:creationId xmlns:a16="http://schemas.microsoft.com/office/drawing/2014/main" id="{7774895A-7EAD-EA44-BAA9-A2C00D237085}"/>
              </a:ext>
            </a:extLst>
          </p:cNvPr>
          <p:cNvSpPr>
            <a:spLocks noChangeArrowheads="1"/>
          </p:cNvSpPr>
          <p:nvPr/>
        </p:nvSpPr>
        <p:spPr bwMode="auto">
          <a:xfrm>
            <a:off x="250825" y="5033963"/>
            <a:ext cx="8642350" cy="1662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b="1" u="sng">
                <a:latin typeface="Arial" panose="020B0604020202020204" pitchFamily="34" charset="0"/>
              </a:rPr>
              <a:t>Для исследования следов ног в носках и чулках</a:t>
            </a:r>
            <a:r>
              <a:rPr lang="ru-RU" altLang="ru-RU" sz="1700" b="1">
                <a:latin typeface="Arial" panose="020B0604020202020204" pitchFamily="34" charset="0"/>
              </a:rPr>
              <a:t> </a:t>
            </a:r>
            <a:r>
              <a:rPr lang="ru-RU" altLang="ru-RU" sz="1700">
                <a:latin typeface="Arial" panose="020B0604020202020204" pitchFamily="34" charset="0"/>
              </a:rPr>
              <a:t>необходимо изготовить слепки с экспериментальных следов ног в носках или чулках, а также представить сами носки или чулки.</a:t>
            </a:r>
          </a:p>
          <a:p>
            <a:pPr algn="ctr">
              <a:spcBef>
                <a:spcPct val="0"/>
              </a:spcBef>
              <a:buFontTx/>
              <a:buNone/>
            </a:pPr>
            <a:r>
              <a:rPr lang="ru-RU" altLang="ru-RU" sz="1700" b="1">
                <a:latin typeface="Arial" panose="020B0604020202020204" pitchFamily="34" charset="0"/>
              </a:rPr>
              <a:t>Вместе с перечисленными объектами на экспертизу необходимо представить протоколы осмотра места происшествия, изъятия и осмотра вещественных доказательств</a:t>
            </a:r>
            <a:r>
              <a:rPr lang="ru-RU" altLang="ru-RU" sz="1700">
                <a:latin typeface="Arial" panose="020B0604020202020204" pitchFamily="34" charset="0"/>
              </a:rPr>
              <a:t>.</a:t>
            </a:r>
          </a:p>
        </p:txBody>
      </p:sp>
    </p:spTree>
  </p:cSld>
  <p:clrMapOvr>
    <a:masterClrMapping/>
  </p:clrMapOvr>
  <p:transition>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Прямоугольник 1">
            <a:extLst>
              <a:ext uri="{FF2B5EF4-FFF2-40B4-BE49-F238E27FC236}">
                <a16:creationId xmlns:a16="http://schemas.microsoft.com/office/drawing/2014/main" id="{88CB75A0-CDF7-DB4E-8E00-74CD9ACC339C}"/>
              </a:ext>
            </a:extLst>
          </p:cNvPr>
          <p:cNvSpPr>
            <a:spLocks noChangeArrowheads="1"/>
          </p:cNvSpPr>
          <p:nvPr/>
        </p:nvSpPr>
        <p:spPr bwMode="auto">
          <a:xfrm>
            <a:off x="755650" y="260350"/>
            <a:ext cx="756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следов зубов и иных частей тела челов</a:t>
            </a:r>
            <a:r>
              <a:rPr lang="ru-RU" altLang="ru-RU" sz="1800" i="1" u="sng">
                <a:solidFill>
                  <a:srgbClr val="000000"/>
                </a:solidFill>
                <a:latin typeface="Consolas" panose="020B0609020204030204" pitchFamily="49" charset="0"/>
                <a:ea typeface="Consolas" panose="020B0609020204030204" pitchFamily="49" charset="0"/>
                <a:cs typeface="Arial" panose="020B0604020202020204" pitchFamily="34" charset="0"/>
              </a:rPr>
              <a:t>ека</a:t>
            </a:r>
            <a:r>
              <a:rPr lang="ru-RU" altLang="ru-RU" sz="1800" i="1" u="sng">
                <a:latin typeface="Arial" panose="020B0604020202020204" pitchFamily="34" charset="0"/>
                <a:ea typeface="Consolas" panose="020B0609020204030204" pitchFamily="49" charset="0"/>
                <a:cs typeface="Arial" panose="020B0604020202020204" pitchFamily="34" charset="0"/>
              </a:rPr>
              <a:t> </a:t>
            </a:r>
          </a:p>
        </p:txBody>
      </p:sp>
      <p:sp>
        <p:nvSpPr>
          <p:cNvPr id="3" name="Прямоугольник 2">
            <a:extLst>
              <a:ext uri="{FF2B5EF4-FFF2-40B4-BE49-F238E27FC236}">
                <a16:creationId xmlns:a16="http://schemas.microsoft.com/office/drawing/2014/main" id="{AAE20EE4-A387-A74C-9F4B-F130B0CFD69C}"/>
              </a:ext>
            </a:extLst>
          </p:cNvPr>
          <p:cNvSpPr/>
          <p:nvPr/>
        </p:nvSpPr>
        <p:spPr>
          <a:xfrm>
            <a:off x="219075" y="654050"/>
            <a:ext cx="8712200" cy="2295525"/>
          </a:xfrm>
          <a:prstGeom prst="rect">
            <a:avLst/>
          </a:prstGeom>
          <a:ln w="28575">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Задачи исследование следов зубов и иных частей тела человека</a:t>
            </a:r>
            <a:r>
              <a:rPr lang="ru-RU" dirty="0">
                <a:solidFill>
                  <a:srgbClr val="000000"/>
                </a:solidFill>
                <a:ea typeface="Consolas" panose="020B0609020204030204" pitchFamily="49" charset="0"/>
                <a:cs typeface="Arial" panose="020B0604020202020204" pitchFamily="34" charset="0"/>
              </a:rPr>
              <a:t>:</a:t>
            </a:r>
            <a:r>
              <a:rPr lang="ru-RU" dirty="0">
                <a:cs typeface="Arial" panose="020B0604020202020204" pitchFamily="34" charset="0"/>
              </a:rPr>
              <a:t> </a:t>
            </a: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наличия на представленных объектах следов зубов и пригодности их для идентификации конкретного лица;</a:t>
            </a:r>
            <a:endParaRPr lang="ru-RU"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наличия на объекте следов зубных протезов;</a:t>
            </a:r>
            <a:endParaRPr lang="ru-RU"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идентификация конкретного человека по следам зубов, зубных протезов, ногтей, кожных покровов головы; </a:t>
            </a:r>
            <a:endParaRPr lang="ru-RU"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принадлежности следов одному человеку или разным лицам.</a:t>
            </a:r>
            <a:endParaRPr lang="ru-RU" dirty="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4927C46-BBB4-A141-BDD9-1E28C37560D2}"/>
              </a:ext>
            </a:extLst>
          </p:cNvPr>
          <p:cNvSpPr/>
          <p:nvPr/>
        </p:nvSpPr>
        <p:spPr>
          <a:xfrm>
            <a:off x="219075" y="3079750"/>
            <a:ext cx="8712200" cy="3524250"/>
          </a:xfrm>
          <a:prstGeom prst="rect">
            <a:avLst/>
          </a:prstGeom>
          <a:ln w="28575">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endParaRPr lang="ru-RU" b="1"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имеются ли на исследуемых объектах следы зубов (зубных протезов), пригодны ли они для идентификации личности;</a:t>
            </a:r>
            <a:endParaRPr lang="ru-RU"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зубами верхней или нижней челюсти, и какими конкретно, оставлены следы;</a:t>
            </a:r>
            <a:endParaRPr lang="ru-RU"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каковы особенности зубного аппарата человека, оставившего следы;</a:t>
            </a:r>
            <a:endParaRPr lang="ru-RU"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каков механизм образования следов зубов;</a:t>
            </a:r>
            <a:endParaRPr lang="ru-RU"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не оставлены ли следы зубов (зубных протезов), ногтей конкретным человеком;</a:t>
            </a:r>
            <a:endParaRPr lang="ru-RU"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оставлены ли следы зубами (зубными протезами) одного человека или разных людей</a:t>
            </a:r>
            <a:r>
              <a:rPr lang="ru-RU" sz="1600" dirty="0">
                <a:solidFill>
                  <a:srgbClr val="000000"/>
                </a:solidFill>
                <a:ea typeface="Consolas" panose="020B0609020204030204" pitchFamily="49" charset="0"/>
                <a:cs typeface="Arial" panose="020B0604020202020204" pitchFamily="34" charset="0"/>
              </a:rPr>
              <a:t>.</a:t>
            </a:r>
            <a:endParaRPr lang="ru-RU" sz="1600" dirty="0">
              <a:ea typeface="Consolas" panose="020B0609020204030204" pitchFamily="49" charset="0"/>
              <a:cs typeface="Arial" panose="020B0604020202020204" pitchFamily="34" charset="0"/>
            </a:endParaRPr>
          </a:p>
          <a:p>
            <a:pPr algn="ctr">
              <a:defRPr/>
            </a:pPr>
            <a:r>
              <a:rPr lang="en-US" sz="1600" dirty="0">
                <a:solidFill>
                  <a:srgbClr val="000000"/>
                </a:solidFill>
                <a:ea typeface="Consolas" panose="020B0609020204030204" pitchFamily="49" charset="0"/>
                <a:cs typeface="Arial" panose="020B0604020202020204" pitchFamily="34" charset="0"/>
              </a:rPr>
              <a:t>     </a:t>
            </a:r>
            <a:endParaRPr lang="ru-RU" sz="1600" b="1" dirty="0">
              <a:cs typeface="Arial" panose="020B0604020202020204" pitchFamily="34" charset="0"/>
            </a:endParaRPr>
          </a:p>
        </p:txBody>
      </p:sp>
    </p:spTree>
  </p:cSld>
  <p:clrMapOvr>
    <a:masterClrMapping/>
  </p:clrMapOvr>
  <p:transition>
    <p:wipe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Прямоугольник 1">
            <a:extLst>
              <a:ext uri="{FF2B5EF4-FFF2-40B4-BE49-F238E27FC236}">
                <a16:creationId xmlns:a16="http://schemas.microsoft.com/office/drawing/2014/main" id="{73DB7D87-AE0B-EF4A-9A1F-CAB339496FB7}"/>
              </a:ext>
            </a:extLst>
          </p:cNvPr>
          <p:cNvSpPr>
            <a:spLocks noChangeArrowheads="1"/>
          </p:cNvSpPr>
          <p:nvPr/>
        </p:nvSpPr>
        <p:spPr bwMode="auto">
          <a:xfrm>
            <a:off x="503238" y="2811463"/>
            <a:ext cx="8137525" cy="3517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В качестве сравнительных материалов нужно представить модели зубов обеих челюстей лиц, в отношении которых поставлен вопрос перед экспертизой, а также экспериментальные следы (надкуса или откуса), воспроизведенные на пластилине или зуботехническом воске. Модели челюстей лучше всего изготовить из легкоплавкого металла, они обладают достаточной твердостью и позволяют при проведении экспертных экспериментов получить отображение моделируемых признаков следов на различных воспринимающих поверхностях.</a:t>
            </a:r>
            <a:r>
              <a:rPr lang="en-US" altLang="ru-RU" sz="1700" b="1">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700" b="1">
                <a:solidFill>
                  <a:srgbClr val="000000"/>
                </a:solidFill>
                <a:latin typeface="Arial" panose="020B0604020202020204" pitchFamily="34" charset="0"/>
                <a:ea typeface="Consolas" panose="020B0609020204030204" pitchFamily="49" charset="0"/>
                <a:cs typeface="Arial" panose="020B0604020202020204" pitchFamily="34" charset="0"/>
              </a:rPr>
              <a:t> </a:t>
            </a:r>
          </a:p>
          <a:p>
            <a:pPr algn="ctr">
              <a:lnSpc>
                <a:spcPct val="115000"/>
              </a:lnSpc>
              <a:spcBef>
                <a:spcPct val="0"/>
              </a:spcBef>
              <a:buFontTx/>
              <a:buNone/>
            </a:pPr>
            <a:r>
              <a:rPr lang="ru-RU" altLang="ru-RU" sz="1700" b="1">
                <a:solidFill>
                  <a:srgbClr val="000000"/>
                </a:solidFill>
                <a:latin typeface="Arial" panose="020B0604020202020204" pitchFamily="34" charset="0"/>
                <a:ea typeface="Consolas" panose="020B0609020204030204" pitchFamily="49" charset="0"/>
                <a:cs typeface="Arial" panose="020B0604020202020204" pitchFamily="34" charset="0"/>
              </a:rPr>
              <a:t>Изготовление моделей зубов следует поручить зубным врачам</a:t>
            </a:r>
          </a:p>
          <a:p>
            <a:pPr algn="ctr">
              <a:lnSpc>
                <a:spcPct val="115000"/>
              </a:lnSpc>
              <a:spcBef>
                <a:spcPct val="0"/>
              </a:spcBef>
              <a:buFontTx/>
              <a:buNone/>
            </a:pPr>
            <a:r>
              <a:rPr lang="ru-RU" altLang="ru-RU" sz="1700" b="1">
                <a:solidFill>
                  <a:srgbClr val="000000"/>
                </a:solidFill>
                <a:latin typeface="Arial" panose="020B0604020202020204" pitchFamily="34" charset="0"/>
                <a:ea typeface="Consolas" panose="020B0609020204030204" pitchFamily="49" charset="0"/>
                <a:cs typeface="Arial" panose="020B0604020202020204" pitchFamily="34" charset="0"/>
              </a:rPr>
              <a:t>или техникам-протезистам, которые изготавливают их в присутствии лица, производящего дознание, следователя или судьи.</a:t>
            </a:r>
            <a:endParaRPr lang="ru-RU" altLang="ru-RU" sz="1700" b="1">
              <a:latin typeface="Arial" panose="020B0604020202020204" pitchFamily="34" charset="0"/>
              <a:ea typeface="Consolas" panose="020B0609020204030204" pitchFamily="49" charset="0"/>
              <a:cs typeface="Arial" panose="020B0604020202020204" pitchFamily="34" charset="0"/>
            </a:endParaRPr>
          </a:p>
        </p:txBody>
      </p:sp>
      <p:sp>
        <p:nvSpPr>
          <p:cNvPr id="182274" name="Прямоугольник 2">
            <a:extLst>
              <a:ext uri="{FF2B5EF4-FFF2-40B4-BE49-F238E27FC236}">
                <a16:creationId xmlns:a16="http://schemas.microsoft.com/office/drawing/2014/main" id="{396E1862-F712-984A-AC5D-613389256B54}"/>
              </a:ext>
            </a:extLst>
          </p:cNvPr>
          <p:cNvSpPr>
            <a:spLocks noChangeArrowheads="1"/>
          </p:cNvSpPr>
          <p:nvPr/>
        </p:nvSpPr>
        <p:spPr bwMode="auto">
          <a:xfrm>
            <a:off x="503238" y="1054100"/>
            <a:ext cx="8137525"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На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экспертизу следов зубов необходимо направить предмет, на котором обнаружены следы.</a:t>
            </a:r>
            <a:r>
              <a:rPr lang="ru-RU" altLang="ru-RU" sz="1800">
                <a:latin typeface="Arial" panose="020B0604020202020204" pitchFamily="34" charset="0"/>
                <a:ea typeface="Consolas" panose="020B0609020204030204" pitchFamily="49" charset="0"/>
                <a:cs typeface="Arial" panose="020B0604020202020204" pitchFamily="34" charset="0"/>
              </a:rPr>
              <a:t> Если по каким-либо причинам указанный предмет или часть его невозможно изъять или сохранить продолжительное время, на экспертизу направляются масштабные фотоснимки и изготовленные из них слепки (из гипса или слепочных масс). </a:t>
            </a:r>
          </a:p>
        </p:txBody>
      </p:sp>
      <p:sp>
        <p:nvSpPr>
          <p:cNvPr id="182275" name="TextBox 3">
            <a:extLst>
              <a:ext uri="{FF2B5EF4-FFF2-40B4-BE49-F238E27FC236}">
                <a16:creationId xmlns:a16="http://schemas.microsoft.com/office/drawing/2014/main" id="{5F484A73-6631-2D49-93BB-F286E7A84EA7}"/>
              </a:ext>
            </a:extLst>
          </p:cNvPr>
          <p:cNvSpPr txBox="1">
            <a:spLocks noChangeArrowheads="1"/>
          </p:cNvSpPr>
          <p:nvPr/>
        </p:nvSpPr>
        <p:spPr bwMode="auto">
          <a:xfrm>
            <a:off x="1044575" y="404813"/>
            <a:ext cx="7199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Материалы, направляемые на экспертизу следов зубов</a:t>
            </a:r>
          </a:p>
        </p:txBody>
      </p:sp>
    </p:spTree>
  </p:cSld>
  <p:clrMapOvr>
    <a:masterClrMapping/>
  </p:clrMapOvr>
  <p:transition>
    <p:wipe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796492-1681-F243-888A-B9CDEC4A7E1D}"/>
              </a:ext>
            </a:extLst>
          </p:cNvPr>
          <p:cNvSpPr/>
          <p:nvPr/>
        </p:nvSpPr>
        <p:spPr>
          <a:xfrm>
            <a:off x="349250" y="1023938"/>
            <a:ext cx="8543925" cy="1768475"/>
          </a:xfrm>
          <a:prstGeom prst="rect">
            <a:avLst/>
          </a:prstGeom>
          <a:ln w="28575">
            <a:solidFill>
              <a:schemeClr val="tx1"/>
            </a:solidFill>
          </a:ln>
        </p:spPr>
        <p:txBody>
          <a:bodyPr>
            <a:spAutoFit/>
          </a:bodyPr>
          <a:lstStyle/>
          <a:p>
            <a:pPr algn="ctr">
              <a:lnSpc>
                <a:spcPct val="115000"/>
              </a:lnSpc>
              <a:spcAft>
                <a:spcPts val="0"/>
              </a:spcAft>
              <a:defRPr/>
            </a:pPr>
            <a:r>
              <a:rPr lang="ru-RU" sz="1600" b="1" u="sng" dirty="0">
                <a:solidFill>
                  <a:srgbClr val="000000"/>
                </a:solidFill>
                <a:ea typeface="Consolas" panose="020B0609020204030204" pitchFamily="49" charset="0"/>
                <a:cs typeface="Arial" panose="020B0604020202020204" pitchFamily="34" charset="0"/>
              </a:rPr>
              <a:t>Задачи, решаемые при исследовании следов ног животных:</a:t>
            </a:r>
            <a:endParaRPr lang="ru-RU" sz="1600" b="1" u="sng" dirty="0">
              <a:cs typeface="Arial" panose="020B0604020202020204" pitchFamily="34" charset="0"/>
            </a:endParaRPr>
          </a:p>
          <a:p>
            <a:pPr marL="285750" indent="-285750">
              <a:lnSpc>
                <a:spcPct val="115000"/>
              </a:lnSpc>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установление наличия следов ног животных на объекте-носителе;</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установление видовой принадлежности следов ног животного;</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установление принадлежности следов ног одному или разным животным;</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установление пригодности следов ног для идентификации животного;</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установление направления движения животного по следам ног.</a:t>
            </a: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 </a:t>
            </a:r>
          </a:p>
        </p:txBody>
      </p:sp>
      <p:sp>
        <p:nvSpPr>
          <p:cNvPr id="183298" name="Прямоугольник 2">
            <a:extLst>
              <a:ext uri="{FF2B5EF4-FFF2-40B4-BE49-F238E27FC236}">
                <a16:creationId xmlns:a16="http://schemas.microsoft.com/office/drawing/2014/main" id="{AF099347-E804-354A-ADDB-E4FB9D467A48}"/>
              </a:ext>
            </a:extLst>
          </p:cNvPr>
          <p:cNvSpPr>
            <a:spLocks noChangeArrowheads="1"/>
          </p:cNvSpPr>
          <p:nvPr/>
        </p:nvSpPr>
        <p:spPr bwMode="auto">
          <a:xfrm>
            <a:off x="287338" y="377825"/>
            <a:ext cx="8748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ТЕМА </a:t>
            </a:r>
            <a:r>
              <a:rPr lang="en-US"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2</a:t>
            </a: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3. ИНЫЕ ВИДЫ ТРАСОЛОГИЧЕСКИХ ИССЛЕДОВАНИЙ</a:t>
            </a:r>
          </a:p>
          <a:p>
            <a:pPr algn="ctr">
              <a:spcBef>
                <a:spcPct val="0"/>
              </a:spcBef>
              <a:buFontTx/>
              <a:buNone/>
            </a:pPr>
            <a:r>
              <a:rPr lang="ru-RU" altLang="ru-RU" sz="1800" b="1" i="1" u="sng" dirty="0">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следов ног животных</a:t>
            </a:r>
            <a:endParaRPr lang="ru-RU" altLang="ru-RU" sz="1800" b="1" i="1" u="sng" dirty="0">
              <a:latin typeface="Arial" panose="020B0604020202020204" pitchFamily="34" charset="0"/>
              <a:ea typeface="Consolas" panose="020B0609020204030204" pitchFamily="49" charset="0"/>
              <a:cs typeface="Arial" panose="020B0604020202020204" pitchFamily="34" charset="0"/>
            </a:endParaRPr>
          </a:p>
        </p:txBody>
      </p:sp>
      <p:sp>
        <p:nvSpPr>
          <p:cNvPr id="183299" name="Прямоугольник 3">
            <a:extLst>
              <a:ext uri="{FF2B5EF4-FFF2-40B4-BE49-F238E27FC236}">
                <a16:creationId xmlns:a16="http://schemas.microsoft.com/office/drawing/2014/main" id="{2D7D0249-D5B5-8241-B857-82ECBD7A1DB9}"/>
              </a:ext>
            </a:extLst>
          </p:cNvPr>
          <p:cNvSpPr>
            <a:spLocks noChangeArrowheads="1"/>
          </p:cNvSpPr>
          <p:nvPr/>
        </p:nvSpPr>
        <p:spPr bwMode="auto">
          <a:xfrm>
            <a:off x="349250" y="5157788"/>
            <a:ext cx="8543925" cy="1568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Вместе со следами, изъятыми на месте происшествия (преимущественно объемными, зафиксированными с помощью гипсовых слепков), необходимо представить экспериментальные слепки следов ног животного. При отображении в следах на месте происшествия подков, кроме слепков экспериментальных следов подков, необходимо представить и подковы, снятые с копыт вместе с гвоздями, которыми они крепились, с однозначным указанием местонахождения каждого из гвоздей на подкове.</a:t>
            </a:r>
            <a:endParaRPr lang="ru-RU" altLang="ru-RU" sz="1600">
              <a:latin typeface="Arial" panose="020B0604020202020204" pitchFamily="34" charset="0"/>
              <a:ea typeface="Consolas" panose="020B0609020204030204" pitchFamily="49" charset="0"/>
              <a:cs typeface="Arial" panose="020B0604020202020204" pitchFamily="34" charset="0"/>
            </a:endParaRPr>
          </a:p>
        </p:txBody>
      </p:sp>
      <p:sp>
        <p:nvSpPr>
          <p:cNvPr id="5" name="Прямоугольник 4">
            <a:extLst>
              <a:ext uri="{FF2B5EF4-FFF2-40B4-BE49-F238E27FC236}">
                <a16:creationId xmlns:a16="http://schemas.microsoft.com/office/drawing/2014/main" id="{11735C18-3E32-0E44-A06A-3F879FD551F7}"/>
              </a:ext>
            </a:extLst>
          </p:cNvPr>
          <p:cNvSpPr/>
          <p:nvPr/>
        </p:nvSpPr>
        <p:spPr>
          <a:xfrm>
            <a:off x="355600" y="2924175"/>
            <a:ext cx="8542338" cy="2100263"/>
          </a:xfrm>
          <a:prstGeom prst="rect">
            <a:avLst/>
          </a:prstGeom>
          <a:ln w="28575">
            <a:solidFill>
              <a:schemeClr val="tx1"/>
            </a:solidFill>
          </a:ln>
        </p:spPr>
        <p:txBody>
          <a:bodyPr>
            <a:spAutoFit/>
          </a:bodyPr>
          <a:lstStyle/>
          <a:p>
            <a:pPr algn="ctr">
              <a:lnSpc>
                <a:spcPct val="115000"/>
              </a:lnSpc>
              <a:spcAft>
                <a:spcPts val="0"/>
              </a:spcAft>
              <a:tabLst>
                <a:tab pos="309563" algn="l"/>
                <a:tab pos="569913" algn="l"/>
              </a:tabLst>
              <a:defRPr/>
            </a:pPr>
            <a:r>
              <a:rPr lang="ru-RU" sz="1600"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r>
              <a:rPr lang="ru-RU" sz="1600" dirty="0">
                <a:solidFill>
                  <a:srgbClr val="000000"/>
                </a:solidFill>
                <a:ea typeface="Consolas" panose="020B0609020204030204" pitchFamily="49" charset="0"/>
                <a:cs typeface="Arial" panose="020B0604020202020204" pitchFamily="34" charset="0"/>
              </a:rPr>
              <a:t>:</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имеются ли на объекте-носителе следы ног животного, пригодны ли они для</a:t>
            </a:r>
          </a:p>
          <a:p>
            <a:pPr>
              <a:spcAft>
                <a:spcPts val="0"/>
              </a:spcAft>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     идентификации животного;</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принадлежат ли следы ног одному или разным животным;</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оставлены ли следы определенным животным;</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оставлены ли следы подков лошади данными подковами (подковами данной</a:t>
            </a:r>
          </a:p>
          <a:p>
            <a:pPr>
              <a:spcAft>
                <a:spcPts val="0"/>
              </a:spcAft>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     лошади);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tabLst>
                <a:tab pos="309563" algn="l"/>
                <a:tab pos="569913" algn="l"/>
              </a:tabLst>
              <a:defRPr/>
            </a:pPr>
            <a:r>
              <a:rPr lang="ru-RU" sz="1600" dirty="0">
                <a:solidFill>
                  <a:srgbClr val="000000"/>
                </a:solidFill>
                <a:ea typeface="Consolas" panose="020B0609020204030204" pitchFamily="49" charset="0"/>
                <a:cs typeface="Arial" panose="020B0604020202020204" pitchFamily="34" charset="0"/>
              </a:rPr>
              <a:t>в каком направлении двигалось животное, судя по его следам.</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Прямоугольник 1">
            <a:extLst>
              <a:ext uri="{FF2B5EF4-FFF2-40B4-BE49-F238E27FC236}">
                <a16:creationId xmlns:a16="http://schemas.microsoft.com/office/drawing/2014/main" id="{626BE9B7-48E4-3940-B75B-4B4B3FE74805}"/>
              </a:ext>
            </a:extLst>
          </p:cNvPr>
          <p:cNvSpPr>
            <a:spLocks noChangeArrowheads="1"/>
          </p:cNvSpPr>
          <p:nvPr/>
        </p:nvSpPr>
        <p:spPr bwMode="auto">
          <a:xfrm>
            <a:off x="611188" y="1889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latin typeface="Arial" panose="020B0604020202020204" pitchFamily="34" charset="0"/>
                <a:ea typeface="Consolas" panose="020B0609020204030204" pitchFamily="49" charset="0"/>
                <a:cs typeface="Arial" panose="020B0604020202020204" pitchFamily="34" charset="0"/>
              </a:rPr>
              <a:t>Исследование запирающих устройств, предохранительных устройств, а также следов орудий взлома и инструментов </a:t>
            </a:r>
          </a:p>
        </p:txBody>
      </p:sp>
      <p:sp>
        <p:nvSpPr>
          <p:cNvPr id="3" name="Прямоугольник 2">
            <a:extLst>
              <a:ext uri="{FF2B5EF4-FFF2-40B4-BE49-F238E27FC236}">
                <a16:creationId xmlns:a16="http://schemas.microsoft.com/office/drawing/2014/main" id="{7585C0A8-CA97-DB4A-BF15-D3DC1CC7B04A}"/>
              </a:ext>
            </a:extLst>
          </p:cNvPr>
          <p:cNvSpPr/>
          <p:nvPr/>
        </p:nvSpPr>
        <p:spPr>
          <a:xfrm>
            <a:off x="323850" y="981075"/>
            <a:ext cx="8496300" cy="5430838"/>
          </a:xfrm>
          <a:prstGeom prst="rect">
            <a:avLst/>
          </a:prstGeom>
          <a:ln w="28575">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Основные задачи:</a:t>
            </a:r>
            <a:endParaRPr lang="ru-RU" sz="2400" b="1" u="sng"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видовой принадлежности запирающего устройства;</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исправности или неисправности запирающего устройства;</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отпирания запирающего устройства (замков различного целевого назначения) с помощью: ключа, предназначенного для него; подобранного, поддельного ключа; отмычки; постороннего предмета;</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способа отпирания (взлома) нескольких запирающих устройств;</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конкретного предмета, которым отпиралось или взламывалось запирающее устройство;</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нарушения целостности пломбы, способа и инструмента, которые для этого применялись; </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нанесения оттисков на пломбах конкретными пломбировочными тисками;</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повторного воздействия пломбировочных тисков на пломбу;</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вскрытия и повторного навешивания запорно-пломбировочного устройства (далее - ЗПУ), способа вскрытия и повторного навешивания.</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наличия следов воздействия орудия (инструмента) при взломе преграды;</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механизма образования следов взлома;</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вида орудия, оставившего следы (стамеска, сверло, топор);</a:t>
            </a:r>
            <a:endParaRPr lang="ru-RU" sz="1500" dirty="0">
              <a:ea typeface="Consolas" panose="020B0609020204030204" pitchFamily="49" charset="0"/>
              <a:cs typeface="Arial" panose="020B0604020202020204" pitchFamily="34" charset="0"/>
            </a:endParaRPr>
          </a:p>
          <a:p>
            <a:pPr marL="285750" indent="-2730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направления взлома по следам на преграде и запирающем устройстве.</a:t>
            </a:r>
            <a:endParaRPr lang="ru-RU" sz="15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0F1EC57-0FBC-E844-B4E4-F76BEF0917CD}"/>
              </a:ext>
            </a:extLst>
          </p:cNvPr>
          <p:cNvSpPr/>
          <p:nvPr/>
        </p:nvSpPr>
        <p:spPr>
          <a:xfrm>
            <a:off x="250825" y="260350"/>
            <a:ext cx="8642350" cy="6083300"/>
          </a:xfrm>
          <a:prstGeom prst="rect">
            <a:avLst/>
          </a:prstGeom>
          <a:ln w="28575">
            <a:solidFill>
              <a:schemeClr val="tx1"/>
            </a:solidFill>
          </a:ln>
        </p:spPr>
        <p:txBody>
          <a:bodyPr>
            <a:spAutoFit/>
          </a:bodyPr>
          <a:lstStyle/>
          <a:p>
            <a:pPr algn="ctr">
              <a:lnSpc>
                <a:spcPct val="115000"/>
              </a:lnSpc>
              <a:spcAft>
                <a:spcPts val="0"/>
              </a:spcAft>
              <a:defRPr/>
            </a:pPr>
            <a:r>
              <a:rPr lang="ru-RU" sz="1700"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r>
              <a:rPr lang="ru-RU" sz="1700" dirty="0">
                <a:solidFill>
                  <a:srgbClr val="000000"/>
                </a:solidFill>
                <a:ea typeface="Consolas" panose="020B0609020204030204" pitchFamily="49" charset="0"/>
                <a:cs typeface="Arial" panose="020B0604020202020204" pitchFamily="34" charset="0"/>
              </a:rPr>
              <a:t>:</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к какому виду (типу) относится запирающее устройство;</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исправен ли представленный на исследование замок;</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в каком положении находится запирающий механизм (закрытый, открытый);</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отпирался ли данный замок с помощью отмычек, либо подобранным, </a:t>
            </a:r>
          </a:p>
          <a:p>
            <a:pPr marL="180975">
              <a:lnSpc>
                <a:spcPct val="115000"/>
              </a:lnSpc>
              <a:spcAft>
                <a:spcPts val="0"/>
              </a:spcAft>
              <a:defRPr/>
            </a:pPr>
            <a:r>
              <a:rPr lang="ru-RU" sz="1700" dirty="0">
                <a:solidFill>
                  <a:srgbClr val="000000"/>
                </a:solidFill>
                <a:ea typeface="Consolas" panose="020B0609020204030204" pitchFamily="49" charset="0"/>
                <a:cs typeface="Arial" panose="020B0604020202020204" pitchFamily="34" charset="0"/>
              </a:rPr>
              <a:t>       поддельным ключом;</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отпирался ли замок представленным ключом;</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не образованы ли следы на замке данным предметом;</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данными ли пломбировочными тисками оставлены оттиски на пломбах;</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одними ли пломбировочными тисками оставлены оттиски на пломбах;</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подвергалась ли пломба повторному воздействию тисков;</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нарушалась ли целостность пломбы и если да, то каким способом;</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оставлены ли следы на пломбе данным инструментом;</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производилось ли вскрытие и повторное навешивание ЗПУ, если да, то                </a:t>
            </a:r>
          </a:p>
          <a:p>
            <a:pPr marL="180975">
              <a:lnSpc>
                <a:spcPct val="115000"/>
              </a:lnSpc>
              <a:spcAft>
                <a:spcPts val="0"/>
              </a:spcAft>
              <a:defRPr/>
            </a:pPr>
            <a:r>
              <a:rPr lang="ru-RU" sz="1700" dirty="0">
                <a:solidFill>
                  <a:srgbClr val="000000"/>
                </a:solidFill>
                <a:ea typeface="Consolas" panose="020B0609020204030204" pitchFamily="49" charset="0"/>
                <a:cs typeface="Arial" panose="020B0604020202020204" pitchFamily="34" charset="0"/>
              </a:rPr>
              <a:t>        каким способом;</a:t>
            </a: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имеются ли следы воздействия орудия (инструмента) при взломе преграды;</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каков механизм образования следов взлома;</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каким видом орудия оставлены следы (стамеска, сверло, топор);</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с какой стороны (внутренней, внешней) разрушена преграда;</a:t>
            </a:r>
            <a:endParaRPr lang="ru-RU" sz="1700" dirty="0">
              <a:ea typeface="Consolas" panose="020B0609020204030204" pitchFamily="49" charset="0"/>
              <a:cs typeface="Arial" panose="020B0604020202020204" pitchFamily="34" charset="0"/>
            </a:endParaRPr>
          </a:p>
          <a:p>
            <a:pPr marL="180975" indent="96838">
              <a:lnSpc>
                <a:spcPct val="115000"/>
              </a:lnSpc>
              <a:spcAft>
                <a:spcPts val="0"/>
              </a:spcAft>
              <a:buFont typeface="Arial" panose="020B0604020202020204" pitchFamily="34" charset="0"/>
              <a:buChar char="•"/>
              <a:defRPr/>
            </a:pPr>
            <a:r>
              <a:rPr lang="en-US" sz="1700" dirty="0">
                <a:solidFill>
                  <a:srgbClr val="000000"/>
                </a:solidFill>
                <a:ea typeface="Consolas" panose="020B0609020204030204" pitchFamily="49" charset="0"/>
                <a:cs typeface="Arial" panose="020B0604020202020204" pitchFamily="34" charset="0"/>
              </a:rPr>
              <a:t>     </a:t>
            </a:r>
            <a:r>
              <a:rPr lang="ru-RU" sz="1700" dirty="0">
                <a:solidFill>
                  <a:srgbClr val="000000"/>
                </a:solidFill>
                <a:ea typeface="Consolas" panose="020B0609020204030204" pitchFamily="49" charset="0"/>
                <a:cs typeface="Arial" panose="020B0604020202020204" pitchFamily="34" charset="0"/>
              </a:rPr>
              <a:t> этим ли экземпляром орудия (инструмента) оставлены следы.</a:t>
            </a:r>
            <a:endParaRPr lang="ru-RU" sz="17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8D2CAE0-C1F9-9140-BE2C-5086F7A85440}"/>
              </a:ext>
            </a:extLst>
          </p:cNvPr>
          <p:cNvSpPr/>
          <p:nvPr/>
        </p:nvSpPr>
        <p:spPr>
          <a:xfrm>
            <a:off x="179388" y="260350"/>
            <a:ext cx="8713787" cy="6332538"/>
          </a:xfrm>
          <a:prstGeom prst="rect">
            <a:avLst/>
          </a:prstGeom>
          <a:ln w="28575">
            <a:solidFill>
              <a:schemeClr val="tx1"/>
            </a:solidFill>
          </a:ln>
        </p:spPr>
        <p:txBody>
          <a:bodyPr>
            <a:spAutoFit/>
          </a:bodyPr>
          <a:lstStyle/>
          <a:p>
            <a:pPr algn="ctr">
              <a:lnSpc>
                <a:spcPct val="115000"/>
              </a:lnSpc>
              <a:spcAft>
                <a:spcPts val="0"/>
              </a:spcAft>
              <a:defRPr/>
            </a:pPr>
            <a:r>
              <a:rPr lang="ru-RU" dirty="0">
                <a:solidFill>
                  <a:srgbClr val="000000"/>
                </a:solidFill>
                <a:latin typeface="Consolas" panose="020B0609020204030204" pitchFamily="49" charset="0"/>
                <a:ea typeface="Consolas" panose="020B0609020204030204" pitchFamily="49" charset="0"/>
              </a:rPr>
              <a:t> </a:t>
            </a:r>
            <a:r>
              <a:rPr lang="en-US" dirty="0">
                <a:solidFill>
                  <a:srgbClr val="000000"/>
                </a:solidFill>
                <a:latin typeface="Consolas" panose="020B0609020204030204" pitchFamily="49" charset="0"/>
                <a:ea typeface="Consolas" panose="020B0609020204030204" pitchFamily="49" charset="0"/>
              </a:rPr>
              <a:t> </a:t>
            </a: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 </a:t>
            </a:r>
            <a:r>
              <a:rPr lang="ru-RU" sz="1600" b="1" u="sng" dirty="0">
                <a:solidFill>
                  <a:srgbClr val="000000"/>
                </a:solidFill>
                <a:ea typeface="Consolas" panose="020B0609020204030204" pitchFamily="49" charset="0"/>
                <a:cs typeface="Arial" panose="020B0604020202020204" pitchFamily="34" charset="0"/>
              </a:rPr>
              <a:t>Объекты исследований:</a:t>
            </a:r>
          </a:p>
          <a:p>
            <a:pPr marL="285750" indent="-285750" algn="just">
              <a:lnSpc>
                <a:spcPct val="115000"/>
              </a:lnSpc>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Для экспертного исследования замков необходимо представить сами замки и предметы, которые могли использоваться для их отпирания или взлома, а также ключи, предназначенные для этих замков. При направлении на экспертное исследование цилиндровых замков, необходимо представить данные о том, какая его сторона подвергается исследованию. </a:t>
            </a:r>
            <a:endParaRPr lang="ru-RU" sz="1600" dirty="0">
              <a:ea typeface="Consolas" panose="020B0609020204030204" pitchFamily="49" charset="0"/>
              <a:cs typeface="Arial" panose="020B0604020202020204" pitchFamily="34" charset="0"/>
            </a:endParaRPr>
          </a:p>
          <a:p>
            <a:pPr marL="285750" indent="-285750" algn="just">
              <a:lnSpc>
                <a:spcPct val="115000"/>
              </a:lnSpc>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На экспертное исследование представляется только те ключи, которые предназначены для исследуемого замка, а не вся связка ключей, изъятых с места происшествия. </a:t>
            </a:r>
            <a:endParaRPr lang="ru-RU" sz="1600" dirty="0">
              <a:ea typeface="Consolas" panose="020B0609020204030204" pitchFamily="49" charset="0"/>
              <a:cs typeface="Arial" panose="020B0604020202020204" pitchFamily="34" charset="0"/>
            </a:endParaRPr>
          </a:p>
          <a:p>
            <a:pPr algn="ctr">
              <a:lnSpc>
                <a:spcPct val="115000"/>
              </a:lnSpc>
              <a:spcAft>
                <a:spcPts val="0"/>
              </a:spcAft>
              <a:defRPr/>
            </a:pPr>
            <a:r>
              <a:rPr lang="en-US" sz="1600" dirty="0">
                <a:solidFill>
                  <a:srgbClr val="000000"/>
                </a:solidFill>
                <a:ea typeface="Consolas" panose="020B0609020204030204" pitchFamily="49" charset="0"/>
                <a:cs typeface="Arial" panose="020B0604020202020204" pitchFamily="34" charset="0"/>
              </a:rPr>
              <a:t> </a:t>
            </a:r>
            <a:r>
              <a:rPr lang="ru-RU" sz="1600" b="1" dirty="0">
                <a:solidFill>
                  <a:srgbClr val="000000"/>
                </a:solidFill>
                <a:ea typeface="Consolas" panose="020B0609020204030204" pitchFamily="49" charset="0"/>
                <a:cs typeface="Arial" panose="020B0604020202020204" pitchFamily="34" charset="0"/>
              </a:rPr>
              <a:t> До направления на экспертизу не допускается вводить в скважину замка ключи или другие предметы, чтобы не повредить возможные имеющиеся следы и не образовать дополнительные следы</a:t>
            </a:r>
            <a:r>
              <a:rPr lang="ru-RU" sz="1600" dirty="0">
                <a:solidFill>
                  <a:srgbClr val="000000"/>
                </a:solidFill>
                <a:ea typeface="Consolas" panose="020B0609020204030204" pitchFamily="49" charset="0"/>
                <a:cs typeface="Arial" panose="020B0604020202020204" pitchFamily="34" charset="0"/>
              </a:rPr>
              <a:t>.</a:t>
            </a:r>
          </a:p>
          <a:p>
            <a:pPr marL="285750" indent="-285750" algn="just">
              <a:lnSpc>
                <a:spcPct val="115000"/>
              </a:lnSpc>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На экспертизу пломб нужно представить пломбы, в отношении которых поставлены вопросы, пломбировочные тиски, которыми они были опломбированы или несколько экспериментальных пломб с оттисками этих пломбировочных тисков.</a:t>
            </a:r>
            <a:endParaRPr lang="ru-RU" sz="1600" dirty="0">
              <a:ea typeface="Consolas" panose="020B0609020204030204" pitchFamily="49" charset="0"/>
              <a:cs typeface="Arial" panose="020B0604020202020204" pitchFamily="34" charset="0"/>
            </a:endParaRPr>
          </a:p>
          <a:p>
            <a:pPr marL="285750" indent="-285750" algn="just">
              <a:lnSpc>
                <a:spcPct val="115000"/>
              </a:lnSpc>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На экспертизу ЗПУ, помимо исследуемых ЗПУ, необходимо направлять образцы аналогичных ЗПУ.</a:t>
            </a:r>
            <a:endParaRPr lang="ru-RU" sz="1600" dirty="0">
              <a:ea typeface="Consolas" panose="020B0609020204030204" pitchFamily="49" charset="0"/>
              <a:cs typeface="Arial" panose="020B0604020202020204" pitchFamily="34" charset="0"/>
            </a:endParaRPr>
          </a:p>
          <a:p>
            <a:pPr marL="285750" indent="-285750" algn="just">
              <a:lnSpc>
                <a:spcPct val="115000"/>
              </a:lnSpc>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На экспертизу следов орудий взлома и инструментов следует представить предметы или части со следами, орудия и инструменты, в отношении которых ставятся вопросы перед экспертизой. Если по каким-либо причинам сам предмет со следами представить невозможно, для экспертизы следует изготовить масштабные фотоснимки и слепки следов.</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a:extLst>
              <a:ext uri="{FF2B5EF4-FFF2-40B4-BE49-F238E27FC236}">
                <a16:creationId xmlns:a16="http://schemas.microsoft.com/office/drawing/2014/main" id="{CF6E944D-9C06-E74F-9E2C-D95F5AF9C659}"/>
              </a:ext>
            </a:extLst>
          </p:cNvPr>
          <p:cNvSpPr>
            <a:spLocks noChangeArrowheads="1"/>
          </p:cNvSpPr>
          <p:nvPr/>
        </p:nvSpPr>
        <p:spPr bwMode="auto">
          <a:xfrm>
            <a:off x="1357313" y="214313"/>
            <a:ext cx="6929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КЛАССИФИКАЦИЯ ПРИЗНАКОВ ОБЪЕКТОВ ЭКСПЕРТИЗЫ </a:t>
            </a:r>
            <a:endParaRPr lang="ru-RU" altLang="ru-RU" sz="1600">
              <a:latin typeface="Arial" panose="020B0604020202020204" pitchFamily="34" charset="0"/>
            </a:endParaRPr>
          </a:p>
        </p:txBody>
      </p:sp>
      <p:sp>
        <p:nvSpPr>
          <p:cNvPr id="34818" name="Скругленный прямоугольник 2">
            <a:extLst>
              <a:ext uri="{FF2B5EF4-FFF2-40B4-BE49-F238E27FC236}">
                <a16:creationId xmlns:a16="http://schemas.microsoft.com/office/drawing/2014/main" id="{5DD66884-ADC4-8B48-90F3-A860B7452B96}"/>
              </a:ext>
            </a:extLst>
          </p:cNvPr>
          <p:cNvSpPr>
            <a:spLocks noChangeArrowheads="1"/>
          </p:cNvSpPr>
          <p:nvPr/>
        </p:nvSpPr>
        <p:spPr bwMode="auto">
          <a:xfrm>
            <a:off x="2643188" y="714375"/>
            <a:ext cx="4429125" cy="4079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По значению в процессе познания </a:t>
            </a:r>
            <a:endParaRPr lang="ru-RU" altLang="ru-RU" sz="1800">
              <a:latin typeface="Arial" panose="020B0604020202020204" pitchFamily="34" charset="0"/>
            </a:endParaRPr>
          </a:p>
        </p:txBody>
      </p:sp>
      <p:sp>
        <p:nvSpPr>
          <p:cNvPr id="34819" name="Прямоугольник 3">
            <a:extLst>
              <a:ext uri="{FF2B5EF4-FFF2-40B4-BE49-F238E27FC236}">
                <a16:creationId xmlns:a16="http://schemas.microsoft.com/office/drawing/2014/main" id="{38FE554C-DA6F-2F44-94A1-36649F5E537F}"/>
              </a:ext>
            </a:extLst>
          </p:cNvPr>
          <p:cNvSpPr>
            <a:spLocks noChangeArrowheads="1"/>
          </p:cNvSpPr>
          <p:nvPr/>
        </p:nvSpPr>
        <p:spPr bwMode="auto">
          <a:xfrm>
            <a:off x="642938" y="1285875"/>
            <a:ext cx="221456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диагностические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20" name="Прямоугольник 4">
            <a:extLst>
              <a:ext uri="{FF2B5EF4-FFF2-40B4-BE49-F238E27FC236}">
                <a16:creationId xmlns:a16="http://schemas.microsoft.com/office/drawing/2014/main" id="{AEEAC35B-F1EE-B141-AAE1-507AE3C7DE1C}"/>
              </a:ext>
            </a:extLst>
          </p:cNvPr>
          <p:cNvSpPr>
            <a:spLocks noChangeArrowheads="1"/>
          </p:cNvSpPr>
          <p:nvPr/>
        </p:nvSpPr>
        <p:spPr bwMode="auto">
          <a:xfrm>
            <a:off x="3071813" y="1285875"/>
            <a:ext cx="278606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классификационные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21" name="Прямоугольник 5">
            <a:extLst>
              <a:ext uri="{FF2B5EF4-FFF2-40B4-BE49-F238E27FC236}">
                <a16:creationId xmlns:a16="http://schemas.microsoft.com/office/drawing/2014/main" id="{5BD31C47-43A5-FE43-B210-A60D42B31DE3}"/>
              </a:ext>
            </a:extLst>
          </p:cNvPr>
          <p:cNvSpPr>
            <a:spLocks noChangeArrowheads="1"/>
          </p:cNvSpPr>
          <p:nvPr/>
        </p:nvSpPr>
        <p:spPr bwMode="auto">
          <a:xfrm>
            <a:off x="6072188" y="1285875"/>
            <a:ext cx="27146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идентификационные</a:t>
            </a:r>
            <a:endParaRPr lang="ru-RU" altLang="ru-RU" sz="1800">
              <a:latin typeface="Arial" panose="020B0604020202020204" pitchFamily="34" charset="0"/>
            </a:endParaRPr>
          </a:p>
        </p:txBody>
      </p:sp>
      <p:sp>
        <p:nvSpPr>
          <p:cNvPr id="34822" name="Скругленный прямоугольник 6">
            <a:extLst>
              <a:ext uri="{FF2B5EF4-FFF2-40B4-BE49-F238E27FC236}">
                <a16:creationId xmlns:a16="http://schemas.microsoft.com/office/drawing/2014/main" id="{50FFD0E2-66E7-7F45-BC11-B340CD293232}"/>
              </a:ext>
            </a:extLst>
          </p:cNvPr>
          <p:cNvSpPr>
            <a:spLocks noChangeArrowheads="1"/>
          </p:cNvSpPr>
          <p:nvPr/>
        </p:nvSpPr>
        <p:spPr bwMode="auto">
          <a:xfrm>
            <a:off x="1643063" y="1928813"/>
            <a:ext cx="2071687" cy="40798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По значимости </a:t>
            </a:r>
            <a:endParaRPr lang="ru-RU" altLang="ru-RU" sz="1800">
              <a:latin typeface="Arial" panose="020B0604020202020204" pitchFamily="34" charset="0"/>
            </a:endParaRPr>
          </a:p>
        </p:txBody>
      </p:sp>
      <p:sp>
        <p:nvSpPr>
          <p:cNvPr id="34823" name="Скругленный прямоугольник 7">
            <a:extLst>
              <a:ext uri="{FF2B5EF4-FFF2-40B4-BE49-F238E27FC236}">
                <a16:creationId xmlns:a16="http://schemas.microsoft.com/office/drawing/2014/main" id="{8D5AB4A1-6CCE-9C4C-8F1A-F22EBA32B929}"/>
              </a:ext>
            </a:extLst>
          </p:cNvPr>
          <p:cNvSpPr>
            <a:spLocks noChangeArrowheads="1"/>
          </p:cNvSpPr>
          <p:nvPr/>
        </p:nvSpPr>
        <p:spPr bwMode="auto">
          <a:xfrm>
            <a:off x="5572125" y="1928813"/>
            <a:ext cx="2511425" cy="40798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По происхождению </a:t>
            </a:r>
            <a:endParaRPr lang="ru-RU" altLang="ru-RU" sz="1800">
              <a:latin typeface="Arial" panose="020B0604020202020204" pitchFamily="34" charset="0"/>
            </a:endParaRPr>
          </a:p>
        </p:txBody>
      </p:sp>
      <p:sp>
        <p:nvSpPr>
          <p:cNvPr id="34824" name="Прямоугольник 8">
            <a:extLst>
              <a:ext uri="{FF2B5EF4-FFF2-40B4-BE49-F238E27FC236}">
                <a16:creationId xmlns:a16="http://schemas.microsoft.com/office/drawing/2014/main" id="{D232784F-A8BA-5244-8879-05588B2D5F43}"/>
              </a:ext>
            </a:extLst>
          </p:cNvPr>
          <p:cNvSpPr>
            <a:spLocks noChangeArrowheads="1"/>
          </p:cNvSpPr>
          <p:nvPr/>
        </p:nvSpPr>
        <p:spPr bwMode="auto">
          <a:xfrm>
            <a:off x="785813" y="2428875"/>
            <a:ext cx="17526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существенные</a:t>
            </a:r>
            <a:endParaRPr lang="ru-RU" altLang="ru-RU" sz="1800">
              <a:latin typeface="Arial" panose="020B0604020202020204" pitchFamily="34" charset="0"/>
            </a:endParaRPr>
          </a:p>
        </p:txBody>
      </p:sp>
      <p:sp>
        <p:nvSpPr>
          <p:cNvPr id="34825" name="Прямоугольник 9">
            <a:extLst>
              <a:ext uri="{FF2B5EF4-FFF2-40B4-BE49-F238E27FC236}">
                <a16:creationId xmlns:a16="http://schemas.microsoft.com/office/drawing/2014/main" id="{7DF111E6-7CAF-1449-A8DF-E46F071ACB37}"/>
              </a:ext>
            </a:extLst>
          </p:cNvPr>
          <p:cNvSpPr>
            <a:spLocks noChangeArrowheads="1"/>
          </p:cNvSpPr>
          <p:nvPr/>
        </p:nvSpPr>
        <p:spPr bwMode="auto">
          <a:xfrm>
            <a:off x="2714625" y="2428875"/>
            <a:ext cx="20732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несущественные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26" name="Прямоугольник 10">
            <a:extLst>
              <a:ext uri="{FF2B5EF4-FFF2-40B4-BE49-F238E27FC236}">
                <a16:creationId xmlns:a16="http://schemas.microsoft.com/office/drawing/2014/main" id="{057B90CF-0A1E-8B4B-A425-67A02E3B6673}"/>
              </a:ext>
            </a:extLst>
          </p:cNvPr>
          <p:cNvSpPr>
            <a:spLocks noChangeArrowheads="1"/>
          </p:cNvSpPr>
          <p:nvPr/>
        </p:nvSpPr>
        <p:spPr bwMode="auto">
          <a:xfrm>
            <a:off x="5000625" y="2428875"/>
            <a:ext cx="16462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собственные </a:t>
            </a:r>
            <a:endParaRPr lang="ru-RU" altLang="ru-RU" sz="1800">
              <a:latin typeface="Arial" panose="020B0604020202020204" pitchFamily="34" charset="0"/>
            </a:endParaRPr>
          </a:p>
        </p:txBody>
      </p:sp>
      <p:sp>
        <p:nvSpPr>
          <p:cNvPr id="34827" name="Прямоугольник 11">
            <a:extLst>
              <a:ext uri="{FF2B5EF4-FFF2-40B4-BE49-F238E27FC236}">
                <a16:creationId xmlns:a16="http://schemas.microsoft.com/office/drawing/2014/main" id="{C1381C28-F829-6142-B3FF-7932822BC80B}"/>
              </a:ext>
            </a:extLst>
          </p:cNvPr>
          <p:cNvSpPr>
            <a:spLocks noChangeArrowheads="1"/>
          </p:cNvSpPr>
          <p:nvPr/>
        </p:nvSpPr>
        <p:spPr bwMode="auto">
          <a:xfrm>
            <a:off x="6858000" y="2428875"/>
            <a:ext cx="192246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приобретенные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28" name="Скругленный прямоугольник 12">
            <a:extLst>
              <a:ext uri="{FF2B5EF4-FFF2-40B4-BE49-F238E27FC236}">
                <a16:creationId xmlns:a16="http://schemas.microsoft.com/office/drawing/2014/main" id="{818C4972-9514-9D45-B67E-9378602E7DDF}"/>
              </a:ext>
            </a:extLst>
          </p:cNvPr>
          <p:cNvSpPr>
            <a:spLocks noChangeArrowheads="1"/>
          </p:cNvSpPr>
          <p:nvPr/>
        </p:nvSpPr>
        <p:spPr bwMode="auto">
          <a:xfrm>
            <a:off x="1714500" y="3000375"/>
            <a:ext cx="2071688" cy="4079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По природе </a:t>
            </a:r>
            <a:endParaRPr lang="ru-RU" altLang="ru-RU" sz="1800">
              <a:latin typeface="Arial" panose="020B0604020202020204" pitchFamily="34" charset="0"/>
            </a:endParaRPr>
          </a:p>
        </p:txBody>
      </p:sp>
      <p:sp>
        <p:nvSpPr>
          <p:cNvPr id="34829" name="Прямоугольник 13">
            <a:extLst>
              <a:ext uri="{FF2B5EF4-FFF2-40B4-BE49-F238E27FC236}">
                <a16:creationId xmlns:a16="http://schemas.microsoft.com/office/drawing/2014/main" id="{2BE38DA2-442C-5C46-B815-3EDFB9D15D93}"/>
              </a:ext>
            </a:extLst>
          </p:cNvPr>
          <p:cNvSpPr>
            <a:spLocks noChangeArrowheads="1"/>
          </p:cNvSpPr>
          <p:nvPr/>
        </p:nvSpPr>
        <p:spPr bwMode="auto">
          <a:xfrm>
            <a:off x="785813" y="3500438"/>
            <a:ext cx="187801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закономерные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30" name="Прямоугольник 14">
            <a:extLst>
              <a:ext uri="{FF2B5EF4-FFF2-40B4-BE49-F238E27FC236}">
                <a16:creationId xmlns:a16="http://schemas.microsoft.com/office/drawing/2014/main" id="{3D1FB341-188C-9A49-A93A-D961F7BD45FA}"/>
              </a:ext>
            </a:extLst>
          </p:cNvPr>
          <p:cNvSpPr>
            <a:spLocks noChangeArrowheads="1"/>
          </p:cNvSpPr>
          <p:nvPr/>
        </p:nvSpPr>
        <p:spPr bwMode="auto">
          <a:xfrm>
            <a:off x="2714625" y="3500438"/>
            <a:ext cx="15716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случайные</a:t>
            </a:r>
            <a:endParaRPr lang="ru-RU" altLang="ru-RU" sz="1800">
              <a:latin typeface="Arial" panose="020B0604020202020204" pitchFamily="34" charset="0"/>
            </a:endParaRPr>
          </a:p>
        </p:txBody>
      </p:sp>
      <p:sp>
        <p:nvSpPr>
          <p:cNvPr id="34831" name="Скругленный прямоугольник 15">
            <a:extLst>
              <a:ext uri="{FF2B5EF4-FFF2-40B4-BE49-F238E27FC236}">
                <a16:creationId xmlns:a16="http://schemas.microsoft.com/office/drawing/2014/main" id="{537E3C9D-12D8-2D48-92B7-C4BD89884511}"/>
              </a:ext>
            </a:extLst>
          </p:cNvPr>
          <p:cNvSpPr>
            <a:spLocks noChangeArrowheads="1"/>
          </p:cNvSpPr>
          <p:nvPr/>
        </p:nvSpPr>
        <p:spPr bwMode="auto">
          <a:xfrm>
            <a:off x="4714875" y="3000375"/>
            <a:ext cx="4214813" cy="4079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По длительности существования </a:t>
            </a:r>
            <a:endParaRPr lang="ru-RU" altLang="ru-RU" sz="1800">
              <a:latin typeface="Arial" panose="020B0604020202020204" pitchFamily="34" charset="0"/>
            </a:endParaRPr>
          </a:p>
        </p:txBody>
      </p:sp>
      <p:sp>
        <p:nvSpPr>
          <p:cNvPr id="34832" name="Прямоугольник 17">
            <a:extLst>
              <a:ext uri="{FF2B5EF4-FFF2-40B4-BE49-F238E27FC236}">
                <a16:creationId xmlns:a16="http://schemas.microsoft.com/office/drawing/2014/main" id="{33E8C934-71F5-244C-A2B8-15E3966BA6A7}"/>
              </a:ext>
            </a:extLst>
          </p:cNvPr>
          <p:cNvSpPr>
            <a:spLocks noChangeArrowheads="1"/>
          </p:cNvSpPr>
          <p:nvPr/>
        </p:nvSpPr>
        <p:spPr bwMode="auto">
          <a:xfrm>
            <a:off x="5072063" y="3500438"/>
            <a:ext cx="150336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устойчивые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33" name="Прямоугольник 19">
            <a:extLst>
              <a:ext uri="{FF2B5EF4-FFF2-40B4-BE49-F238E27FC236}">
                <a16:creationId xmlns:a16="http://schemas.microsoft.com/office/drawing/2014/main" id="{A3246ABE-5A06-504E-AB67-768059268E25}"/>
              </a:ext>
            </a:extLst>
          </p:cNvPr>
          <p:cNvSpPr>
            <a:spLocks noChangeArrowheads="1"/>
          </p:cNvSpPr>
          <p:nvPr/>
        </p:nvSpPr>
        <p:spPr bwMode="auto">
          <a:xfrm>
            <a:off x="6929438" y="3500438"/>
            <a:ext cx="175736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неустойчивые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34" name="Скругленный прямоугольник 20">
            <a:extLst>
              <a:ext uri="{FF2B5EF4-FFF2-40B4-BE49-F238E27FC236}">
                <a16:creationId xmlns:a16="http://schemas.microsoft.com/office/drawing/2014/main" id="{CE0B04E9-27F6-A746-AF15-8C5CDD830012}"/>
              </a:ext>
            </a:extLst>
          </p:cNvPr>
          <p:cNvSpPr>
            <a:spLocks noChangeArrowheads="1"/>
          </p:cNvSpPr>
          <p:nvPr/>
        </p:nvSpPr>
        <p:spPr bwMode="auto">
          <a:xfrm>
            <a:off x="785813" y="4214813"/>
            <a:ext cx="3195637" cy="7143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По отношению к объекту </a:t>
            </a:r>
          </a:p>
          <a:p>
            <a:pPr algn="ct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или его части </a:t>
            </a:r>
            <a:endParaRPr lang="ru-RU" altLang="ru-RU" sz="1800" b="1">
              <a:latin typeface="Arial" panose="020B0604020202020204" pitchFamily="34" charset="0"/>
            </a:endParaRPr>
          </a:p>
        </p:txBody>
      </p:sp>
      <p:sp>
        <p:nvSpPr>
          <p:cNvPr id="34835" name="Прямоугольник 21">
            <a:extLst>
              <a:ext uri="{FF2B5EF4-FFF2-40B4-BE49-F238E27FC236}">
                <a16:creationId xmlns:a16="http://schemas.microsoft.com/office/drawing/2014/main" id="{FC06C16B-CF22-E448-9D31-515145120DAD}"/>
              </a:ext>
            </a:extLst>
          </p:cNvPr>
          <p:cNvSpPr>
            <a:spLocks noChangeArrowheads="1"/>
          </p:cNvSpPr>
          <p:nvPr/>
        </p:nvSpPr>
        <p:spPr bwMode="auto">
          <a:xfrm>
            <a:off x="1285875" y="5072063"/>
            <a:ext cx="95408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общие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36" name="Прямоугольник 22">
            <a:extLst>
              <a:ext uri="{FF2B5EF4-FFF2-40B4-BE49-F238E27FC236}">
                <a16:creationId xmlns:a16="http://schemas.microsoft.com/office/drawing/2014/main" id="{F13012DF-8C39-2E42-B368-9262BF109CFE}"/>
              </a:ext>
            </a:extLst>
          </p:cNvPr>
          <p:cNvSpPr>
            <a:spLocks noChangeArrowheads="1"/>
          </p:cNvSpPr>
          <p:nvPr/>
        </p:nvSpPr>
        <p:spPr bwMode="auto">
          <a:xfrm>
            <a:off x="2357438" y="5072063"/>
            <a:ext cx="107791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частные</a:t>
            </a:r>
            <a:endParaRPr lang="ru-RU" altLang="ru-RU" sz="1800">
              <a:latin typeface="Arial" panose="020B0604020202020204" pitchFamily="34" charset="0"/>
            </a:endParaRPr>
          </a:p>
        </p:txBody>
      </p:sp>
      <p:sp>
        <p:nvSpPr>
          <p:cNvPr id="34837" name="Скругленный прямоугольник 23">
            <a:extLst>
              <a:ext uri="{FF2B5EF4-FFF2-40B4-BE49-F238E27FC236}">
                <a16:creationId xmlns:a16="http://schemas.microsoft.com/office/drawing/2014/main" id="{84FC4EEB-98D7-FA42-B52B-AA8823A577AD}"/>
              </a:ext>
            </a:extLst>
          </p:cNvPr>
          <p:cNvSpPr>
            <a:spLocks noChangeArrowheads="1"/>
          </p:cNvSpPr>
          <p:nvPr/>
        </p:nvSpPr>
        <p:spPr bwMode="auto">
          <a:xfrm>
            <a:off x="5429250" y="4214813"/>
            <a:ext cx="3429000" cy="7143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По наличию связи с др.</a:t>
            </a:r>
          </a:p>
          <a:p>
            <a:pPr algn="ct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 признаками</a:t>
            </a:r>
            <a:endParaRPr lang="ru-RU" altLang="ru-RU" sz="1800" b="1">
              <a:latin typeface="Arial" panose="020B0604020202020204" pitchFamily="34" charset="0"/>
            </a:endParaRPr>
          </a:p>
        </p:txBody>
      </p:sp>
      <p:sp>
        <p:nvSpPr>
          <p:cNvPr id="34838" name="Прямоугольник 24">
            <a:extLst>
              <a:ext uri="{FF2B5EF4-FFF2-40B4-BE49-F238E27FC236}">
                <a16:creationId xmlns:a16="http://schemas.microsoft.com/office/drawing/2014/main" id="{A638FC03-91A9-084F-B1AA-39A1BD520352}"/>
              </a:ext>
            </a:extLst>
          </p:cNvPr>
          <p:cNvSpPr>
            <a:spLocks noChangeArrowheads="1"/>
          </p:cNvSpPr>
          <p:nvPr/>
        </p:nvSpPr>
        <p:spPr bwMode="auto">
          <a:xfrm>
            <a:off x="5519738" y="5059363"/>
            <a:ext cx="14319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зависимые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39" name="Прямоугольник 25">
            <a:extLst>
              <a:ext uri="{FF2B5EF4-FFF2-40B4-BE49-F238E27FC236}">
                <a16:creationId xmlns:a16="http://schemas.microsoft.com/office/drawing/2014/main" id="{BAC5E360-2E04-6B42-AB47-8406149E65D4}"/>
              </a:ext>
            </a:extLst>
          </p:cNvPr>
          <p:cNvSpPr>
            <a:spLocks noChangeArrowheads="1"/>
          </p:cNvSpPr>
          <p:nvPr/>
        </p:nvSpPr>
        <p:spPr bwMode="auto">
          <a:xfrm>
            <a:off x="7072313" y="5057775"/>
            <a:ext cx="16144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независимые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40" name="Скругленный прямоугольник 26">
            <a:extLst>
              <a:ext uri="{FF2B5EF4-FFF2-40B4-BE49-F238E27FC236}">
                <a16:creationId xmlns:a16="http://schemas.microsoft.com/office/drawing/2014/main" id="{CFBABE97-5DE1-8549-A444-C51077247AA0}"/>
              </a:ext>
            </a:extLst>
          </p:cNvPr>
          <p:cNvSpPr>
            <a:spLocks noChangeArrowheads="1"/>
          </p:cNvSpPr>
          <p:nvPr/>
        </p:nvSpPr>
        <p:spPr bwMode="auto">
          <a:xfrm>
            <a:off x="3714750" y="5429250"/>
            <a:ext cx="1739900" cy="4079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b="1">
                <a:solidFill>
                  <a:srgbClr val="000000"/>
                </a:solidFill>
                <a:latin typeface="Arial" panose="020B0604020202020204" pitchFamily="34" charset="0"/>
                <a:cs typeface="Times New Roman" panose="02020603050405020304" pitchFamily="18" charset="0"/>
              </a:rPr>
              <a:t>По характеру</a:t>
            </a:r>
            <a:endParaRPr lang="ru-RU" altLang="ru-RU" sz="1800" b="1">
              <a:latin typeface="Arial" panose="020B0604020202020204" pitchFamily="34" charset="0"/>
            </a:endParaRPr>
          </a:p>
        </p:txBody>
      </p:sp>
      <p:sp>
        <p:nvSpPr>
          <p:cNvPr id="34841" name="Прямоугольник 27">
            <a:extLst>
              <a:ext uri="{FF2B5EF4-FFF2-40B4-BE49-F238E27FC236}">
                <a16:creationId xmlns:a16="http://schemas.microsoft.com/office/drawing/2014/main" id="{4862494F-19D0-CE4D-8B6F-FADE27D15851}"/>
              </a:ext>
            </a:extLst>
          </p:cNvPr>
          <p:cNvSpPr>
            <a:spLocks noChangeArrowheads="1"/>
          </p:cNvSpPr>
          <p:nvPr/>
        </p:nvSpPr>
        <p:spPr bwMode="auto">
          <a:xfrm>
            <a:off x="2643188" y="6000750"/>
            <a:ext cx="17478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качественные</a:t>
            </a:r>
            <a:r>
              <a:rPr lang="ru-RU" altLang="ru-RU" sz="1800" b="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
        <p:nvSpPr>
          <p:cNvPr id="34842" name="Прямоугольник 28">
            <a:extLst>
              <a:ext uri="{FF2B5EF4-FFF2-40B4-BE49-F238E27FC236}">
                <a16:creationId xmlns:a16="http://schemas.microsoft.com/office/drawing/2014/main" id="{F02A8E6D-D78D-B341-87B3-50A946525471}"/>
              </a:ext>
            </a:extLst>
          </p:cNvPr>
          <p:cNvSpPr>
            <a:spLocks noChangeArrowheads="1"/>
          </p:cNvSpPr>
          <p:nvPr/>
        </p:nvSpPr>
        <p:spPr bwMode="auto">
          <a:xfrm>
            <a:off x="4786313" y="6000750"/>
            <a:ext cx="20002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cs typeface="Times New Roman" panose="02020603050405020304" pitchFamily="18" charset="0"/>
              </a:rPr>
              <a:t>количественные</a:t>
            </a:r>
            <a:endParaRPr lang="ru-RU" altLang="ru-RU" sz="1800">
              <a:latin typeface="Arial" panose="020B0604020202020204" pitchFamily="34" charset="0"/>
            </a:endParaRPr>
          </a:p>
        </p:txBody>
      </p:sp>
    </p:spTree>
  </p:cSld>
  <p:clrMapOvr>
    <a:masterClrMapping/>
  </p:clrMapOvr>
  <p:transition>
    <p:wipe dir="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Прямоугольник 1">
            <a:extLst>
              <a:ext uri="{FF2B5EF4-FFF2-40B4-BE49-F238E27FC236}">
                <a16:creationId xmlns:a16="http://schemas.microsoft.com/office/drawing/2014/main" id="{94197F28-27AB-8746-9822-9F09E4DE20C2}"/>
              </a:ext>
            </a:extLst>
          </p:cNvPr>
          <p:cNvSpPr>
            <a:spLocks noChangeArrowheads="1"/>
          </p:cNvSpPr>
          <p:nvPr/>
        </p:nvSpPr>
        <p:spPr bwMode="auto">
          <a:xfrm>
            <a:off x="223838" y="485775"/>
            <a:ext cx="8569325" cy="2185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ea typeface="Consolas" panose="020B0609020204030204" pitchFamily="49" charset="0"/>
                <a:cs typeface="Arial" panose="020B0604020202020204" pitchFamily="34" charset="0"/>
              </a:rPr>
              <a:t>При исследовании следов распила и сверления экспертам необходимо направить также опилки или стружки с места происшествия.</a:t>
            </a:r>
            <a:endParaRPr lang="ru-RU" altLang="ru-RU" sz="2000">
              <a:latin typeface="Arial" panose="020B0604020202020204" pitchFamily="34" charset="0"/>
              <a:ea typeface="Consolas" panose="020B0609020204030204" pitchFamily="49" charset="0"/>
              <a:cs typeface="Arial" panose="020B0604020202020204" pitchFamily="34" charset="0"/>
            </a:endParaRPr>
          </a:p>
          <a:p>
            <a:pPr algn="ctr">
              <a:lnSpc>
                <a:spcPct val="115000"/>
              </a:lnSpc>
              <a:spcBef>
                <a:spcPct val="0"/>
              </a:spcBef>
              <a:buFontTx/>
              <a:buNone/>
            </a:pPr>
            <a:r>
              <a:rPr lang="en-US" altLang="ru-RU" sz="20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2000">
                <a:solidFill>
                  <a:srgbClr val="000000"/>
                </a:solidFill>
                <a:latin typeface="Arial" panose="020B0604020202020204" pitchFamily="34" charset="0"/>
                <a:ea typeface="Consolas" panose="020B0609020204030204" pitchFamily="49" charset="0"/>
                <a:cs typeface="Arial" panose="020B0604020202020204" pitchFamily="34" charset="0"/>
              </a:rPr>
              <a:t> На частях предметов со следами необходимо сделать надписи, ориентирующие их положение на месте происшествия, например: "верх", "низ", "наружная сторона", "внутренняя сторона".</a:t>
            </a:r>
            <a:r>
              <a:rPr lang="en-US" altLang="ru-RU" sz="2000">
                <a:solidFill>
                  <a:srgbClr val="000000"/>
                </a:solidFill>
                <a:latin typeface="Arial" panose="020B0604020202020204" pitchFamily="34" charset="0"/>
                <a:ea typeface="Consolas" panose="020B0609020204030204" pitchFamily="49" charset="0"/>
                <a:cs typeface="Arial" panose="020B0604020202020204" pitchFamily="34" charset="0"/>
              </a:rPr>
              <a:t>      </a:t>
            </a:r>
            <a:endParaRPr lang="ru-RU" altLang="ru-RU" sz="2000">
              <a:latin typeface="Arial" panose="020B0604020202020204" pitchFamily="34" charset="0"/>
              <a:ea typeface="Consolas" panose="020B0609020204030204" pitchFamily="49" charset="0"/>
              <a:cs typeface="Arial" panose="020B0604020202020204" pitchFamily="34" charset="0"/>
            </a:endParaRPr>
          </a:p>
        </p:txBody>
      </p:sp>
      <p:sp>
        <p:nvSpPr>
          <p:cNvPr id="188418" name="Прямоугольник 3">
            <a:extLst>
              <a:ext uri="{FF2B5EF4-FFF2-40B4-BE49-F238E27FC236}">
                <a16:creationId xmlns:a16="http://schemas.microsoft.com/office/drawing/2014/main" id="{C09B9B3F-65A7-AA43-B4F1-65FDCEC0A4F3}"/>
              </a:ext>
            </a:extLst>
          </p:cNvPr>
          <p:cNvSpPr>
            <a:spLocks noChangeArrowheads="1"/>
          </p:cNvSpPr>
          <p:nvPr/>
        </p:nvSpPr>
        <p:spPr bwMode="auto">
          <a:xfrm>
            <a:off x="223838" y="2806700"/>
            <a:ext cx="8569325" cy="1831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2000">
                <a:solidFill>
                  <a:srgbClr val="000000"/>
                </a:solidFill>
                <a:latin typeface="Arial" panose="020B0604020202020204" pitchFamily="34" charset="0"/>
                <a:ea typeface="Consolas" panose="020B0609020204030204" pitchFamily="49" charset="0"/>
                <a:cs typeface="Arial" panose="020B0604020202020204" pitchFamily="34" charset="0"/>
              </a:rPr>
              <a:t>Запорные планки со следами взлома, ключи, предметы, использованные для взлома или отпирания, тщательно упаковываются, с целью сохранности следов и наслоений (краски, отщепов древесины, слепочных масс на ключах), могущих остаться на предмете взлома или ключе, с которого была сделана копия.</a:t>
            </a:r>
            <a:endParaRPr lang="ru-RU" altLang="ru-RU" sz="2000">
              <a:latin typeface="Arial" panose="020B0604020202020204" pitchFamily="34" charset="0"/>
              <a:ea typeface="Consolas" panose="020B0609020204030204" pitchFamily="49" charset="0"/>
              <a:cs typeface="Arial" panose="020B0604020202020204" pitchFamily="34" charset="0"/>
            </a:endParaRPr>
          </a:p>
        </p:txBody>
      </p:sp>
      <p:sp>
        <p:nvSpPr>
          <p:cNvPr id="188419" name="Прямоугольник 4">
            <a:extLst>
              <a:ext uri="{FF2B5EF4-FFF2-40B4-BE49-F238E27FC236}">
                <a16:creationId xmlns:a16="http://schemas.microsoft.com/office/drawing/2014/main" id="{2E2DD443-85EF-E74F-AD74-A60623C47890}"/>
              </a:ext>
            </a:extLst>
          </p:cNvPr>
          <p:cNvSpPr>
            <a:spLocks noChangeArrowheads="1"/>
          </p:cNvSpPr>
          <p:nvPr/>
        </p:nvSpPr>
        <p:spPr bwMode="auto">
          <a:xfrm>
            <a:off x="223838" y="4806950"/>
            <a:ext cx="8534400" cy="193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ea typeface="Consolas" panose="020B0609020204030204" pitchFamily="49" charset="0"/>
                <a:cs typeface="Arial" panose="020B0604020202020204" pitchFamily="34" charset="0"/>
              </a:rPr>
              <a:t>Помимо непосредственных объектов исследования, на экспертизу могут быть направлены материалы дела (либо их копии), содержащие информацию о состоянии, месторасположении и взаиморасположении объектов в момент их обнаружения, а также способах запирания и контроля, использованных ответственными лицами до их повреждения (предполагаемого повреждения).</a:t>
            </a:r>
            <a:endParaRPr lang="ru-RU" altLang="ru-RU" sz="2000">
              <a:latin typeface="Arial" panose="020B0604020202020204" pitchFamily="34" charset="0"/>
              <a:ea typeface="Consolas" panose="020B0609020204030204" pitchFamily="49" charset="0"/>
              <a:cs typeface="Arial" panose="020B0604020202020204" pitchFamily="34" charset="0"/>
            </a:endParaRPr>
          </a:p>
        </p:txBody>
      </p:sp>
      <p:sp>
        <p:nvSpPr>
          <p:cNvPr id="188420" name="Прямоугольник 6">
            <a:extLst>
              <a:ext uri="{FF2B5EF4-FFF2-40B4-BE49-F238E27FC236}">
                <a16:creationId xmlns:a16="http://schemas.microsoft.com/office/drawing/2014/main" id="{C1C4AE73-4B99-4E43-9534-0639B60E2639}"/>
              </a:ext>
            </a:extLst>
          </p:cNvPr>
          <p:cNvSpPr>
            <a:spLocks noChangeArrowheads="1"/>
          </p:cNvSpPr>
          <p:nvPr/>
        </p:nvSpPr>
        <p:spPr bwMode="auto">
          <a:xfrm>
            <a:off x="3032125" y="14288"/>
            <a:ext cx="301783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Объекты исследований:</a:t>
            </a:r>
            <a:endPar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Прямоугольник 1">
            <a:extLst>
              <a:ext uri="{FF2B5EF4-FFF2-40B4-BE49-F238E27FC236}">
                <a16:creationId xmlns:a16="http://schemas.microsoft.com/office/drawing/2014/main" id="{9BD7C81C-C01A-0C4D-A326-13E13C5D1BAD}"/>
              </a:ext>
            </a:extLst>
          </p:cNvPr>
          <p:cNvSpPr>
            <a:spLocks noChangeArrowheads="1"/>
          </p:cNvSpPr>
          <p:nvPr/>
        </p:nvSpPr>
        <p:spPr bwMode="auto">
          <a:xfrm>
            <a:off x="287338" y="103188"/>
            <a:ext cx="85693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i="1" u="sng">
                <a:solidFill>
                  <a:srgbClr val="000000"/>
                </a:solidFill>
                <a:latin typeface="Arial" panose="020B0604020202020204" pitchFamily="34" charset="0"/>
                <a:ea typeface="Consolas" panose="020B0609020204030204" pitchFamily="49" charset="0"/>
                <a:cs typeface="Arial" panose="020B0604020202020204" pitchFamily="34" charset="0"/>
              </a:rPr>
              <a:t>Трасологическое исследование механических повреждений одежды и других объектов, исследование узлов и петель, исследование целого по части </a:t>
            </a:r>
            <a:endParaRPr lang="ru-RU" altLang="ru-RU" sz="1700" b="1" i="1" u="sng">
              <a:latin typeface="Arial" panose="020B0604020202020204" pitchFamily="34" charset="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8FDFD77-1382-C94E-9CD0-56D24F8FA503}"/>
              </a:ext>
            </a:extLst>
          </p:cNvPr>
          <p:cNvSpPr/>
          <p:nvPr/>
        </p:nvSpPr>
        <p:spPr>
          <a:xfrm>
            <a:off x="323850" y="981075"/>
            <a:ext cx="8569325" cy="3140075"/>
          </a:xfrm>
          <a:prstGeom prst="rect">
            <a:avLst/>
          </a:prstGeom>
          <a:ln w="28575">
            <a:solidFill>
              <a:schemeClr val="tx1"/>
            </a:solidFill>
          </a:ln>
        </p:spPr>
        <p:txBody>
          <a:bodyPr>
            <a:spAutoFit/>
          </a:bodyPr>
          <a:lstStyle/>
          <a:p>
            <a:pPr algn="ctr">
              <a:spcAft>
                <a:spcPts val="0"/>
              </a:spcAft>
              <a:defRPr/>
            </a:pPr>
            <a:r>
              <a:rPr lang="en-US" dirty="0">
                <a:solidFill>
                  <a:srgbClr val="000000"/>
                </a:solidFill>
                <a:ea typeface="Consolas" panose="020B0609020204030204" pitchFamily="49" charset="0"/>
                <a:cs typeface="Arial" panose="020B0604020202020204" pitchFamily="34" charset="0"/>
              </a:rPr>
              <a:t>    </a:t>
            </a: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 </a:t>
            </a:r>
            <a:r>
              <a:rPr lang="ru-RU" sz="1600" b="1" i="1" u="sng" dirty="0">
                <a:solidFill>
                  <a:srgbClr val="000000"/>
                </a:solidFill>
                <a:ea typeface="Consolas" panose="020B0609020204030204" pitchFamily="49" charset="0"/>
                <a:cs typeface="Arial" panose="020B0604020202020204" pitchFamily="34" charset="0"/>
              </a:rPr>
              <a:t>Задачи исследования механических повреждений одежды и других объектов, исследование узлов и петель:</a:t>
            </a: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наличия повреждений и их локализации;</a:t>
            </a: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характера и механизма образования повреждений (разрез, разрыв, разруб);</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наслоений на орудии, образовавшем повреждение, и их локализации;</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групповой принадлежности и конкретного орудия (нож, стамеска и тому подобное), образовавшего повреждение;</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положения потерпевшего в момент нанесения повреждения;</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факта принадлежности пуговицы конкретному изделию;</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способа завязывания узла. </a:t>
            </a:r>
            <a:endParaRPr lang="ru-RU" sz="1600" dirty="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BC5193E0-B866-0642-AB1D-41659A0DAA92}"/>
              </a:ext>
            </a:extLst>
          </p:cNvPr>
          <p:cNvSpPr/>
          <p:nvPr/>
        </p:nvSpPr>
        <p:spPr>
          <a:xfrm>
            <a:off x="327025" y="4241800"/>
            <a:ext cx="8569325" cy="2333625"/>
          </a:xfrm>
          <a:prstGeom prst="rect">
            <a:avLst/>
          </a:prstGeom>
          <a:ln w="28575">
            <a:solidFill>
              <a:schemeClr val="tx1"/>
            </a:solidFill>
          </a:ln>
        </p:spPr>
        <p:txBody>
          <a:bodyPr>
            <a:spAutoFit/>
          </a:bodyPr>
          <a:lstStyle/>
          <a:p>
            <a:pPr algn="ctr">
              <a:lnSpc>
                <a:spcPct val="115000"/>
              </a:lnSpc>
              <a:spcAft>
                <a:spcPts val="0"/>
              </a:spcAft>
              <a:defRPr/>
            </a:pPr>
            <a:r>
              <a:rPr lang="ru-RU" sz="1600"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endParaRPr lang="ru-RU" sz="1600" b="1"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каков механизм образования повреждений и их локализация на объекте; имеются ли на предмете, образовавшем повреждение, наслоения от преграды;</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данным ли предметом (нож, топор, ножницы и тому подобное) образовано повреждение на преграде;</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не принадлежат ли пуговицы, изъятые с места происшествия, конкретному изделию;</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каким способом завязан узел или петля на объекте;</a:t>
            </a:r>
            <a:endParaRPr lang="ru-RU" sz="16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какими профессиональными навыками обладает лицо, завязавшее узел или петлю.</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Прямоугольник 1">
            <a:extLst>
              <a:ext uri="{FF2B5EF4-FFF2-40B4-BE49-F238E27FC236}">
                <a16:creationId xmlns:a16="http://schemas.microsoft.com/office/drawing/2014/main" id="{1C3AD0BA-4D94-AA4D-ABA1-D5C45A439E93}"/>
              </a:ext>
            </a:extLst>
          </p:cNvPr>
          <p:cNvSpPr>
            <a:spLocks noChangeArrowheads="1"/>
          </p:cNvSpPr>
          <p:nvPr/>
        </p:nvSpPr>
        <p:spPr bwMode="auto">
          <a:xfrm>
            <a:off x="223838" y="4076700"/>
            <a:ext cx="8496300" cy="254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ea typeface="Consolas" panose="020B0609020204030204" pitchFamily="49" charset="0"/>
                <a:cs typeface="Arial" panose="020B0604020202020204" pitchFamily="34" charset="0"/>
              </a:rPr>
              <a:t>Повреждения одежды при наличии соответствующих повреждений на теле человека подлежат комплексному исследованию, в связи с чем в обязательном порядке необходимо представлять, наряду с другими объектами, заключение судебно-медицинской экспертизы трупа потерпевшего (или судебно-медицинского освидетельствования тела потерпевшего). Окровавленная одежда перед упаковкой и направлением на исследование просушивается.</a:t>
            </a:r>
            <a:endParaRPr lang="ru-RU" altLang="ru-RU" sz="2000">
              <a:latin typeface="Arial" panose="020B0604020202020204" pitchFamily="34" charset="0"/>
              <a:ea typeface="Consolas" panose="020B0609020204030204" pitchFamily="49" charset="0"/>
              <a:cs typeface="Arial" panose="020B0604020202020204" pitchFamily="34" charset="0"/>
            </a:endParaRPr>
          </a:p>
        </p:txBody>
      </p:sp>
      <p:sp>
        <p:nvSpPr>
          <p:cNvPr id="190466" name="Прямоугольник 2">
            <a:extLst>
              <a:ext uri="{FF2B5EF4-FFF2-40B4-BE49-F238E27FC236}">
                <a16:creationId xmlns:a16="http://schemas.microsoft.com/office/drawing/2014/main" id="{D888B6FF-E5DA-DE41-8C28-F8CB361B5CB1}"/>
              </a:ext>
            </a:extLst>
          </p:cNvPr>
          <p:cNvSpPr>
            <a:spLocks noChangeArrowheads="1"/>
          </p:cNvSpPr>
          <p:nvPr/>
        </p:nvSpPr>
        <p:spPr bwMode="auto">
          <a:xfrm>
            <a:off x="222250" y="660400"/>
            <a:ext cx="8497888"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ea typeface="Consolas" panose="020B0609020204030204" pitchFamily="49" charset="0"/>
                <a:cs typeface="Arial" panose="020B0604020202020204" pitchFamily="34" charset="0"/>
              </a:rPr>
              <a:t>На экспертизу необходимо представить одежду (или поврежденную преграду) с повреждениями, а также орудия (колющие, режущие, рубящие, тупые), предполагаемые в качестве следообразующих объектов. </a:t>
            </a:r>
            <a:endParaRPr lang="ru-RU" altLang="ru-RU" sz="2000">
              <a:latin typeface="Arial" panose="020B0604020202020204" pitchFamily="34" charset="0"/>
              <a:ea typeface="Consolas" panose="020B0609020204030204" pitchFamily="49" charset="0"/>
              <a:cs typeface="Arial" panose="020B0604020202020204" pitchFamily="34" charset="0"/>
            </a:endParaRPr>
          </a:p>
        </p:txBody>
      </p:sp>
      <p:sp>
        <p:nvSpPr>
          <p:cNvPr id="190467" name="Прямоугольник 3">
            <a:extLst>
              <a:ext uri="{FF2B5EF4-FFF2-40B4-BE49-F238E27FC236}">
                <a16:creationId xmlns:a16="http://schemas.microsoft.com/office/drawing/2014/main" id="{D083B2C3-BF65-E546-84D7-96215F4DB1F1}"/>
              </a:ext>
            </a:extLst>
          </p:cNvPr>
          <p:cNvSpPr>
            <a:spLocks noChangeArrowheads="1"/>
          </p:cNvSpPr>
          <p:nvPr/>
        </p:nvSpPr>
        <p:spPr bwMode="auto">
          <a:xfrm>
            <a:off x="233363" y="2276475"/>
            <a:ext cx="8496300" cy="16589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В процессе контакта одежды или других предметов со следообразующими объектами возможен взаимный перенос микрочастиц. В связи с этим упаковка направляемых на исследование объектов обеспечивает сохранность как самих объектов и повреждений, так и возможных микрочастиц на них. Это позволит провести комплексное исследование.</a:t>
            </a:r>
            <a:endParaRPr lang="ru-RU" altLang="ru-RU" sz="1800">
              <a:latin typeface="Arial" panose="020B0604020202020204" pitchFamily="34" charset="0"/>
              <a:ea typeface="Consolas" panose="020B0609020204030204" pitchFamily="49" charset="0"/>
              <a:cs typeface="Arial" panose="020B0604020202020204" pitchFamily="34" charset="0"/>
            </a:endParaRPr>
          </a:p>
        </p:txBody>
      </p:sp>
      <p:sp>
        <p:nvSpPr>
          <p:cNvPr id="190468" name="Прямоугольник 4">
            <a:extLst>
              <a:ext uri="{FF2B5EF4-FFF2-40B4-BE49-F238E27FC236}">
                <a16:creationId xmlns:a16="http://schemas.microsoft.com/office/drawing/2014/main" id="{774375C0-3D33-EA40-BCCA-E414C887AA1F}"/>
              </a:ext>
            </a:extLst>
          </p:cNvPr>
          <p:cNvSpPr>
            <a:spLocks noChangeArrowheads="1"/>
          </p:cNvSpPr>
          <p:nvPr/>
        </p:nvSpPr>
        <p:spPr bwMode="auto">
          <a:xfrm>
            <a:off x="2962275" y="123825"/>
            <a:ext cx="30178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Объекты исследований:</a:t>
            </a:r>
            <a:endPar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Прямоугольник 1">
            <a:extLst>
              <a:ext uri="{FF2B5EF4-FFF2-40B4-BE49-F238E27FC236}">
                <a16:creationId xmlns:a16="http://schemas.microsoft.com/office/drawing/2014/main" id="{B3CCE315-51F9-434B-A368-CC7E4AF4B82A}"/>
              </a:ext>
            </a:extLst>
          </p:cNvPr>
          <p:cNvSpPr>
            <a:spLocks noChangeArrowheads="1"/>
          </p:cNvSpPr>
          <p:nvPr/>
        </p:nvSpPr>
        <p:spPr bwMode="auto">
          <a:xfrm>
            <a:off x="250825" y="1376363"/>
            <a:ext cx="8642350" cy="2614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ru-RU" sz="1800">
                <a:solidFill>
                  <a:srgbClr val="000000"/>
                </a:solidFill>
                <a:latin typeface="Consolas" panose="020B0609020204030204" pitchFamily="49" charset="0"/>
                <a:cs typeface="Consolas" panose="020B0609020204030204" pitchFamily="49" charset="0"/>
              </a:rPr>
              <a:t>     </a:t>
            </a:r>
            <a:r>
              <a:rPr lang="ru-RU" altLang="ru-RU" sz="1800">
                <a:solidFill>
                  <a:srgbClr val="000000"/>
                </a:solidFill>
                <a:latin typeface="Consolas" panose="020B0609020204030204" pitchFamily="49" charset="0"/>
                <a:cs typeface="Consolas" panose="020B0609020204030204" pitchFamily="49" charset="0"/>
              </a:rPr>
              <a:t> </a:t>
            </a:r>
            <a:r>
              <a:rPr lang="en-US" altLang="ru-RU" sz="1800">
                <a:solidFill>
                  <a:srgbClr val="000000"/>
                </a:solidFill>
                <a:latin typeface="Consolas" panose="020B0609020204030204" pitchFamily="49" charset="0"/>
                <a:cs typeface="Consolas" panose="020B0609020204030204" pitchFamily="49" charset="0"/>
              </a:rPr>
              <a:t>    </a:t>
            </a: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Задачи</a:t>
            </a:r>
            <a:r>
              <a:rPr lang="en-US" altLang="ru-RU" sz="1800" b="1" u="sng">
                <a:solidFill>
                  <a:srgbClr val="000000"/>
                </a:solidFill>
                <a:latin typeface="Consolas" panose="020B0609020204030204" pitchFamily="49"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 исследование целого по части:</a:t>
            </a:r>
            <a:endParaRPr lang="ru-RU" altLang="ru-RU" sz="2400" b="1" u="sng">
              <a:latin typeface="Arial" panose="020B0604020202020204" pitchFamily="34" charset="0"/>
              <a:cs typeface="Consolas" panose="020B0609020204030204" pitchFamily="49" charset="0"/>
            </a:endParaRPr>
          </a:p>
          <a:p>
            <a:pPr>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видовой принадлежности разделенных частей;</a:t>
            </a:r>
            <a:endParaRPr lang="ru-RU" altLang="ru-RU" sz="2400">
              <a:latin typeface="Arial" panose="020B0604020202020204" pitchFamily="34" charset="0"/>
              <a:cs typeface="Consolas" panose="020B0609020204030204" pitchFamily="49" charset="0"/>
            </a:endParaRPr>
          </a:p>
          <a:p>
            <a:pPr>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механизма разделения частей предметов;</a:t>
            </a:r>
            <a:endParaRPr lang="ru-RU" altLang="ru-RU" sz="2400">
              <a:latin typeface="Arial" panose="020B0604020202020204" pitchFamily="34" charset="0"/>
              <a:cs typeface="Consolas" panose="020B0609020204030204" pitchFamily="49" charset="0"/>
            </a:endParaRPr>
          </a:p>
          <a:p>
            <a:pPr>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принадлежности частей единому целому (при наличии или отсутствии общей линии разделения).</a:t>
            </a:r>
            <a:endParaRPr lang="ru-RU" altLang="ru-RU" sz="2400">
              <a:latin typeface="Arial" panose="020B0604020202020204" pitchFamily="34" charset="0"/>
              <a:cs typeface="Consolas" panose="020B0609020204030204" pitchFamily="49" charset="0"/>
            </a:endParaRPr>
          </a:p>
          <a:p>
            <a:pPr algn="ctr">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Типовые вопросы</a:t>
            </a:r>
            <a:r>
              <a:rPr lang="ru-RU" altLang="ru-RU" sz="1800">
                <a:solidFill>
                  <a:srgbClr val="000000"/>
                </a:solidFill>
                <a:latin typeface="Arial" panose="020B0604020202020204" pitchFamily="34" charset="0"/>
                <a:cs typeface="Consolas" panose="020B0609020204030204" pitchFamily="49" charset="0"/>
              </a:rPr>
              <a:t>, которые ставятся перед экспертизой: </a:t>
            </a:r>
          </a:p>
          <a:p>
            <a:pPr>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не составляли ли ранее представленные на исследование объекты единое целое.</a:t>
            </a:r>
            <a:endParaRPr lang="ru-RU" altLang="ru-RU" sz="2400">
              <a:latin typeface="Arial" panose="020B0604020202020204" pitchFamily="34" charset="0"/>
              <a:cs typeface="Consolas" panose="020B0609020204030204" pitchFamily="49" charset="0"/>
            </a:endParaRPr>
          </a:p>
        </p:txBody>
      </p:sp>
      <p:sp>
        <p:nvSpPr>
          <p:cNvPr id="191490" name="Прямоугольник 2">
            <a:extLst>
              <a:ext uri="{FF2B5EF4-FFF2-40B4-BE49-F238E27FC236}">
                <a16:creationId xmlns:a16="http://schemas.microsoft.com/office/drawing/2014/main" id="{2DCE889D-C495-7D4A-AF43-FE587908E5F9}"/>
              </a:ext>
            </a:extLst>
          </p:cNvPr>
          <p:cNvSpPr>
            <a:spLocks noChangeArrowheads="1"/>
          </p:cNvSpPr>
          <p:nvPr/>
        </p:nvSpPr>
        <p:spPr bwMode="auto">
          <a:xfrm>
            <a:off x="250825" y="188913"/>
            <a:ext cx="8642350" cy="10207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Объекты, направляемые на экспертизу, могут иметь различные по характеру повреждения (в том числе и эксплуатационные), поэтому в постановлении следует точно конкретизировать, какие из них подлежат исследованию.</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
        <p:nvSpPr>
          <p:cNvPr id="191491" name="Прямоугольник 3">
            <a:extLst>
              <a:ext uri="{FF2B5EF4-FFF2-40B4-BE49-F238E27FC236}">
                <a16:creationId xmlns:a16="http://schemas.microsoft.com/office/drawing/2014/main" id="{A6D1116E-B348-A349-BE02-0F98A959702A}"/>
              </a:ext>
            </a:extLst>
          </p:cNvPr>
          <p:cNvSpPr>
            <a:spLocks noChangeArrowheads="1"/>
          </p:cNvSpPr>
          <p:nvPr/>
        </p:nvSpPr>
        <p:spPr bwMode="auto">
          <a:xfrm>
            <a:off x="250825" y="4157663"/>
            <a:ext cx="8642350" cy="2613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На экспертизу необходимо представить все имеющиеся разделенные части предметов, в отношении которых предполагается их принадлежность одному целому, как изъятые на месте происшествия, так и у подозреваемых лиц или в других местах. </a:t>
            </a: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При направлении на экспертизу части предметов, подлежащих сравнительному исследованию, помещаются в упаковку раздельно друг от друга, исключающую их смешение и дополнительное повреждение. На упаковке должны быть сопроводительные надписи в отношении места изъятия объектов.</a:t>
            </a:r>
            <a:endParaRPr lang="ru-RU" altLang="ru-RU" sz="18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Прямоугольник 1">
            <a:extLst>
              <a:ext uri="{FF2B5EF4-FFF2-40B4-BE49-F238E27FC236}">
                <a16:creationId xmlns:a16="http://schemas.microsoft.com/office/drawing/2014/main" id="{B8C523EA-7117-EE44-AC15-45E414E0C618}"/>
              </a:ext>
            </a:extLst>
          </p:cNvPr>
          <p:cNvSpPr>
            <a:spLocks noChangeArrowheads="1"/>
          </p:cNvSpPr>
          <p:nvPr/>
        </p:nvSpPr>
        <p:spPr bwMode="auto">
          <a:xfrm>
            <a:off x="250825" y="188913"/>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b="1" i="1" u="sng">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предметов с целью отнесения их </a:t>
            </a:r>
          </a:p>
          <a:p>
            <a:pPr algn="ctr">
              <a:spcBef>
                <a:spcPct val="0"/>
              </a:spcBef>
              <a:buFontTx/>
              <a:buNone/>
            </a:pPr>
            <a:r>
              <a:rPr lang="ru-RU" altLang="ru-RU" sz="2000" b="1" i="1" u="sng">
                <a:solidFill>
                  <a:srgbClr val="000000"/>
                </a:solidFill>
                <a:latin typeface="Arial" panose="020B0604020202020204" pitchFamily="34" charset="0"/>
                <a:ea typeface="Consolas" panose="020B0609020204030204" pitchFamily="49" charset="0"/>
                <a:cs typeface="Arial" panose="020B0604020202020204" pitchFamily="34" charset="0"/>
              </a:rPr>
              <a:t>к холодному оружию</a:t>
            </a:r>
            <a:r>
              <a:rPr lang="ru-RU" altLang="ru-RU" sz="2000" b="1" i="1" u="sng">
                <a:latin typeface="Arial" panose="020B0604020202020204" pitchFamily="34" charset="0"/>
                <a:ea typeface="Consolas" panose="020B0609020204030204" pitchFamily="49" charset="0"/>
                <a:cs typeface="Arial" panose="020B0604020202020204" pitchFamily="34" charset="0"/>
              </a:rPr>
              <a:t> </a:t>
            </a:r>
          </a:p>
        </p:txBody>
      </p:sp>
      <p:sp>
        <p:nvSpPr>
          <p:cNvPr id="3" name="Прямоугольник 2">
            <a:extLst>
              <a:ext uri="{FF2B5EF4-FFF2-40B4-BE49-F238E27FC236}">
                <a16:creationId xmlns:a16="http://schemas.microsoft.com/office/drawing/2014/main" id="{1ECAFF2D-5E44-1547-9859-494BAC9D4B44}"/>
              </a:ext>
            </a:extLst>
          </p:cNvPr>
          <p:cNvSpPr/>
          <p:nvPr/>
        </p:nvSpPr>
        <p:spPr>
          <a:xfrm>
            <a:off x="250825" y="938213"/>
            <a:ext cx="8569325" cy="2123658"/>
          </a:xfrm>
          <a:prstGeom prst="rect">
            <a:avLst/>
          </a:prstGeom>
          <a:ln w="28575">
            <a:solidFill>
              <a:schemeClr val="tx1"/>
            </a:solidFill>
          </a:ln>
        </p:spPr>
        <p:txBody>
          <a:bodyPr>
            <a:spAutoFit/>
          </a:bodyPr>
          <a:lstStyle/>
          <a:p>
            <a:pPr algn="ctr">
              <a:spcAft>
                <a:spcPts val="0"/>
              </a:spcAft>
              <a:defRPr/>
            </a:pPr>
            <a:r>
              <a:rPr lang="ru-RU" b="1" u="sng" dirty="0">
                <a:solidFill>
                  <a:srgbClr val="000000"/>
                </a:solidFill>
                <a:ea typeface="Consolas" panose="020B0609020204030204" pitchFamily="49" charset="0"/>
                <a:cs typeface="Arial" panose="020B0604020202020204" pitchFamily="34" charset="0"/>
              </a:rPr>
              <a:t>Задачи исследования:</a:t>
            </a:r>
            <a:endParaRPr lang="ru-RU" sz="2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видовой (типовой) принадлежности объекта;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способа изготовления объекта;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принадлежности объекта к холодному оружию различного целевого назначения: метательного, колющего, колюще-режущего, ударно-раздробляющего, колюще-режуще-рубящего, комбинированного действия.</a:t>
            </a:r>
            <a:endParaRPr lang="ru-RU" sz="2400" dirty="0">
              <a:ea typeface="Consolas" panose="020B0609020204030204" pitchFamily="49" charset="0"/>
              <a:cs typeface="Arial" panose="020B0604020202020204" pitchFamily="34" charset="0"/>
            </a:endParaRPr>
          </a:p>
        </p:txBody>
      </p:sp>
      <p:sp>
        <p:nvSpPr>
          <p:cNvPr id="192515" name="Прямоугольник 3">
            <a:extLst>
              <a:ext uri="{FF2B5EF4-FFF2-40B4-BE49-F238E27FC236}">
                <a16:creationId xmlns:a16="http://schemas.microsoft.com/office/drawing/2014/main" id="{336C2C1F-E8F1-484B-A8CC-84745CFE5C0E}"/>
              </a:ext>
            </a:extLst>
          </p:cNvPr>
          <p:cNvSpPr>
            <a:spLocks noChangeArrowheads="1"/>
          </p:cNvSpPr>
          <p:nvPr/>
        </p:nvSpPr>
        <p:spPr bwMode="auto">
          <a:xfrm>
            <a:off x="250825" y="3146217"/>
            <a:ext cx="8569325" cy="19764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lnSpc>
                <a:spcPct val="115000"/>
              </a:lnSpc>
              <a:spcBef>
                <a:spcPct val="0"/>
              </a:spcBef>
              <a:buNone/>
            </a:pPr>
            <a:r>
              <a:rPr lang="ru-RU" altLang="ru-RU" sz="1800" b="1" u="sng" dirty="0">
                <a:solidFill>
                  <a:srgbClr val="000000"/>
                </a:solidFill>
                <a:latin typeface="Arial" panose="020B0604020202020204" pitchFamily="34" charset="0"/>
                <a:ea typeface="Consolas" panose="020B0609020204030204" pitchFamily="49" charset="0"/>
                <a:cs typeface="Arial" panose="020B0604020202020204" pitchFamily="34" charset="0"/>
              </a:rPr>
              <a:t>Типовые вопросы, которые ставятся перед экспертизой:</a:t>
            </a:r>
            <a:endParaRPr lang="ru-RU" altLang="ru-RU" sz="2400" b="1" u="sng" dirty="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800" dirty="0">
                <a:solidFill>
                  <a:srgbClr val="000000"/>
                </a:solidFill>
                <a:latin typeface="Arial" panose="020B0604020202020204" pitchFamily="34" charset="0"/>
                <a:ea typeface="Consolas" panose="020B0609020204030204" pitchFamily="49" charset="0"/>
                <a:cs typeface="Arial" panose="020B0604020202020204" pitchFamily="34" charset="0"/>
              </a:rPr>
              <a:t>относится ли данный предмет к холодному оружию;</a:t>
            </a:r>
            <a:endParaRPr lang="ru-RU" altLang="ru-RU" sz="2400" dirty="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800" dirty="0">
                <a:solidFill>
                  <a:srgbClr val="000000"/>
                </a:solidFill>
                <a:latin typeface="Arial" panose="020B0604020202020204" pitchFamily="34" charset="0"/>
                <a:ea typeface="Consolas" panose="020B0609020204030204" pitchFamily="49" charset="0"/>
                <a:cs typeface="Arial" panose="020B0604020202020204" pitchFamily="34" charset="0"/>
              </a:rPr>
              <a:t>к какому типу, виду, образцу холодного оружия относится данный предмет;</a:t>
            </a:r>
            <a:endParaRPr lang="ru-RU" altLang="ru-RU" sz="2400" dirty="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800" dirty="0">
                <a:solidFill>
                  <a:srgbClr val="000000"/>
                </a:solidFill>
                <a:latin typeface="Arial" panose="020B0604020202020204" pitchFamily="34" charset="0"/>
                <a:ea typeface="Consolas" panose="020B0609020204030204" pitchFamily="49" charset="0"/>
                <a:cs typeface="Arial" panose="020B0604020202020204" pitchFamily="34" charset="0"/>
              </a:rPr>
              <a:t>каким способом он изготовлен;</a:t>
            </a:r>
            <a:endParaRPr lang="ru-RU" altLang="ru-RU" sz="2400" dirty="0">
              <a:latin typeface="Arial" panose="020B0604020202020204" pitchFamily="34" charset="0"/>
              <a:ea typeface="Consolas" panose="020B0609020204030204" pitchFamily="49" charset="0"/>
              <a:cs typeface="Arial" panose="020B0604020202020204" pitchFamily="34" charset="0"/>
            </a:endParaRPr>
          </a:p>
          <a:p>
            <a:pPr>
              <a:lnSpc>
                <a:spcPct val="115000"/>
              </a:lnSpc>
              <a:spcBef>
                <a:spcPct val="0"/>
              </a:spcBef>
            </a:pPr>
            <a:r>
              <a:rPr lang="ru-RU" altLang="ru-RU" sz="1800" dirty="0">
                <a:solidFill>
                  <a:srgbClr val="000000"/>
                </a:solidFill>
                <a:latin typeface="Arial" panose="020B0604020202020204" pitchFamily="34" charset="0"/>
                <a:ea typeface="Consolas" panose="020B0609020204030204" pitchFamily="49" charset="0"/>
                <a:cs typeface="Arial" panose="020B0604020202020204" pitchFamily="34" charset="0"/>
              </a:rPr>
              <a:t>не является ли данное холодное оружие переделанным из холодного оружия другого типа, вида, образца, какого именно и каким способом.</a:t>
            </a:r>
            <a:endParaRPr lang="ru-RU" altLang="ru-RU" sz="2400" dirty="0">
              <a:latin typeface="Arial" panose="020B0604020202020204" pitchFamily="34" charset="0"/>
              <a:ea typeface="Consolas" panose="020B0609020204030204" pitchFamily="49" charset="0"/>
              <a:cs typeface="Arial" panose="020B0604020202020204" pitchFamily="34" charset="0"/>
            </a:endParaRPr>
          </a:p>
        </p:txBody>
      </p:sp>
      <p:sp>
        <p:nvSpPr>
          <p:cNvPr id="192516" name="Прямоугольник 4">
            <a:extLst>
              <a:ext uri="{FF2B5EF4-FFF2-40B4-BE49-F238E27FC236}">
                <a16:creationId xmlns:a16="http://schemas.microsoft.com/office/drawing/2014/main" id="{6CFE208E-D52E-F743-96DC-2A959C678F13}"/>
              </a:ext>
            </a:extLst>
          </p:cNvPr>
          <p:cNvSpPr>
            <a:spLocks noChangeArrowheads="1"/>
          </p:cNvSpPr>
          <p:nvPr/>
        </p:nvSpPr>
        <p:spPr bwMode="auto">
          <a:xfrm>
            <a:off x="250825" y="5207000"/>
            <a:ext cx="8569325" cy="1339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На экспертизу необходимо представить в упакованном и опечатанном виде сами </a:t>
            </a: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объекты</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 в отношении которых поставлены вопросы. На упаковках указываются: наименование объекта, у кого он изъят, подписи понятых, задержанного и лица, произведшего изъятие объекта</a:t>
            </a:r>
            <a:endParaRPr lang="ru-RU" altLang="ru-RU" sz="18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Прямоугольник 1">
            <a:extLst>
              <a:ext uri="{FF2B5EF4-FFF2-40B4-BE49-F238E27FC236}">
                <a16:creationId xmlns:a16="http://schemas.microsoft.com/office/drawing/2014/main" id="{CF4A5D20-D68F-AD43-BCDD-7FE09A453163}"/>
              </a:ext>
            </a:extLst>
          </p:cNvPr>
          <p:cNvSpPr>
            <a:spLocks noChangeArrowheads="1"/>
          </p:cNvSpPr>
          <p:nvPr/>
        </p:nvSpPr>
        <p:spPr bwMode="auto">
          <a:xfrm>
            <a:off x="539750" y="260350"/>
            <a:ext cx="8135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следов автотранспортных средств</a:t>
            </a:r>
            <a:r>
              <a:rPr lang="ru-RU" altLang="ru-RU" sz="1800" b="1" i="1" u="sng">
                <a:latin typeface="Arial" panose="020B0604020202020204" pitchFamily="34" charset="0"/>
                <a:ea typeface="Consolas" panose="020B0609020204030204" pitchFamily="49" charset="0"/>
                <a:cs typeface="Arial" panose="020B0604020202020204" pitchFamily="34" charset="0"/>
              </a:rPr>
              <a:t> </a:t>
            </a:r>
          </a:p>
        </p:txBody>
      </p:sp>
      <p:sp>
        <p:nvSpPr>
          <p:cNvPr id="3" name="Прямоугольник 2">
            <a:extLst>
              <a:ext uri="{FF2B5EF4-FFF2-40B4-BE49-F238E27FC236}">
                <a16:creationId xmlns:a16="http://schemas.microsoft.com/office/drawing/2014/main" id="{708985BE-5D1F-CC4B-AB01-89D2F3CC9B84}"/>
              </a:ext>
            </a:extLst>
          </p:cNvPr>
          <p:cNvSpPr/>
          <p:nvPr/>
        </p:nvSpPr>
        <p:spPr>
          <a:xfrm>
            <a:off x="323850" y="765175"/>
            <a:ext cx="8569325" cy="1584325"/>
          </a:xfrm>
          <a:prstGeom prst="rect">
            <a:avLst/>
          </a:prstGeom>
          <a:ln w="28575">
            <a:solidFill>
              <a:schemeClr val="tx1"/>
            </a:solidFill>
          </a:ln>
        </p:spPr>
        <p:txBody>
          <a:bodyPr>
            <a:spAutoFit/>
          </a:bodyPr>
          <a:lstStyle/>
          <a:p>
            <a:pPr algn="ctr">
              <a:spcAft>
                <a:spcPts val="0"/>
              </a:spcAft>
              <a:defRPr/>
            </a:pPr>
            <a:r>
              <a:rPr lang="ru-RU" sz="1700" b="1" u="sng" dirty="0">
                <a:solidFill>
                  <a:srgbClr val="000000"/>
                </a:solidFill>
                <a:ea typeface="Consolas" panose="020B0609020204030204" pitchFamily="49" charset="0"/>
                <a:cs typeface="Arial" panose="020B0604020202020204" pitchFamily="34" charset="0"/>
              </a:rPr>
              <a:t>Задачи по исследованию:</a:t>
            </a:r>
            <a:endParaRPr lang="ru-RU" sz="17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наличия следов колес транспортных средств; </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определение по следам колес, каким типом и моделью автотранспортного средства они оставлены;</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модели или размерной группы шин по следам-отображениям;</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идентификация транспортного средства по следам его колес.</a:t>
            </a:r>
            <a:endParaRPr lang="ru-RU" sz="1600" dirty="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BA289EEF-2674-3B4B-981C-F9A664309B82}"/>
              </a:ext>
            </a:extLst>
          </p:cNvPr>
          <p:cNvSpPr/>
          <p:nvPr/>
        </p:nvSpPr>
        <p:spPr>
          <a:xfrm>
            <a:off x="323850" y="2501900"/>
            <a:ext cx="8569325" cy="1570038"/>
          </a:xfrm>
          <a:prstGeom prst="rect">
            <a:avLst/>
          </a:prstGeom>
          <a:ln w="28575">
            <a:solidFill>
              <a:schemeClr val="tx1"/>
            </a:solidFill>
          </a:ln>
        </p:spPr>
        <p:txBody>
          <a:bodyPr>
            <a:spAutoFit/>
          </a:bodyPr>
          <a:lstStyle/>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r>
              <a:rPr lang="ru-RU" sz="1600" dirty="0">
                <a:solidFill>
                  <a:srgbClr val="000000"/>
                </a:solidFill>
                <a:ea typeface="Consolas" panose="020B0609020204030204" pitchFamily="49" charset="0"/>
                <a:cs typeface="Arial" panose="020B0604020202020204" pitchFamily="34" charset="0"/>
              </a:rPr>
              <a:t>:</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имеются ли на исследуемом объекте следы автотранспортного средства и пригодны ли они для идентификации;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каким типом, моделью автотранспортного средства оставлены следы;</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какой моделью шины оставлены следы;</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оставлены ли следы шинами данного транспортного средства.</a:t>
            </a:r>
            <a:endParaRPr lang="ru-RU" sz="1600" dirty="0">
              <a:ea typeface="Consolas" panose="020B0609020204030204" pitchFamily="49" charset="0"/>
              <a:cs typeface="Arial" panose="020B0604020202020204" pitchFamily="34" charset="0"/>
            </a:endParaRPr>
          </a:p>
        </p:txBody>
      </p:sp>
      <p:sp>
        <p:nvSpPr>
          <p:cNvPr id="193540" name="Прямоугольник 4">
            <a:extLst>
              <a:ext uri="{FF2B5EF4-FFF2-40B4-BE49-F238E27FC236}">
                <a16:creationId xmlns:a16="http://schemas.microsoft.com/office/drawing/2014/main" id="{7D5D9161-EB47-054D-8CC7-66ED504D13F5}"/>
              </a:ext>
            </a:extLst>
          </p:cNvPr>
          <p:cNvSpPr>
            <a:spLocks noChangeArrowheads="1"/>
          </p:cNvSpPr>
          <p:nvPr/>
        </p:nvSpPr>
        <p:spPr bwMode="auto">
          <a:xfrm>
            <a:off x="323850" y="4216400"/>
            <a:ext cx="8569325" cy="2554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На экспертизу </a:t>
            </a:r>
            <a:r>
              <a:rPr lang="ru-RU" altLang="ru-RU" sz="1600" b="1">
                <a:solidFill>
                  <a:srgbClr val="000000"/>
                </a:solidFill>
                <a:latin typeface="Arial" panose="020B0604020202020204" pitchFamily="34" charset="0"/>
                <a:ea typeface="Consolas" panose="020B0609020204030204" pitchFamily="49" charset="0"/>
                <a:cs typeface="Arial" panose="020B0604020202020204" pitchFamily="34" charset="0"/>
              </a:rPr>
              <a:t>необходимо представить следы автотранспортных средств (шин</a:t>
            </a: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 оставленные на различных материальных носителях. Помимо самих следов шин, объектами экспертного исследования могут быть их копии, изготовленные путем получения слепков с объемных следов шин, обнаруженных на месте происшествия. Объектами также могут быть </a:t>
            </a:r>
            <a:r>
              <a:rPr lang="ru-RU" altLang="ru-RU" sz="1600" b="1">
                <a:solidFill>
                  <a:srgbClr val="000000"/>
                </a:solidFill>
                <a:latin typeface="Arial" panose="020B0604020202020204" pitchFamily="34" charset="0"/>
                <a:ea typeface="Consolas" panose="020B0609020204030204" pitchFamily="49" charset="0"/>
                <a:cs typeface="Arial" panose="020B0604020202020204" pitchFamily="34" charset="0"/>
              </a:rPr>
              <a:t>фотографические снимки с изображением следов шин </a:t>
            </a: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(поверхностных, объемных) и другие копии, полученные с помощью разнообразных технических средств. </a:t>
            </a:r>
            <a:endParaRPr lang="ru-RU" altLang="ru-RU" sz="1600">
              <a:latin typeface="Arial" panose="020B0604020202020204" pitchFamily="34" charset="0"/>
              <a:ea typeface="Consolas" panose="020B0609020204030204" pitchFamily="49" charset="0"/>
              <a:cs typeface="Arial" panose="020B0604020202020204" pitchFamily="34" charset="0"/>
            </a:endParaRPr>
          </a:p>
          <a:p>
            <a:pPr algn="ctr">
              <a:spcBef>
                <a:spcPct val="0"/>
              </a:spcBef>
              <a:buFontTx/>
              <a:buNone/>
            </a:pPr>
            <a:r>
              <a:rPr lang="ru-RU" altLang="ru-RU" sz="1600" b="1">
                <a:solidFill>
                  <a:srgbClr val="000000"/>
                </a:solidFill>
                <a:latin typeface="Arial" panose="020B0604020202020204" pitchFamily="34" charset="0"/>
                <a:ea typeface="Consolas" panose="020B0609020204030204" pitchFamily="49" charset="0"/>
                <a:cs typeface="Arial" panose="020B0604020202020204" pitchFamily="34" charset="0"/>
              </a:rPr>
              <a:t>В качестве образцов для сравнения при исследовании следов шин направляются шины колес проверяемых транспортных средств, в отношении которых поставлены вопросы</a:t>
            </a: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 </a:t>
            </a:r>
            <a:endParaRPr lang="ru-RU" altLang="ru-RU" sz="16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Прямоугольник 1">
            <a:extLst>
              <a:ext uri="{FF2B5EF4-FFF2-40B4-BE49-F238E27FC236}">
                <a16:creationId xmlns:a16="http://schemas.microsoft.com/office/drawing/2014/main" id="{DFE6A442-A17A-5F4E-98BD-2849953493F9}"/>
              </a:ext>
            </a:extLst>
          </p:cNvPr>
          <p:cNvSpPr>
            <a:spLocks noChangeArrowheads="1"/>
          </p:cNvSpPr>
          <p:nvPr/>
        </p:nvSpPr>
        <p:spPr bwMode="auto">
          <a:xfrm>
            <a:off x="684213" y="333375"/>
            <a:ext cx="7704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Consolas" panose="020B0609020204030204" pitchFamily="49" charset="0"/>
                <a:cs typeface="Consolas" panose="020B0609020204030204" pitchFamily="49" charset="0"/>
              </a:rPr>
              <a:t>Исследование следов крови на различных объектах</a:t>
            </a:r>
            <a:r>
              <a:rPr lang="ru-RU" altLang="ru-RU" sz="1800" b="1" i="1" u="sng">
                <a:latin typeface="Arial" panose="020B0604020202020204" pitchFamily="34" charset="0"/>
              </a:rPr>
              <a:t> </a:t>
            </a:r>
          </a:p>
        </p:txBody>
      </p:sp>
      <p:sp>
        <p:nvSpPr>
          <p:cNvPr id="3" name="Прямоугольник 2">
            <a:extLst>
              <a:ext uri="{FF2B5EF4-FFF2-40B4-BE49-F238E27FC236}">
                <a16:creationId xmlns:a16="http://schemas.microsoft.com/office/drawing/2014/main" id="{241B4415-85DD-EC41-A303-ACC8629C63DA}"/>
              </a:ext>
            </a:extLst>
          </p:cNvPr>
          <p:cNvSpPr/>
          <p:nvPr/>
        </p:nvSpPr>
        <p:spPr>
          <a:xfrm>
            <a:off x="279400" y="831850"/>
            <a:ext cx="8640763" cy="1927225"/>
          </a:xfrm>
          <a:prstGeom prst="rect">
            <a:avLst/>
          </a:prstGeom>
          <a:ln w="28575">
            <a:solidFill>
              <a:schemeClr val="tx1"/>
            </a:solidFill>
          </a:ln>
        </p:spPr>
        <p:txBody>
          <a:bodyPr>
            <a:spAutoFit/>
          </a:bodyPr>
          <a:lstStyle/>
          <a:p>
            <a:pPr algn="ctr">
              <a:lnSpc>
                <a:spcPct val="115000"/>
              </a:lnSpc>
              <a:spcAft>
                <a:spcPts val="0"/>
              </a:spcAft>
              <a:defRPr/>
            </a:pPr>
            <a:r>
              <a:rPr lang="ru-RU" sz="1500" b="1" u="sng" dirty="0">
                <a:solidFill>
                  <a:srgbClr val="000000"/>
                </a:solidFill>
                <a:ea typeface="Consolas" panose="020B0609020204030204" pitchFamily="49" charset="0"/>
                <a:cs typeface="Arial" panose="020B0604020202020204" pitchFamily="34" charset="0"/>
              </a:rPr>
              <a:t>Основные задачи:</a:t>
            </a:r>
            <a:endParaRPr lang="ru-RU" sz="1500" b="1" u="sng"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механизма образования следов крови;</a:t>
            </a:r>
            <a:endParaRPr lang="ru-RU" sz="15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места совершения преступления, места расположения и позы потерпевшего и подозреваемого (обвиняемого) в момент нанесения повреждений, установление признаков борьбы и самообороны;</a:t>
            </a:r>
            <a:endParaRPr lang="ru-RU" sz="15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последовательности нанесения повреждений, траектории передвижения раненого или перемещение трупа.</a:t>
            </a:r>
            <a:endParaRPr lang="ru-RU" sz="1500" dirty="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5E8002A8-ED3A-EA4C-8B21-32A21102D47B}"/>
              </a:ext>
            </a:extLst>
          </p:cNvPr>
          <p:cNvSpPr/>
          <p:nvPr/>
        </p:nvSpPr>
        <p:spPr>
          <a:xfrm>
            <a:off x="279400" y="2924175"/>
            <a:ext cx="8640763" cy="1131888"/>
          </a:xfrm>
          <a:prstGeom prst="rect">
            <a:avLst/>
          </a:prstGeom>
          <a:ln w="28575">
            <a:solidFill>
              <a:schemeClr val="tx1"/>
            </a:solidFill>
          </a:ln>
        </p:spPr>
        <p:txBody>
          <a:bodyPr>
            <a:spAutoFit/>
          </a:bodyPr>
          <a:lstStyle/>
          <a:p>
            <a:pPr algn="ctr">
              <a:lnSpc>
                <a:spcPct val="115000"/>
              </a:lnSpc>
              <a:spcAft>
                <a:spcPts val="0"/>
              </a:spcAft>
              <a:defRPr/>
            </a:pPr>
            <a:r>
              <a:rPr lang="ru-RU" sz="1500"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r>
              <a:rPr lang="ru-RU" sz="1500" dirty="0">
                <a:solidFill>
                  <a:srgbClr val="000000"/>
                </a:solidFill>
                <a:ea typeface="Consolas" panose="020B0609020204030204" pitchFamily="49" charset="0"/>
                <a:cs typeface="Arial" panose="020B0604020202020204" pitchFamily="34" charset="0"/>
              </a:rPr>
              <a:t>:</a:t>
            </a:r>
            <a:endParaRPr lang="ru-RU" sz="15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каков вид и механизм образования следов крови на объектах;</a:t>
            </a:r>
            <a:endParaRPr lang="ru-RU" sz="1500" dirty="0">
              <a:ea typeface="Consolas" panose="020B0609020204030204" pitchFamily="49" charset="0"/>
              <a:cs typeface="Arial" panose="020B0604020202020204" pitchFamily="34" charset="0"/>
            </a:endParaRPr>
          </a:p>
          <a:p>
            <a:pPr marL="285750" indent="-285750">
              <a:lnSpc>
                <a:spcPct val="115000"/>
              </a:lnSpc>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возможно ли установить позу потерпевшего и преступника, последовательность нанесения повреждений, траекторию передвижения раненого и перемещения трупа по следам крови.</a:t>
            </a:r>
            <a:endParaRPr lang="ru-RU" sz="1500" dirty="0">
              <a:ea typeface="Consolas" panose="020B0609020204030204" pitchFamily="49" charset="0"/>
              <a:cs typeface="Arial" panose="020B0604020202020204" pitchFamily="34" charset="0"/>
            </a:endParaRPr>
          </a:p>
        </p:txBody>
      </p:sp>
      <p:sp>
        <p:nvSpPr>
          <p:cNvPr id="194564" name="Прямоугольник 4">
            <a:extLst>
              <a:ext uri="{FF2B5EF4-FFF2-40B4-BE49-F238E27FC236}">
                <a16:creationId xmlns:a16="http://schemas.microsoft.com/office/drawing/2014/main" id="{B8BD3F6F-4BC5-C145-AE4D-6AA1882E6097}"/>
              </a:ext>
            </a:extLst>
          </p:cNvPr>
          <p:cNvSpPr>
            <a:spLocks noChangeArrowheads="1"/>
          </p:cNvSpPr>
          <p:nvPr/>
        </p:nvSpPr>
        <p:spPr bwMode="auto">
          <a:xfrm>
            <a:off x="279400" y="4221163"/>
            <a:ext cx="8640763" cy="24590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Объектами данного вида исследования чаще всего бывают различные предметы со следами крови: одежда, предметы мебели, вещная обстановка места происшествия в целом. Одежда, покрывала, простыни и тому подобное на исследование представляются в высушенном состоянии. Причем, при их упаковывании необходимо исключить возможность перехода следов крови на незагрязненные участки; также обязательно представляется заключение биологической экспертизы о том, что данные следы являются следами крови. Так как биологи делают вырезки или смывы с объектов со следами крови обязательно необходимо зафиксировать (произвести фотосъемку, детально описать в протоколе осмотра) взаиморасположение и расположение первичных следов с масштабной линейкой.</a:t>
            </a:r>
            <a:endParaRPr lang="ru-RU" altLang="ru-RU" sz="15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Прямоугольник 1">
            <a:extLst>
              <a:ext uri="{FF2B5EF4-FFF2-40B4-BE49-F238E27FC236}">
                <a16:creationId xmlns:a16="http://schemas.microsoft.com/office/drawing/2014/main" id="{6D111296-6F4F-9F4F-A232-782992F0F05A}"/>
              </a:ext>
            </a:extLst>
          </p:cNvPr>
          <p:cNvSpPr>
            <a:spLocks noChangeArrowheads="1"/>
          </p:cNvSpPr>
          <p:nvPr/>
        </p:nvSpPr>
        <p:spPr bwMode="auto">
          <a:xfrm>
            <a:off x="230188" y="69850"/>
            <a:ext cx="896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Arial" panose="020B0604020202020204" pitchFamily="34" charset="0"/>
                <a:cs typeface="Arial" panose="020B0604020202020204" pitchFamily="34" charset="0"/>
              </a:rPr>
              <a:t>Исследование следов уничтожения (изменения) маркировочных обозначений</a:t>
            </a:r>
            <a:r>
              <a:rPr lang="ru-RU" altLang="ru-RU" sz="1800" b="1" i="1" u="sng">
                <a:latin typeface="Arial" panose="020B0604020202020204" pitchFamily="34" charset="0"/>
                <a:cs typeface="Arial" panose="020B0604020202020204" pitchFamily="34" charset="0"/>
              </a:rPr>
              <a:t> </a:t>
            </a:r>
          </a:p>
        </p:txBody>
      </p:sp>
      <p:sp>
        <p:nvSpPr>
          <p:cNvPr id="3" name="Прямоугольник 2">
            <a:extLst>
              <a:ext uri="{FF2B5EF4-FFF2-40B4-BE49-F238E27FC236}">
                <a16:creationId xmlns:a16="http://schemas.microsoft.com/office/drawing/2014/main" id="{58D9E353-E0C8-9B4A-B66D-623B435E918B}"/>
              </a:ext>
            </a:extLst>
          </p:cNvPr>
          <p:cNvSpPr/>
          <p:nvPr/>
        </p:nvSpPr>
        <p:spPr>
          <a:xfrm>
            <a:off x="247650" y="836613"/>
            <a:ext cx="8670925" cy="2073275"/>
          </a:xfrm>
          <a:prstGeom prst="rect">
            <a:avLst/>
          </a:prstGeom>
          <a:ln w="28575">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Основные задачи:</a:t>
            </a:r>
            <a:endParaRPr lang="ru-RU"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наличия на объекте следов уничтожения (изменения) маркировочных обозначений;</a:t>
            </a:r>
            <a:endParaRPr lang="ru-RU"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способа уничтожения (изменения) маркировочных обозначений;</a:t>
            </a:r>
            <a:endParaRPr lang="ru-RU"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первоначального содержания измененных маркировочных обозначений.</a:t>
            </a:r>
            <a:endParaRPr lang="ru-RU" dirty="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F14E6152-DBAD-074D-A4D6-1B0F619730BC}"/>
              </a:ext>
            </a:extLst>
          </p:cNvPr>
          <p:cNvSpPr/>
          <p:nvPr/>
        </p:nvSpPr>
        <p:spPr>
          <a:xfrm>
            <a:off x="247650" y="3094038"/>
            <a:ext cx="8697913" cy="1939925"/>
          </a:xfrm>
          <a:prstGeom prst="rect">
            <a:avLst/>
          </a:prstGeom>
          <a:ln w="28575">
            <a:solidFill>
              <a:schemeClr val="tx1"/>
            </a:solidFill>
          </a:ln>
        </p:spPr>
        <p:txBody>
          <a:bodyPr>
            <a:spAutoFit/>
          </a:bodyPr>
          <a:lstStyle/>
          <a:p>
            <a:pPr algn="ctr">
              <a:spcAft>
                <a:spcPts val="0"/>
              </a:spcAft>
              <a:defRPr/>
            </a:pPr>
            <a:r>
              <a:rPr lang="ru-RU" sz="1700"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endParaRPr lang="ru-RU" sz="17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подвергались ли уничтожению или изменению маркировочные обозначения на изделии;</a:t>
            </a:r>
            <a:endParaRPr lang="ru-RU" sz="17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каким способом уничтожено либо изменено содержание маркировочных обозначений на данном изделии;</a:t>
            </a:r>
            <a:endParaRPr lang="ru-RU" sz="17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каково первоначальное содержание измененных маркировочных обозначений на данном изделии.</a:t>
            </a:r>
            <a:endParaRPr lang="ru-RU" sz="1700" dirty="0">
              <a:ea typeface="Consolas" panose="020B0609020204030204" pitchFamily="49" charset="0"/>
              <a:cs typeface="Arial" panose="020B0604020202020204" pitchFamily="34" charset="0"/>
            </a:endParaRPr>
          </a:p>
        </p:txBody>
      </p:sp>
      <p:sp>
        <p:nvSpPr>
          <p:cNvPr id="195588" name="Прямоугольник 4">
            <a:extLst>
              <a:ext uri="{FF2B5EF4-FFF2-40B4-BE49-F238E27FC236}">
                <a16:creationId xmlns:a16="http://schemas.microsoft.com/office/drawing/2014/main" id="{B655F2C3-E561-FB40-B450-AB5A09661B4B}"/>
              </a:ext>
            </a:extLst>
          </p:cNvPr>
          <p:cNvSpPr>
            <a:spLocks noChangeArrowheads="1"/>
          </p:cNvSpPr>
          <p:nvPr/>
        </p:nvSpPr>
        <p:spPr bwMode="auto">
          <a:xfrm>
            <a:off x="247650" y="5300663"/>
            <a:ext cx="8640763"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Объектами данного вида исследования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чаще всего бывают огнестрельное и холодное оружие, двигатели, кузова автотранспортных средств, шасси пишущих машин, ювелирные изделия, часы, ордена, телевизионная и радиоаппаратура и другие предметы с индивидуальными обозначениями.</a:t>
            </a:r>
            <a:r>
              <a:rPr lang="ru-RU" altLang="ru-RU" sz="1800">
                <a:latin typeface="Arial" panose="020B0604020202020204" pitchFamily="34" charset="0"/>
                <a:ea typeface="Consolas" panose="020B0609020204030204" pitchFamily="49" charset="0"/>
                <a:cs typeface="Arial" panose="020B0604020202020204" pitchFamily="34" charset="0"/>
              </a:rPr>
              <a:t> </a:t>
            </a:r>
          </a:p>
        </p:txBody>
      </p:sp>
    </p:spTree>
  </p:cSld>
  <p:clrMapOvr>
    <a:masterClrMapping/>
  </p:clrMapOvr>
  <p:transition>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Прямоугольник 1">
            <a:extLst>
              <a:ext uri="{FF2B5EF4-FFF2-40B4-BE49-F238E27FC236}">
                <a16:creationId xmlns:a16="http://schemas.microsoft.com/office/drawing/2014/main" id="{77CF2A3F-246C-C543-8E04-C3F1CB26CD1D}"/>
              </a:ext>
            </a:extLst>
          </p:cNvPr>
          <p:cNvSpPr>
            <a:spLocks noChangeArrowheads="1"/>
          </p:cNvSpPr>
          <p:nvPr/>
        </p:nvSpPr>
        <p:spPr bwMode="auto">
          <a:xfrm>
            <a:off x="971550" y="115888"/>
            <a:ext cx="6696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ТЕМА </a:t>
            </a:r>
            <a:r>
              <a:rPr lang="en-US"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2</a:t>
            </a: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4. СУДЕБНАЯ БАЛЛИСТИЧЕСКАЯ ЭКСПЕРТИЗА</a:t>
            </a:r>
          </a:p>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 </a:t>
            </a:r>
            <a:endParaRPr lang="ru-RU" altLang="ru-RU" sz="1800" dirty="0">
              <a:latin typeface="Arial" panose="020B0604020202020204" pitchFamily="34" charset="0"/>
              <a:ea typeface="Consolas" panose="020B0609020204030204" pitchFamily="49" charset="0"/>
              <a:cs typeface="Arial" panose="020B0604020202020204" pitchFamily="34" charset="0"/>
            </a:endParaRPr>
          </a:p>
        </p:txBody>
      </p:sp>
      <p:sp>
        <p:nvSpPr>
          <p:cNvPr id="196610" name="Прямоугольник 2">
            <a:extLst>
              <a:ext uri="{FF2B5EF4-FFF2-40B4-BE49-F238E27FC236}">
                <a16:creationId xmlns:a16="http://schemas.microsoft.com/office/drawing/2014/main" id="{67218B78-9F08-BB49-8A26-DF28E9DC9731}"/>
              </a:ext>
            </a:extLst>
          </p:cNvPr>
          <p:cNvSpPr>
            <a:spLocks noChangeArrowheads="1"/>
          </p:cNvSpPr>
          <p:nvPr/>
        </p:nvSpPr>
        <p:spPr bwMode="auto">
          <a:xfrm>
            <a:off x="539750" y="620713"/>
            <a:ext cx="8064500" cy="2124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200" b="1">
                <a:solidFill>
                  <a:srgbClr val="000000"/>
                </a:solidFill>
                <a:latin typeface="Arial" panose="020B0604020202020204" pitchFamily="34" charset="0"/>
                <a:ea typeface="Consolas" panose="020B0609020204030204" pitchFamily="49" charset="0"/>
                <a:cs typeface="Arial" panose="020B0604020202020204" pitchFamily="34" charset="0"/>
              </a:rPr>
              <a:t>Предметом судебной баллистической </a:t>
            </a:r>
            <a:r>
              <a:rPr lang="ru-RU" altLang="ru-RU" sz="2200">
                <a:solidFill>
                  <a:srgbClr val="000000"/>
                </a:solidFill>
                <a:latin typeface="Arial" panose="020B0604020202020204" pitchFamily="34" charset="0"/>
                <a:ea typeface="Consolas" panose="020B0609020204030204" pitchFamily="49" charset="0"/>
                <a:cs typeface="Arial" panose="020B0604020202020204" pitchFamily="34" charset="0"/>
              </a:rPr>
              <a:t>экспертизы является установление фактических данных, обстоятельств расследуемого события при исследовании оружия, боеприпасов, следов выстрела, устанавливаемые на основе специальных научных знаний при исследовании оружия, боеприпасов, следов выстрела.</a:t>
            </a:r>
            <a:r>
              <a:rPr lang="ru-RU" altLang="ru-RU" sz="2200">
                <a:latin typeface="Arial" panose="020B0604020202020204" pitchFamily="34" charset="0"/>
                <a:ea typeface="Consolas" panose="020B0609020204030204" pitchFamily="49" charset="0"/>
                <a:cs typeface="Arial" panose="020B0604020202020204" pitchFamily="34" charset="0"/>
              </a:rPr>
              <a:t> </a:t>
            </a:r>
          </a:p>
        </p:txBody>
      </p:sp>
      <p:sp>
        <p:nvSpPr>
          <p:cNvPr id="4" name="Прямоугольник 3">
            <a:extLst>
              <a:ext uri="{FF2B5EF4-FFF2-40B4-BE49-F238E27FC236}">
                <a16:creationId xmlns:a16="http://schemas.microsoft.com/office/drawing/2014/main" id="{7BBF19E1-833B-3E4D-AB1F-3F8AB6AFCB71}"/>
              </a:ext>
            </a:extLst>
          </p:cNvPr>
          <p:cNvSpPr/>
          <p:nvPr/>
        </p:nvSpPr>
        <p:spPr>
          <a:xfrm>
            <a:off x="539750" y="3068638"/>
            <a:ext cx="8064500" cy="3478212"/>
          </a:xfrm>
          <a:prstGeom prst="rect">
            <a:avLst/>
          </a:prstGeom>
          <a:ln w="28575">
            <a:solidFill>
              <a:schemeClr val="tx1"/>
            </a:solidFill>
          </a:ln>
        </p:spPr>
        <p:txBody>
          <a:bodyPr>
            <a:spAutoFit/>
          </a:bodyPr>
          <a:lstStyle/>
          <a:p>
            <a:pPr algn="ctr">
              <a:spcAft>
                <a:spcPts val="0"/>
              </a:spcAft>
              <a:defRPr/>
            </a:pPr>
            <a:r>
              <a:rPr lang="ru-RU" sz="2200" b="1" u="sng" dirty="0">
                <a:solidFill>
                  <a:srgbClr val="000000"/>
                </a:solidFill>
                <a:ea typeface="Consolas" panose="020B0609020204030204" pitchFamily="49" charset="0"/>
                <a:cs typeface="Arial" panose="020B0604020202020204" pitchFamily="34" charset="0"/>
              </a:rPr>
              <a:t>Задачи судебно-баллистической экспертизы: </a:t>
            </a:r>
            <a:endParaRPr lang="ru-RU" sz="22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2200" dirty="0">
                <a:solidFill>
                  <a:srgbClr val="000000"/>
                </a:solidFill>
                <a:ea typeface="Consolas" panose="020B0609020204030204" pitchFamily="49" charset="0"/>
                <a:cs typeface="Arial" panose="020B0604020202020204" pitchFamily="34" charset="0"/>
              </a:rPr>
              <a:t>установление вида, модели и калибра огнестрельного оружия и боеприпасов, установление конкретного экземпляра оружия по стреляным пулям, гильзам; </a:t>
            </a:r>
            <a:endParaRPr lang="ru-RU" sz="22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2200" dirty="0">
                <a:solidFill>
                  <a:srgbClr val="000000"/>
                </a:solidFill>
                <a:ea typeface="Consolas" panose="020B0609020204030204" pitchFamily="49" charset="0"/>
                <a:cs typeface="Arial" panose="020B0604020202020204" pitchFamily="34" charset="0"/>
              </a:rPr>
              <a:t>определение исправности пригодности для стрельбы оружия и боеприпасов; </a:t>
            </a:r>
            <a:endParaRPr lang="ru-RU" sz="22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2200" dirty="0">
                <a:solidFill>
                  <a:srgbClr val="000000"/>
                </a:solidFill>
                <a:ea typeface="Consolas" panose="020B0609020204030204" pitchFamily="49" charset="0"/>
                <a:cs typeface="Arial" panose="020B0604020202020204" pitchFamily="34" charset="0"/>
              </a:rPr>
              <a:t>определение однородности патронов, пуль, гильз, дроби, картечи;</a:t>
            </a:r>
            <a:endParaRPr lang="ru-RU" sz="22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2200" dirty="0">
                <a:solidFill>
                  <a:srgbClr val="000000"/>
                </a:solidFill>
                <a:ea typeface="Consolas" panose="020B0609020204030204" pitchFamily="49" charset="0"/>
                <a:cs typeface="Arial" panose="020B0604020202020204" pitchFamily="34" charset="0"/>
              </a:rPr>
              <a:t>исследование следов выстрелов на преградах с целью установления направления, угла, дистанции выстрела.</a:t>
            </a:r>
            <a:endParaRPr lang="ru-RU" sz="22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Прямоугольник 1">
            <a:extLst>
              <a:ext uri="{FF2B5EF4-FFF2-40B4-BE49-F238E27FC236}">
                <a16:creationId xmlns:a16="http://schemas.microsoft.com/office/drawing/2014/main" id="{B35317BD-9A77-584E-9A53-6505EF6FE6C5}"/>
              </a:ext>
            </a:extLst>
          </p:cNvPr>
          <p:cNvSpPr>
            <a:spLocks noChangeArrowheads="1"/>
          </p:cNvSpPr>
          <p:nvPr/>
        </p:nvSpPr>
        <p:spPr bwMode="auto">
          <a:xfrm>
            <a:off x="611188" y="2924175"/>
            <a:ext cx="8137525" cy="3602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900" b="1">
                <a:solidFill>
                  <a:srgbClr val="000000"/>
                </a:solidFill>
                <a:latin typeface="Arial" panose="020B0604020202020204" pitchFamily="34" charset="0"/>
                <a:ea typeface="Consolas" panose="020B0609020204030204" pitchFamily="49" charset="0"/>
                <a:cs typeface="Arial" panose="020B0604020202020204" pitchFamily="34" charset="0"/>
              </a:rPr>
              <a:t>Непосредственными объектами судебно-баллистической экспертизы </a:t>
            </a:r>
            <a:r>
              <a:rPr lang="ru-RU" altLang="ru-RU" sz="1900">
                <a:solidFill>
                  <a:srgbClr val="000000"/>
                </a:solidFill>
                <a:latin typeface="Arial" panose="020B0604020202020204" pitchFamily="34" charset="0"/>
                <a:ea typeface="Consolas" panose="020B0609020204030204" pitchFamily="49" charset="0"/>
                <a:cs typeface="Arial" panose="020B0604020202020204" pitchFamily="34" charset="0"/>
              </a:rPr>
              <a:t>являются оружие в целом и его отдельные части, боеприпасы и компоненты снаряжения боеприпасов, повреждения одежды потерпевшего и предметов с места происшествия (пробоины, следы рикошета), материалы, сырье, инструменты, используемые для изготовления боеприпасов и переделки оружия, газовое оружие и патроны к нему, образцы для экспертного исследования, материалы дела, содержащие информацию, относящуюся к предмету экспертизы (протоколы осмотра и изъятия вещественных доказательств, протоколы осмотра места происшествия, схемы осмотра места происшествия, заключения судебно-медицинской экспертизы).</a:t>
            </a:r>
            <a:endParaRPr lang="ru-RU" altLang="ru-RU" sz="1900">
              <a:latin typeface="Arial" panose="020B0604020202020204" pitchFamily="34" charset="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73CBFAA1-4BBC-534A-A9D1-1F1C90E2854F}"/>
              </a:ext>
            </a:extLst>
          </p:cNvPr>
          <p:cNvSpPr/>
          <p:nvPr/>
        </p:nvSpPr>
        <p:spPr>
          <a:xfrm>
            <a:off x="611188" y="692150"/>
            <a:ext cx="8137525" cy="2139950"/>
          </a:xfrm>
          <a:prstGeom prst="rect">
            <a:avLst/>
          </a:prstGeom>
          <a:ln w="28575">
            <a:solidFill>
              <a:schemeClr val="tx1"/>
            </a:solidFill>
          </a:ln>
        </p:spPr>
        <p:txBody>
          <a:bodyPr>
            <a:spAutoFit/>
          </a:bodyPr>
          <a:lstStyle/>
          <a:p>
            <a:pPr algn="ctr">
              <a:spcAft>
                <a:spcPts val="0"/>
              </a:spcAft>
              <a:defRPr/>
            </a:pPr>
            <a:r>
              <a:rPr lang="ru-RU" sz="1900" b="1" u="sng" dirty="0">
                <a:solidFill>
                  <a:srgbClr val="000000"/>
                </a:solidFill>
                <a:ea typeface="Consolas" panose="020B0609020204030204" pitchFamily="49" charset="0"/>
                <a:cs typeface="Arial" panose="020B0604020202020204" pitchFamily="34" charset="0"/>
              </a:rPr>
              <a:t>Объектами судебно-баллистической экспертизы являются: </a:t>
            </a:r>
            <a:endParaRPr lang="ru-RU" sz="19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оружие и боеприпасы; </a:t>
            </a:r>
            <a:endParaRPr lang="ru-RU" sz="19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предметы, претерпевшие изменение в результате прямого или непрямого воздействия оружия и боеприпасов; </a:t>
            </a:r>
            <a:endParaRPr lang="ru-RU" sz="19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документальные процессуальные источники с содержащейся информацией, полученной в процессе доказывания следствием и судом.</a:t>
            </a:r>
            <a:endParaRPr lang="ru-RU" sz="19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a:extLst>
              <a:ext uri="{FF2B5EF4-FFF2-40B4-BE49-F238E27FC236}">
                <a16:creationId xmlns:a16="http://schemas.microsoft.com/office/drawing/2014/main" id="{2861294E-F100-8D45-92E6-A048D2F4D99E}"/>
              </a:ext>
            </a:extLst>
          </p:cNvPr>
          <p:cNvSpPr>
            <a:spLocks noChangeArrowheads="1"/>
          </p:cNvSpPr>
          <p:nvPr/>
        </p:nvSpPr>
        <p:spPr bwMode="auto">
          <a:xfrm>
            <a:off x="1423122" y="106234"/>
            <a:ext cx="6715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ru-RU" sz="1800" b="1" dirty="0">
                <a:latin typeface="Arial" panose="020B0604020202020204" pitchFamily="34" charset="0"/>
                <a:cs typeface="Arial" panose="020B0604020202020204" pitchFamily="34" charset="0"/>
              </a:rPr>
              <a:t>ТЕМА 4: ОБРАЗЦЫ ДЛЯ ЭКСПЕРТНОГО ИССЛЕДОВАНИЯ</a:t>
            </a:r>
          </a:p>
        </p:txBody>
      </p:sp>
      <p:sp>
        <p:nvSpPr>
          <p:cNvPr id="35842" name="Rectangle 1">
            <a:extLst>
              <a:ext uri="{FF2B5EF4-FFF2-40B4-BE49-F238E27FC236}">
                <a16:creationId xmlns:a16="http://schemas.microsoft.com/office/drawing/2014/main" id="{33CA38D5-4186-7E43-84DA-83F9317A6D16}"/>
              </a:ext>
            </a:extLst>
          </p:cNvPr>
          <p:cNvSpPr>
            <a:spLocks noChangeArrowheads="1"/>
          </p:cNvSpPr>
          <p:nvPr/>
        </p:nvSpPr>
        <p:spPr bwMode="auto">
          <a:xfrm>
            <a:off x="428625" y="571500"/>
            <a:ext cx="8501063" cy="163512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a:latin typeface="Arial" panose="020B0604020202020204" pitchFamily="34" charset="0"/>
                <a:ea typeface="Calibri" panose="020F0502020204030204" pitchFamily="34" charset="0"/>
                <a:cs typeface="Arial" panose="020B0604020202020204" pitchFamily="34" charset="0"/>
              </a:rPr>
              <a:t>Образцы для экспертного исследования – это объекты материального мира, отображающие свойства живого человека, трупа, животного, вещества, предмета, необходимые для проведения судебно-экспертного исследования и дачи заключения эксперта. В отличие от вещественных доказательств они не связаны с расследуемым событием и сами доказательствами не являются. Их отличительный признак – несомненность происхождения от проверяемого объекта </a:t>
            </a:r>
          </a:p>
        </p:txBody>
      </p:sp>
      <p:sp>
        <p:nvSpPr>
          <p:cNvPr id="35843" name="Прямоугольник 4">
            <a:extLst>
              <a:ext uri="{FF2B5EF4-FFF2-40B4-BE49-F238E27FC236}">
                <a16:creationId xmlns:a16="http://schemas.microsoft.com/office/drawing/2014/main" id="{E21FACCA-B721-4743-9637-4BA2F7A1F2F7}"/>
              </a:ext>
            </a:extLst>
          </p:cNvPr>
          <p:cNvSpPr>
            <a:spLocks noChangeArrowheads="1"/>
          </p:cNvSpPr>
          <p:nvPr/>
        </p:nvSpPr>
        <p:spPr bwMode="auto">
          <a:xfrm>
            <a:off x="3286125" y="3071813"/>
            <a:ext cx="2928938" cy="868362"/>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cs typeface="Times New Roman" panose="02020603050405020304" pitchFamily="18" charset="0"/>
              </a:rPr>
              <a:t>В качестве образцов могут  быть,  в частности, получены:</a:t>
            </a:r>
            <a:endParaRPr lang="ru-RU" altLang="ru-RU" sz="1500" b="1">
              <a:latin typeface="Arial" panose="020B0604020202020204" pitchFamily="34" charset="0"/>
            </a:endParaRPr>
          </a:p>
        </p:txBody>
      </p:sp>
      <p:sp>
        <p:nvSpPr>
          <p:cNvPr id="35844" name="Прямоугольник 6">
            <a:extLst>
              <a:ext uri="{FF2B5EF4-FFF2-40B4-BE49-F238E27FC236}">
                <a16:creationId xmlns:a16="http://schemas.microsoft.com/office/drawing/2014/main" id="{3B62F09D-CDB6-2B49-B5D0-DC8AA82A200B}"/>
              </a:ext>
            </a:extLst>
          </p:cNvPr>
          <p:cNvSpPr>
            <a:spLocks noChangeArrowheads="1"/>
          </p:cNvSpPr>
          <p:nvPr/>
        </p:nvSpPr>
        <p:spPr bwMode="auto">
          <a:xfrm>
            <a:off x="571500" y="2357438"/>
            <a:ext cx="2357438"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кровь, сперма, волосы, обрезки ногтей</a:t>
            </a:r>
            <a:endParaRPr lang="ru-RU" altLang="ru-RU" sz="1500">
              <a:latin typeface="Arial" panose="020B0604020202020204" pitchFamily="34" charset="0"/>
            </a:endParaRPr>
          </a:p>
        </p:txBody>
      </p:sp>
      <p:sp>
        <p:nvSpPr>
          <p:cNvPr id="35845" name="Прямоугольник 7">
            <a:extLst>
              <a:ext uri="{FF2B5EF4-FFF2-40B4-BE49-F238E27FC236}">
                <a16:creationId xmlns:a16="http://schemas.microsoft.com/office/drawing/2014/main" id="{56302A8C-E50C-494B-AD5B-B0FACAB93FB7}"/>
              </a:ext>
            </a:extLst>
          </p:cNvPr>
          <p:cNvSpPr>
            <a:spLocks noChangeArrowheads="1"/>
          </p:cNvSpPr>
          <p:nvPr/>
        </p:nvSpPr>
        <p:spPr bwMode="auto">
          <a:xfrm>
            <a:off x="3429000" y="2357438"/>
            <a:ext cx="2643188"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микроскопические соскобы внешних покровов тела</a:t>
            </a:r>
            <a:endParaRPr lang="ru-RU" altLang="ru-RU" sz="1500">
              <a:latin typeface="Arial" panose="020B0604020202020204" pitchFamily="34" charset="0"/>
            </a:endParaRPr>
          </a:p>
        </p:txBody>
      </p:sp>
      <p:sp>
        <p:nvSpPr>
          <p:cNvPr id="35846" name="Прямоугольник 8">
            <a:extLst>
              <a:ext uri="{FF2B5EF4-FFF2-40B4-BE49-F238E27FC236}">
                <a16:creationId xmlns:a16="http://schemas.microsoft.com/office/drawing/2014/main" id="{72977D35-BABF-6A40-82E0-F9364A504B7D}"/>
              </a:ext>
            </a:extLst>
          </p:cNvPr>
          <p:cNvSpPr>
            <a:spLocks noChangeArrowheads="1"/>
          </p:cNvSpPr>
          <p:nvPr/>
        </p:nvSpPr>
        <p:spPr bwMode="auto">
          <a:xfrm>
            <a:off x="6357938" y="2357438"/>
            <a:ext cx="2286000"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отпечатки кожного узора, слепки зубов</a:t>
            </a:r>
            <a:endParaRPr lang="ru-RU" altLang="ru-RU" sz="1500">
              <a:latin typeface="Arial" panose="020B0604020202020204" pitchFamily="34" charset="0"/>
            </a:endParaRPr>
          </a:p>
        </p:txBody>
      </p:sp>
      <p:sp>
        <p:nvSpPr>
          <p:cNvPr id="35847" name="Прямоугольник 9">
            <a:extLst>
              <a:ext uri="{FF2B5EF4-FFF2-40B4-BE49-F238E27FC236}">
                <a16:creationId xmlns:a16="http://schemas.microsoft.com/office/drawing/2014/main" id="{54A0B574-685D-2446-95A0-E1F5117A638F}"/>
              </a:ext>
            </a:extLst>
          </p:cNvPr>
          <p:cNvSpPr>
            <a:spLocks noChangeArrowheads="1"/>
          </p:cNvSpPr>
          <p:nvPr/>
        </p:nvSpPr>
        <p:spPr bwMode="auto">
          <a:xfrm>
            <a:off x="571500" y="3357563"/>
            <a:ext cx="2357438"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рукописный текст </a:t>
            </a:r>
            <a:endParaRPr lang="ru-RU" altLang="ru-RU" sz="1500">
              <a:latin typeface="Arial" panose="020B0604020202020204" pitchFamily="34" charset="0"/>
            </a:endParaRPr>
          </a:p>
        </p:txBody>
      </p:sp>
      <p:sp>
        <p:nvSpPr>
          <p:cNvPr id="35848" name="Прямоугольник 11">
            <a:extLst>
              <a:ext uri="{FF2B5EF4-FFF2-40B4-BE49-F238E27FC236}">
                <a16:creationId xmlns:a16="http://schemas.microsoft.com/office/drawing/2014/main" id="{093B568C-4748-5848-9FDD-12FB6F4B892F}"/>
              </a:ext>
            </a:extLst>
          </p:cNvPr>
          <p:cNvSpPr>
            <a:spLocks noChangeArrowheads="1"/>
          </p:cNvSpPr>
          <p:nvPr/>
        </p:nvSpPr>
        <p:spPr bwMode="auto">
          <a:xfrm>
            <a:off x="6572250" y="3357563"/>
            <a:ext cx="2143125"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фонограммы  голоса</a:t>
            </a:r>
            <a:endParaRPr lang="ru-RU" altLang="ru-RU" sz="1500">
              <a:latin typeface="Arial" panose="020B0604020202020204" pitchFamily="34" charset="0"/>
            </a:endParaRPr>
          </a:p>
        </p:txBody>
      </p:sp>
      <p:sp>
        <p:nvSpPr>
          <p:cNvPr id="35849" name="Прямоугольник 12">
            <a:extLst>
              <a:ext uri="{FF2B5EF4-FFF2-40B4-BE49-F238E27FC236}">
                <a16:creationId xmlns:a16="http://schemas.microsoft.com/office/drawing/2014/main" id="{BE4ACF6D-B488-FF42-8835-F31F06C2ADEB}"/>
              </a:ext>
            </a:extLst>
          </p:cNvPr>
          <p:cNvSpPr>
            <a:spLocks noChangeArrowheads="1"/>
          </p:cNvSpPr>
          <p:nvPr/>
        </p:nvSpPr>
        <p:spPr bwMode="auto">
          <a:xfrm>
            <a:off x="3643313" y="4071938"/>
            <a:ext cx="2143125"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слюна, пот и другие выделения</a:t>
            </a:r>
            <a:endParaRPr lang="ru-RU" altLang="ru-RU" sz="1500">
              <a:latin typeface="Arial" panose="020B0604020202020204" pitchFamily="34" charset="0"/>
            </a:endParaRPr>
          </a:p>
        </p:txBody>
      </p:sp>
      <p:sp>
        <p:nvSpPr>
          <p:cNvPr id="35850" name="Прямоугольник 13">
            <a:extLst>
              <a:ext uri="{FF2B5EF4-FFF2-40B4-BE49-F238E27FC236}">
                <a16:creationId xmlns:a16="http://schemas.microsoft.com/office/drawing/2014/main" id="{081D504A-A6A1-8943-A111-9F284F493561}"/>
              </a:ext>
            </a:extLst>
          </p:cNvPr>
          <p:cNvSpPr>
            <a:spLocks noChangeArrowheads="1"/>
          </p:cNvSpPr>
          <p:nvPr/>
        </p:nvSpPr>
        <p:spPr bwMode="auto">
          <a:xfrm>
            <a:off x="428625" y="4071938"/>
            <a:ext cx="2928938"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изделия, другие материалы, отражающие навыки человека</a:t>
            </a:r>
            <a:endParaRPr lang="ru-RU" altLang="ru-RU" sz="1500">
              <a:latin typeface="Arial" panose="020B0604020202020204" pitchFamily="34" charset="0"/>
            </a:endParaRPr>
          </a:p>
        </p:txBody>
      </p:sp>
      <p:sp>
        <p:nvSpPr>
          <p:cNvPr id="35851" name="Прямоугольник 14">
            <a:extLst>
              <a:ext uri="{FF2B5EF4-FFF2-40B4-BE49-F238E27FC236}">
                <a16:creationId xmlns:a16="http://schemas.microsoft.com/office/drawing/2014/main" id="{AC14D9AC-1EE0-7949-A57A-6A29999AC57A}"/>
              </a:ext>
            </a:extLst>
          </p:cNvPr>
          <p:cNvSpPr>
            <a:spLocks noChangeArrowheads="1"/>
          </p:cNvSpPr>
          <p:nvPr/>
        </p:nvSpPr>
        <p:spPr bwMode="auto">
          <a:xfrm>
            <a:off x="6072188" y="4071938"/>
            <a:ext cx="2786062"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пробы материалов, веществ, сырья, готовой продукции</a:t>
            </a:r>
            <a:endParaRPr lang="ru-RU" altLang="ru-RU" sz="1500">
              <a:latin typeface="Arial" panose="020B0604020202020204" pitchFamily="34" charset="0"/>
            </a:endParaRPr>
          </a:p>
        </p:txBody>
      </p:sp>
      <p:sp>
        <p:nvSpPr>
          <p:cNvPr id="35852" name="Прямоугольник 15">
            <a:extLst>
              <a:ext uri="{FF2B5EF4-FFF2-40B4-BE49-F238E27FC236}">
                <a16:creationId xmlns:a16="http://schemas.microsoft.com/office/drawing/2014/main" id="{54A3BFD5-B472-EE40-9F31-F418F521B0B3}"/>
              </a:ext>
            </a:extLst>
          </p:cNvPr>
          <p:cNvSpPr>
            <a:spLocks noChangeArrowheads="1"/>
          </p:cNvSpPr>
          <p:nvPr/>
        </p:nvSpPr>
        <p:spPr bwMode="auto">
          <a:xfrm>
            <a:off x="1571625" y="4786313"/>
            <a:ext cx="6143625"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образцы гильз, пуль, следов орудий и механизмов</a:t>
            </a:r>
            <a:endParaRPr lang="ru-RU" altLang="ru-RU" sz="1500">
              <a:latin typeface="Arial" panose="020B0604020202020204" pitchFamily="34" charset="0"/>
            </a:endParaRPr>
          </a:p>
        </p:txBody>
      </p:sp>
      <p:sp>
        <p:nvSpPr>
          <p:cNvPr id="35853" name="Прямоугольник 6">
            <a:extLst>
              <a:ext uri="{FF2B5EF4-FFF2-40B4-BE49-F238E27FC236}">
                <a16:creationId xmlns:a16="http://schemas.microsoft.com/office/drawing/2014/main" id="{2ACBFD52-875F-EA4B-9218-B40244C069B9}"/>
              </a:ext>
            </a:extLst>
          </p:cNvPr>
          <p:cNvSpPr>
            <a:spLocks noChangeArrowheads="1"/>
          </p:cNvSpPr>
          <p:nvPr/>
        </p:nvSpPr>
        <p:spPr bwMode="auto">
          <a:xfrm>
            <a:off x="928688" y="5143500"/>
            <a:ext cx="728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a:latin typeface="Arial" panose="020B0604020202020204" pitchFamily="34" charset="0"/>
                <a:ea typeface="Calibri" panose="020F0502020204030204" pitchFamily="34" charset="0"/>
                <a:cs typeface="Arial" panose="020B0604020202020204" pitchFamily="34" charset="0"/>
              </a:rPr>
              <a:t>По характеру возникновения образцы подразделяются на</a:t>
            </a:r>
            <a:r>
              <a:rPr lang="ru-RU" altLang="ru-RU" sz="1800" b="1">
                <a:latin typeface="Arial" panose="020B0604020202020204" pitchFamily="34" charset="0"/>
                <a:ea typeface="Calibri" panose="020F0502020204030204" pitchFamily="34" charset="0"/>
                <a:cs typeface="Arial" panose="020B0604020202020204" pitchFamily="34" charset="0"/>
              </a:rPr>
              <a:t>:</a:t>
            </a:r>
          </a:p>
        </p:txBody>
      </p:sp>
      <p:sp>
        <p:nvSpPr>
          <p:cNvPr id="35854" name="Прямоугольник 5">
            <a:extLst>
              <a:ext uri="{FF2B5EF4-FFF2-40B4-BE49-F238E27FC236}">
                <a16:creationId xmlns:a16="http://schemas.microsoft.com/office/drawing/2014/main" id="{4F094A8C-9DCA-A847-900C-3BAAFA5ECBC4}"/>
              </a:ext>
            </a:extLst>
          </p:cNvPr>
          <p:cNvSpPr>
            <a:spLocks noChangeArrowheads="1"/>
          </p:cNvSpPr>
          <p:nvPr/>
        </p:nvSpPr>
        <p:spPr bwMode="auto">
          <a:xfrm>
            <a:off x="1071563" y="5500688"/>
            <a:ext cx="7286625" cy="12620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q"/>
            </a:pPr>
            <a:r>
              <a:rPr lang="ru-RU" altLang="ru-RU" sz="1600" b="1">
                <a:latin typeface="Arial" panose="020B0604020202020204" pitchFamily="34" charset="0"/>
                <a:ea typeface="Calibri" panose="020F0502020204030204" pitchFamily="34" charset="0"/>
                <a:cs typeface="Arial" panose="020B0604020202020204" pitchFamily="34" charset="0"/>
              </a:rPr>
              <a:t> </a:t>
            </a:r>
            <a:r>
              <a:rPr lang="ru-RU" altLang="ru-RU" sz="1500" b="1">
                <a:latin typeface="Arial" panose="020B0604020202020204" pitchFamily="34" charset="0"/>
                <a:ea typeface="Calibri" panose="020F0502020204030204" pitchFamily="34" charset="0"/>
                <a:cs typeface="Arial" panose="020B0604020202020204" pitchFamily="34" charset="0"/>
              </a:rPr>
              <a:t>возникшие до расследуемого события и вне связи с ним (свободные);</a:t>
            </a:r>
          </a:p>
          <a:p>
            <a:pPr algn="just">
              <a:spcBef>
                <a:spcPct val="0"/>
              </a:spcBef>
              <a:buFont typeface="Wingdings" pitchFamily="2" charset="2"/>
              <a:buChar char="q"/>
            </a:pPr>
            <a:r>
              <a:rPr lang="ru-RU" altLang="ru-RU" sz="1500" b="1">
                <a:latin typeface="Arial" panose="020B0604020202020204" pitchFamily="34" charset="0"/>
                <a:ea typeface="Calibri" panose="020F0502020204030204" pitchFamily="34" charset="0"/>
                <a:cs typeface="Arial" panose="020B0604020202020204" pitchFamily="34" charset="0"/>
              </a:rPr>
              <a:t> возникшие во время расследования события, но не связанные с </a:t>
            </a:r>
          </a:p>
          <a:p>
            <a:pPr algn="just">
              <a:spcBef>
                <a:spcPct val="0"/>
              </a:spcBef>
              <a:buFontTx/>
              <a:buNone/>
            </a:pPr>
            <a:r>
              <a:rPr lang="ru-RU" altLang="ru-RU" sz="1500" b="1">
                <a:latin typeface="Arial" panose="020B0604020202020204" pitchFamily="34" charset="0"/>
                <a:ea typeface="Calibri" panose="020F0502020204030204" pitchFamily="34" charset="0"/>
                <a:cs typeface="Arial" panose="020B0604020202020204" pitchFamily="34" charset="0"/>
              </a:rPr>
              <a:t>    расследованием дела (условно-свободные);</a:t>
            </a:r>
          </a:p>
          <a:p>
            <a:pPr algn="just">
              <a:spcBef>
                <a:spcPct val="0"/>
              </a:spcBef>
              <a:buFont typeface="Wingdings" pitchFamily="2" charset="2"/>
              <a:buChar char="q"/>
            </a:pPr>
            <a:r>
              <a:rPr lang="ru-RU" altLang="ru-RU" sz="1500" b="1">
                <a:latin typeface="Arial" panose="020B0604020202020204" pitchFamily="34" charset="0"/>
                <a:ea typeface="Calibri" panose="020F0502020204030204" pitchFamily="34" charset="0"/>
                <a:cs typeface="Arial" panose="020B0604020202020204" pitchFamily="34" charset="0"/>
              </a:rPr>
              <a:t> возникшие в связи с расследованием дела (экспериментальные). </a:t>
            </a:r>
          </a:p>
          <a:p>
            <a:pPr algn="ctr">
              <a:spcBef>
                <a:spcPct val="0"/>
              </a:spcBef>
              <a:buFontTx/>
              <a:buNone/>
            </a:pPr>
            <a:r>
              <a:rPr lang="ru-RU" altLang="ru-RU" sz="1500" b="1" i="1">
                <a:latin typeface="Arial" panose="020B0604020202020204" pitchFamily="34" charset="0"/>
                <a:ea typeface="Calibri" panose="020F0502020204030204" pitchFamily="34" charset="0"/>
                <a:cs typeface="Arial" panose="020B0604020202020204" pitchFamily="34" charset="0"/>
              </a:rPr>
              <a:t>Последние могут быть получены как следователем, так и экспертом</a:t>
            </a:r>
          </a:p>
        </p:txBody>
      </p:sp>
    </p:spTree>
  </p:cSld>
  <p:clrMapOvr>
    <a:masterClrMapping/>
  </p:clrMapOvr>
  <p:transition>
    <p:wipe dir="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Прямоугольник 1">
            <a:extLst>
              <a:ext uri="{FF2B5EF4-FFF2-40B4-BE49-F238E27FC236}">
                <a16:creationId xmlns:a16="http://schemas.microsoft.com/office/drawing/2014/main" id="{BF1CA19F-6405-5546-8EBF-AE33DB6A1759}"/>
              </a:ext>
            </a:extLst>
          </p:cNvPr>
          <p:cNvSpPr>
            <a:spLocks noChangeArrowheads="1"/>
          </p:cNvSpPr>
          <p:nvPr/>
        </p:nvSpPr>
        <p:spPr bwMode="auto">
          <a:xfrm>
            <a:off x="755650" y="260350"/>
            <a:ext cx="79930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НАПРАВЛЕНИЯ</a:t>
            </a:r>
            <a:r>
              <a:rPr lang="ru-RU" altLang="ru-RU" sz="1800" b="1" i="1" u="sng">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СУДЕБНО-БАЛЛИСТИЧЕСКИХ ЭКСПЕРТИЗ</a:t>
            </a:r>
            <a:endParaRPr lang="ru-RU" altLang="ru-RU" sz="2400" b="1" u="sng">
              <a:latin typeface="Arial" panose="020B0604020202020204" pitchFamily="34" charset="0"/>
              <a:ea typeface="Consolas" panose="020B0609020204030204" pitchFamily="49" charset="0"/>
              <a:cs typeface="Arial" panose="020B0604020202020204" pitchFamily="34" charset="0"/>
            </a:endParaRPr>
          </a:p>
        </p:txBody>
      </p:sp>
      <p:sp>
        <p:nvSpPr>
          <p:cNvPr id="198658" name="Прямоугольник 2">
            <a:extLst>
              <a:ext uri="{FF2B5EF4-FFF2-40B4-BE49-F238E27FC236}">
                <a16:creationId xmlns:a16="http://schemas.microsoft.com/office/drawing/2014/main" id="{8E7195F4-3607-C549-B51E-B98F88822BC1}"/>
              </a:ext>
            </a:extLst>
          </p:cNvPr>
          <p:cNvSpPr>
            <a:spLocks noChangeArrowheads="1"/>
          </p:cNvSpPr>
          <p:nvPr/>
        </p:nvSpPr>
        <p:spPr bwMode="auto">
          <a:xfrm>
            <a:off x="1187450" y="650875"/>
            <a:ext cx="720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огнестрельного оружия (его частей)</a:t>
            </a:r>
            <a:r>
              <a:rPr lang="ru-RU" altLang="ru-RU" sz="1800" b="1" i="1" u="sng">
                <a:latin typeface="Arial" panose="020B0604020202020204" pitchFamily="34" charset="0"/>
                <a:ea typeface="Consolas" panose="020B0609020204030204" pitchFamily="49" charset="0"/>
                <a:cs typeface="Arial" panose="020B0604020202020204" pitchFamily="34" charset="0"/>
              </a:rPr>
              <a:t> </a:t>
            </a:r>
          </a:p>
        </p:txBody>
      </p:sp>
      <p:sp>
        <p:nvSpPr>
          <p:cNvPr id="4" name="Прямоугольник 3">
            <a:extLst>
              <a:ext uri="{FF2B5EF4-FFF2-40B4-BE49-F238E27FC236}">
                <a16:creationId xmlns:a16="http://schemas.microsoft.com/office/drawing/2014/main" id="{211FA83A-6108-0141-AF1B-867C72FEBDDF}"/>
              </a:ext>
            </a:extLst>
          </p:cNvPr>
          <p:cNvSpPr/>
          <p:nvPr/>
        </p:nvSpPr>
        <p:spPr>
          <a:xfrm>
            <a:off x="215900" y="1243013"/>
            <a:ext cx="8712200" cy="2339975"/>
          </a:xfrm>
          <a:prstGeom prst="rect">
            <a:avLst/>
          </a:prstGeom>
          <a:ln w="28575">
            <a:solidFill>
              <a:schemeClr val="tx1"/>
            </a:solidFill>
          </a:ln>
        </p:spPr>
        <p:txBody>
          <a:bodyPr>
            <a:spAutoFit/>
          </a:bodyPr>
          <a:lstStyle/>
          <a:p>
            <a:pPr algn="ctr">
              <a:spcAft>
                <a:spcPts val="0"/>
              </a:spcAft>
              <a:defRPr/>
            </a:pPr>
            <a:r>
              <a:rPr lang="ru-RU" b="1" u="sng" dirty="0">
                <a:solidFill>
                  <a:srgbClr val="000000"/>
                </a:solidFill>
                <a:ea typeface="Consolas" panose="020B0609020204030204" pitchFamily="49" charset="0"/>
                <a:cs typeface="Arial" panose="020B0604020202020204" pitchFamily="34" charset="0"/>
              </a:rPr>
              <a:t>Основные задачи:</a:t>
            </a:r>
            <a:endParaRPr lang="ru-RU" sz="2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является ли конкретный объект (механизм) огнестрельным оружием;</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вида, модели оружия, представленного на исследование;</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способа изготовления оружия (заводское, самодельное, переделанное);</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факта производства выстрела из оружия после последней чистки и смазки;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технического состояния оружия и пригодности его для стрельбы; </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возможности производства выстрела без нажатия на спусковой крючок;</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факта и способа переделки оружия. </a:t>
            </a:r>
            <a:endParaRPr lang="ru-RU" sz="1600" dirty="0">
              <a:ea typeface="Consolas" panose="020B0609020204030204" pitchFamily="49" charset="0"/>
              <a:cs typeface="Arial" panose="020B0604020202020204" pitchFamily="34" charset="0"/>
            </a:endParaRPr>
          </a:p>
        </p:txBody>
      </p:sp>
      <p:sp>
        <p:nvSpPr>
          <p:cNvPr id="5" name="Прямоугольник 4">
            <a:extLst>
              <a:ext uri="{FF2B5EF4-FFF2-40B4-BE49-F238E27FC236}">
                <a16:creationId xmlns:a16="http://schemas.microsoft.com/office/drawing/2014/main" id="{E6ABA896-A90E-1F47-B5D6-5847EDA751B2}"/>
              </a:ext>
            </a:extLst>
          </p:cNvPr>
          <p:cNvSpPr/>
          <p:nvPr/>
        </p:nvSpPr>
        <p:spPr>
          <a:xfrm>
            <a:off x="215900" y="3805238"/>
            <a:ext cx="8712200" cy="2801937"/>
          </a:xfrm>
          <a:prstGeom prst="rect">
            <a:avLst/>
          </a:prstGeom>
          <a:ln w="28575">
            <a:solidFill>
              <a:schemeClr val="tx1"/>
            </a:solidFill>
          </a:ln>
        </p:spPr>
        <p:txBody>
          <a:bodyPr>
            <a:spAutoFit/>
          </a:bodyPr>
          <a:lstStyle/>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endParaRPr lang="ru-RU" sz="16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к какому виду, образцу, модели относится оружие, представленное на исследование;</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относится ли данное оружие к категории огнестрельного;</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каким способом изготовлено оружие (переделанное, самодельным или заводским);</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 имеются ли изменения в устройстве оружия, если да, то какие именно?</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исправно ли оружие, если неисправно, то какова причина неисправности?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пригодно ли оружие для стрельбы;</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 производился ли выстрел из представленного оружия после его последней чистки и</a:t>
            </a:r>
          </a:p>
          <a:p>
            <a:pPr>
              <a:spcAft>
                <a:spcPts val="0"/>
              </a:spcAft>
              <a:defRPr/>
            </a:pPr>
            <a:r>
              <a:rPr lang="ru-RU" sz="1600" dirty="0">
                <a:solidFill>
                  <a:srgbClr val="000000"/>
                </a:solidFill>
                <a:ea typeface="Consolas" panose="020B0609020204030204" pitchFamily="49" charset="0"/>
                <a:cs typeface="Arial" panose="020B0604020202020204" pitchFamily="34" charset="0"/>
              </a:rPr>
              <a:t>       смазки;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 возможен ли выстрел из данного оружия снарядом определенного калибра (калибр</a:t>
            </a:r>
          </a:p>
          <a:p>
            <a:pPr>
              <a:spcAft>
                <a:spcPts val="0"/>
              </a:spcAft>
              <a:defRPr/>
            </a:pPr>
            <a:r>
              <a:rPr lang="ru-RU" sz="1600" dirty="0">
                <a:solidFill>
                  <a:srgbClr val="000000"/>
                </a:solidFill>
                <a:ea typeface="Consolas" panose="020B0609020204030204" pitchFamily="49" charset="0"/>
                <a:cs typeface="Arial" panose="020B0604020202020204" pitchFamily="34" charset="0"/>
              </a:rPr>
              <a:t>       необходимо указать).</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A660C53-D54F-E34D-9303-76E18A1E0F3D}"/>
              </a:ext>
            </a:extLst>
          </p:cNvPr>
          <p:cNvSpPr/>
          <p:nvPr/>
        </p:nvSpPr>
        <p:spPr>
          <a:xfrm>
            <a:off x="396875" y="808038"/>
            <a:ext cx="8353425" cy="1847850"/>
          </a:xfrm>
          <a:prstGeom prst="rect">
            <a:avLst/>
          </a:prstGeom>
          <a:ln w="28575">
            <a:solidFill>
              <a:schemeClr val="tx1"/>
            </a:solidFill>
          </a:ln>
        </p:spPr>
        <p:txBody>
          <a:bodyPr>
            <a:spAutoFit/>
          </a:bodyPr>
          <a:lstStyle/>
          <a:p>
            <a:pPr algn="ctr">
              <a:spcAft>
                <a:spcPts val="0"/>
              </a:spcAft>
              <a:defRPr/>
            </a:pPr>
            <a:r>
              <a:rPr lang="ru-RU" dirty="0">
                <a:solidFill>
                  <a:srgbClr val="000000"/>
                </a:solidFill>
                <a:ea typeface="Consolas" panose="020B0609020204030204" pitchFamily="49" charset="0"/>
                <a:cs typeface="Arial" panose="020B0604020202020204" pitchFamily="34" charset="0"/>
              </a:rPr>
              <a:t> </a:t>
            </a:r>
            <a:r>
              <a:rPr lang="en-US" dirty="0">
                <a:solidFill>
                  <a:srgbClr val="000000"/>
                </a:solidFill>
                <a:ea typeface="Consolas" panose="020B0609020204030204" pitchFamily="49" charset="0"/>
                <a:cs typeface="Arial" panose="020B0604020202020204" pitchFamily="34" charset="0"/>
              </a:rPr>
              <a:t> </a:t>
            </a:r>
            <a:r>
              <a:rPr lang="en-US" b="1" dirty="0">
                <a:solidFill>
                  <a:srgbClr val="000000"/>
                </a:solidFill>
                <a:ea typeface="Consolas" panose="020B0609020204030204" pitchFamily="49" charset="0"/>
                <a:cs typeface="Arial" panose="020B0604020202020204" pitchFamily="34" charset="0"/>
              </a:rPr>
              <a:t> </a:t>
            </a:r>
            <a:r>
              <a:rPr lang="en-US" sz="1900" b="1" dirty="0">
                <a:solidFill>
                  <a:srgbClr val="000000"/>
                </a:solidFill>
                <a:ea typeface="Consolas" panose="020B0609020204030204" pitchFamily="49" charset="0"/>
                <a:cs typeface="Arial" panose="020B0604020202020204" pitchFamily="34" charset="0"/>
              </a:rPr>
              <a:t>   </a:t>
            </a:r>
            <a:r>
              <a:rPr lang="ru-RU" sz="1900" b="1" dirty="0">
                <a:solidFill>
                  <a:srgbClr val="000000"/>
                </a:solidFill>
                <a:ea typeface="Consolas" panose="020B0609020204030204" pitchFamily="49" charset="0"/>
                <a:cs typeface="Arial" panose="020B0604020202020204" pitchFamily="34" charset="0"/>
              </a:rPr>
              <a:t> На экспертизу необходимо представить:</a:t>
            </a:r>
          </a:p>
          <a:p>
            <a:pPr marL="285750" indent="-285750" algn="just">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оружие, в отношении которого ставятся вопросы перед экспертизой, а также  детали и приспособления, которые подозреваемый мог использовать для переделки и самодельного изготовления оружия; </a:t>
            </a:r>
          </a:p>
          <a:p>
            <a:pPr marL="285750" indent="-285750" algn="just">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в обязательном порядке предоставляются соответствующие патроны для экспериментального отстрела (не менее трех).  </a:t>
            </a:r>
            <a:r>
              <a:rPr lang="en-US" sz="1900" dirty="0">
                <a:solidFill>
                  <a:srgbClr val="000000"/>
                </a:solidFill>
                <a:ea typeface="Consolas" panose="020B0609020204030204" pitchFamily="49" charset="0"/>
                <a:cs typeface="Arial" panose="020B0604020202020204" pitchFamily="34" charset="0"/>
              </a:rPr>
              <a:t>    </a:t>
            </a:r>
            <a:endParaRPr lang="ru-RU" sz="1900" dirty="0">
              <a:ea typeface="Consolas" panose="020B0609020204030204" pitchFamily="49" charset="0"/>
              <a:cs typeface="Arial" panose="020B0604020202020204" pitchFamily="34" charset="0"/>
            </a:endParaRPr>
          </a:p>
        </p:txBody>
      </p:sp>
      <p:sp>
        <p:nvSpPr>
          <p:cNvPr id="199682" name="TextBox 2">
            <a:extLst>
              <a:ext uri="{FF2B5EF4-FFF2-40B4-BE49-F238E27FC236}">
                <a16:creationId xmlns:a16="http://schemas.microsoft.com/office/drawing/2014/main" id="{6029CA2B-E7C4-944F-B292-B5DD195A4F0E}"/>
              </a:ext>
            </a:extLst>
          </p:cNvPr>
          <p:cNvSpPr txBox="1">
            <a:spLocks noChangeArrowheads="1"/>
          </p:cNvSpPr>
          <p:nvPr/>
        </p:nvSpPr>
        <p:spPr bwMode="auto">
          <a:xfrm>
            <a:off x="1763713" y="269875"/>
            <a:ext cx="527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Объекты исследования </a:t>
            </a:r>
          </a:p>
        </p:txBody>
      </p:sp>
      <p:sp>
        <p:nvSpPr>
          <p:cNvPr id="199683" name="Прямоугольник 3">
            <a:extLst>
              <a:ext uri="{FF2B5EF4-FFF2-40B4-BE49-F238E27FC236}">
                <a16:creationId xmlns:a16="http://schemas.microsoft.com/office/drawing/2014/main" id="{AA4795DF-3211-EC46-9CE1-4450E9E88E47}"/>
              </a:ext>
            </a:extLst>
          </p:cNvPr>
          <p:cNvSpPr>
            <a:spLocks noChangeArrowheads="1"/>
          </p:cNvSpPr>
          <p:nvPr/>
        </p:nvSpPr>
        <p:spPr bwMode="auto">
          <a:xfrm>
            <a:off x="395288" y="4857750"/>
            <a:ext cx="8353425" cy="175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Оружие, направляемое на экспертизу, должно быть разряжено. До направления на экспертизу нельзя из оружия производить выстрелы или проверку ударно-спускового механизма путем постановки курков на боевой взвод и нажатия на спусковой крючок, а также разборку ударно-спускового механизма, так как эти действия могут вызвать нарушение взаимодействия деталей оружия, их поломку.</a:t>
            </a:r>
            <a:endParaRPr lang="ru-RU" altLang="ru-RU" sz="1800">
              <a:latin typeface="Arial" panose="020B0604020202020204" pitchFamily="34" charset="0"/>
              <a:ea typeface="Consolas" panose="020B0609020204030204" pitchFamily="49" charset="0"/>
              <a:cs typeface="Arial" panose="020B0604020202020204" pitchFamily="34" charset="0"/>
            </a:endParaRPr>
          </a:p>
        </p:txBody>
      </p:sp>
      <p:sp>
        <p:nvSpPr>
          <p:cNvPr id="199684" name="Прямоугольник 4">
            <a:extLst>
              <a:ext uri="{FF2B5EF4-FFF2-40B4-BE49-F238E27FC236}">
                <a16:creationId xmlns:a16="http://schemas.microsoft.com/office/drawing/2014/main" id="{6620AF32-4E24-E04B-8BE1-60911870DF3E}"/>
              </a:ext>
            </a:extLst>
          </p:cNvPr>
          <p:cNvSpPr>
            <a:spLocks noChangeArrowheads="1"/>
          </p:cNvSpPr>
          <p:nvPr/>
        </p:nvSpPr>
        <p:spPr bwMode="auto">
          <a:xfrm>
            <a:off x="395288" y="2847975"/>
            <a:ext cx="8353425" cy="1754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Оружие, боеприпасы, снаряды, гильзы, подлежащие направлению на экспертизу, необходимо упаковать раздельно друг от друга таким образом, чтобы они были надежно защищены от повреждений и взаимного соприкосновения в процессе транспортировки. </a:t>
            </a:r>
            <a:endParaRPr lang="ru-RU" altLang="ru-RU" sz="18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Tx/>
              <a:buNone/>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Огнестрельное оружие, боеприпасы доставляются на экспертизу лицом ее назначившим, либо нарочным. Их пересылка по почте запрещена.</a:t>
            </a:r>
            <a:endParaRPr lang="ru-RU" altLang="ru-RU" sz="18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Прямоугольник 1">
            <a:extLst>
              <a:ext uri="{FF2B5EF4-FFF2-40B4-BE49-F238E27FC236}">
                <a16:creationId xmlns:a16="http://schemas.microsoft.com/office/drawing/2014/main" id="{05F036CD-A99E-A145-A9AA-48C4A97FD3EF}"/>
              </a:ext>
            </a:extLst>
          </p:cNvPr>
          <p:cNvSpPr>
            <a:spLocks noChangeArrowheads="1"/>
          </p:cNvSpPr>
          <p:nvPr/>
        </p:nvSpPr>
        <p:spPr bwMode="auto">
          <a:xfrm>
            <a:off x="323850" y="0"/>
            <a:ext cx="8637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i="1" u="sng">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компонентов снаряжения охотничьих патронов и боеприпасов, а также следов на стреляных пулях и гильзах</a:t>
            </a:r>
            <a:r>
              <a:rPr lang="ru-RU" altLang="ru-RU" sz="1600" b="1" i="1" u="sng">
                <a:latin typeface="Arial" panose="020B0604020202020204" pitchFamily="34" charset="0"/>
                <a:ea typeface="Consolas" panose="020B0609020204030204" pitchFamily="49" charset="0"/>
                <a:cs typeface="Arial" panose="020B0604020202020204" pitchFamily="34" charset="0"/>
              </a:rPr>
              <a:t> </a:t>
            </a:r>
          </a:p>
        </p:txBody>
      </p:sp>
      <p:sp>
        <p:nvSpPr>
          <p:cNvPr id="3" name="Прямоугольник 2">
            <a:extLst>
              <a:ext uri="{FF2B5EF4-FFF2-40B4-BE49-F238E27FC236}">
                <a16:creationId xmlns:a16="http://schemas.microsoft.com/office/drawing/2014/main" id="{DC57FF92-D4CD-A04C-BC7D-05E243D2D37C}"/>
              </a:ext>
            </a:extLst>
          </p:cNvPr>
          <p:cNvSpPr/>
          <p:nvPr/>
        </p:nvSpPr>
        <p:spPr>
          <a:xfrm>
            <a:off x="179388" y="584200"/>
            <a:ext cx="8785225" cy="2063750"/>
          </a:xfrm>
          <a:prstGeom prst="rect">
            <a:avLst/>
          </a:prstGeom>
          <a:ln w="28575">
            <a:solidFill>
              <a:schemeClr val="tx1"/>
            </a:solidFill>
          </a:ln>
        </p:spPr>
        <p:txBody>
          <a:bodyPr>
            <a:spAutoFit/>
          </a:bodyPr>
          <a:lstStyle/>
          <a:p>
            <a:pPr algn="ctr">
              <a:spcAft>
                <a:spcPts val="0"/>
              </a:spcAft>
              <a:defRPr/>
            </a:pPr>
            <a:r>
              <a:rPr lang="ru-RU" sz="1400" b="1" u="sng" dirty="0">
                <a:solidFill>
                  <a:srgbClr val="000000"/>
                </a:solidFill>
                <a:ea typeface="Consolas" panose="020B0609020204030204" pitchFamily="49" charset="0"/>
                <a:cs typeface="Arial" panose="020B0604020202020204" pitchFamily="34" charset="0"/>
              </a:rPr>
              <a:t>Основные задачи:</a:t>
            </a:r>
            <a:endParaRPr lang="ru-RU" sz="1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установление видовой (типовой) принадлежности боеприпасов;</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установление способа изготовления патронов (заводские, самодельные); </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установление технического состояния боеприпасов и пригодности их к стрельбе; </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установление изготовления патронов-заменителей с использованием специальных устройств и приспособлений;</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установление общего источника компонентов снаряжения патронов;</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установление конкретного оружия по следам на гильзах и снарядах;</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установление принадлежности пули и гильзы одному патрону.</a:t>
            </a:r>
            <a:r>
              <a:rPr lang="en-US" sz="1400" dirty="0">
                <a:solidFill>
                  <a:srgbClr val="000000"/>
                </a:solidFill>
                <a:ea typeface="Consolas" panose="020B0609020204030204" pitchFamily="49" charset="0"/>
                <a:cs typeface="Arial" panose="020B0604020202020204" pitchFamily="34" charset="0"/>
              </a:rPr>
              <a:t>  </a:t>
            </a:r>
            <a:endParaRPr lang="ru-RU" sz="1400" dirty="0"/>
          </a:p>
        </p:txBody>
      </p:sp>
      <p:sp>
        <p:nvSpPr>
          <p:cNvPr id="4" name="Прямоугольник 3">
            <a:extLst>
              <a:ext uri="{FF2B5EF4-FFF2-40B4-BE49-F238E27FC236}">
                <a16:creationId xmlns:a16="http://schemas.microsoft.com/office/drawing/2014/main" id="{DA4E74DC-72E2-9846-BFC7-BC530AF3D8E5}"/>
              </a:ext>
            </a:extLst>
          </p:cNvPr>
          <p:cNvSpPr/>
          <p:nvPr/>
        </p:nvSpPr>
        <p:spPr>
          <a:xfrm>
            <a:off x="176213" y="2647950"/>
            <a:ext cx="8785225" cy="4032250"/>
          </a:xfrm>
          <a:prstGeom prst="rect">
            <a:avLst/>
          </a:prstGeom>
          <a:ln w="28575">
            <a:solidFill>
              <a:schemeClr val="tx1"/>
            </a:solidFill>
          </a:ln>
        </p:spPr>
        <p:txBody>
          <a:bodyPr>
            <a:spAutoFit/>
          </a:bodyPr>
          <a:lstStyle/>
          <a:p>
            <a:pPr algn="ctr">
              <a:spcAft>
                <a:spcPts val="0"/>
              </a:spcAft>
              <a:defRPr/>
            </a:pPr>
            <a:r>
              <a:rPr lang="ru-RU" dirty="0">
                <a:solidFill>
                  <a:srgbClr val="000000"/>
                </a:solidFill>
                <a:ea typeface="Consolas" panose="020B0609020204030204" pitchFamily="49" charset="0"/>
                <a:cs typeface="Arial" panose="020B0604020202020204" pitchFamily="34" charset="0"/>
              </a:rPr>
              <a:t> </a:t>
            </a:r>
            <a:r>
              <a:rPr lang="ru-RU" sz="1400"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endParaRPr lang="ru-RU" sz="1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к какому виду, образцу относятся боеприпасы, для стрельбы из какого оружия они предназначены;</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к патронам какого образца, назначения относятся данный снаряд, гильза, капсюль, пыж;</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каким способом изготовлены боеприпасы;</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каким способом изготовлены компоненты снаряжения охотничьих патронов (снаряды, пыжи,    прокладки);</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каким способом снаряжены патроны;</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исправны ли патроны, если неисправны, то в чем заключается неисправность;</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пригодны ли патроны для стрельбы;</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имеют ли компоненты снаряжения патронов (гильзы, снаряды, пыжи, прокладки, порох) общий источник происхождения;</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относятся ли представленные патроны к патронам-заменителям, и в каком оружии они могут быть использованы;</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из какого вида оружия выстреляна данная пуля;</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не выстреляны ли данная пуля, дробь, картечь из представленного оружия (одного и того же оружия);</a:t>
            </a:r>
            <a:endParaRPr lang="ru-RU" sz="1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не принадлежит ли данная гильза патрону, отстрелянному из представленного оружия;</a:t>
            </a:r>
            <a:endParaRPr lang="ru-RU" sz="1400" dirty="0">
              <a:ea typeface="Consolas" panose="020B0609020204030204" pitchFamily="49" charset="0"/>
              <a:cs typeface="Arial" panose="020B0604020202020204" pitchFamily="34" charset="0"/>
            </a:endParaRPr>
          </a:p>
          <a:p>
            <a:pPr marL="285750" indent="-285750" algn="jus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не являются ли данная пуля и гильза частями одного </a:t>
            </a:r>
            <a:r>
              <a:rPr lang="ru-RU" sz="1400" dirty="0">
                <a:solidFill>
                  <a:srgbClr val="000000"/>
                </a:solidFill>
                <a:latin typeface="Consolas" panose="020B0609020204030204" pitchFamily="49" charset="0"/>
                <a:ea typeface="Consolas" panose="020B0609020204030204" pitchFamily="49" charset="0"/>
              </a:rPr>
              <a:t>патрона.</a:t>
            </a:r>
            <a:r>
              <a:rPr lang="ru-RU" sz="1400" dirty="0"/>
              <a:t> </a:t>
            </a:r>
          </a:p>
        </p:txBody>
      </p:sp>
    </p:spTree>
  </p:cSld>
  <p:clrMapOvr>
    <a:masterClrMapping/>
  </p:clrMapOvr>
  <p:transition>
    <p:wipe dir="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E241F99-4B70-314F-8F18-601EA7CE78E6}"/>
              </a:ext>
            </a:extLst>
          </p:cNvPr>
          <p:cNvSpPr/>
          <p:nvPr/>
        </p:nvSpPr>
        <p:spPr>
          <a:xfrm>
            <a:off x="215900" y="549275"/>
            <a:ext cx="8712200" cy="6138863"/>
          </a:xfrm>
          <a:prstGeom prst="rect">
            <a:avLst/>
          </a:prstGeom>
          <a:ln w="28575">
            <a:solidFill>
              <a:schemeClr val="tx1"/>
            </a:solidFill>
          </a:ln>
        </p:spPr>
        <p:txBody>
          <a:bodyPr>
            <a:spAutoFit/>
          </a:bodyPr>
          <a:lstStyle/>
          <a:p>
            <a:pPr marL="285750" indent="-285750" algn="just">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патроны, гильзы, пули, охотничьи снаряды (пули, всю дробь или картечь, составляющие снаряд), изъятые в качестве вещественных доказательств, с указанием, где они обнаружены, откуда изъяты; </a:t>
            </a:r>
          </a:p>
          <a:p>
            <a:pPr marL="285750" indent="-285750" algn="just">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патроны для экспериментальной стрельбы из исследуемого оружия в количестве 5-10 штук, одной и той же партии выпуска, что и исследуемые гильзы, оружие, для идентификационных исследований, сравнительные образцы. </a:t>
            </a:r>
          </a:p>
          <a:p>
            <a:pPr marL="285750" indent="-285750" algn="just">
              <a:spcAft>
                <a:spcPts val="0"/>
              </a:spcAft>
              <a:buFont typeface="Wingdings" pitchFamily="2" charset="2"/>
              <a:buChar char="ü"/>
              <a:defRPr/>
            </a:pPr>
            <a:r>
              <a:rPr lang="ru-RU" sz="1500" dirty="0">
                <a:solidFill>
                  <a:srgbClr val="000000"/>
                </a:solidFill>
                <a:ea typeface="Consolas" panose="020B0609020204030204" pitchFamily="49" charset="0"/>
                <a:cs typeface="Arial" panose="020B0604020202020204" pitchFamily="34" charset="0"/>
              </a:rPr>
              <a:t>До направления оружия на экспертизу нельзя производить из него выстрелы и разборку, чтобы не изменить микрорельефа его </a:t>
            </a:r>
            <a:r>
              <a:rPr lang="ru-RU" sz="1500" dirty="0" err="1">
                <a:solidFill>
                  <a:srgbClr val="000000"/>
                </a:solidFill>
                <a:ea typeface="Consolas" panose="020B0609020204030204" pitchFamily="49" charset="0"/>
                <a:cs typeface="Arial" panose="020B0604020202020204" pitchFamily="34" charset="0"/>
              </a:rPr>
              <a:t>следообразующих</a:t>
            </a:r>
            <a:r>
              <a:rPr lang="ru-RU" sz="1500" dirty="0">
                <a:solidFill>
                  <a:srgbClr val="000000"/>
                </a:solidFill>
                <a:ea typeface="Consolas" panose="020B0609020204030204" pitchFamily="49" charset="0"/>
                <a:cs typeface="Arial" panose="020B0604020202020204" pitchFamily="34" charset="0"/>
              </a:rPr>
              <a:t> частей. </a:t>
            </a:r>
            <a:endParaRPr lang="ru-RU" sz="15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ü"/>
              <a:defRPr/>
            </a:pPr>
            <a:r>
              <a:rPr lang="ru-RU" sz="1500" dirty="0">
                <a:solidFill>
                  <a:srgbClr val="000000"/>
                </a:solidFill>
                <a:ea typeface="Consolas" panose="020B0609020204030204" pitchFamily="49" charset="0"/>
                <a:cs typeface="Arial" panose="020B0604020202020204" pitchFamily="34" charset="0"/>
              </a:rPr>
              <a:t>Успешное решение задачи об установлении общего источника происхождения компонентов снаряжения патронов зависит от количества и разнообразия представленных сравниваемых объектов, поэтому на экспертное исследование следует направлять все изъятые на месте происшествия и у подозреваемого снаряды, пыжи, прокладки, порох, снаряженные патроны, пласты войлока, бумагу, которые могли использоваться для самодельного изготовления прокладок, а также инструменты и приспособления, которые могли использоваться при самодельном изготовлении пыжей и прокладок.</a:t>
            </a:r>
            <a:endParaRPr lang="ru-RU" sz="15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ü"/>
              <a:defRPr/>
            </a:pPr>
            <a:r>
              <a:rPr lang="ru-RU" sz="1500" dirty="0">
                <a:solidFill>
                  <a:srgbClr val="000000"/>
                </a:solidFill>
                <a:ea typeface="Consolas" panose="020B0609020204030204" pitchFamily="49" charset="0"/>
                <a:cs typeface="Arial" panose="020B0604020202020204" pitchFamily="34" charset="0"/>
              </a:rPr>
              <a:t>Орган (лицо), назначающий экспертизу требует от судебных экспертов, производящих вскрытие трупа потерпевшего, извлечения из ран всех снарядов, так как исследование одного или двух снарядов дроби, картечи, практически не позволяет решать задачи, связанные с установлением общего источника происхождения.</a:t>
            </a:r>
            <a:endParaRPr lang="ru-RU" sz="15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ü"/>
              <a:defRPr/>
            </a:pPr>
            <a:r>
              <a:rPr lang="ru-RU" sz="1500" dirty="0">
                <a:solidFill>
                  <a:srgbClr val="000000"/>
                </a:solidFill>
                <a:ea typeface="Consolas" panose="020B0609020204030204" pitchFamily="49" charset="0"/>
                <a:cs typeface="Arial" panose="020B0604020202020204" pitchFamily="34" charset="0"/>
              </a:rPr>
              <a:t>Каждый объект, представляемый на экспертизу, упаковывается раздельно, в отдельные пакеты с надписями, указывающими место обнаружения, изъятия.</a:t>
            </a:r>
            <a:endParaRPr lang="ru-RU" sz="15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ü"/>
              <a:defRPr/>
            </a:pPr>
            <a:r>
              <a:rPr lang="ru-RU" sz="1500">
                <a:solidFill>
                  <a:srgbClr val="000000"/>
                </a:solidFill>
                <a:ea typeface="Consolas" panose="020B0609020204030204" pitchFamily="49" charset="0"/>
                <a:cs typeface="Arial" panose="020B0604020202020204" pitchFamily="34" charset="0"/>
              </a:rPr>
              <a:t>Пыжи </a:t>
            </a:r>
            <a:r>
              <a:rPr lang="ru-RU" sz="1500" dirty="0">
                <a:solidFill>
                  <a:srgbClr val="000000"/>
                </a:solidFill>
                <a:ea typeface="Consolas" panose="020B0609020204030204" pitchFamily="49" charset="0"/>
                <a:cs typeface="Arial" panose="020B0604020202020204" pitchFamily="34" charset="0"/>
              </a:rPr>
              <a:t>и прокладки, извлеченные из трупа потерпевшего до представления на экспертное исследование, просушиваются.</a:t>
            </a:r>
            <a:endParaRPr lang="ru-RU" sz="1500" dirty="0">
              <a:ea typeface="Consolas" panose="020B0609020204030204" pitchFamily="49" charset="0"/>
              <a:cs typeface="Arial" panose="020B0604020202020204" pitchFamily="34" charset="0"/>
            </a:endParaRPr>
          </a:p>
          <a:p>
            <a:pPr algn="just">
              <a:spcAft>
                <a:spcPts val="0"/>
              </a:spcAft>
              <a:defRPr/>
            </a:pPr>
            <a:r>
              <a:rPr lang="en-US" sz="1500" dirty="0">
                <a:solidFill>
                  <a:srgbClr val="000000"/>
                </a:solidFill>
                <a:ea typeface="Consolas" panose="020B0609020204030204" pitchFamily="49" charset="0"/>
                <a:cs typeface="Arial" panose="020B0604020202020204" pitchFamily="34" charset="0"/>
              </a:rPr>
              <a:t>    </a:t>
            </a:r>
            <a:r>
              <a:rPr lang="ru-RU" sz="1500" b="1" dirty="0">
                <a:solidFill>
                  <a:srgbClr val="000000"/>
                </a:solidFill>
                <a:ea typeface="Consolas" panose="020B0609020204030204" pitchFamily="49" charset="0"/>
                <a:cs typeface="Arial" panose="020B0604020202020204" pitchFamily="34" charset="0"/>
              </a:rPr>
              <a:t>Примечание</a:t>
            </a:r>
            <a:r>
              <a:rPr lang="ru-RU" sz="1500" dirty="0">
                <a:solidFill>
                  <a:srgbClr val="000000"/>
                </a:solidFill>
                <a:ea typeface="Consolas" panose="020B0609020204030204" pitchFamily="49" charset="0"/>
                <a:cs typeface="Arial" panose="020B0604020202020204" pitchFamily="34" charset="0"/>
              </a:rPr>
              <a:t>: исследование патронов с целью решение вопроса о пригодности к стрельбе предполагает изменение объекта, поэтому в постановлении (определении) о назначении судебной экспертизы обязательно указывается разрешение на отстрел патронов.</a:t>
            </a:r>
          </a:p>
        </p:txBody>
      </p:sp>
      <p:sp>
        <p:nvSpPr>
          <p:cNvPr id="201730" name="Прямоугольник 2">
            <a:extLst>
              <a:ext uri="{FF2B5EF4-FFF2-40B4-BE49-F238E27FC236}">
                <a16:creationId xmlns:a16="http://schemas.microsoft.com/office/drawing/2014/main" id="{D109EC6E-884A-0A4E-AF85-9207ECE5064D}"/>
              </a:ext>
            </a:extLst>
          </p:cNvPr>
          <p:cNvSpPr>
            <a:spLocks noChangeArrowheads="1"/>
          </p:cNvSpPr>
          <p:nvPr/>
        </p:nvSpPr>
        <p:spPr bwMode="auto">
          <a:xfrm>
            <a:off x="2916238" y="33338"/>
            <a:ext cx="299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Объекты исследования </a:t>
            </a:r>
          </a:p>
        </p:txBody>
      </p:sp>
    </p:spTree>
  </p:cSld>
  <p:clrMapOvr>
    <a:masterClrMapping/>
  </p:clrMapOvr>
  <p:transition>
    <p:wipe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Прямоугольник 1">
            <a:extLst>
              <a:ext uri="{FF2B5EF4-FFF2-40B4-BE49-F238E27FC236}">
                <a16:creationId xmlns:a16="http://schemas.microsoft.com/office/drawing/2014/main" id="{A8542692-46B6-3C4B-9281-9D7AB86C7E35}"/>
              </a:ext>
            </a:extLst>
          </p:cNvPr>
          <p:cNvSpPr>
            <a:spLocks noChangeArrowheads="1"/>
          </p:cNvSpPr>
          <p:nvPr/>
        </p:nvSpPr>
        <p:spPr bwMode="auto">
          <a:xfrm>
            <a:off x="900113" y="188913"/>
            <a:ext cx="6840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следов и обстоятельств выстрела</a:t>
            </a:r>
            <a:r>
              <a:rPr lang="ru-RU" altLang="ru-RU" sz="1800" b="1" i="1" u="sng">
                <a:latin typeface="Arial" panose="020B0604020202020204" pitchFamily="34" charset="0"/>
                <a:ea typeface="Consolas" panose="020B0609020204030204" pitchFamily="49" charset="0"/>
                <a:cs typeface="Arial" panose="020B0604020202020204" pitchFamily="34" charset="0"/>
              </a:rPr>
              <a:t> </a:t>
            </a:r>
          </a:p>
        </p:txBody>
      </p:sp>
      <p:sp>
        <p:nvSpPr>
          <p:cNvPr id="202754" name="Прямоугольник 2">
            <a:extLst>
              <a:ext uri="{FF2B5EF4-FFF2-40B4-BE49-F238E27FC236}">
                <a16:creationId xmlns:a16="http://schemas.microsoft.com/office/drawing/2014/main" id="{1CA393B4-CB0B-7146-BA14-BE3E0D9830C9}"/>
              </a:ext>
            </a:extLst>
          </p:cNvPr>
          <p:cNvSpPr>
            <a:spLocks noChangeArrowheads="1"/>
          </p:cNvSpPr>
          <p:nvPr/>
        </p:nvSpPr>
        <p:spPr bwMode="auto">
          <a:xfrm>
            <a:off x="323850" y="708025"/>
            <a:ext cx="8640763" cy="188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Consolas" panose="020B0609020204030204" pitchFamily="49" charset="0"/>
                <a:cs typeface="Consolas" panose="020B0609020204030204" pitchFamily="49" charset="0"/>
              </a:rPr>
              <a:t>Основные задачи:</a:t>
            </a:r>
          </a:p>
          <a:p>
            <a:pPr>
              <a:spcBef>
                <a:spcPct val="0"/>
              </a:spcBef>
            </a:pP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установление наличия на поврежденном объекте огнестрельных повреждений;</a:t>
            </a:r>
            <a:endParaRPr lang="ru-RU" altLang="ru-RU" sz="1600">
              <a:latin typeface="Arial" panose="020B0604020202020204" pitchFamily="34" charset="0"/>
              <a:ea typeface="Consolas" panose="020B0609020204030204" pitchFamily="49" charset="0"/>
              <a:cs typeface="Arial" panose="020B0604020202020204" pitchFamily="34" charset="0"/>
            </a:endParaRPr>
          </a:p>
          <a:p>
            <a:pPr>
              <a:spcBef>
                <a:spcPct val="0"/>
              </a:spcBef>
            </a:pP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установление вида оружия, причинившего повреждение, по следам-отображениям;</a:t>
            </a:r>
            <a:endParaRPr lang="ru-RU" altLang="ru-RU" sz="1600">
              <a:latin typeface="Arial" panose="020B0604020202020204" pitchFamily="34" charset="0"/>
              <a:ea typeface="Consolas" panose="020B0609020204030204" pitchFamily="49" charset="0"/>
              <a:cs typeface="Arial" panose="020B0604020202020204" pitchFamily="34" charset="0"/>
            </a:endParaRPr>
          </a:p>
          <a:p>
            <a:pPr>
              <a:spcBef>
                <a:spcPct val="0"/>
              </a:spcBef>
            </a:pP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установление различных обстоятельств применения огнестрельного оружия (дистанция, количество выстрелов, положение и место стрелявшего);</a:t>
            </a:r>
            <a:endParaRPr lang="ru-RU" altLang="ru-RU" sz="1600">
              <a:latin typeface="Arial" panose="020B0604020202020204" pitchFamily="34" charset="0"/>
              <a:ea typeface="Consolas" panose="020B0609020204030204" pitchFamily="49" charset="0"/>
              <a:cs typeface="Arial" panose="020B0604020202020204" pitchFamily="34" charset="0"/>
            </a:endParaRPr>
          </a:p>
          <a:p>
            <a:pPr>
              <a:spcBef>
                <a:spcPct val="0"/>
              </a:spcBef>
            </a:pP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установление наличия следов выстрела на руках и одежде стрелявшего;</a:t>
            </a:r>
            <a:endParaRPr lang="ru-RU" altLang="ru-RU" sz="1600">
              <a:latin typeface="Arial" panose="020B0604020202020204" pitchFamily="34" charset="0"/>
              <a:ea typeface="Consolas" panose="020B0609020204030204" pitchFamily="49" charset="0"/>
              <a:cs typeface="Arial" panose="020B0604020202020204" pitchFamily="34" charset="0"/>
            </a:endParaRPr>
          </a:p>
          <a:p>
            <a:pPr>
              <a:spcBef>
                <a:spcPct val="0"/>
              </a:spcBef>
            </a:pP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установление факта ношения оружия и боеприпасов подозреваемым.</a:t>
            </a:r>
            <a:endParaRPr lang="ru-RU" altLang="ru-RU" sz="1600">
              <a:latin typeface="Arial" panose="020B0604020202020204" pitchFamily="34" charset="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762A629E-09F0-6F4E-939B-C75434EEC9CD}"/>
              </a:ext>
            </a:extLst>
          </p:cNvPr>
          <p:cNvSpPr/>
          <p:nvPr/>
        </p:nvSpPr>
        <p:spPr>
          <a:xfrm>
            <a:off x="323850" y="2765425"/>
            <a:ext cx="8640763" cy="3816350"/>
          </a:xfrm>
          <a:prstGeom prst="rect">
            <a:avLst/>
          </a:prstGeom>
          <a:ln w="28575">
            <a:solidFill>
              <a:schemeClr val="tx1"/>
            </a:solidFill>
          </a:ln>
        </p:spPr>
        <p:txBody>
          <a:bodyPr>
            <a:spAutoFit/>
          </a:bodyPr>
          <a:lstStyle/>
          <a:p>
            <a:pPr algn="ctr">
              <a:spcAft>
                <a:spcPts val="0"/>
              </a:spcAft>
              <a:defRPr/>
            </a:pPr>
            <a:r>
              <a:rPr lang="ru-RU" b="1" u="sng" dirty="0">
                <a:solidFill>
                  <a:srgbClr val="000000"/>
                </a:solidFill>
                <a:ea typeface="Consolas" panose="020B0609020204030204" pitchFamily="49" charset="0"/>
                <a:cs typeface="Arial" panose="020B0604020202020204" pitchFamily="34" charset="0"/>
              </a:rPr>
              <a:t>Типовые вопросы, которые ставятся перед экспертизой:</a:t>
            </a:r>
            <a:endParaRPr lang="ru-RU"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являются ли повреждения на объекте огнестрельными;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 какой стороны располагаются входные и выходные отверстия;</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каким видом оружия (боеприпаса) образованы огнестрельные повреждения;</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следы, какого количества попаданий из огнестрельного оружия имеются на поврежденном объекте, какова последовательность нанесения огнестрельных повреждений на объекте;</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 какого расстояния произведен выстрел в пораженный объект;</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 какого места был произведен выстрел;</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в каком направлении, и под каким углом к пораженному объекту был произведен выстрел;</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каким было взаимное расположение оружия и поврежденного объекта в момент выстрела;</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мог ли потерпевший сам причинить себе огнестрельное повреждение;</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имеются ли на руках и одежде подозреваемого </a:t>
            </a:r>
            <a:r>
              <a:rPr lang="ru-RU" sz="1600" dirty="0">
                <a:solidFill>
                  <a:srgbClr val="000000"/>
                </a:solidFill>
                <a:latin typeface="Consolas" panose="020B0609020204030204" pitchFamily="49" charset="0"/>
                <a:ea typeface="Consolas" panose="020B0609020204030204" pitchFamily="49" charset="0"/>
              </a:rPr>
              <a:t>следы выстрела.</a:t>
            </a:r>
            <a:endParaRPr lang="ru-RU" sz="1600" dirty="0">
              <a:latin typeface="Consolas" panose="020B0609020204030204" pitchFamily="49" charset="0"/>
              <a:ea typeface="Consolas" panose="020B0609020204030204" pitchFamily="49" charset="0"/>
            </a:endParaRPr>
          </a:p>
        </p:txBody>
      </p:sp>
    </p:spTree>
  </p:cSld>
  <p:clrMapOvr>
    <a:masterClrMapping/>
  </p:clrMapOvr>
  <p:transition>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90BC359-E641-104D-ABD1-E69EBD83C225}"/>
              </a:ext>
            </a:extLst>
          </p:cNvPr>
          <p:cNvSpPr/>
          <p:nvPr/>
        </p:nvSpPr>
        <p:spPr>
          <a:xfrm>
            <a:off x="250825" y="182563"/>
            <a:ext cx="8642350" cy="6492875"/>
          </a:xfrm>
          <a:prstGeom prst="rect">
            <a:avLst/>
          </a:prstGeom>
          <a:ln w="28575">
            <a:solidFill>
              <a:schemeClr val="tx1"/>
            </a:solidFill>
          </a:ln>
        </p:spPr>
        <p:txBody>
          <a:bodyPr>
            <a:spAutoFit/>
          </a:bodyPr>
          <a:lstStyle/>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Объекты исследования</a:t>
            </a:r>
          </a:p>
          <a:p>
            <a:pPr marL="285750" indent="-285750" algn="just">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На экспертизу необходимо представить для исследования всю одежду со следами огнестрельных повреждений, все ее слои от наружного до прилегавшего к телу, другие предметы вещной обстановки места происшествия с огнестрельными повреждениями, а также оружие и боеприпасы, имеющие отношение к делу (участки одежды с повреждениями прокладываются изолирующим материалом, то есть изолированы от поверхности упаковки, во избежание возможной утраты наслоений микрочастиц в области данных повреждений).</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Окровавленная и загрязненная одежда высушивается до ее направления на экспертизу. Недопустимым является пересылка для исследования вырезанных из одежды кусков.</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Если одежда после причинения огнестрельного повреждения подвергалась стирке или ремонту, об этом должно быть сообщено эксперту с указанием объема проведенных работ, способа стирки и способа ремонта. </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При предоставлении смывов с рук необходимо изымать их на марлевые тампоны, обработанные при помощи этилового спирта и просушенные перед упаковкой. Наряду со смывами с рук необходимо предоставить контрольный образец тампона.</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ü"/>
              <a:defRPr/>
            </a:pPr>
            <a:r>
              <a:rPr lang="ru-RU" sz="1600" dirty="0">
                <a:solidFill>
                  <a:srgbClr val="000000"/>
                </a:solidFill>
                <a:ea typeface="Consolas" panose="020B0609020204030204" pitchFamily="49" charset="0"/>
                <a:cs typeface="Arial" panose="020B0604020202020204" pitchFamily="34" charset="0"/>
              </a:rPr>
              <a:t>Упаковка представленных на исследование вещественных доказательств снабжается соответствующими надписями с указанием места обнаружения и изъятия, опечатана, заверена подписями следователя и понятых.</a:t>
            </a:r>
            <a:endParaRPr lang="ru-RU" sz="1600" dirty="0">
              <a:ea typeface="Consolas" panose="020B0609020204030204" pitchFamily="49" charset="0"/>
              <a:cs typeface="Arial" panose="020B0604020202020204" pitchFamily="34" charset="0"/>
            </a:endParaRPr>
          </a:p>
          <a:p>
            <a:pPr algn="ctr">
              <a:spcAft>
                <a:spcPts val="0"/>
              </a:spcAft>
              <a:defRPr/>
            </a:pPr>
            <a:r>
              <a:rPr lang="ru-RU" sz="1600" b="1" dirty="0">
                <a:solidFill>
                  <a:srgbClr val="000000"/>
                </a:solidFill>
                <a:ea typeface="Consolas" panose="020B0609020204030204" pitchFamily="49" charset="0"/>
                <a:cs typeface="Arial" panose="020B0604020202020204" pitchFamily="34" charset="0"/>
              </a:rPr>
              <a:t>Совместно с вещественными доказательствами на экспертизу предоставляются:</a:t>
            </a:r>
            <a:endParaRPr lang="ru-RU" sz="1600" b="1"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протокол осмотра места происшествия, схемы и фотоснимки к нему;</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в отдельных случаях следует направлять также протоколы допроса обвиняемого, потерпевшего и свидетелей об обстоятельствах происшествия;</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акт судебно-медицинской экспертизы трупа потерпевшего (или освидетельствования потерпевшего).</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Прямоугольник 1">
            <a:extLst>
              <a:ext uri="{FF2B5EF4-FFF2-40B4-BE49-F238E27FC236}">
                <a16:creationId xmlns:a16="http://schemas.microsoft.com/office/drawing/2014/main" id="{1F7FB279-F180-1849-AD8D-BC3FD368811E}"/>
              </a:ext>
            </a:extLst>
          </p:cNvPr>
          <p:cNvSpPr>
            <a:spLocks noChangeArrowheads="1"/>
          </p:cNvSpPr>
          <p:nvPr/>
        </p:nvSpPr>
        <p:spPr bwMode="auto">
          <a:xfrm>
            <a:off x="225425" y="23813"/>
            <a:ext cx="86677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i="1" u="sng">
                <a:solidFill>
                  <a:srgbClr val="000000"/>
                </a:solidFill>
                <a:latin typeface="Arial" panose="020B0604020202020204" pitchFamily="34" charset="0"/>
                <a:ea typeface="Consolas" panose="020B0609020204030204" pitchFamily="49" charset="0"/>
                <a:cs typeface="Arial" panose="020B0604020202020204" pitchFamily="34" charset="0"/>
              </a:rPr>
              <a:t>Исследование газового, пневматического, травматического</a:t>
            </a:r>
          </a:p>
          <a:p>
            <a:pPr algn="ctr">
              <a:lnSpc>
                <a:spcPct val="115000"/>
              </a:lnSpc>
              <a:spcBef>
                <a:spcPct val="0"/>
              </a:spcBef>
              <a:buFontTx/>
              <a:buNone/>
            </a:pPr>
            <a:r>
              <a:rPr lang="ru-RU" altLang="ru-RU" sz="1600" b="1" i="1" u="sng">
                <a:solidFill>
                  <a:srgbClr val="000000"/>
                </a:solidFill>
                <a:latin typeface="Arial" panose="020B0604020202020204" pitchFamily="34" charset="0"/>
                <a:ea typeface="Consolas" panose="020B0609020204030204" pitchFamily="49" charset="0"/>
                <a:cs typeface="Arial" panose="020B0604020202020204" pitchFamily="34" charset="0"/>
              </a:rPr>
              <a:t> оружия, патронов к нему</a:t>
            </a:r>
            <a:r>
              <a:rPr lang="ru-RU" altLang="ru-RU" sz="1600" i="1" u="sng">
                <a:solidFill>
                  <a:srgbClr val="000000"/>
                </a:solidFill>
                <a:latin typeface="Arial" panose="020B0604020202020204" pitchFamily="34" charset="0"/>
                <a:ea typeface="Consolas" panose="020B0609020204030204" pitchFamily="49" charset="0"/>
                <a:cs typeface="Arial" panose="020B0604020202020204" pitchFamily="34" charset="0"/>
              </a:rPr>
              <a:t>. </a:t>
            </a:r>
            <a:endParaRPr lang="ru-RU" altLang="ru-RU" sz="1600" i="1" u="sng">
              <a:latin typeface="Arial" panose="020B0604020202020204" pitchFamily="34" charset="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9C8EF9CE-EAD6-FC44-87B1-616DE3246D8E}"/>
              </a:ext>
            </a:extLst>
          </p:cNvPr>
          <p:cNvSpPr/>
          <p:nvPr/>
        </p:nvSpPr>
        <p:spPr>
          <a:xfrm>
            <a:off x="225425" y="738188"/>
            <a:ext cx="8640763" cy="2170112"/>
          </a:xfrm>
          <a:prstGeom prst="rect">
            <a:avLst/>
          </a:prstGeom>
          <a:ln w="28575">
            <a:solidFill>
              <a:schemeClr val="tx1"/>
            </a:solidFill>
          </a:ln>
        </p:spPr>
        <p:txBody>
          <a:bodyPr>
            <a:spAutoFit/>
          </a:bodyPr>
          <a:lstStyle/>
          <a:p>
            <a:pPr algn="ctr">
              <a:spcAft>
                <a:spcPts val="0"/>
              </a:spcAft>
              <a:defRPr/>
            </a:pPr>
            <a:r>
              <a:rPr lang="ru-RU" sz="1500" b="1" u="sng" dirty="0">
                <a:solidFill>
                  <a:srgbClr val="000000"/>
                </a:solidFill>
                <a:ea typeface="Consolas" panose="020B0609020204030204" pitchFamily="49" charset="0"/>
                <a:cs typeface="Arial" panose="020B0604020202020204" pitchFamily="34" charset="0"/>
              </a:rPr>
              <a:t>Задачами данного вида исследования являются:</a:t>
            </a:r>
            <a:endParaRPr lang="ru-RU" sz="15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исправности и пригодности газового (пневматического, травматического) оружия к производству выстрела;</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переделки газового (пневматического, травматического) оружия для стрельбы боевыми патронами;</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видовой принадлежности патронов;</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исправности и пригодности использования по назначению газовых, травматических патронов;</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переделки патронов.</a:t>
            </a:r>
            <a:endParaRPr lang="ru-RU" sz="1500" dirty="0">
              <a:ea typeface="Consolas" panose="020B0609020204030204" pitchFamily="49" charset="0"/>
              <a:cs typeface="Arial" panose="020B0604020202020204" pitchFamily="34" charset="0"/>
            </a:endParaRPr>
          </a:p>
        </p:txBody>
      </p:sp>
      <p:sp>
        <p:nvSpPr>
          <p:cNvPr id="4" name="TextBox 3">
            <a:extLst>
              <a:ext uri="{FF2B5EF4-FFF2-40B4-BE49-F238E27FC236}">
                <a16:creationId xmlns:a16="http://schemas.microsoft.com/office/drawing/2014/main" id="{957E4C39-5867-E340-8B7A-5E408EC86EC7}"/>
              </a:ext>
            </a:extLst>
          </p:cNvPr>
          <p:cNvSpPr txBox="1"/>
          <p:nvPr/>
        </p:nvSpPr>
        <p:spPr>
          <a:xfrm>
            <a:off x="238125" y="3046413"/>
            <a:ext cx="8640763" cy="2032000"/>
          </a:xfrm>
          <a:prstGeom prst="rect">
            <a:avLst/>
          </a:prstGeom>
          <a:noFill/>
          <a:ln w="28575">
            <a:solidFill>
              <a:schemeClr val="tx1"/>
            </a:solidFill>
          </a:ln>
        </p:spPr>
        <p:txBody>
          <a:bodyPr>
            <a:spAutoFit/>
          </a:bodyPr>
          <a:lstStyle/>
          <a:p>
            <a:pPr algn="ctr">
              <a:defRPr/>
            </a:pPr>
            <a:r>
              <a:rPr lang="ru-RU" sz="1400" b="1" u="sng" dirty="0"/>
              <a:t>Типовые вопросы, которые ставятся на разрешение судебной экспертизы:</a:t>
            </a:r>
          </a:p>
          <a:p>
            <a:pPr marL="285750" indent="-285750">
              <a:buFont typeface="Arial" panose="020B0604020202020204" pitchFamily="34" charset="0"/>
              <a:buChar char="•"/>
              <a:defRPr/>
            </a:pPr>
            <a:r>
              <a:rPr lang="ru-RU" sz="1400" dirty="0"/>
              <a:t>к какому виду, образцу, модели относится газовое, пневматическое, травматическое оружие;</a:t>
            </a:r>
          </a:p>
          <a:p>
            <a:pPr marL="285750" indent="-285750">
              <a:buFont typeface="Arial" panose="020B0604020202020204" pitchFamily="34" charset="0"/>
              <a:buChar char="•"/>
              <a:defRPr/>
            </a:pPr>
            <a:r>
              <a:rPr lang="ru-RU" sz="1400" dirty="0"/>
              <a:t>исправно ли газовое, пневматическое, травматическое оружие, если неисправно, то какова причина неисправности;</a:t>
            </a:r>
          </a:p>
          <a:p>
            <a:pPr marL="285750" indent="-285750">
              <a:buFont typeface="Arial" panose="020B0604020202020204" pitchFamily="34" charset="0"/>
              <a:buChar char="•"/>
              <a:defRPr/>
            </a:pPr>
            <a:r>
              <a:rPr lang="ru-RU" sz="1400" dirty="0"/>
              <a:t>подвергалось ли газовое, пневматическое, травматическое оружие переделке для стрельбы боевыми патронами;</a:t>
            </a:r>
          </a:p>
          <a:p>
            <a:pPr marL="285750" indent="-285750">
              <a:buFont typeface="Arial" panose="020B0604020202020204" pitchFamily="34" charset="0"/>
              <a:buChar char="•"/>
              <a:defRPr/>
            </a:pPr>
            <a:r>
              <a:rPr lang="ru-RU" sz="1400" dirty="0"/>
              <a:t>к какому виду, образцу относятся газовые (травматические) патроны, к какому виду оружия они предназначены;</a:t>
            </a:r>
          </a:p>
          <a:p>
            <a:pPr marL="285750" indent="-285750">
              <a:buFont typeface="Arial" panose="020B0604020202020204" pitchFamily="34" charset="0"/>
              <a:buChar char="•"/>
              <a:defRPr/>
            </a:pPr>
            <a:r>
              <a:rPr lang="ru-RU" sz="1400" dirty="0"/>
              <a:t>исправны и пригодны ли патроны для производства выстрелов.</a:t>
            </a:r>
          </a:p>
        </p:txBody>
      </p:sp>
      <p:sp>
        <p:nvSpPr>
          <p:cNvPr id="204804" name="Прямоугольник 4">
            <a:extLst>
              <a:ext uri="{FF2B5EF4-FFF2-40B4-BE49-F238E27FC236}">
                <a16:creationId xmlns:a16="http://schemas.microsoft.com/office/drawing/2014/main" id="{BE8D1A71-3796-634F-AC14-6B0341F4BF30}"/>
              </a:ext>
            </a:extLst>
          </p:cNvPr>
          <p:cNvSpPr>
            <a:spLocks noChangeArrowheads="1"/>
          </p:cNvSpPr>
          <p:nvPr/>
        </p:nvSpPr>
        <p:spPr bwMode="auto">
          <a:xfrm>
            <a:off x="258763" y="5229225"/>
            <a:ext cx="8642350" cy="1397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500" b="1" u="sng">
                <a:solidFill>
                  <a:srgbClr val="000000"/>
                </a:solidFill>
                <a:latin typeface="Arial" panose="020B0604020202020204" pitchFamily="34" charset="0"/>
                <a:ea typeface="Consolas" panose="020B0609020204030204" pitchFamily="49" charset="0"/>
                <a:cs typeface="Arial" panose="020B0604020202020204" pitchFamily="34" charset="0"/>
              </a:rPr>
              <a:t>Объекты экспертизы</a:t>
            </a:r>
            <a:r>
              <a:rPr lang="ru-RU" altLang="ru-RU" sz="1500" b="1">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газовое (пневматическое, травматическое) оружие, патроны, инструменты и приспособления, которые могли использоваться для их переделки. </a:t>
            </a:r>
            <a:r>
              <a:rPr lang="en-US" altLang="ru-RU" sz="15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 Газовое (пневматическое, травматическое) оружие, направляемое на экспертизу, должно быть разряжено. К оружию в обязательном порядке предоставляются патроны для экспериментального отстрела в количестве не менее трех штук.</a:t>
            </a:r>
            <a:endParaRPr lang="ru-RU" altLang="ru-RU" sz="15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Прямоугольник 1">
            <a:extLst>
              <a:ext uri="{FF2B5EF4-FFF2-40B4-BE49-F238E27FC236}">
                <a16:creationId xmlns:a16="http://schemas.microsoft.com/office/drawing/2014/main" id="{A7F15516-FFAB-BA4A-B2A1-333CBC9C6D1C}"/>
              </a:ext>
            </a:extLst>
          </p:cNvPr>
          <p:cNvSpPr>
            <a:spLocks noChangeArrowheads="1"/>
          </p:cNvSpPr>
          <p:nvPr/>
        </p:nvSpPr>
        <p:spPr bwMode="auto">
          <a:xfrm>
            <a:off x="312196" y="134937"/>
            <a:ext cx="8640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Arial" panose="020B0604020202020204" pitchFamily="34" charset="0"/>
              </a:rPr>
              <a:t>ТЕМА </a:t>
            </a:r>
            <a:r>
              <a:rPr lang="en-US" altLang="ru-RU" sz="1800" b="1" dirty="0">
                <a:solidFill>
                  <a:srgbClr val="000000"/>
                </a:solidFill>
                <a:latin typeface="Arial" panose="020B0604020202020204" pitchFamily="34" charset="0"/>
                <a:cs typeface="Arial" panose="020B0604020202020204" pitchFamily="34" charset="0"/>
              </a:rPr>
              <a:t>2</a:t>
            </a:r>
            <a:r>
              <a:rPr lang="ru-RU" altLang="ru-RU" sz="1800" b="1" dirty="0">
                <a:solidFill>
                  <a:srgbClr val="000000"/>
                </a:solidFill>
                <a:latin typeface="Arial" panose="020B0604020202020204" pitchFamily="34" charset="0"/>
                <a:cs typeface="Arial" panose="020B0604020202020204" pitchFamily="34" charset="0"/>
              </a:rPr>
              <a:t>6</a:t>
            </a: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 СУДЕБНАЯ ЭКСПЕРТИЗА ВЕЩЕСТВ И МАТЕРИАЛОВ </a:t>
            </a:r>
            <a:endParaRPr lang="ru-RU" altLang="ru-RU" sz="1800" dirty="0">
              <a:latin typeface="Arial" panose="020B0604020202020204" pitchFamily="34" charset="0"/>
              <a:cs typeface="Arial" panose="020B0604020202020204" pitchFamily="34" charset="0"/>
            </a:endParaRPr>
          </a:p>
        </p:txBody>
      </p:sp>
      <p:sp>
        <p:nvSpPr>
          <p:cNvPr id="205826" name="Прямоугольник 2">
            <a:extLst>
              <a:ext uri="{FF2B5EF4-FFF2-40B4-BE49-F238E27FC236}">
                <a16:creationId xmlns:a16="http://schemas.microsoft.com/office/drawing/2014/main" id="{DE049BD2-C135-B744-B1E5-A8EE5C9735DE}"/>
              </a:ext>
            </a:extLst>
          </p:cNvPr>
          <p:cNvSpPr>
            <a:spLocks noChangeArrowheads="1"/>
          </p:cNvSpPr>
          <p:nvPr/>
        </p:nvSpPr>
        <p:spPr bwMode="auto">
          <a:xfrm>
            <a:off x="250825" y="555625"/>
            <a:ext cx="8713788" cy="2555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ea typeface="Consolas" panose="020B0609020204030204" pitchFamily="49" charset="0"/>
                <a:cs typeface="Arial" panose="020B0604020202020204" pitchFamily="34" charset="0"/>
              </a:rPr>
              <a:t>Объектами экспертизы</a:t>
            </a:r>
            <a:r>
              <a:rPr lang="ru-RU" altLang="ru-RU" sz="1600" b="1">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являются различные вещества, материалы и изделия, выступающие в роли материальных источников доказательственной информации по конкретному делу, а также соответствующие материалы дела, содержащие необходимую или существенную для дачи заключения информацию – исходные данные (протоколы следственных действий, схемы мест происшествий, заключения судебно-медицинской экспертизы).</a:t>
            </a:r>
            <a:endParaRPr lang="ru-RU" altLang="ru-RU" sz="1600">
              <a:latin typeface="Arial" panose="020B0604020202020204" pitchFamily="34" charset="0"/>
              <a:ea typeface="Consolas" panose="020B0609020204030204" pitchFamily="49" charset="0"/>
              <a:cs typeface="Arial" panose="020B0604020202020204" pitchFamily="34" charset="0"/>
            </a:endParaRPr>
          </a:p>
          <a:p>
            <a:pPr algn="ctr">
              <a:spcBef>
                <a:spcPct val="0"/>
              </a:spcBef>
              <a:buFontTx/>
              <a:buNone/>
            </a:pPr>
            <a:r>
              <a:rPr lang="en-US" altLang="ru-RU" sz="1600">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 Кроме того, в роли самостоятельного специфического совокупного (интеграционного) объекта может являться тот или иной комплекс указанных объектов, связанных с событием преступления, который является носителем доказательственной информации о системе механизма криминального события в целом.</a:t>
            </a:r>
            <a:endParaRPr lang="ru-RU" altLang="ru-RU" sz="1600">
              <a:latin typeface="Arial" panose="020B0604020202020204" pitchFamily="34" charset="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DE45A150-7CDF-834D-A0B7-F01A3575029A}"/>
              </a:ext>
            </a:extLst>
          </p:cNvPr>
          <p:cNvSpPr/>
          <p:nvPr/>
        </p:nvSpPr>
        <p:spPr>
          <a:xfrm>
            <a:off x="250825" y="3213100"/>
            <a:ext cx="8713788" cy="3538538"/>
          </a:xfrm>
          <a:prstGeom prst="rect">
            <a:avLst/>
          </a:prstGeom>
          <a:ln w="28575">
            <a:solidFill>
              <a:schemeClr val="tx1"/>
            </a:solidFill>
          </a:ln>
        </p:spPr>
        <p:txBody>
          <a:bodyPr>
            <a:spAutoFit/>
          </a:bodyPr>
          <a:lstStyle/>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Судебную экспертизу веществ и материалов проводят для решения</a:t>
            </a:r>
          </a:p>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 следующих основных задач:</a:t>
            </a:r>
            <a:endParaRPr lang="ru-RU" sz="16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обнаружение и определение природы объектов;</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классификационной принадлежности объектов судебной экспертизы, целевого назначения объектов;</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родовой, групповой принадлежности объектов;</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отождествление конкретного объекта по отделенным частям или следам-наложениям;</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нахождение конкретных предметов в контактном взаимодействии;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источника происхождения веществ, материалов, изделий;</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определение способа изготовления, назначения и области применения веществ, материалов, изделий.</a:t>
            </a:r>
            <a:endParaRPr lang="ru-RU" sz="1600" dirty="0">
              <a:ea typeface="Consolas" panose="020B0609020204030204" pitchFamily="49" charset="0"/>
              <a:cs typeface="Arial" panose="020B0604020202020204" pitchFamily="34" charset="0"/>
            </a:endParaRPr>
          </a:p>
          <a:p>
            <a:pPr algn="ctr">
              <a:spcAft>
                <a:spcPts val="0"/>
              </a:spcAft>
              <a:defRPr/>
            </a:pPr>
            <a:r>
              <a:rPr lang="en-US" sz="1600" dirty="0">
                <a:solidFill>
                  <a:srgbClr val="000000"/>
                </a:solidFill>
                <a:ea typeface="Consolas" panose="020B0609020204030204" pitchFamily="49" charset="0"/>
                <a:cs typeface="Arial" panose="020B0604020202020204" pitchFamily="34" charset="0"/>
              </a:rPr>
              <a:t>     </a:t>
            </a:r>
            <a:r>
              <a:rPr lang="ru-RU" sz="1600" dirty="0">
                <a:solidFill>
                  <a:srgbClr val="000000"/>
                </a:solidFill>
                <a:ea typeface="Consolas" panose="020B0609020204030204" pitchFamily="49" charset="0"/>
                <a:cs typeface="Arial" panose="020B0604020202020204" pitchFamily="34" charset="0"/>
              </a:rPr>
              <a:t> </a:t>
            </a:r>
            <a:r>
              <a:rPr lang="ru-RU" sz="1600" b="1" dirty="0">
                <a:solidFill>
                  <a:srgbClr val="000000"/>
                </a:solidFill>
                <a:ea typeface="Consolas" panose="020B0609020204030204" pitchFamily="49" charset="0"/>
                <a:cs typeface="Arial" panose="020B0604020202020204" pitchFamily="34" charset="0"/>
              </a:rPr>
              <a:t>Задачи, решаемые путем интеграционного исследования, определяются (и формулируются) целями доказывания по установлению совокупного элемента механизма конкретного события.</a:t>
            </a:r>
            <a:endParaRPr lang="ru-RU" sz="1600" b="1"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Прямоугольник 1">
            <a:extLst>
              <a:ext uri="{FF2B5EF4-FFF2-40B4-BE49-F238E27FC236}">
                <a16:creationId xmlns:a16="http://schemas.microsoft.com/office/drawing/2014/main" id="{9379DA30-1A0E-B84D-AF82-91D7AEBFB01D}"/>
              </a:ext>
            </a:extLst>
          </p:cNvPr>
          <p:cNvSpPr>
            <a:spLocks noChangeArrowheads="1"/>
          </p:cNvSpPr>
          <p:nvPr/>
        </p:nvSpPr>
        <p:spPr bwMode="auto">
          <a:xfrm>
            <a:off x="323850" y="26035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i="1" u="sng">
                <a:solidFill>
                  <a:srgbClr val="000000"/>
                </a:solidFill>
                <a:latin typeface="Arial" panose="020B0604020202020204" pitchFamily="34" charset="0"/>
                <a:ea typeface="Consolas" panose="020B0609020204030204" pitchFamily="49" charset="0"/>
                <a:cs typeface="Arial" panose="020B0604020202020204" pitchFamily="34" charset="0"/>
              </a:rPr>
              <a:t>Судебно-экспертное исследование лакокрасочных материалов, покрытий и полимерных материалов </a:t>
            </a:r>
            <a:endParaRPr lang="ru-RU" altLang="ru-RU" sz="1600" b="1" i="1" u="sng">
              <a:latin typeface="Arial" panose="020B0604020202020204" pitchFamily="34" charset="0"/>
              <a:ea typeface="Consolas" panose="020B0609020204030204" pitchFamily="49" charset="0"/>
              <a:cs typeface="Arial" panose="020B0604020202020204" pitchFamily="34" charset="0"/>
            </a:endParaRPr>
          </a:p>
        </p:txBody>
      </p:sp>
      <p:sp>
        <p:nvSpPr>
          <p:cNvPr id="206850" name="Прямоугольник 2">
            <a:extLst>
              <a:ext uri="{FF2B5EF4-FFF2-40B4-BE49-F238E27FC236}">
                <a16:creationId xmlns:a16="http://schemas.microsoft.com/office/drawing/2014/main" id="{519DE7FE-7A3F-FE4D-9DD3-75DAA9DD5A16}"/>
              </a:ext>
            </a:extLst>
          </p:cNvPr>
          <p:cNvSpPr>
            <a:spLocks noChangeArrowheads="1"/>
          </p:cNvSpPr>
          <p:nvPr/>
        </p:nvSpPr>
        <p:spPr bwMode="auto">
          <a:xfrm>
            <a:off x="311150" y="942975"/>
            <a:ext cx="8569325" cy="1247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b="1">
                <a:solidFill>
                  <a:srgbClr val="000000"/>
                </a:solidFill>
                <a:latin typeface="Arial" panose="020B0604020202020204" pitchFamily="34" charset="0"/>
                <a:ea typeface="Consolas" panose="020B0609020204030204" pitchFamily="49" charset="0"/>
                <a:cs typeface="Arial" panose="020B0604020202020204" pitchFamily="34" charset="0"/>
              </a:rPr>
              <a:t>Предмет судебно-экспертного исследования лакокрасочных материалов, покрытий и полимерных материалов</a:t>
            </a: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 (далее – ЛКМ, ЛКП и ПМ) составляют установление фактических данных, обстоятельств расследуемого события с помощью экспертных исследований ЛКМ, ЛКП и ПМ на основе общих положений судебной экспертизы с использованием специальных научных знаний в области технологии, состава и методов исследования этих объектов.</a:t>
            </a:r>
            <a:endParaRPr lang="ru-RU" altLang="ru-RU" sz="1500">
              <a:latin typeface="Arial" panose="020B0604020202020204" pitchFamily="34" charset="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111E7D2F-FF6A-A047-B6FF-5C0476A5D140}"/>
              </a:ext>
            </a:extLst>
          </p:cNvPr>
          <p:cNvSpPr/>
          <p:nvPr/>
        </p:nvSpPr>
        <p:spPr>
          <a:xfrm>
            <a:off x="323850" y="2289175"/>
            <a:ext cx="8569325" cy="4476750"/>
          </a:xfrm>
          <a:prstGeom prst="rect">
            <a:avLst/>
          </a:prstGeom>
          <a:ln w="28575">
            <a:solidFill>
              <a:schemeClr val="tx1"/>
            </a:solidFill>
          </a:ln>
        </p:spPr>
        <p:txBody>
          <a:bodyPr>
            <a:spAutoFit/>
          </a:bodyPr>
          <a:lstStyle/>
          <a:p>
            <a:pPr algn="ctr">
              <a:spcAft>
                <a:spcPts val="0"/>
              </a:spcAft>
              <a:defRPr/>
            </a:pPr>
            <a:r>
              <a:rPr lang="ru-RU" sz="1500" b="1" u="sng" dirty="0">
                <a:solidFill>
                  <a:srgbClr val="000000"/>
                </a:solidFill>
                <a:ea typeface="Consolas" panose="020B0609020204030204" pitchFamily="49" charset="0"/>
                <a:cs typeface="Arial" panose="020B0604020202020204" pitchFamily="34" charset="0"/>
              </a:rPr>
              <a:t>Задачами судебно-экспертного исследования ЛКМ, ЛКП и ПМ являются:</a:t>
            </a:r>
            <a:endParaRPr lang="ru-RU" sz="15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определение природы вещества с целью отнесения его к ЛКП, ЛКМ, ПМ, а также его состава и целевого назначения;</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определение пригодности микрочастиц и </a:t>
            </a:r>
            <a:r>
              <a:rPr lang="ru-RU" sz="1500" dirty="0" err="1">
                <a:solidFill>
                  <a:srgbClr val="000000"/>
                </a:solidFill>
                <a:ea typeface="Consolas" panose="020B0609020204030204" pitchFamily="49" charset="0"/>
                <a:cs typeface="Arial" panose="020B0604020202020204" pitchFamily="34" charset="0"/>
              </a:rPr>
              <a:t>микроследов</a:t>
            </a:r>
            <a:r>
              <a:rPr lang="ru-RU" sz="1500" dirty="0">
                <a:solidFill>
                  <a:srgbClr val="000000"/>
                </a:solidFill>
                <a:ea typeface="Consolas" panose="020B0609020204030204" pitchFamily="49" charset="0"/>
                <a:cs typeface="Arial" panose="020B0604020202020204" pitchFamily="34" charset="0"/>
              </a:rPr>
              <a:t> ЛКМ, ЛКП и ПМ для отождествления конкретных объектов (лакокрасочных покрытий предметов, объемов лакокрасочных материалов, изделий из полимерных материалов);</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определение общей родовой, групповой принадлежности сравниваемых объектов ЛКП, ЛКМ, ПМ;</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отождествление конкретного окрашенного предмета по отдельным частям или следам-наслоениям на предметах-носителях;</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механизма образования следов-наслоений ЛКМ, частиц ЛКП и ПМ на предметах-носителях;</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факта и механизма контактного взаимодействия исследуемых объектов (ТС с одеждой пешехода, двух и более ТС, орудия взлома с конкретным окрашенным предметом (указанные задачи имеют комплексный характер и проводятся в рамках комплексных экспертиз);</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установление по следам ЛКМ, ЛКП, ПМ источника их происхождения: предмета с окрашенной поверхностью, емкости ЛКМ, предприятия-изготовителя;</a:t>
            </a:r>
            <a:endParaRPr lang="ru-RU" sz="15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определение факта и способа перекраски предмета.</a:t>
            </a:r>
            <a:endParaRPr lang="ru-RU" sz="15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719EE25-20BA-EA4F-B4B4-37C5A4842C86}"/>
              </a:ext>
            </a:extLst>
          </p:cNvPr>
          <p:cNvSpPr/>
          <p:nvPr/>
        </p:nvSpPr>
        <p:spPr>
          <a:xfrm>
            <a:off x="431800" y="374650"/>
            <a:ext cx="8280400" cy="6108700"/>
          </a:xfrm>
          <a:prstGeom prst="rect">
            <a:avLst/>
          </a:prstGeom>
          <a:ln w="28575">
            <a:solidFill>
              <a:schemeClr val="tx1"/>
            </a:solidFill>
          </a:ln>
        </p:spPr>
        <p:txBody>
          <a:bodyPr>
            <a:spAutoFit/>
          </a:bodyPr>
          <a:lstStyle/>
          <a:p>
            <a:pPr algn="ctr">
              <a:spcAft>
                <a:spcPts val="0"/>
              </a:spcAft>
              <a:defRPr/>
            </a:pPr>
            <a:r>
              <a:rPr lang="ru-RU" sz="1700" b="1" u="sng" dirty="0">
                <a:solidFill>
                  <a:srgbClr val="000000"/>
                </a:solidFill>
                <a:ea typeface="Consolas" panose="020B0609020204030204" pitchFamily="49" charset="0"/>
                <a:cs typeface="Arial" panose="020B0604020202020204" pitchFamily="34" charset="0"/>
              </a:rPr>
              <a:t>Вопросы судебно-экспертного исследования ЛКМ, ЛКП, ПМ:</a:t>
            </a:r>
            <a:endParaRPr lang="ru-RU" sz="1700" b="1" u="sng"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не является ли представленное на исследование вещество, в том числе вещество следов-наслоений на предмете-носителе, лакокрасочным материалом или частицами ЛКП, ПМ (определенного рода, вида);</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не имеют ли сравниваемые объекты общей родовой, групповой принадлежности (если да, то какой именно) по составу, условиям хранения и эксплуатации;</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не составляли ли ранее единый объем (массу) исследуемые части ЛКМ, ПМ;</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не являются ли частицы ЛКП, ПМ (на предмете-носителе или изъятые с места происшествия) частью ЛКП конкретного предмета либо изделия из полимерного материала;</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не имеют ли сравниваемые объекты единый источник происхождения (по технологии, способу изготовления ЛКМ или ПМ, нанесения окраски);</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находились ли в контактном взаимодействии конкретные предметы;</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каков способ нанесения ЛКМ на конкретный предмет;</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каков способ изготовления ЛКМ, изделия из ПМ; </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имел ли место факт полной или частичной перекраски поверхности определенного предмета, какова его первоначальная окраска;</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каков механизм образования следов краски или частиц ЛКП, ПМ и соответствует ли он конкретному событию происшествия;</a:t>
            </a:r>
            <a:endParaRPr lang="ru-RU" sz="17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700" dirty="0">
                <a:solidFill>
                  <a:srgbClr val="000000"/>
                </a:solidFill>
                <a:ea typeface="Consolas" panose="020B0609020204030204" pitchFamily="49" charset="0"/>
                <a:cs typeface="Arial" panose="020B0604020202020204" pitchFamily="34" charset="0"/>
              </a:rPr>
              <a:t>пригодны ли обнаруженные частицы ЛКП, ПМ (объемов ЛКМ) для отождествления конкретного элемента вещной обстановки места происшествия (ЛКП автотранспорта, изделия из ПМ, орудия).</a:t>
            </a:r>
            <a:endParaRPr lang="ru-RU" sz="17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2">
            <a:extLst>
              <a:ext uri="{FF2B5EF4-FFF2-40B4-BE49-F238E27FC236}">
                <a16:creationId xmlns:a16="http://schemas.microsoft.com/office/drawing/2014/main" id="{05481D8B-658D-5A4C-ACD9-4AD597D06401}"/>
              </a:ext>
            </a:extLst>
          </p:cNvPr>
          <p:cNvSpPr>
            <a:spLocks noChangeArrowheads="1"/>
          </p:cNvSpPr>
          <p:nvPr/>
        </p:nvSpPr>
        <p:spPr bwMode="auto">
          <a:xfrm>
            <a:off x="1000125" y="214313"/>
            <a:ext cx="7572375"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 Во всех случаях при получении образцов выносится мотивированное постановление, в котором должны быть указаны:</a:t>
            </a:r>
            <a:endParaRPr lang="ru-RU" altLang="ru-RU" sz="1600" b="1">
              <a:latin typeface="Arial" panose="020B0604020202020204" pitchFamily="34" charset="0"/>
            </a:endParaRPr>
          </a:p>
        </p:txBody>
      </p:sp>
      <p:sp>
        <p:nvSpPr>
          <p:cNvPr id="36866" name="Прямоугольник 4">
            <a:extLst>
              <a:ext uri="{FF2B5EF4-FFF2-40B4-BE49-F238E27FC236}">
                <a16:creationId xmlns:a16="http://schemas.microsoft.com/office/drawing/2014/main" id="{A4EA0454-9D3C-5A45-AF97-A5EDBCB34200}"/>
              </a:ext>
            </a:extLst>
          </p:cNvPr>
          <p:cNvSpPr>
            <a:spLocks noChangeArrowheads="1"/>
          </p:cNvSpPr>
          <p:nvPr/>
        </p:nvSpPr>
        <p:spPr bwMode="auto">
          <a:xfrm>
            <a:off x="3357563" y="1214438"/>
            <a:ext cx="2214562"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лицо, которое будет </a:t>
            </a:r>
          </a:p>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получать образцы</a:t>
            </a:r>
            <a:endParaRPr lang="ru-RU" altLang="ru-RU" sz="1500">
              <a:latin typeface="Arial" panose="020B0604020202020204" pitchFamily="34" charset="0"/>
            </a:endParaRPr>
          </a:p>
        </p:txBody>
      </p:sp>
      <p:sp>
        <p:nvSpPr>
          <p:cNvPr id="36867" name="Прямоугольник 5">
            <a:extLst>
              <a:ext uri="{FF2B5EF4-FFF2-40B4-BE49-F238E27FC236}">
                <a16:creationId xmlns:a16="http://schemas.microsoft.com/office/drawing/2014/main" id="{5B2EF52E-2AF5-854A-8544-90CD3FC5B400}"/>
              </a:ext>
            </a:extLst>
          </p:cNvPr>
          <p:cNvSpPr>
            <a:spLocks noChangeArrowheads="1"/>
          </p:cNvSpPr>
          <p:nvPr/>
        </p:nvSpPr>
        <p:spPr bwMode="auto">
          <a:xfrm>
            <a:off x="142875" y="1214438"/>
            <a:ext cx="3143250"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лицо (организация), у которого</a:t>
            </a:r>
          </a:p>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 следует получить образцы</a:t>
            </a:r>
            <a:endParaRPr lang="ru-RU" altLang="ru-RU" sz="1500">
              <a:latin typeface="Arial" panose="020B0604020202020204" pitchFamily="34" charset="0"/>
            </a:endParaRPr>
          </a:p>
        </p:txBody>
      </p:sp>
      <p:sp>
        <p:nvSpPr>
          <p:cNvPr id="36868" name="Прямоугольник 6">
            <a:extLst>
              <a:ext uri="{FF2B5EF4-FFF2-40B4-BE49-F238E27FC236}">
                <a16:creationId xmlns:a16="http://schemas.microsoft.com/office/drawing/2014/main" id="{430A741D-381E-BD40-BA6F-C9DC9449B299}"/>
              </a:ext>
            </a:extLst>
          </p:cNvPr>
          <p:cNvSpPr>
            <a:spLocks noChangeArrowheads="1"/>
          </p:cNvSpPr>
          <p:nvPr/>
        </p:nvSpPr>
        <p:spPr bwMode="auto">
          <a:xfrm>
            <a:off x="5643563" y="1214438"/>
            <a:ext cx="3357562"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 какие именно образцы и в каком </a:t>
            </a:r>
          </a:p>
          <a:p>
            <a:pPr algn="ctr">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количестве должны быть получены</a:t>
            </a:r>
            <a:endParaRPr lang="ru-RU" altLang="ru-RU" sz="1500">
              <a:latin typeface="Arial" panose="020B0604020202020204" pitchFamily="34" charset="0"/>
            </a:endParaRPr>
          </a:p>
        </p:txBody>
      </p:sp>
      <p:sp>
        <p:nvSpPr>
          <p:cNvPr id="36869" name="Прямоугольник 7">
            <a:extLst>
              <a:ext uri="{FF2B5EF4-FFF2-40B4-BE49-F238E27FC236}">
                <a16:creationId xmlns:a16="http://schemas.microsoft.com/office/drawing/2014/main" id="{262A0413-2C94-164B-8A69-F83085856DFA}"/>
              </a:ext>
            </a:extLst>
          </p:cNvPr>
          <p:cNvSpPr>
            <a:spLocks noChangeArrowheads="1"/>
          </p:cNvSpPr>
          <p:nvPr/>
        </p:nvSpPr>
        <p:spPr bwMode="auto">
          <a:xfrm>
            <a:off x="500063" y="2000250"/>
            <a:ext cx="3500437"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когда и к кому должно явиться лицо</a:t>
            </a:r>
          </a:p>
          <a:p>
            <a:pP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 для получения у него образцов</a:t>
            </a:r>
            <a:endParaRPr lang="ru-RU" altLang="ru-RU" sz="1500">
              <a:latin typeface="Arial" panose="020B0604020202020204" pitchFamily="34" charset="0"/>
            </a:endParaRPr>
          </a:p>
        </p:txBody>
      </p:sp>
      <p:sp>
        <p:nvSpPr>
          <p:cNvPr id="36870" name="Прямоугольник 8">
            <a:extLst>
              <a:ext uri="{FF2B5EF4-FFF2-40B4-BE49-F238E27FC236}">
                <a16:creationId xmlns:a16="http://schemas.microsoft.com/office/drawing/2014/main" id="{38AB481A-E5DA-6B4F-A912-D5E5DFEAC183}"/>
              </a:ext>
            </a:extLst>
          </p:cNvPr>
          <p:cNvSpPr>
            <a:spLocks noChangeArrowheads="1"/>
          </p:cNvSpPr>
          <p:nvPr/>
        </p:nvSpPr>
        <p:spPr bwMode="auto">
          <a:xfrm>
            <a:off x="4643437" y="2000250"/>
            <a:ext cx="40005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cs typeface="Times New Roman" panose="02020603050405020304" pitchFamily="18" charset="0"/>
              </a:rPr>
              <a:t>когда и кому должны быть представлены образцы после их получения</a:t>
            </a:r>
            <a:endParaRPr lang="ru-RU" altLang="ru-RU" sz="1500">
              <a:latin typeface="Arial" panose="020B0604020202020204" pitchFamily="34" charset="0"/>
            </a:endParaRPr>
          </a:p>
        </p:txBody>
      </p:sp>
      <p:sp>
        <p:nvSpPr>
          <p:cNvPr id="36871" name="Прямоугольник 3">
            <a:extLst>
              <a:ext uri="{FF2B5EF4-FFF2-40B4-BE49-F238E27FC236}">
                <a16:creationId xmlns:a16="http://schemas.microsoft.com/office/drawing/2014/main" id="{C2C93893-CBD7-6F44-8E02-7A8731C439E9}"/>
              </a:ext>
            </a:extLst>
          </p:cNvPr>
          <p:cNvSpPr>
            <a:spLocks noChangeArrowheads="1"/>
          </p:cNvSpPr>
          <p:nvPr/>
        </p:nvSpPr>
        <p:spPr bwMode="auto">
          <a:xfrm>
            <a:off x="428625" y="3000375"/>
            <a:ext cx="4071938" cy="343852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ru-RU" altLang="ru-RU" sz="1400">
              <a:latin typeface="Arial" panose="020B0604020202020204" pitchFamily="34" charset="0"/>
            </a:endParaRPr>
          </a:p>
          <a:p>
            <a:pPr algn="just" eaLnBrk="1" hangingPunct="1">
              <a:spcBef>
                <a:spcPct val="0"/>
              </a:spcBef>
              <a:buFontTx/>
              <a:buNone/>
            </a:pPr>
            <a:r>
              <a:rPr lang="ru-RU" altLang="ru-RU" sz="1400">
                <a:latin typeface="Arial" panose="020B0604020202020204" pitchFamily="34" charset="0"/>
              </a:rPr>
              <a:t>Статья 263 УПК РК определяет, что лицо, осуществляющее досудебное расследование лично, а при необходимости, с участием врача, иного специалиста вправе получить образцы, если это не сопряжено с обнажением лица противоположного пола, у которого берутся образцы, и не требует особых профессиональных навыков. В иных случаях образцы могут быть получены по поручению лица, осуществляющего досудебное расследование, врачом или специалистом.</a:t>
            </a:r>
          </a:p>
        </p:txBody>
      </p:sp>
      <p:sp>
        <p:nvSpPr>
          <p:cNvPr id="36872" name="Rectangle 2">
            <a:extLst>
              <a:ext uri="{FF2B5EF4-FFF2-40B4-BE49-F238E27FC236}">
                <a16:creationId xmlns:a16="http://schemas.microsoft.com/office/drawing/2014/main" id="{541B6AF0-6103-EB4D-AF35-18AC01B1D5D8}"/>
              </a:ext>
            </a:extLst>
          </p:cNvPr>
          <p:cNvSpPr>
            <a:spLocks noChangeArrowheads="1"/>
          </p:cNvSpPr>
          <p:nvPr/>
        </p:nvSpPr>
        <p:spPr bwMode="auto">
          <a:xfrm>
            <a:off x="4786313" y="3000375"/>
            <a:ext cx="3929062" cy="343852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В случаях же, когда получение образцов является частью экспертного исследования, оно может быть произведено экспертом. При этом экспертом могут быть изготовлены экспериментальные образцы, о чем сообщается в заключении. Орган, ведущий уголовный процесс, вправе присутствовать при изготовлении таких образцов, что отражается в составляемом им протоколе. После проведения исследования эксперт прилагает образцы к своему заключению в упакованном и опечатанном виде.</a:t>
            </a:r>
            <a:endParaRPr lang="ru-RU" altLang="ru-RU" sz="1400">
              <a:latin typeface="Arial" panose="020B0604020202020204" pitchFamily="34" charset="0"/>
            </a:endParaRPr>
          </a:p>
        </p:txBody>
      </p:sp>
    </p:spTree>
  </p:cSld>
  <p:clrMapOvr>
    <a:masterClrMapping/>
  </p:clrMapOvr>
  <p:transition>
    <p:wipe dir="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Прямоугольник 1">
            <a:extLst>
              <a:ext uri="{FF2B5EF4-FFF2-40B4-BE49-F238E27FC236}">
                <a16:creationId xmlns:a16="http://schemas.microsoft.com/office/drawing/2014/main" id="{8721296E-549D-5741-8554-A42BCBC67AEB}"/>
              </a:ext>
            </a:extLst>
          </p:cNvPr>
          <p:cNvSpPr>
            <a:spLocks noChangeArrowheads="1"/>
          </p:cNvSpPr>
          <p:nvPr/>
        </p:nvSpPr>
        <p:spPr bwMode="auto">
          <a:xfrm>
            <a:off x="152400" y="127000"/>
            <a:ext cx="8848725" cy="138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a:solidFill>
                  <a:srgbClr val="000000"/>
                </a:solidFill>
                <a:latin typeface="Arial" panose="020B0604020202020204" pitchFamily="34" charset="0"/>
                <a:ea typeface="Consolas" panose="020B0609020204030204" pitchFamily="49" charset="0"/>
                <a:cs typeface="Arial" panose="020B0604020202020204" pitchFamily="34" charset="0"/>
              </a:rPr>
              <a:t>Объектами судебно-экспертного исследования ЛКМ, ЛКП и ПМ являются</a:t>
            </a:r>
            <a:r>
              <a:rPr lang="ru-RU" altLang="ru-RU" sz="1400">
                <a:solidFill>
                  <a:srgbClr val="000000"/>
                </a:solidFill>
                <a:latin typeface="Consolas" panose="020B0609020204030204" pitchFamily="49" charset="0"/>
                <a:ea typeface="Consolas" panose="020B0609020204030204" pitchFamily="49" charset="0"/>
                <a:cs typeface="Arial" panose="020B0604020202020204" pitchFamily="34" charset="0"/>
              </a:rPr>
              <a:t>: различные элементы вещной обстановки места происшествия – предметы с окрашенной поверхностью и изделия из полимерных материалов, лакокрасочные материалы и составляющие их компоненты, инструменты и приспособления для работы с лакокрасочными материалами, конкретные совокупности окрашенных предметов со следами контактного взаимодействия, определенная совокупность сырья для изделий из полимеров</a:t>
            </a:r>
            <a:r>
              <a:rPr lang="ru-RU" altLang="ru-RU" sz="1400">
                <a:latin typeface="Arial" panose="020B0604020202020204" pitchFamily="34" charset="0"/>
                <a:ea typeface="Consolas" panose="020B0609020204030204" pitchFamily="49" charset="0"/>
                <a:cs typeface="Arial" panose="020B0604020202020204" pitchFamily="34" charset="0"/>
              </a:rPr>
              <a:t> </a:t>
            </a:r>
          </a:p>
        </p:txBody>
      </p:sp>
      <p:sp>
        <p:nvSpPr>
          <p:cNvPr id="3" name="Прямоугольник 2">
            <a:extLst>
              <a:ext uri="{FF2B5EF4-FFF2-40B4-BE49-F238E27FC236}">
                <a16:creationId xmlns:a16="http://schemas.microsoft.com/office/drawing/2014/main" id="{EB372471-0AB8-BF48-9381-DE084E8D3776}"/>
              </a:ext>
            </a:extLst>
          </p:cNvPr>
          <p:cNvSpPr/>
          <p:nvPr/>
        </p:nvSpPr>
        <p:spPr>
          <a:xfrm>
            <a:off x="142875" y="1654175"/>
            <a:ext cx="8858250" cy="5046663"/>
          </a:xfrm>
          <a:prstGeom prst="rect">
            <a:avLst/>
          </a:prstGeom>
          <a:ln w="28575">
            <a:solidFill>
              <a:schemeClr val="tx1"/>
            </a:solidFill>
          </a:ln>
        </p:spPr>
        <p:txBody>
          <a:bodyPr>
            <a:spAutoFit/>
          </a:bodyPr>
          <a:lstStyle/>
          <a:p>
            <a:pPr algn="ctr">
              <a:spcAft>
                <a:spcPts val="0"/>
              </a:spcAft>
              <a:defRPr/>
            </a:pPr>
            <a:r>
              <a:rPr lang="ru-RU" sz="1400" b="1" u="sng" dirty="0">
                <a:solidFill>
                  <a:srgbClr val="000000"/>
                </a:solidFill>
                <a:ea typeface="Consolas" panose="020B0609020204030204" pitchFamily="49" charset="0"/>
                <a:cs typeface="Arial" panose="020B0604020202020204" pitchFamily="34" charset="0"/>
              </a:rPr>
              <a:t>Непосредственными объектами судебно-экспертного исследования </a:t>
            </a:r>
          </a:p>
          <a:p>
            <a:pPr marL="285750" indent="-285750" algn="ctr">
              <a:spcAft>
                <a:spcPts val="0"/>
              </a:spcAft>
              <a:buFont typeface="Arial" panose="020B0604020202020204" pitchFamily="34" charset="0"/>
              <a:buChar char="•"/>
              <a:defRPr/>
            </a:pPr>
            <a:r>
              <a:rPr lang="ru-RU" sz="1400" b="1" u="sng" dirty="0">
                <a:solidFill>
                  <a:srgbClr val="000000"/>
                </a:solidFill>
                <a:ea typeface="Consolas" panose="020B0609020204030204" pitchFamily="49" charset="0"/>
                <a:cs typeface="Arial" panose="020B0604020202020204" pitchFamily="34" charset="0"/>
              </a:rPr>
              <a:t>ЛКМ, ЛКП и ПМ являются:</a:t>
            </a:r>
            <a:endParaRPr lang="ru-RU" sz="1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лакокрасочные материалы и лакокрасочные покрытия широкого круга предметов (транспортных средств, сейфов, предметов домашнего обихода, явившихся либо орудием преступления, либо предметами преступного посягательства);</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сырьевые компоненты и изделия из полимерных материалов различного целевого назначения (пленки, шпагаты, фурнитура, изделия кабельной промышленности, полимерные детали автотранспортных средств, изделия из резины - автомобильные шины, шланги);</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частицы ЛКП, отделенные от предметов с окрашенной поверхностью, обнаруженные на месте происшествия или в следах наслоениях на предметах-носителях;</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частицы полимерного материала (изделия), подвергшегося разрушению, изменению в связи с событием преступления;</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предметы-носители следов их контактного взаимодействия с ЛКМ, ПМ или окрашенным предметом;</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отдельные объемы сыпучих или жидких ЛКМ, имеющих предположительно общий источник происхождения (по месту изготовления, хранения, использования), а также отдельные объемы компонентов ЛКМ (связующие, пигменты, наполнители), предположительно использованные для изготовления конкретного и готового к употреблению ЛКМ;</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оборудование (механизмы) и технология изготовления ЛКМ, ЛКП и ПМ;</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образцы для экспертного исследования ЛКМ и ЛКП конкретного окрашенного предмета или конкретной массы полимерного материала;</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справочная и исходная информация об объектах исследования (технология изготовления, окраски, условия хранения, использования);</a:t>
            </a:r>
            <a:endParaRPr lang="ru-RU" sz="1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коллекционный материал (контрольные образцы ЛКМ, ЛКП, ПМ информационного фонда).</a:t>
            </a:r>
            <a:endParaRPr lang="ru-RU" sz="1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2EBD4DD-1879-DA41-8FBE-F5308A5379F0}"/>
              </a:ext>
            </a:extLst>
          </p:cNvPr>
          <p:cNvSpPr/>
          <p:nvPr/>
        </p:nvSpPr>
        <p:spPr>
          <a:xfrm>
            <a:off x="323850" y="333375"/>
            <a:ext cx="8569325" cy="3046988"/>
          </a:xfrm>
          <a:prstGeom prst="rect">
            <a:avLst/>
          </a:prstGeom>
          <a:ln w="28575">
            <a:solidFill>
              <a:schemeClr val="tx1"/>
            </a:solidFill>
          </a:ln>
        </p:spPr>
        <p:txBody>
          <a:bodyPr>
            <a:spAutoFit/>
          </a:bodyPr>
          <a:lstStyle/>
          <a:p>
            <a:pPr>
              <a:spcAft>
                <a:spcPts val="0"/>
              </a:spcAft>
              <a:defRPr/>
            </a:pPr>
            <a:r>
              <a:rPr lang="ru-RU" dirty="0">
                <a:solidFill>
                  <a:srgbClr val="000000"/>
                </a:solidFill>
                <a:ea typeface="Consolas" panose="020B0609020204030204" pitchFamily="49" charset="0"/>
                <a:cs typeface="Arial" panose="020B0604020202020204" pitchFamily="34" charset="0"/>
              </a:rPr>
              <a:t>    </a:t>
            </a:r>
            <a:r>
              <a:rPr lang="ru-RU" b="1" dirty="0">
                <a:solidFill>
                  <a:srgbClr val="000000"/>
                </a:solidFill>
                <a:ea typeface="Consolas" panose="020B0609020204030204" pitchFamily="49" charset="0"/>
                <a:cs typeface="Arial" panose="020B0604020202020204" pitchFamily="34" charset="0"/>
              </a:rPr>
              <a:t> Объекты </a:t>
            </a:r>
            <a:r>
              <a:rPr lang="ru-RU" dirty="0">
                <a:solidFill>
                  <a:srgbClr val="000000"/>
                </a:solidFill>
                <a:ea typeface="Consolas" panose="020B0609020204030204" pitchFamily="49" charset="0"/>
                <a:cs typeface="Arial" panose="020B0604020202020204" pitchFamily="34" charset="0"/>
              </a:rPr>
              <a:t>- м</a:t>
            </a:r>
            <a:r>
              <a:rPr lang="ru-RU" b="1" dirty="0">
                <a:solidFill>
                  <a:srgbClr val="000000"/>
                </a:solidFill>
                <a:ea typeface="Consolas" panose="020B0609020204030204" pitchFamily="49" charset="0"/>
                <a:cs typeface="Arial" panose="020B0604020202020204" pitchFamily="34" charset="0"/>
              </a:rPr>
              <a:t>атериалы дела:</a:t>
            </a:r>
            <a:endParaRPr lang="ru-RU" sz="2400" b="1"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протокол осмотра места происшествия;</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протокол изъятия вещественных доказательств;</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заключения судебно-медицинской экспертизы по делам о дорожно-транспортном происшествии (далее – ДТП);</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протоколы допроса подозреваемого (потерпевшего), содержащие информацию о времени эксплуатации объекта с окрашенной поверхностью, например, транспортного средства (далее – ТС), возможной перекраски, замене деталей в случае ДТП.</a:t>
            </a:r>
            <a:endParaRPr lang="ru-RU" sz="2400" dirty="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5B1CA63D-77CF-074C-AAD7-5917E2126742}"/>
              </a:ext>
            </a:extLst>
          </p:cNvPr>
          <p:cNvSpPr/>
          <p:nvPr/>
        </p:nvSpPr>
        <p:spPr>
          <a:xfrm>
            <a:off x="323850" y="3419475"/>
            <a:ext cx="8569325" cy="3416320"/>
          </a:xfrm>
          <a:prstGeom prst="rect">
            <a:avLst/>
          </a:prstGeom>
          <a:ln w="28575">
            <a:solidFill>
              <a:schemeClr val="tx1"/>
            </a:solidFill>
          </a:ln>
        </p:spPr>
        <p:txBody>
          <a:bodyPr>
            <a:spAutoFit/>
          </a:bodyPr>
          <a:lstStyle/>
          <a:p>
            <a:pPr algn="ctr">
              <a:spcAft>
                <a:spcPts val="0"/>
              </a:spcAft>
              <a:defRPr/>
            </a:pPr>
            <a:r>
              <a:rPr lang="ru-RU" b="1" dirty="0">
                <a:solidFill>
                  <a:srgbClr val="000000"/>
                </a:solidFill>
                <a:ea typeface="Consolas" panose="020B0609020204030204" pitchFamily="49" charset="0"/>
                <a:cs typeface="Arial" panose="020B0604020202020204" pitchFamily="34" charset="0"/>
              </a:rPr>
              <a:t>При проведении исследования дополнительно изучаются:</a:t>
            </a:r>
            <a:endParaRPr lang="ru-RU" sz="2400" b="1"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фабула дела (данные осмотра ТС: цвет, наличие повреждений, место их расположения, год выпуска); результаты судебно-медицинской экспертизы либо первоначального медицинского освидетельствования потерпевшего – наличие, характер и месторасположение повреждений; состояние дорожного полотна (грунт, асфальтированное покрытие, наличие загрязнений);</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информация о дате и технологии окраски предмета, об условиях эксплуатации и хранения предмета, условиях обнаружения, о возможных изменениях предмета, происшедших с ним с момента происшествия до изъятия (в том числе и перекраске). </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Прямоугольник 1">
            <a:extLst>
              <a:ext uri="{FF2B5EF4-FFF2-40B4-BE49-F238E27FC236}">
                <a16:creationId xmlns:a16="http://schemas.microsoft.com/office/drawing/2014/main" id="{A8750C33-C5CA-8D48-8DA5-7517F9DBA467}"/>
              </a:ext>
            </a:extLst>
          </p:cNvPr>
          <p:cNvSpPr>
            <a:spLocks noChangeArrowheads="1"/>
          </p:cNvSpPr>
          <p:nvPr/>
        </p:nvSpPr>
        <p:spPr bwMode="auto">
          <a:xfrm>
            <a:off x="400050" y="0"/>
            <a:ext cx="84978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endParaRPr>
          </a:p>
          <a:p>
            <a:pPr algn="ctr">
              <a:spcBef>
                <a:spcPct val="0"/>
              </a:spcBef>
              <a:buFontTx/>
              <a:buNone/>
            </a:pPr>
            <a:r>
              <a:rPr lang="ru-RU" altLang="ru-RU" sz="1800" b="1">
                <a:solidFill>
                  <a:srgbClr val="000000"/>
                </a:solidFill>
                <a:latin typeface="Arial" panose="020B0604020202020204" pitchFamily="34" charset="0"/>
                <a:ea typeface="Consolas" panose="020B0609020204030204" pitchFamily="49" charset="0"/>
                <a:cs typeface="Arial" panose="020B0604020202020204" pitchFamily="34" charset="0"/>
              </a:rPr>
              <a:t>При назначении экспертизы ЛКМ, ЛКП и ПМ следует соблюдать следующие требования:</a:t>
            </a:r>
            <a:r>
              <a:rPr lang="ru-RU" altLang="ru-RU" sz="1800" b="1">
                <a:latin typeface="Arial" panose="020B0604020202020204" pitchFamily="34" charset="0"/>
                <a:ea typeface="Consolas" panose="020B0609020204030204" pitchFamily="49" charset="0"/>
                <a:cs typeface="Arial" panose="020B0604020202020204" pitchFamily="34" charset="0"/>
              </a:rPr>
              <a:t> </a:t>
            </a:r>
          </a:p>
        </p:txBody>
      </p:sp>
      <p:sp>
        <p:nvSpPr>
          <p:cNvPr id="210946" name="Прямоугольник 2">
            <a:extLst>
              <a:ext uri="{FF2B5EF4-FFF2-40B4-BE49-F238E27FC236}">
                <a16:creationId xmlns:a16="http://schemas.microsoft.com/office/drawing/2014/main" id="{C4BE3E33-B15B-C64D-9126-D7A117EED633}"/>
              </a:ext>
            </a:extLst>
          </p:cNvPr>
          <p:cNvSpPr>
            <a:spLocks noChangeArrowheads="1"/>
          </p:cNvSpPr>
          <p:nvPr/>
        </p:nvSpPr>
        <p:spPr bwMode="auto">
          <a:xfrm>
            <a:off x="269959" y="1124744"/>
            <a:ext cx="8641655" cy="537110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ü"/>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вещественные доказательства - кусочки краски, полимера, обнаруженные на месте происшествия, собирают в один бумажный пакет, стараясь не нарушить границ их раздела;</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для получения информации о полной системе окраски конкретного предмета (например, транспортного средства) следует производить отбор сравнительных образцов покрытия путем вырезания кусочков его вплоть до нижележащей подложки (металла, дерева);</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предметы со следами наслоения необходимо изымать так, чтобы сохранились старые следы и не образовывались новые, не связанные с событием преступления;</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поврежденные места лакокрасочного покрытия окрашенных предметов, а также одежду или другие объекты со следами краски следует предохранять от дополнительных механических воздействий, попадания каких-либо посторонних частиц;</a:t>
            </a:r>
            <a:endParaRPr lang="ru-RU" altLang="ru-RU" sz="24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на одежде или другом предмете микрочастицы краски, полимера могут быть не замечены, поэтому все операции с ними (осмотр, измерение) проводят на чистой белой бумаге (если частицы осыпаются, они остаются на ней), в которую эти вещи затем упаковывают и направляют на экспертизу.</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Прямоугольник 1">
            <a:extLst>
              <a:ext uri="{FF2B5EF4-FFF2-40B4-BE49-F238E27FC236}">
                <a16:creationId xmlns:a16="http://schemas.microsoft.com/office/drawing/2014/main" id="{C247BC11-1269-9746-B74B-586F17349792}"/>
              </a:ext>
            </a:extLst>
          </p:cNvPr>
          <p:cNvSpPr>
            <a:spLocks noChangeArrowheads="1"/>
          </p:cNvSpPr>
          <p:nvPr/>
        </p:nvSpPr>
        <p:spPr bwMode="auto">
          <a:xfrm>
            <a:off x="215900" y="150813"/>
            <a:ext cx="8712200" cy="655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ü"/>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образцы для исследования с окрашенных поверхностей желательно изымать в местах, расположенных как можно ближе от предполагаемого места их контактирования;</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направляя на экспертизу предметы-носители с наслоениями краски, соскобы лакокрасочных покрытий, отдельные окрашенные предметы, необходимо каждый предмет герметично упаковывать в плотную белую бумагу, либо отрезки полиэтиленовой пленки;</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при исследовании пленочных полимерных материалов выявление признаков связано с особенностями технологии производства, вследствие этого в качестве образцов необходимо представление образцов продукции не только определенного (проверяемого) завода - изготовителя, но и определенного механизма;</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при изъятии с места происшествия полимерных пуговиц следует обеспечить сохранность на их поверхности посторонних микрочастиц, в том числе и остатков ниток пришива и микрочастиц ткани, так как решение задачи по установлению принадлежности пуговиц конкретному предмету одежды предусматривает комплексный характер экспертизы с привлечением экспертов разных экспертных специальностей (трасологов, специалистов в области судебной экспертизы полимерных и волокнистых материалов);</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если по материалам дела установлено (например, при допросе подозреваемого), что пуговица, обнаруженная на месте происшествия, является частью комплекта пуговиц, приобретенного в торговой сети (конкретном месте), следует представить в качестве свободных образцов комплект пуговиц (либо оставшуюся часть) той же партии;</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для идентификационного исследования разделенных на части изделий кабельной промышленности при проведении материаловедческой экспертизы (в случае отсутствия общей линии разделения) эксперту необходимы сведения, определяющие границы искомого целого, то есть указываются его количество, обстоятельства возникновения, особенности эксплуатации и разделения на части;</a:t>
            </a:r>
            <a:endParaRPr lang="ru-RU" altLang="ru-RU" sz="1500">
              <a:latin typeface="Arial" panose="020B0604020202020204" pitchFamily="34" charset="0"/>
              <a:ea typeface="Consolas" panose="020B0609020204030204" pitchFamily="49" charset="0"/>
              <a:cs typeface="Arial" panose="020B0604020202020204" pitchFamily="34" charset="0"/>
            </a:endParaRPr>
          </a:p>
          <a:p>
            <a:pPr algn="just">
              <a:spcBef>
                <a:spcPct val="0"/>
              </a:spcBef>
              <a:buFont typeface="Wingdings" pitchFamily="2" charset="2"/>
              <a:buChar char="ü"/>
            </a:pPr>
            <a:r>
              <a:rPr lang="ru-RU" altLang="ru-RU" sz="1500">
                <a:solidFill>
                  <a:srgbClr val="000000"/>
                </a:solidFill>
                <a:latin typeface="Arial" panose="020B0604020202020204" pitchFamily="34" charset="0"/>
                <a:ea typeface="Consolas" panose="020B0609020204030204" pitchFamily="49" charset="0"/>
                <a:cs typeface="Arial" panose="020B0604020202020204" pitchFamily="34" charset="0"/>
              </a:rPr>
              <a:t>для установления факта перекраски транспортного средства требуется отбор образцов покрытия с различных деталей, основной из которых является кузов автомобиля, а в случае перебивки номера отбор образцов производится и с внутренних частей детали (места расположения номера).</a:t>
            </a:r>
            <a:endParaRPr lang="ru-RU" altLang="ru-RU" sz="15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7083545-F9DD-CA48-9E99-098423D3655E}"/>
              </a:ext>
            </a:extLst>
          </p:cNvPr>
          <p:cNvSpPr/>
          <p:nvPr/>
        </p:nvSpPr>
        <p:spPr>
          <a:xfrm>
            <a:off x="304800" y="188913"/>
            <a:ext cx="8534400" cy="6480175"/>
          </a:xfrm>
          <a:prstGeom prst="rect">
            <a:avLst/>
          </a:prstGeom>
          <a:ln w="28575">
            <a:solidFill>
              <a:schemeClr val="tx1"/>
            </a:solidFill>
          </a:ln>
        </p:spPr>
        <p:txBody>
          <a:bodyPr>
            <a:spAutoFit/>
          </a:bodyPr>
          <a:lstStyle/>
          <a:p>
            <a:pPr algn="ctr">
              <a:spcAft>
                <a:spcPts val="0"/>
              </a:spcAft>
              <a:defRPr/>
            </a:pPr>
            <a:r>
              <a:rPr lang="ru-RU" sz="1500" b="1" u="sng" dirty="0">
                <a:solidFill>
                  <a:srgbClr val="000000"/>
                </a:solidFill>
                <a:ea typeface="Consolas" panose="020B0609020204030204" pitchFamily="49" charset="0"/>
                <a:cs typeface="Arial" panose="020B0604020202020204" pitchFamily="34" charset="0"/>
              </a:rPr>
              <a:t>При назначении экспертизы в зависимости от поставленных вопросов необходимо</a:t>
            </a:r>
            <a:r>
              <a:rPr lang="ru-RU" sz="1500" b="1" dirty="0">
                <a:solidFill>
                  <a:srgbClr val="000000"/>
                </a:solidFill>
                <a:ea typeface="Consolas" panose="020B0609020204030204" pitchFamily="49" charset="0"/>
                <a:cs typeface="Arial" panose="020B0604020202020204" pitchFamily="34" charset="0"/>
              </a:rPr>
              <a:t>:</a:t>
            </a:r>
          </a:p>
          <a:p>
            <a:pPr marL="285750" indent="-285750" algn="just">
              <a:spcAft>
                <a:spcPts val="0"/>
              </a:spcAft>
              <a:buFont typeface="Wingdings" pitchFamily="2" charset="2"/>
              <a:buChar char="Ø"/>
              <a:defRPr/>
            </a:pPr>
            <a:r>
              <a:rPr lang="ru-RU" sz="1600" dirty="0">
                <a:solidFill>
                  <a:srgbClr val="000000"/>
                </a:solidFill>
                <a:ea typeface="Consolas" panose="020B0609020204030204" pitchFamily="49" charset="0"/>
                <a:cs typeface="Arial" panose="020B0604020202020204" pitchFamily="34" charset="0"/>
              </a:rPr>
              <a:t>в установочной части постановления изложить подробно фабулу дела (данные осмотра ТС: цвет, наличие повреждений, место их расположения, год выпуска (для ДТП в условиях очевидности); результаты судебно-медицинской экспертизы либо первоначального медицинского освидетельствования потерпевшего - наличие, характер и месторасположение повреждений; состояние дорожного полотна (грунт, асфальтированное покрытие, наличие загрязнений);</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Ø"/>
              <a:defRPr/>
            </a:pPr>
            <a:r>
              <a:rPr lang="ru-RU" sz="1600" dirty="0">
                <a:solidFill>
                  <a:srgbClr val="000000"/>
                </a:solidFill>
                <a:ea typeface="Consolas" panose="020B0609020204030204" pitchFamily="49" charset="0"/>
                <a:cs typeface="Arial" panose="020B0604020202020204" pitchFamily="34" charset="0"/>
              </a:rPr>
              <a:t>предоставить информацию о дате и технологии окраски предмета, об условиях эксплуатации и хранения предмета, условиях обнаружения, о возможных изменениях предмета, происшедших с ним с момента происшествия до изъятия (в том числе и перекраске); </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Ø"/>
              <a:defRPr/>
            </a:pPr>
            <a:r>
              <a:rPr lang="ru-RU" sz="1600" dirty="0">
                <a:solidFill>
                  <a:srgbClr val="000000"/>
                </a:solidFill>
                <a:ea typeface="Consolas" panose="020B0609020204030204" pitchFamily="49" charset="0"/>
                <a:cs typeface="Arial" panose="020B0604020202020204" pitchFamily="34" charset="0"/>
              </a:rPr>
              <a:t>при решении вопроса относительно обнаружения следов наслоений частиц покрытия (либо других частиц, принадлежащих АТС при расследовании дел о ДТП) рекомендуется привлекать специалиста оперативно-криминалистического управления системы Министерства внутренних дел Республики Казахстан, а на экспертное исследование ставить вопрос относительно конкретных следов повреждений, наслоений, образованных при контакте с ТС;</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Ø"/>
              <a:defRPr/>
            </a:pPr>
            <a:r>
              <a:rPr lang="ru-RU" sz="1600" dirty="0">
                <a:solidFill>
                  <a:srgbClr val="000000"/>
                </a:solidFill>
                <a:ea typeface="Consolas" panose="020B0609020204030204" pitchFamily="49" charset="0"/>
                <a:cs typeface="Arial" panose="020B0604020202020204" pitchFamily="34" charset="0"/>
              </a:rPr>
              <a:t>при экспертном исследовании следов ЛКП на предмете-носителе в постановлении следует оговаривать возможность (нежелательность) частичного повреждения данного предмета;</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Wingdings" pitchFamily="2" charset="2"/>
              <a:buChar char="Ø"/>
              <a:defRPr/>
            </a:pPr>
            <a:r>
              <a:rPr lang="ru-RU" sz="1600" dirty="0">
                <a:solidFill>
                  <a:srgbClr val="000000"/>
                </a:solidFill>
                <a:ea typeface="Consolas" panose="020B0609020204030204" pitchFamily="49" charset="0"/>
                <a:cs typeface="Arial" panose="020B0604020202020204" pitchFamily="34" charset="0"/>
              </a:rPr>
              <a:t>формулировка вопросов при криминалистическом исследовании одежды с целью ее идентификации по отделенным пуговицам либо идентификационного исследования разделенных на части изделий кабельной промышленности при проведении материаловедческой экспертизы (в случае отсутствия общей линии разделения) обеспечивается комплексное </a:t>
            </a:r>
            <a:r>
              <a:rPr lang="ru-RU" sz="1600" dirty="0" err="1">
                <a:solidFill>
                  <a:srgbClr val="000000"/>
                </a:solidFill>
                <a:ea typeface="Consolas" panose="020B0609020204030204" pitchFamily="49" charset="0"/>
                <a:cs typeface="Arial" panose="020B0604020202020204" pitchFamily="34" charset="0"/>
              </a:rPr>
              <a:t>трасолого</a:t>
            </a:r>
            <a:r>
              <a:rPr lang="ru-RU" sz="1600" dirty="0">
                <a:solidFill>
                  <a:srgbClr val="000000"/>
                </a:solidFill>
                <a:ea typeface="Consolas" panose="020B0609020204030204" pitchFamily="49" charset="0"/>
                <a:cs typeface="Arial" panose="020B0604020202020204" pitchFamily="34" charset="0"/>
              </a:rPr>
              <a:t>-материаловедческое исследование.</a:t>
            </a:r>
          </a:p>
        </p:txBody>
      </p:sp>
    </p:spTree>
  </p:cSld>
  <p:clrMapOvr>
    <a:masterClrMapping/>
  </p:clrMapOvr>
  <p:transition>
    <p:wipe dir="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Прямоугольник 1">
            <a:extLst>
              <a:ext uri="{FF2B5EF4-FFF2-40B4-BE49-F238E27FC236}">
                <a16:creationId xmlns:a16="http://schemas.microsoft.com/office/drawing/2014/main" id="{AD5A25A2-4A32-EF4D-BAAA-437A9D8EC5D9}"/>
              </a:ext>
            </a:extLst>
          </p:cNvPr>
          <p:cNvSpPr>
            <a:spLocks noChangeArrowheads="1"/>
          </p:cNvSpPr>
          <p:nvPr/>
        </p:nvSpPr>
        <p:spPr bwMode="auto">
          <a:xfrm>
            <a:off x="539750" y="188913"/>
            <a:ext cx="835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ТЕМА 27. СУДЕБНО-ЭКСПЕРТНОЕ ИССЛЕДОВАНИЕ НЕФТЕПРОДУКТОВ </a:t>
            </a:r>
          </a:p>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И ГОРЮЧЕ-СМАЗОЧНЫХ МАТЕРИАЛОВ</a:t>
            </a:r>
            <a:r>
              <a:rPr lang="ru-RU" altLang="ru-RU" sz="1800" dirty="0">
                <a:latin typeface="Arial" panose="020B0604020202020204" pitchFamily="34" charset="0"/>
                <a:ea typeface="Consolas" panose="020B0609020204030204" pitchFamily="49" charset="0"/>
                <a:cs typeface="Arial" panose="020B0604020202020204" pitchFamily="34" charset="0"/>
              </a:rPr>
              <a:t> </a:t>
            </a:r>
          </a:p>
        </p:txBody>
      </p:sp>
      <p:sp>
        <p:nvSpPr>
          <p:cNvPr id="214018" name="Прямоугольник 2">
            <a:extLst>
              <a:ext uri="{FF2B5EF4-FFF2-40B4-BE49-F238E27FC236}">
                <a16:creationId xmlns:a16="http://schemas.microsoft.com/office/drawing/2014/main" id="{EE5268F9-E850-1547-BE32-B24725FF6585}"/>
              </a:ext>
            </a:extLst>
          </p:cNvPr>
          <p:cNvSpPr>
            <a:spLocks noChangeArrowheads="1"/>
          </p:cNvSpPr>
          <p:nvPr/>
        </p:nvSpPr>
        <p:spPr bwMode="auto">
          <a:xfrm>
            <a:off x="252413" y="901700"/>
            <a:ext cx="8640762" cy="1323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ea typeface="Consolas" panose="020B0609020204030204" pitchFamily="49" charset="0"/>
                <a:cs typeface="Arial" panose="020B0604020202020204" pitchFamily="34" charset="0"/>
              </a:rPr>
              <a:t>Предметом данного рода экспертизы</a:t>
            </a:r>
            <a:r>
              <a:rPr lang="ru-RU" altLang="ru-RU" sz="1600" b="1">
                <a:solidFill>
                  <a:srgbClr val="000000"/>
                </a:solidFill>
                <a:latin typeface="Arial" panose="020B0604020202020204" pitchFamily="34" charset="0"/>
                <a:ea typeface="Consolas" panose="020B0609020204030204" pitchFamily="49" charset="0"/>
                <a:cs typeface="Arial" panose="020B0604020202020204" pitchFamily="34" charset="0"/>
              </a:rPr>
              <a:t> </a:t>
            </a:r>
            <a:r>
              <a:rPr lang="ru-RU" altLang="ru-RU" sz="1600">
                <a:solidFill>
                  <a:srgbClr val="000000"/>
                </a:solidFill>
                <a:latin typeface="Arial" panose="020B0604020202020204" pitchFamily="34" charset="0"/>
                <a:ea typeface="Consolas" panose="020B0609020204030204" pitchFamily="49" charset="0"/>
                <a:cs typeface="Arial" panose="020B0604020202020204" pitchFamily="34" charset="0"/>
              </a:rPr>
              <a:t>является установление фактических данных, обстоятельств расследуемого события с помощью исследования нефтепродуктов и горюче-смазочных материалов (далее – НП и ГСМ) на основе общих положений судебной экспертизы и специальных отраслей знания – нефтехимии, технологии нефтепереработки и др., составляющие научные основы экспертизы данного рода.</a:t>
            </a:r>
            <a:r>
              <a:rPr lang="ru-RU" altLang="ru-RU" sz="1600">
                <a:latin typeface="Arial" panose="020B0604020202020204" pitchFamily="34" charset="0"/>
                <a:ea typeface="Consolas" panose="020B0609020204030204" pitchFamily="49" charset="0"/>
                <a:cs typeface="Arial" panose="020B0604020202020204" pitchFamily="34" charset="0"/>
              </a:rPr>
              <a:t> </a:t>
            </a:r>
          </a:p>
        </p:txBody>
      </p:sp>
      <p:sp>
        <p:nvSpPr>
          <p:cNvPr id="4" name="Прямоугольник 3">
            <a:extLst>
              <a:ext uri="{FF2B5EF4-FFF2-40B4-BE49-F238E27FC236}">
                <a16:creationId xmlns:a16="http://schemas.microsoft.com/office/drawing/2014/main" id="{4D39C027-BCDA-384E-8432-F6488ED8DD70}"/>
              </a:ext>
            </a:extLst>
          </p:cNvPr>
          <p:cNvSpPr/>
          <p:nvPr/>
        </p:nvSpPr>
        <p:spPr>
          <a:xfrm>
            <a:off x="252413" y="2390775"/>
            <a:ext cx="8640762" cy="4278313"/>
          </a:xfrm>
          <a:prstGeom prst="rect">
            <a:avLst/>
          </a:prstGeom>
          <a:ln w="28575">
            <a:solidFill>
              <a:schemeClr val="tx1"/>
            </a:solidFill>
          </a:ln>
        </p:spPr>
        <p:txBody>
          <a:bodyPr>
            <a:spAutoFit/>
          </a:bodyPr>
          <a:lstStyle/>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Задачи судебно-экспертного исследования нефтепродуктов и горюче-смазочных материалов:</a:t>
            </a:r>
            <a:endParaRPr lang="ru-RU" sz="16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обнаружение и установление природы вещества неизвестного происхождения с целью отнесения его к продуктам переработки нефти;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определение вида, марки представленного на исследование НП и ГСМ в соответствии с существующими научно-техническими и торговыми классификациями;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назначение и области применения НП, ГСМ, представленных на исследование;</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общей групповой принадлежности НП, ГСМ;</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единого источника происхождения по месту изготовления (конкретного нефтеперерабатывающего завода, принадлежности одной партии выпуска), условиям хранения, эксплуатации;</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отождествление масс (объектов) НП, ГСМ разделенных на части, в связи с исследуемым событием;</a:t>
            </a:r>
            <a:endParaRPr lang="ru-RU" sz="16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определение количественного содержания конкретных НП, ГСМ в смесях с другими веществами;</a:t>
            </a:r>
            <a:endParaRPr lang="ru-RU" sz="1600" dirty="0">
              <a:ea typeface="Consolas" panose="020B0609020204030204" pitchFamily="49" charset="0"/>
              <a:cs typeface="Arial" panose="020B0604020202020204" pitchFamily="34" charset="0"/>
            </a:endParaRPr>
          </a:p>
          <a:p>
            <a:pPr marL="285750" indent="-285750">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определение характера и причин видоизменений НП, ГСМ.</a:t>
            </a:r>
            <a:r>
              <a:rPr lang="ru-RU" sz="1600" dirty="0">
                <a:cs typeface="Arial" panose="020B0604020202020204" pitchFamily="34" charset="0"/>
              </a:rPr>
              <a:t> </a:t>
            </a:r>
          </a:p>
        </p:txBody>
      </p:sp>
    </p:spTree>
  </p:cSld>
  <p:clrMapOvr>
    <a:masterClrMapping/>
  </p:clrMapOvr>
  <p:transition>
    <p:wipe dir="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76F517B-A467-9049-B4A5-284F4E23CC84}"/>
              </a:ext>
            </a:extLst>
          </p:cNvPr>
          <p:cNvSpPr/>
          <p:nvPr/>
        </p:nvSpPr>
        <p:spPr>
          <a:xfrm>
            <a:off x="341313" y="414338"/>
            <a:ext cx="8461375" cy="6029325"/>
          </a:xfrm>
          <a:prstGeom prst="rect">
            <a:avLst/>
          </a:prstGeom>
          <a:ln w="28575">
            <a:solidFill>
              <a:schemeClr val="tx1"/>
            </a:solidFill>
          </a:ln>
        </p:spPr>
        <p:txBody>
          <a:bodyPr>
            <a:spAutoFit/>
          </a:bodyPr>
          <a:lstStyle/>
          <a:p>
            <a:pPr algn="ctr">
              <a:spcAft>
                <a:spcPts val="0"/>
              </a:spcAft>
              <a:defRPr/>
            </a:pPr>
            <a:r>
              <a:rPr lang="ru-RU" sz="1900" b="1" u="sng" dirty="0">
                <a:solidFill>
                  <a:srgbClr val="000000"/>
                </a:solidFill>
                <a:ea typeface="Consolas" panose="020B0609020204030204" pitchFamily="49" charset="0"/>
                <a:cs typeface="Arial" panose="020B0604020202020204" pitchFamily="34" charset="0"/>
              </a:rPr>
              <a:t>Вопросы судебно-экспертного исследования нефтепродуктов и горюче-смазочных материалов</a:t>
            </a:r>
            <a:r>
              <a:rPr lang="ru-RU" sz="1900" u="sng" dirty="0">
                <a:solidFill>
                  <a:srgbClr val="000000"/>
                </a:solidFill>
                <a:ea typeface="Consolas" panose="020B0609020204030204" pitchFamily="49" charset="0"/>
                <a:cs typeface="Arial" panose="020B0604020202020204" pitchFamily="34" charset="0"/>
              </a:rPr>
              <a:t>:</a:t>
            </a:r>
            <a:endParaRPr lang="ru-RU" sz="1900" u="sng" dirty="0">
              <a:ea typeface="Consolas" panose="020B0609020204030204" pitchFamily="49" charset="0"/>
              <a:cs typeface="Arial" panose="020B0604020202020204" pitchFamily="34" charset="0"/>
            </a:endParaRPr>
          </a:p>
          <a:p>
            <a:pPr marL="342900" indent="-342900">
              <a:lnSpc>
                <a:spcPct val="115000"/>
              </a:lnSpc>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относится ли представленное на исследование вещество к НП и ГСМ;</a:t>
            </a:r>
            <a:endParaRPr lang="ru-RU" sz="1900" dirty="0">
              <a:ea typeface="Consolas" panose="020B0609020204030204" pitchFamily="49" charset="0"/>
              <a:cs typeface="Arial" panose="020B0604020202020204" pitchFamily="34" charset="0"/>
            </a:endParaRPr>
          </a:p>
          <a:p>
            <a:pPr marL="342900" indent="-342900">
              <a:lnSpc>
                <a:spcPct val="115000"/>
              </a:lnSpc>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к какой группе относится данное вещество (вид, марка, сорт, целевое назначение, сфера использования);</a:t>
            </a:r>
            <a:endParaRPr lang="ru-RU" sz="1900" dirty="0">
              <a:ea typeface="Consolas" panose="020B0609020204030204" pitchFamily="49" charset="0"/>
              <a:cs typeface="Arial" panose="020B0604020202020204" pitchFamily="34" charset="0"/>
            </a:endParaRPr>
          </a:p>
          <a:p>
            <a:pPr marL="342900" indent="-342900">
              <a:lnSpc>
                <a:spcPct val="115000"/>
              </a:lnSpc>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каково количественное содержание НП и ГСМ в смеси веществ;</a:t>
            </a:r>
            <a:endParaRPr lang="ru-RU" sz="1900" dirty="0">
              <a:ea typeface="Consolas" panose="020B0609020204030204" pitchFamily="49" charset="0"/>
              <a:cs typeface="Arial" panose="020B0604020202020204" pitchFamily="34" charset="0"/>
            </a:endParaRPr>
          </a:p>
          <a:p>
            <a:pPr marL="342900" indent="-342900">
              <a:lnSpc>
                <a:spcPct val="115000"/>
              </a:lnSpc>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имеются ли на данном предмете следы наслоения НП и ГСМ и к какому виду они относятся;</a:t>
            </a:r>
            <a:endParaRPr lang="ru-RU" sz="1900" dirty="0">
              <a:ea typeface="Consolas" panose="020B0609020204030204" pitchFamily="49" charset="0"/>
              <a:cs typeface="Arial" panose="020B0604020202020204" pitchFamily="34" charset="0"/>
            </a:endParaRPr>
          </a:p>
          <a:p>
            <a:pPr marL="342900" indent="-342900">
              <a:lnSpc>
                <a:spcPct val="115000"/>
              </a:lnSpc>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находились ли данные НП и ГСМ в эксплуатации, и какие примеси в них присутствуют;</a:t>
            </a:r>
            <a:endParaRPr lang="ru-RU" sz="1900" dirty="0">
              <a:ea typeface="Consolas" panose="020B0609020204030204" pitchFamily="49" charset="0"/>
              <a:cs typeface="Arial" panose="020B0604020202020204" pitchFamily="34" charset="0"/>
            </a:endParaRPr>
          </a:p>
          <a:p>
            <a:pPr marL="342900" indent="-342900">
              <a:lnSpc>
                <a:spcPct val="115000"/>
              </a:lnSpc>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имеют ли сравниваемые вещества, относящиеся к НП, ГСМ (в емкостях, наслоениях, пятнах), общую родовую или групповую принадлежность;</a:t>
            </a:r>
            <a:endParaRPr lang="ru-RU" sz="1900" dirty="0">
              <a:ea typeface="Consolas" panose="020B0609020204030204" pitchFamily="49" charset="0"/>
              <a:cs typeface="Arial" panose="020B0604020202020204" pitchFamily="34" charset="0"/>
            </a:endParaRPr>
          </a:p>
          <a:p>
            <a:pPr marL="342900" indent="-342900">
              <a:lnSpc>
                <a:spcPct val="115000"/>
              </a:lnSpc>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имеют ли сравниваемые вещества, относящиеся к НП, ГСМ (в емкостях, наслоениях, пятнах), общий источник происхождения по технологическим, эксплуатационным условиям;</a:t>
            </a:r>
            <a:endParaRPr lang="ru-RU" sz="1900" dirty="0">
              <a:ea typeface="Consolas" panose="020B0609020204030204" pitchFamily="49" charset="0"/>
              <a:cs typeface="Arial" panose="020B0604020202020204" pitchFamily="34" charset="0"/>
            </a:endParaRPr>
          </a:p>
          <a:p>
            <a:pPr marL="342900" indent="-342900">
              <a:lnSpc>
                <a:spcPct val="115000"/>
              </a:lnSpc>
              <a:spcAft>
                <a:spcPts val="0"/>
              </a:spcAft>
              <a:buFont typeface="Arial" panose="020B0604020202020204" pitchFamily="34" charset="0"/>
              <a:buChar char="•"/>
              <a:defRPr/>
            </a:pPr>
            <a:r>
              <a:rPr lang="ru-RU" sz="1900" dirty="0">
                <a:solidFill>
                  <a:srgbClr val="000000"/>
                </a:solidFill>
                <a:ea typeface="Consolas" panose="020B0609020204030204" pitchFamily="49" charset="0"/>
                <a:cs typeface="Arial" panose="020B0604020202020204" pitchFamily="34" charset="0"/>
              </a:rPr>
              <a:t>находились ли сравниваемые объекты НП, ГСМ ранее в единой массе, объеме (указываются конкретные объемы, массы или следы).</a:t>
            </a:r>
            <a:endParaRPr lang="ru-RU" sz="19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5954DF0-04D0-AB49-90B7-636BBB3DEC9F}"/>
              </a:ext>
            </a:extLst>
          </p:cNvPr>
          <p:cNvSpPr/>
          <p:nvPr/>
        </p:nvSpPr>
        <p:spPr>
          <a:xfrm>
            <a:off x="503238" y="390525"/>
            <a:ext cx="8137525" cy="2800767"/>
          </a:xfrm>
          <a:prstGeom prst="rect">
            <a:avLst/>
          </a:prstGeom>
          <a:ln w="28575">
            <a:solidFill>
              <a:schemeClr val="tx1"/>
            </a:solidFill>
          </a:ln>
        </p:spPr>
        <p:txBody>
          <a:bodyPr>
            <a:spAutoFit/>
          </a:bodyPr>
          <a:lstStyle/>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Объектами судебно-экспертного исследования нефтепродуктов и горюче-смазочных материалов (далее НП и ГСМ) являются:</a:t>
            </a:r>
            <a:endParaRPr lang="ru-RU" sz="1600" b="1" u="sng"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легковоспламеняющиеся нефтепродукты (далее – ЛВНП) исследуются в основном по делам, связанным с поджогами, сожжениями трупов и так далее, а также по делам о фальсификации, хищении НП;</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смазочные материалы (далее – СМ) наиболее часто исследуются по делам о дорожно-транспортных происшествиях, а также связанным с применением холодного и огнестрельного оружия;</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твердые нефтепродукты (далее – ТН) исследуются по разнообразным уголовным делам, связанным с убийствами, кражами, дорожно-транспортными происшествиями.</a:t>
            </a:r>
            <a:endParaRPr lang="ru-RU" sz="1600" dirty="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5EB20C2E-295B-DC4F-B720-D4CFF5B0B9FF}"/>
              </a:ext>
            </a:extLst>
          </p:cNvPr>
          <p:cNvSpPr/>
          <p:nvPr/>
        </p:nvSpPr>
        <p:spPr>
          <a:xfrm>
            <a:off x="503238" y="3638550"/>
            <a:ext cx="8137525" cy="2862322"/>
          </a:xfrm>
          <a:prstGeom prst="rect">
            <a:avLst/>
          </a:prstGeom>
          <a:ln w="28575">
            <a:solidFill>
              <a:schemeClr val="tx1"/>
            </a:solidFill>
          </a:ln>
        </p:spPr>
        <p:txBody>
          <a:bodyPr>
            <a:spAutoFit/>
          </a:bodyPr>
          <a:lstStyle/>
          <a:p>
            <a:pPr algn="ctr">
              <a:spcAft>
                <a:spcPts val="0"/>
              </a:spcAft>
              <a:defRPr/>
            </a:pPr>
            <a:r>
              <a:rPr lang="ru-RU" b="1" u="sng" dirty="0">
                <a:solidFill>
                  <a:srgbClr val="000000"/>
                </a:solidFill>
                <a:ea typeface="Consolas" panose="020B0609020204030204" pitchFamily="49" charset="0"/>
                <a:cs typeface="Arial" panose="020B0604020202020204" pitchFamily="34" charset="0"/>
              </a:rPr>
              <a:t>Непосредственными объектами судебно-экспертного исследования НП и ГСМ могут являться:</a:t>
            </a:r>
            <a:endParaRPr lang="ru-RU"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определенные объемы нефти и нефтепродуктов (легковоспламеняющиеся, твердые), ГСМ, а также смазочные материалы иной природы;</a:t>
            </a:r>
            <a:endParaRPr lang="ru-RU"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следы НП и ГСМ на предмете-носителе (одежде, инструментах, частях тела);</a:t>
            </a:r>
            <a:endParaRPr lang="ru-RU"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образцы для экспертного исследования;</a:t>
            </a:r>
            <a:endParaRPr lang="ru-RU"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коллекционные образцы;</a:t>
            </a:r>
            <a:endParaRPr lang="ru-RU"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материалы уголовного дела.</a:t>
            </a:r>
            <a:endParaRPr lang="ru-RU"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2A4B70C-F451-3A48-B84A-AC7F9E01CF88}"/>
              </a:ext>
            </a:extLst>
          </p:cNvPr>
          <p:cNvSpPr/>
          <p:nvPr/>
        </p:nvSpPr>
        <p:spPr>
          <a:xfrm>
            <a:off x="107950" y="150813"/>
            <a:ext cx="8928100" cy="6556375"/>
          </a:xfrm>
          <a:prstGeom prst="rect">
            <a:avLst/>
          </a:prstGeom>
          <a:ln w="28575">
            <a:solidFill>
              <a:schemeClr val="tx1"/>
            </a:solidFill>
          </a:ln>
        </p:spPr>
        <p:txBody>
          <a:bodyPr>
            <a:spAutoFit/>
          </a:bodyPr>
          <a:lstStyle/>
          <a:p>
            <a:pPr algn="ctr">
              <a:spcAft>
                <a:spcPts val="0"/>
              </a:spcAft>
              <a:defRPr/>
            </a:pPr>
            <a:r>
              <a:rPr lang="ru-RU" sz="1400" b="1" u="sng" dirty="0">
                <a:solidFill>
                  <a:srgbClr val="000000"/>
                </a:solidFill>
                <a:ea typeface="Consolas" panose="020B0609020204030204" pitchFamily="49" charset="0"/>
                <a:cs typeface="Arial" panose="020B0604020202020204" pitchFamily="34" charset="0"/>
              </a:rPr>
              <a:t>При подготовке объектов НП и ГСМ на экспертное исследование соблюдаются следующие требования:</a:t>
            </a:r>
            <a:endParaRPr lang="ru-RU" sz="1400" b="1" u="sng"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объекты исследования представляются герметично укупоренными, так как большинство жидких НП (бензин, керосин, растворители) содержат в своем составе легколетучие компоненты;</a:t>
            </a:r>
            <a:endParaRPr lang="ru-RU" sz="1400"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во избежание изменения свойств НП и ГСМ, изъятие и представление их на экспертное исследование следует проводить в кратчайшие сроки и до отправки образцов на исследование рекомендуется хранить их в прохладном и темном месте (холодильнике);</a:t>
            </a:r>
            <a:endParaRPr lang="ru-RU" sz="1400"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если невозможно добиться герметичности емкости с обнаруженными НП (жидкими) их помещают в другую емкость, которая обеспечивает герметичность упаковки; при этом следует направить и емкость с ранее находящимися НП, что необходимо для обнаружения случайных посторонних примесей, обусловленных возможным "загрязнением" самой емкости; в случае невозможности представить конкретные объемы НП в виду значительных габаритов емкостей отбор жидких образцов НП из данных объемов производится в сухую стеклянную герметично укупоренную емкость;</a:t>
            </a:r>
            <a:endParaRPr lang="ru-RU" sz="1400"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образцы вязких НП и ГСМ (масла, пластичные смазки) следует помещать в стеклянную тару, твердых НП и ГСМ - в чистые полиэтиленовые пакеты;</a:t>
            </a:r>
            <a:endParaRPr lang="ru-RU" sz="1400"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для целей упаковки НП непригодны бумажные пакеты, спичечные коробки, упаковочный материал из древесины, картоны, тканей, так как жидкие и вязкие НП способны проникать и распределяться в массе материала предмета-носителя и последующее извлечение их из пористых материалов приводит к искажению результатов;</a:t>
            </a:r>
            <a:endParaRPr lang="ru-RU" sz="1400"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для обнаружения и исследования следов НП и ГСМ на предметах-носителях наиболее целесообразно предоставление самих предметов, обеспечивая сохранность на них следов наслоений НП и ГСМ, их локализацию;</a:t>
            </a:r>
            <a:endParaRPr lang="ru-RU" sz="1400"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при невозможности транспортировки предмета-носителя НП и ГСМ их следы снимаются ватными либо марлевыми тампонами или представляются вырезки из данных предметов-носителей. При этом необходимо представлять чистые образцы материалов этих предметов-носителей;</a:t>
            </a:r>
            <a:endParaRPr lang="ru-RU" sz="1400"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при решении вопроса относительно НП и ГСМ, качество которого вызывает сомнение, необходимо представление контрольных образцов данной марки в промежуток времени, близкий к проверяемому;</a:t>
            </a:r>
            <a:endParaRPr lang="ru-RU" sz="1400" dirty="0">
              <a:ea typeface="Consolas" panose="020B0609020204030204" pitchFamily="49" charset="0"/>
              <a:cs typeface="Arial" panose="020B0604020202020204" pitchFamily="34" charset="0"/>
            </a:endParaRPr>
          </a:p>
          <a:p>
            <a:pPr marL="127000" indent="-127000"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объекты, относящиеся к НП и ГСМ, предполагают первоочередность проведения экспертных исследований и только затем проводятся другие виды экспертиз (баллистическая, </a:t>
            </a:r>
            <a:r>
              <a:rPr lang="ru-RU" sz="1400" dirty="0" err="1">
                <a:solidFill>
                  <a:srgbClr val="000000"/>
                </a:solidFill>
                <a:ea typeface="Consolas" panose="020B0609020204030204" pitchFamily="49" charset="0"/>
                <a:cs typeface="Arial" panose="020B0604020202020204" pitchFamily="34" charset="0"/>
              </a:rPr>
              <a:t>трасологическая</a:t>
            </a:r>
            <a:r>
              <a:rPr lang="ru-RU" sz="1400" dirty="0">
                <a:solidFill>
                  <a:srgbClr val="000000"/>
                </a:solidFill>
                <a:ea typeface="Consolas" panose="020B0609020204030204" pitchFamily="49" charset="0"/>
                <a:cs typeface="Arial" panose="020B0604020202020204" pitchFamily="34" charset="0"/>
              </a:rPr>
              <a:t>, судебно-медицинская).</a:t>
            </a:r>
          </a:p>
        </p:txBody>
      </p:sp>
    </p:spTree>
  </p:cSld>
  <p:clrMapOvr>
    <a:masterClrMapping/>
  </p:clrMapOvr>
  <p:transition>
    <p:wipe dir="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C405D0-3F06-0B43-9375-57A2D93E420C}"/>
              </a:ext>
            </a:extLst>
          </p:cNvPr>
          <p:cNvSpPr/>
          <p:nvPr/>
        </p:nvSpPr>
        <p:spPr>
          <a:xfrm>
            <a:off x="395288" y="476250"/>
            <a:ext cx="8280400" cy="6080125"/>
          </a:xfrm>
          <a:prstGeom prst="rect">
            <a:avLst/>
          </a:prstGeom>
          <a:ln w="28575">
            <a:solidFill>
              <a:schemeClr val="tx1"/>
            </a:solidFill>
          </a:ln>
        </p:spPr>
        <p:txBody>
          <a:bodyPr>
            <a:spAutoFit/>
          </a:bodyPr>
          <a:lstStyle/>
          <a:p>
            <a:pPr algn="ctr">
              <a:lnSpc>
                <a:spcPct val="115000"/>
              </a:lnSpc>
              <a:spcAft>
                <a:spcPts val="0"/>
              </a:spcAft>
              <a:defRPr/>
            </a:pPr>
            <a:r>
              <a:rPr lang="ru-RU" sz="2000" b="1" u="sng" dirty="0">
                <a:solidFill>
                  <a:srgbClr val="000000"/>
                </a:solidFill>
                <a:ea typeface="Consolas" panose="020B0609020204030204" pitchFamily="49" charset="0"/>
                <a:cs typeface="Arial" panose="020B0604020202020204" pitchFamily="34" charset="0"/>
              </a:rPr>
              <a:t>Особенности подготовки постановления:</a:t>
            </a:r>
            <a:endParaRPr lang="ru-RU" sz="2000" b="1" u="sng" dirty="0">
              <a:ea typeface="Consolas" panose="020B0609020204030204" pitchFamily="49" charset="0"/>
              <a:cs typeface="Arial" panose="020B0604020202020204" pitchFamily="34" charset="0"/>
            </a:endParaRPr>
          </a:p>
          <a:p>
            <a:pPr marL="342900" indent="-342900" algn="just">
              <a:lnSpc>
                <a:spcPct val="115000"/>
              </a:lnSpc>
              <a:spcAft>
                <a:spcPts val="0"/>
              </a:spcAft>
              <a:buFont typeface="Wingdings" pitchFamily="2" charset="2"/>
              <a:buChar char="Ø"/>
              <a:defRPr/>
            </a:pPr>
            <a:r>
              <a:rPr lang="ru-RU" sz="2000" dirty="0">
                <a:solidFill>
                  <a:srgbClr val="000000"/>
                </a:solidFill>
                <a:ea typeface="Consolas" panose="020B0609020204030204" pitchFamily="49" charset="0"/>
                <a:cs typeface="Arial" panose="020B0604020202020204" pitchFamily="34" charset="0"/>
              </a:rPr>
              <a:t>при назначении экспертизы и формулировании вопросов эксперту необходимо в установочной части постановления изложить подробно фабулу дела, а также предоставить следующую исходную информацию:</a:t>
            </a:r>
            <a:endParaRPr lang="ru-RU" sz="2000" dirty="0">
              <a:ea typeface="Consolas" panose="020B0609020204030204" pitchFamily="49" charset="0"/>
              <a:cs typeface="Arial" panose="020B0604020202020204" pitchFamily="34" charset="0"/>
            </a:endParaRPr>
          </a:p>
          <a:p>
            <a:pPr marL="342900" indent="-342900" algn="just">
              <a:lnSpc>
                <a:spcPct val="115000"/>
              </a:lnSpc>
              <a:spcAft>
                <a:spcPts val="0"/>
              </a:spcAft>
              <a:buFont typeface="Wingdings" pitchFamily="2" charset="2"/>
              <a:buChar char="Ø"/>
              <a:defRPr/>
            </a:pPr>
            <a:r>
              <a:rPr lang="ru-RU" sz="2000" dirty="0">
                <a:solidFill>
                  <a:srgbClr val="000000"/>
                </a:solidFill>
                <a:ea typeface="Consolas" panose="020B0609020204030204" pitchFamily="49" charset="0"/>
                <a:cs typeface="Arial" panose="020B0604020202020204" pitchFamily="34" charset="0"/>
              </a:rPr>
              <a:t>сведения о происхождении исследуемых объектов, условиях хранения, транспортировки, эксплуатации, способах обнаружения и изъятия объектов;</a:t>
            </a:r>
            <a:endParaRPr lang="ru-RU" sz="2000" dirty="0">
              <a:ea typeface="Consolas" panose="020B0609020204030204" pitchFamily="49" charset="0"/>
              <a:cs typeface="Arial" panose="020B0604020202020204" pitchFamily="34" charset="0"/>
            </a:endParaRPr>
          </a:p>
          <a:p>
            <a:pPr marL="342900" indent="-342900" algn="just">
              <a:lnSpc>
                <a:spcPct val="115000"/>
              </a:lnSpc>
              <a:spcAft>
                <a:spcPts val="0"/>
              </a:spcAft>
              <a:buFont typeface="Wingdings" pitchFamily="2" charset="2"/>
              <a:buChar char="Ø"/>
              <a:defRPr/>
            </a:pPr>
            <a:r>
              <a:rPr lang="ru-RU" sz="2000" dirty="0">
                <a:solidFill>
                  <a:srgbClr val="000000"/>
                </a:solidFill>
                <a:ea typeface="Consolas" panose="020B0609020204030204" pitchFamily="49" charset="0"/>
                <a:cs typeface="Arial" panose="020B0604020202020204" pitchFamily="34" charset="0"/>
              </a:rPr>
              <a:t>данные о месте приобретения, о возможности использования причастными к делу лицами определенных видов НП и ГСМ, то есть в соответствии с профессиональной деятельностью;</a:t>
            </a:r>
            <a:endParaRPr lang="ru-RU" sz="2000" dirty="0">
              <a:ea typeface="Consolas" panose="020B0609020204030204" pitchFamily="49" charset="0"/>
              <a:cs typeface="Arial" panose="020B0604020202020204" pitchFamily="34" charset="0"/>
            </a:endParaRPr>
          </a:p>
          <a:p>
            <a:pPr marL="342900" indent="-342900" algn="just">
              <a:lnSpc>
                <a:spcPct val="115000"/>
              </a:lnSpc>
              <a:spcAft>
                <a:spcPts val="0"/>
              </a:spcAft>
              <a:buFont typeface="Wingdings" pitchFamily="2" charset="2"/>
              <a:buChar char="Ø"/>
              <a:defRPr/>
            </a:pPr>
            <a:r>
              <a:rPr lang="ru-RU" sz="2000" dirty="0">
                <a:solidFill>
                  <a:srgbClr val="000000"/>
                </a:solidFill>
                <a:ea typeface="Consolas" panose="020B0609020204030204" pitchFamily="49" charset="0"/>
                <a:cs typeface="Arial" panose="020B0604020202020204" pitchFamily="34" charset="0"/>
              </a:rPr>
              <a:t>сведения о технологии изготовления самодельных композиций, о характере предмета, на котором обнаружены следы НП и ГСМ.</a:t>
            </a:r>
            <a:r>
              <a:rPr lang="en-US" sz="2000" dirty="0">
                <a:solidFill>
                  <a:srgbClr val="000000"/>
                </a:solidFill>
                <a:ea typeface="Consolas" panose="020B0609020204030204" pitchFamily="49" charset="0"/>
                <a:cs typeface="Arial" panose="020B0604020202020204" pitchFamily="34" charset="0"/>
              </a:rPr>
              <a:t>      </a:t>
            </a:r>
            <a:endParaRPr lang="ru-RU" sz="2000" dirty="0">
              <a:ea typeface="Consolas" panose="020B0609020204030204" pitchFamily="49" charset="0"/>
              <a:cs typeface="Arial" panose="020B0604020202020204" pitchFamily="34" charset="0"/>
            </a:endParaRPr>
          </a:p>
          <a:p>
            <a:pPr marL="342900" indent="-342900" algn="just">
              <a:lnSpc>
                <a:spcPct val="115000"/>
              </a:lnSpc>
              <a:spcAft>
                <a:spcPts val="0"/>
              </a:spcAft>
              <a:buFont typeface="Wingdings" pitchFamily="2" charset="2"/>
              <a:buChar char="Ø"/>
              <a:defRPr/>
            </a:pPr>
            <a:r>
              <a:rPr lang="ru-RU" sz="2000" dirty="0">
                <a:solidFill>
                  <a:srgbClr val="000000"/>
                </a:solidFill>
                <a:ea typeface="Consolas" panose="020B0609020204030204" pitchFamily="49" charset="0"/>
                <a:cs typeface="Arial" panose="020B0604020202020204" pitchFamily="34" charset="0"/>
              </a:rPr>
              <a:t>Данная исходная информация может содержаться в материалах дела - протоколах допроса, в технической документации проверяемых предприятий.</a:t>
            </a:r>
            <a:endParaRPr lang="ru-RU" sz="20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2">
            <a:extLst>
              <a:ext uri="{FF2B5EF4-FFF2-40B4-BE49-F238E27FC236}">
                <a16:creationId xmlns:a16="http://schemas.microsoft.com/office/drawing/2014/main" id="{4F4FC5A5-3A60-D24B-8B7D-559D27D851B4}"/>
              </a:ext>
            </a:extLst>
          </p:cNvPr>
          <p:cNvSpPr>
            <a:spLocks noChangeArrowheads="1"/>
          </p:cNvSpPr>
          <p:nvPr/>
        </p:nvSpPr>
        <p:spPr bwMode="auto">
          <a:xfrm>
            <a:off x="500063" y="193675"/>
            <a:ext cx="828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000000"/>
                </a:solidFill>
                <a:latin typeface="Arial" panose="020B0604020202020204" pitchFamily="34" charset="0"/>
                <a:cs typeface="Times New Roman" panose="02020603050405020304" pitchFamily="18" charset="0"/>
              </a:rPr>
              <a:t>Порядок получения образцов (статья 265 УПК РК)</a:t>
            </a:r>
            <a:endParaRPr lang="ru-RU" altLang="ru-RU" sz="1600" b="1" dirty="0">
              <a:latin typeface="Arial" panose="020B0604020202020204" pitchFamily="34" charset="0"/>
            </a:endParaRPr>
          </a:p>
        </p:txBody>
      </p:sp>
      <p:sp>
        <p:nvSpPr>
          <p:cNvPr id="38914" name="Прямоугольник 4">
            <a:extLst>
              <a:ext uri="{FF2B5EF4-FFF2-40B4-BE49-F238E27FC236}">
                <a16:creationId xmlns:a16="http://schemas.microsoft.com/office/drawing/2014/main" id="{7C3497C3-C19B-1B4E-B25F-B8520C98F99A}"/>
              </a:ext>
            </a:extLst>
          </p:cNvPr>
          <p:cNvSpPr>
            <a:spLocks noChangeArrowheads="1"/>
          </p:cNvSpPr>
          <p:nvPr/>
        </p:nvSpPr>
        <p:spPr bwMode="auto">
          <a:xfrm>
            <a:off x="1214438" y="857250"/>
            <a:ext cx="700087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q"/>
            </a:pPr>
            <a:r>
              <a:rPr lang="ru-RU" altLang="ru-RU" sz="1400" b="1">
                <a:solidFill>
                  <a:srgbClr val="000000"/>
                </a:solidFill>
                <a:latin typeface="Arial" panose="020B0604020202020204" pitchFamily="34" charset="0"/>
                <a:cs typeface="Times New Roman" panose="02020603050405020304" pitchFamily="18" charset="0"/>
              </a:rPr>
              <a:t> вызывает лицо к себе или прибывает к месту, где оно находится</a:t>
            </a:r>
            <a:endParaRPr lang="ru-RU" altLang="ru-RU" sz="1400" b="1">
              <a:solidFill>
                <a:srgbClr val="000000"/>
              </a:solidFill>
              <a:latin typeface="Arial" panose="020B0604020202020204" pitchFamily="34" charset="0"/>
            </a:endParaRPr>
          </a:p>
        </p:txBody>
      </p:sp>
      <p:sp>
        <p:nvSpPr>
          <p:cNvPr id="38915" name="Прямоугольник 6">
            <a:extLst>
              <a:ext uri="{FF2B5EF4-FFF2-40B4-BE49-F238E27FC236}">
                <a16:creationId xmlns:a16="http://schemas.microsoft.com/office/drawing/2014/main" id="{4B4A21D0-FAF2-2A42-84B3-8F4ED09B4663}"/>
              </a:ext>
            </a:extLst>
          </p:cNvPr>
          <p:cNvSpPr>
            <a:spLocks noChangeArrowheads="1"/>
          </p:cNvSpPr>
          <p:nvPr/>
        </p:nvSpPr>
        <p:spPr bwMode="auto">
          <a:xfrm>
            <a:off x="1214438" y="1214438"/>
            <a:ext cx="70008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q"/>
            </a:pPr>
            <a:r>
              <a:rPr lang="ru-RU" altLang="ru-RU" sz="1400" b="1">
                <a:solidFill>
                  <a:srgbClr val="000000"/>
                </a:solidFill>
                <a:latin typeface="Arial" panose="020B0604020202020204" pitchFamily="34" charset="0"/>
                <a:cs typeface="Times New Roman" panose="02020603050405020304" pitchFamily="18" charset="0"/>
              </a:rPr>
              <a:t> знакомит его под роспись с постановлением или поступившим к нему постановлением суда о получении образцов</a:t>
            </a:r>
            <a:endParaRPr lang="ru-RU" altLang="ru-RU" sz="1400" b="1">
              <a:solidFill>
                <a:srgbClr val="000000"/>
              </a:solidFill>
              <a:latin typeface="Arial" panose="020B0604020202020204" pitchFamily="34" charset="0"/>
            </a:endParaRPr>
          </a:p>
        </p:txBody>
      </p:sp>
      <p:sp>
        <p:nvSpPr>
          <p:cNvPr id="38916" name="Прямоугольник 7">
            <a:extLst>
              <a:ext uri="{FF2B5EF4-FFF2-40B4-BE49-F238E27FC236}">
                <a16:creationId xmlns:a16="http://schemas.microsoft.com/office/drawing/2014/main" id="{D27002B1-9325-E54D-8348-CA89E76DA4A6}"/>
              </a:ext>
            </a:extLst>
          </p:cNvPr>
          <p:cNvSpPr>
            <a:spLocks noChangeArrowheads="1"/>
          </p:cNvSpPr>
          <p:nvPr/>
        </p:nvSpPr>
        <p:spPr bwMode="auto">
          <a:xfrm>
            <a:off x="1214438" y="1785938"/>
            <a:ext cx="700087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q"/>
            </a:pPr>
            <a:r>
              <a:rPr lang="ru-RU" altLang="ru-RU" sz="1400" b="1">
                <a:solidFill>
                  <a:srgbClr val="000000"/>
                </a:solidFill>
                <a:latin typeface="Arial" panose="020B0604020202020204" pitchFamily="34" charset="0"/>
                <a:cs typeface="Times New Roman" panose="02020603050405020304" pitchFamily="18" charset="0"/>
              </a:rPr>
              <a:t> разъясняет этому лицу, специалисту их права и обязанности</a:t>
            </a:r>
            <a:endParaRPr lang="ru-RU" altLang="ru-RU" sz="1400" b="1">
              <a:latin typeface="Arial" panose="020B0604020202020204" pitchFamily="34" charset="0"/>
            </a:endParaRPr>
          </a:p>
        </p:txBody>
      </p:sp>
      <p:sp>
        <p:nvSpPr>
          <p:cNvPr id="38917" name="Прямоугольник 8">
            <a:extLst>
              <a:ext uri="{FF2B5EF4-FFF2-40B4-BE49-F238E27FC236}">
                <a16:creationId xmlns:a16="http://schemas.microsoft.com/office/drawing/2014/main" id="{4D0D0B77-9298-CF41-A52F-28E22BEA2E80}"/>
              </a:ext>
            </a:extLst>
          </p:cNvPr>
          <p:cNvSpPr>
            <a:spLocks noChangeArrowheads="1"/>
          </p:cNvSpPr>
          <p:nvPr/>
        </p:nvSpPr>
        <p:spPr bwMode="auto">
          <a:xfrm>
            <a:off x="1214438" y="2143125"/>
            <a:ext cx="700087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q"/>
            </a:pPr>
            <a:r>
              <a:rPr lang="ru-RU" altLang="ru-RU" sz="1400" b="1">
                <a:solidFill>
                  <a:srgbClr val="000000"/>
                </a:solidFill>
                <a:latin typeface="Arial" panose="020B0604020202020204" pitchFamily="34" charset="0"/>
                <a:cs typeface="Times New Roman" panose="02020603050405020304" pitchFamily="18" charset="0"/>
              </a:rPr>
              <a:t> решает вопрос об отводах, если они были заявлены.</a:t>
            </a:r>
            <a:endParaRPr lang="ru-RU" altLang="ru-RU" sz="1400" b="1">
              <a:latin typeface="Arial" panose="020B0604020202020204" pitchFamily="34" charset="0"/>
            </a:endParaRPr>
          </a:p>
        </p:txBody>
      </p:sp>
      <p:sp>
        <p:nvSpPr>
          <p:cNvPr id="38918" name="Прямоугольник 3">
            <a:extLst>
              <a:ext uri="{FF2B5EF4-FFF2-40B4-BE49-F238E27FC236}">
                <a16:creationId xmlns:a16="http://schemas.microsoft.com/office/drawing/2014/main" id="{9730C977-1C42-954B-9042-5FB271CA3035}"/>
              </a:ext>
            </a:extLst>
          </p:cNvPr>
          <p:cNvSpPr>
            <a:spLocks noChangeArrowheads="1"/>
          </p:cNvSpPr>
          <p:nvPr/>
        </p:nvSpPr>
        <p:spPr bwMode="auto">
          <a:xfrm>
            <a:off x="1428750" y="500063"/>
            <a:ext cx="6643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Лицо, осуществляющее досудебное расследование:</a:t>
            </a:r>
            <a:endParaRPr lang="ru-RU" altLang="ru-RU" sz="1600" b="1">
              <a:latin typeface="Arial" panose="020B0604020202020204" pitchFamily="34" charset="0"/>
            </a:endParaRPr>
          </a:p>
        </p:txBody>
      </p:sp>
      <p:sp>
        <p:nvSpPr>
          <p:cNvPr id="38919" name="Rectangle 3">
            <a:extLst>
              <a:ext uri="{FF2B5EF4-FFF2-40B4-BE49-F238E27FC236}">
                <a16:creationId xmlns:a16="http://schemas.microsoft.com/office/drawing/2014/main" id="{8A57AAEA-83C1-C844-B61C-C7423FF9019E}"/>
              </a:ext>
            </a:extLst>
          </p:cNvPr>
          <p:cNvSpPr>
            <a:spLocks noChangeArrowheads="1"/>
          </p:cNvSpPr>
          <p:nvPr/>
        </p:nvSpPr>
        <p:spPr bwMode="auto">
          <a:xfrm>
            <a:off x="4714875" y="3571875"/>
            <a:ext cx="4214813" cy="22479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При наличии же достаточных данных о том, что следы на месте происшествия или на вещественных доказательствах могли быть оставлены иным лицом, образцы могут быть получены у этого лица, но не иначе, как после его допроса в качестве свидетеля (потерпевшего) об обстоятельствах, при которых могли образоваться указанные следы</a:t>
            </a:r>
            <a:endParaRPr lang="ru-RU" altLang="ru-RU" sz="1800">
              <a:latin typeface="Arial" panose="020B0604020202020204" pitchFamily="34" charset="0"/>
            </a:endParaRPr>
          </a:p>
        </p:txBody>
      </p:sp>
      <p:sp>
        <p:nvSpPr>
          <p:cNvPr id="38920" name="Прямоугольник 9">
            <a:extLst>
              <a:ext uri="{FF2B5EF4-FFF2-40B4-BE49-F238E27FC236}">
                <a16:creationId xmlns:a16="http://schemas.microsoft.com/office/drawing/2014/main" id="{7F2B6701-4170-894D-9D82-546239E8B2B3}"/>
              </a:ext>
            </a:extLst>
          </p:cNvPr>
          <p:cNvSpPr>
            <a:spLocks noChangeArrowheads="1"/>
          </p:cNvSpPr>
          <p:nvPr/>
        </p:nvSpPr>
        <p:spPr bwMode="auto">
          <a:xfrm>
            <a:off x="1214438" y="2500313"/>
            <a:ext cx="7000875"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a:solidFill>
                  <a:srgbClr val="000000"/>
                </a:solidFill>
                <a:latin typeface="Arial" panose="020B0604020202020204" pitchFamily="34" charset="0"/>
                <a:cs typeface="Times New Roman" panose="02020603050405020304" pitchFamily="18" charset="0"/>
              </a:rPr>
              <a:t>Затем лицо, осуществляющее досудебное расследование, или прокурор производят необходимые действия и получают образцы для экспертного исследования. При этом могут применяться научно-технические средства, не причиняющие боль и не опасные для жизни и здоровья человека.</a:t>
            </a:r>
            <a:endParaRPr lang="ru-RU" altLang="ru-RU" sz="1400" b="1">
              <a:latin typeface="Arial" panose="020B0604020202020204" pitchFamily="34" charset="0"/>
            </a:endParaRPr>
          </a:p>
        </p:txBody>
      </p:sp>
      <p:sp>
        <p:nvSpPr>
          <p:cNvPr id="38921" name="Скругленный прямоугольник 10">
            <a:extLst>
              <a:ext uri="{FF2B5EF4-FFF2-40B4-BE49-F238E27FC236}">
                <a16:creationId xmlns:a16="http://schemas.microsoft.com/office/drawing/2014/main" id="{543F020E-75B3-614A-B767-798516BF2749}"/>
              </a:ext>
            </a:extLst>
          </p:cNvPr>
          <p:cNvSpPr>
            <a:spLocks noChangeArrowheads="1"/>
          </p:cNvSpPr>
          <p:nvPr/>
        </p:nvSpPr>
        <p:spPr bwMode="auto">
          <a:xfrm>
            <a:off x="1285875" y="5929313"/>
            <a:ext cx="6715125" cy="81756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Получение образцов у трупа, а также изъятие в качестве образцов проб </a:t>
            </a:r>
          </a:p>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сырья,  продукции, других материалов осуществляются путем производства </a:t>
            </a:r>
          </a:p>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соответственно эксгумации, выемки или обыска</a:t>
            </a:r>
            <a:endParaRPr lang="ru-RU" altLang="ru-RU" sz="1400">
              <a:latin typeface="Arial" panose="020B0604020202020204" pitchFamily="34" charset="0"/>
            </a:endParaRPr>
          </a:p>
        </p:txBody>
      </p:sp>
      <p:sp>
        <p:nvSpPr>
          <p:cNvPr id="38922" name="Скругленный прямоугольник 10">
            <a:extLst>
              <a:ext uri="{FF2B5EF4-FFF2-40B4-BE49-F238E27FC236}">
                <a16:creationId xmlns:a16="http://schemas.microsoft.com/office/drawing/2014/main" id="{C26FEBF8-464A-D14D-BA10-0C2ECB049EAC}"/>
              </a:ext>
            </a:extLst>
          </p:cNvPr>
          <p:cNvSpPr>
            <a:spLocks noChangeArrowheads="1"/>
          </p:cNvSpPr>
          <p:nvPr/>
        </p:nvSpPr>
        <p:spPr bwMode="auto">
          <a:xfrm>
            <a:off x="571500" y="3571875"/>
            <a:ext cx="4000500" cy="22479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dirty="0">
                <a:solidFill>
                  <a:srgbClr val="000000"/>
                </a:solidFill>
                <a:latin typeface="Arial" panose="020B0604020202020204" pitchFamily="34" charset="0"/>
                <a:cs typeface="Times New Roman" panose="02020603050405020304" pitchFamily="18" charset="0"/>
              </a:rPr>
              <a:t> В свою очередь статья 264 УПК РК определяет лиц, у которых допускается получение образцов. Так, образцы могут быть получены у подозреваемого, обвиняемого, потерпевшего, а также у лица, в отношении которого ведется производство по применению принудительных мер медицинского характера</a:t>
            </a:r>
            <a:endParaRPr lang="ru-RU" altLang="ru-RU" sz="1400" dirty="0">
              <a:latin typeface="Arial" panose="020B0604020202020204" pitchFamily="34" charset="0"/>
            </a:endParaRPr>
          </a:p>
        </p:txBody>
      </p:sp>
    </p:spTree>
  </p:cSld>
  <p:clrMapOvr>
    <a:masterClrMapping/>
  </p:clrMapOvr>
  <p:transition>
    <p:wipe dir="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Прямоугольник 1">
            <a:extLst>
              <a:ext uri="{FF2B5EF4-FFF2-40B4-BE49-F238E27FC236}">
                <a16:creationId xmlns:a16="http://schemas.microsoft.com/office/drawing/2014/main" id="{F766DD63-55FE-9F43-AE9F-F0DE9CE60029}"/>
              </a:ext>
            </a:extLst>
          </p:cNvPr>
          <p:cNvSpPr>
            <a:spLocks noChangeArrowheads="1"/>
          </p:cNvSpPr>
          <p:nvPr/>
        </p:nvSpPr>
        <p:spPr bwMode="auto">
          <a:xfrm>
            <a:off x="971600" y="188913"/>
            <a:ext cx="7200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ТЕМА 28. СУДЕБНО-ЭКСПЕРТНОЕ ИССЛЕДОВАНИЕ МЕТАЛЛОВ И СПЛАВОВ </a:t>
            </a:r>
            <a:endParaRPr lang="ru-RU" altLang="ru-RU" sz="1800" dirty="0">
              <a:latin typeface="Arial" panose="020B0604020202020204" pitchFamily="34" charset="0"/>
              <a:ea typeface="Consolas" panose="020B0609020204030204" pitchFamily="49" charset="0"/>
              <a:cs typeface="Arial" panose="020B0604020202020204" pitchFamily="34" charset="0"/>
            </a:endParaRPr>
          </a:p>
        </p:txBody>
      </p:sp>
      <p:sp>
        <p:nvSpPr>
          <p:cNvPr id="219138" name="Прямоугольник 2">
            <a:extLst>
              <a:ext uri="{FF2B5EF4-FFF2-40B4-BE49-F238E27FC236}">
                <a16:creationId xmlns:a16="http://schemas.microsoft.com/office/drawing/2014/main" id="{93BA539D-26C3-AF49-BE13-090F91B64A95}"/>
              </a:ext>
            </a:extLst>
          </p:cNvPr>
          <p:cNvSpPr>
            <a:spLocks noChangeArrowheads="1"/>
          </p:cNvSpPr>
          <p:nvPr/>
        </p:nvSpPr>
        <p:spPr bwMode="auto">
          <a:xfrm>
            <a:off x="330979" y="943084"/>
            <a:ext cx="8496300" cy="1339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Предметом судебно-экспертного исследования металлов и сплавов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является установление фактических данных, обстоятельств расследуемого события на основе специальных научных знаний в области судебной экспертизы, металловедения и других технических наук.</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B3CF824E-56A9-6043-B163-2EBAB545DC7F}"/>
              </a:ext>
            </a:extLst>
          </p:cNvPr>
          <p:cNvSpPr/>
          <p:nvPr/>
        </p:nvSpPr>
        <p:spPr>
          <a:xfrm>
            <a:off x="319586" y="2390774"/>
            <a:ext cx="8496300" cy="4278313"/>
          </a:xfrm>
          <a:prstGeom prst="rect">
            <a:avLst/>
          </a:prstGeom>
          <a:ln w="28575">
            <a:solidFill>
              <a:schemeClr val="tx1"/>
            </a:solidFill>
          </a:ln>
        </p:spPr>
        <p:txBody>
          <a:bodyPr>
            <a:spAutoFit/>
          </a:bodyPr>
          <a:lstStyle/>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Задачами судебно-экспертного исследования металлов и сплавов является установление:</a:t>
            </a:r>
            <a:endParaRPr lang="ru-RU" sz="1600" b="1" u="sng"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принадлежности металла (сплава) к определенному виду в соответствии с принятой в металловедении классификацией;</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свойств объекта из металла (сплава) и их соответствие нормативно-технической документации (рабочему чертежу, технологической карте, ГОСТу, ТУ);</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факта наличия микрочастиц и следов металлов на предметах-носителях;</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механизма образования наслоений микрочастиц;</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целевого назначения объектов из металлов и сплавов, не измененных и измененных в связи с событием происшествия;</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характера и причин разрушения объектов из металлов и сплавов;</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родовой и групповой принадлежности сравниваемых объектов из металлов и сплавов;</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источника происхождения (общего, единого) сырья, изделий из металлов и сплавов;</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принадлежности частей (микрочастиц) металла конкретному единому изделию;</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способа изготовления изделий, агрегатов;</a:t>
            </a:r>
            <a:endParaRPr lang="ru-RU" sz="1600" dirty="0">
              <a:ea typeface="Consolas" panose="020B0609020204030204" pitchFamily="49" charset="0"/>
              <a:cs typeface="Arial" panose="020B0604020202020204" pitchFamily="34" charset="0"/>
            </a:endParaRPr>
          </a:p>
          <a:p>
            <a:pPr marL="215900" indent="-215900">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принадлежности изделий продукции конкретного завода-изготовителя.</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68925A2-A7E4-D446-97EA-45EDA79C9EFC}"/>
              </a:ext>
            </a:extLst>
          </p:cNvPr>
          <p:cNvSpPr/>
          <p:nvPr/>
        </p:nvSpPr>
        <p:spPr>
          <a:xfrm>
            <a:off x="395288" y="260350"/>
            <a:ext cx="8424862" cy="6427788"/>
          </a:xfrm>
          <a:prstGeom prst="rect">
            <a:avLst/>
          </a:prstGeom>
          <a:ln w="28575">
            <a:solidFill>
              <a:schemeClr val="tx1"/>
            </a:solidFill>
          </a:ln>
        </p:spPr>
        <p:txBody>
          <a:bodyPr>
            <a:spAutoFit/>
          </a:bodyPr>
          <a:lstStyle/>
          <a:p>
            <a:pPr algn="ctr">
              <a:spcAft>
                <a:spcPts val="0"/>
              </a:spcAft>
              <a:defRPr/>
            </a:pPr>
            <a:r>
              <a:rPr lang="ru-RU" sz="1500" b="1" u="sng" dirty="0">
                <a:solidFill>
                  <a:srgbClr val="000000"/>
                </a:solidFill>
                <a:ea typeface="Consolas" panose="020B0609020204030204" pitchFamily="49" charset="0"/>
                <a:cs typeface="Arial" panose="020B0604020202020204" pitchFamily="34" charset="0"/>
              </a:rPr>
              <a:t>Вопросы, которые решаются в рамках судебно-экспертного </a:t>
            </a:r>
          </a:p>
          <a:p>
            <a:pPr algn="ctr">
              <a:spcAft>
                <a:spcPts val="0"/>
              </a:spcAft>
              <a:defRPr/>
            </a:pPr>
            <a:r>
              <a:rPr lang="ru-RU" sz="1500" b="1" u="sng" dirty="0">
                <a:solidFill>
                  <a:srgbClr val="000000"/>
                </a:solidFill>
                <a:ea typeface="Consolas" panose="020B0609020204030204" pitchFamily="49" charset="0"/>
                <a:cs typeface="Arial" panose="020B0604020202020204" pitchFamily="34" charset="0"/>
              </a:rPr>
              <a:t>исследования металлов и сплавов:</a:t>
            </a:r>
          </a:p>
          <a:p>
            <a:pPr algn="ctr">
              <a:spcAft>
                <a:spcPts val="0"/>
              </a:spcAft>
              <a:defRPr/>
            </a:pPr>
            <a:endParaRPr lang="ru-RU" sz="1500" dirty="0">
              <a:solidFill>
                <a:srgbClr val="000000"/>
              </a:solidFill>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из какого металла (сплава) изготовлены представленные на исследование объекты (их фрагменты, микрочастицы с места происшествия);</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 не изготовлены ли представленные на исследование объекты из драгоценных металлов, сплавов и каких именно;</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какова марка представленного на исследование объекта (изделия), каково его назначение;</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имеются ли на представленных предметах-носителях следы металлизации (драгоценных металлов, сплава железа);</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какова причина разрушения представленного на исследование объекта;</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имеют ли обнаруженные на предметах-носителях (инструментах, предметах одежды) микрочастицы металла (опилки, стружки) общую родовую принадлежность с металлом изделия (дужка замка);</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имеют ли общую родовую, групповую принадлежность сплав изделия и сплав материала (заготовок), из которых могло бы быть изготовлено изделие (нож, коронки зубов);</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составляли ли ранее единое целое сравниваемые части объекта из металлов (сплавов);</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находились ли ранее сравниваемые объекты в единой массе (например, гвозди, изъятые со склада и обнаруженные у подозреваемого);</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имеет ли группа сравниваемых изделий общий производственный источник происхождения;</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каков способ изготовления представленных на исследование изделий из драгоценных металлов;</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не являются ли определенные объекты (металл, сплавы, изделия из них) продукцией конкретного завода-изготовителя;</a:t>
            </a:r>
            <a:endParaRPr lang="ru-RU" sz="1500" dirty="0">
              <a:ea typeface="Consolas" panose="020B0609020204030204" pitchFamily="49" charset="0"/>
              <a:cs typeface="Arial" panose="020B0604020202020204" pitchFamily="34" charset="0"/>
            </a:endParaRPr>
          </a:p>
          <a:p>
            <a:pPr marL="127000" indent="-127000">
              <a:spcAft>
                <a:spcPts val="0"/>
              </a:spcAft>
              <a:buFont typeface="Arial" panose="020B0604020202020204" pitchFamily="34" charset="0"/>
              <a:buChar char="•"/>
              <a:defRPr/>
            </a:pPr>
            <a:r>
              <a:rPr lang="ru-RU" sz="1500" dirty="0">
                <a:solidFill>
                  <a:srgbClr val="000000"/>
                </a:solidFill>
                <a:ea typeface="Consolas" panose="020B0609020204030204" pitchFamily="49" charset="0"/>
                <a:cs typeface="Arial" panose="020B0604020202020204" pitchFamily="34" charset="0"/>
              </a:rPr>
              <a:t>из сырья, какого месторождения получено золото, изъятое у подозреваемого.</a:t>
            </a:r>
            <a:r>
              <a:rPr lang="en-US" sz="1700" dirty="0">
                <a:solidFill>
                  <a:srgbClr val="000000"/>
                </a:solidFill>
                <a:ea typeface="Consolas" panose="020B0609020204030204" pitchFamily="49" charset="0"/>
                <a:cs typeface="Arial" panose="020B0604020202020204" pitchFamily="34" charset="0"/>
              </a:rPr>
              <a:t>   </a:t>
            </a:r>
            <a:endParaRPr lang="ru-RU" sz="17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Прямоугольник 1">
            <a:extLst>
              <a:ext uri="{FF2B5EF4-FFF2-40B4-BE49-F238E27FC236}">
                <a16:creationId xmlns:a16="http://schemas.microsoft.com/office/drawing/2014/main" id="{86F4BFEC-6302-0B4D-AFAC-8D5A1A733083}"/>
              </a:ext>
            </a:extLst>
          </p:cNvPr>
          <p:cNvSpPr>
            <a:spLocks noChangeArrowheads="1"/>
          </p:cNvSpPr>
          <p:nvPr/>
        </p:nvSpPr>
        <p:spPr bwMode="auto">
          <a:xfrm>
            <a:off x="179388" y="260350"/>
            <a:ext cx="8785225" cy="175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Объектами судебно-экспертного исследования металлов и сплавов является </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продукция из металлов и сплавов, отдельные части изделий, сырьевой материал, как для получения металлов, так и изделий, следы наслоения частиц металла на предмете-носителе, технологические процессы получения металлов, сплавов и изготовления определенной продукции.</a:t>
            </a:r>
            <a:r>
              <a:rPr lang="en-US" altLang="ru-RU" sz="1800">
                <a:solidFill>
                  <a:srgbClr val="000000"/>
                </a:solidFill>
                <a:latin typeface="Arial" panose="020B0604020202020204" pitchFamily="34" charset="0"/>
                <a:ea typeface="Consolas" panose="020B0609020204030204" pitchFamily="49" charset="0"/>
                <a:cs typeface="Arial" panose="020B0604020202020204" pitchFamily="34" charset="0"/>
              </a:rPr>
              <a:t>  </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E255CCF-CB2E-7A45-A38C-E65198405750}"/>
              </a:ext>
            </a:extLst>
          </p:cNvPr>
          <p:cNvSpPr/>
          <p:nvPr/>
        </p:nvSpPr>
        <p:spPr>
          <a:xfrm>
            <a:off x="173038" y="2279650"/>
            <a:ext cx="8785225" cy="4322763"/>
          </a:xfrm>
          <a:prstGeom prst="rect">
            <a:avLst/>
          </a:prstGeom>
          <a:ln w="28575">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Непосредственными объектами являются:</a:t>
            </a:r>
            <a:endParaRPr lang="ru-RU" sz="2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изделия (и их части) из сплавов на основе железа (сталей, чугунов);</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изделия (и их части) из цветных металлов и сплавов (меди, алюминия, свинца, цинка);</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сырье, лом, изделия и покрытия из благородных металлов (серебро, золото, платина и другие);</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следы металлизации на предметах-носителях;</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продукция конкретного завода-изготовителя;</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образцы для экспертного исследования и контрольные образцы металлов и сплавов;</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научно-техническая документация на изделия, технологический процесс;</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материалы уголовного дела.</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2C7A555-B1FB-E643-93E9-E7438AC3C818}"/>
              </a:ext>
            </a:extLst>
          </p:cNvPr>
          <p:cNvSpPr/>
          <p:nvPr/>
        </p:nvSpPr>
        <p:spPr>
          <a:xfrm>
            <a:off x="373063" y="260350"/>
            <a:ext cx="8564562" cy="4846638"/>
          </a:xfrm>
          <a:prstGeom prst="rect">
            <a:avLst/>
          </a:prstGeom>
          <a:ln w="28575">
            <a:solidFill>
              <a:schemeClr val="tx1"/>
            </a:solidFill>
          </a:ln>
        </p:spPr>
        <p:txBody>
          <a:bodyPr>
            <a:spAutoFit/>
          </a:bodyPr>
          <a:lstStyle/>
          <a:p>
            <a:pPr algn="ctr">
              <a:lnSpc>
                <a:spcPct val="115000"/>
              </a:lnSpc>
              <a:spcAft>
                <a:spcPts val="0"/>
              </a:spcAft>
              <a:defRPr/>
            </a:pPr>
            <a:r>
              <a:rPr lang="ru-RU" sz="1600" b="1" u="sng"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При назначении экспертизы по судебно-экспертному исследованию металлов и сплавов необходимо соблюдать следующие требования:</a:t>
            </a:r>
            <a:endParaRPr lang="ru-RU" sz="1600" b="1" u="sng"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nSpc>
                <a:spcPct val="115000"/>
              </a:lnSpc>
              <a:spcAft>
                <a:spcPts val="0"/>
              </a:spcAft>
              <a:buFont typeface="Wingdings" pitchFamily="2" charset="2"/>
              <a:buChar char="Ø"/>
              <a:defRPr/>
            </a:pPr>
            <a:r>
              <a:rPr lang="en-US" sz="17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a:t>
            </a:r>
            <a:r>
              <a:rPr lang="ru-RU" sz="17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вещественные доказательства представляются в том виде, в каком они были обнаружены;</a:t>
            </a:r>
            <a:endParaRPr lang="ru-RU" sz="17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nSpc>
                <a:spcPct val="115000"/>
              </a:lnSpc>
              <a:spcAft>
                <a:spcPts val="0"/>
              </a:spcAft>
              <a:buFont typeface="Wingdings" pitchFamily="2" charset="2"/>
              <a:buChar char="Ø"/>
              <a:defRPr/>
            </a:pPr>
            <a:r>
              <a:rPr lang="en-US" sz="17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 </a:t>
            </a:r>
            <a:r>
              <a:rPr lang="ru-RU" sz="17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упаковка производится в отдельные пакеты, которые обеспечиваются сохранность вещественных доказательств;</a:t>
            </a:r>
            <a:endParaRPr lang="ru-RU" sz="17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nSpc>
                <a:spcPct val="115000"/>
              </a:lnSpc>
              <a:spcAft>
                <a:spcPts val="0"/>
              </a:spcAft>
              <a:buFont typeface="Wingdings" pitchFamily="2" charset="2"/>
              <a:buChar char="Ø"/>
              <a:defRPr/>
            </a:pPr>
            <a:r>
              <a:rPr lang="ru-RU" sz="17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участки предметов, на которых предполагается наличие следов металлизации либо микрочастиц металла (например, при распиле изделия), изолируются и тщательно упаковываются, чтобы не допустить их осыпания и переноса на другой участок или предмет;</a:t>
            </a:r>
            <a:endParaRPr lang="ru-RU" sz="17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nSpc>
                <a:spcPct val="115000"/>
              </a:lnSpc>
              <a:spcAft>
                <a:spcPts val="0"/>
              </a:spcAft>
              <a:buFont typeface="Wingdings" pitchFamily="2" charset="2"/>
              <a:buChar char="Ø"/>
              <a:defRPr/>
            </a:pPr>
            <a:r>
              <a:rPr lang="ru-RU" sz="17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при решении задачи с целью отнесения изделий к сертифицированной продукции либо к продукции определенного завода-изготовителя необходимо представлять сертификаты качества на данную продукцию и сравнительные образцы данного завода;</a:t>
            </a:r>
            <a:endParaRPr lang="ru-RU" sz="1700" dirty="0">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nSpc>
                <a:spcPct val="115000"/>
              </a:lnSpc>
              <a:spcAft>
                <a:spcPts val="0"/>
              </a:spcAft>
              <a:buFont typeface="Wingdings" pitchFamily="2" charset="2"/>
              <a:buChar char="Ø"/>
              <a:defRPr/>
            </a:pPr>
            <a:r>
              <a:rPr lang="ru-RU" sz="17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rPr>
              <a:t>для исследования качества продукции определенного завода-изготовителя помимо образцов данного завода необходимо представлять технологическую документацию и при необходимости организовать проведение исследований на данном заводе.</a:t>
            </a:r>
            <a:endParaRPr lang="ru-RU" sz="1700" dirty="0">
              <a:latin typeface="Times New Roman" panose="02020603050405020304" pitchFamily="18" charset="0"/>
              <a:ea typeface="Consolas" panose="020B0609020204030204" pitchFamily="49" charset="0"/>
              <a:cs typeface="Times New Roman" panose="02020603050405020304" pitchFamily="18" charset="0"/>
            </a:endParaRPr>
          </a:p>
        </p:txBody>
      </p:sp>
      <p:sp>
        <p:nvSpPr>
          <p:cNvPr id="222210" name="Прямоугольник 2">
            <a:extLst>
              <a:ext uri="{FF2B5EF4-FFF2-40B4-BE49-F238E27FC236}">
                <a16:creationId xmlns:a16="http://schemas.microsoft.com/office/drawing/2014/main" id="{DEF9C124-E7D4-3B42-B374-3374DA0E4EB3}"/>
              </a:ext>
            </a:extLst>
          </p:cNvPr>
          <p:cNvSpPr>
            <a:spLocks noChangeArrowheads="1"/>
          </p:cNvSpPr>
          <p:nvPr/>
        </p:nvSpPr>
        <p:spPr bwMode="auto">
          <a:xfrm>
            <a:off x="373063" y="5300663"/>
            <a:ext cx="8564562" cy="1139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ea typeface="Consolas" panose="020B0609020204030204" pitchFamily="49" charset="0"/>
                <a:cs typeface="Arial" panose="020B0604020202020204" pitchFamily="34" charset="0"/>
              </a:rPr>
              <a:t>Особенности подготовки постановления:</a:t>
            </a:r>
            <a:endParaRPr lang="ru-RU" altLang="ru-RU" sz="1700" b="1" u="sng">
              <a:latin typeface="Arial" panose="020B0604020202020204" pitchFamily="34" charset="0"/>
              <a:ea typeface="Consolas" panose="020B0609020204030204" pitchFamily="49" charset="0"/>
              <a:cs typeface="Arial" panose="020B0604020202020204" pitchFamily="34" charset="0"/>
            </a:endParaRPr>
          </a:p>
          <a:p>
            <a:pPr algn="just">
              <a:spcBef>
                <a:spcPct val="0"/>
              </a:spcBef>
              <a:buFontTx/>
              <a:buNone/>
            </a:pPr>
            <a:r>
              <a:rPr lang="ru-RU" altLang="ru-RU" sz="1700">
                <a:solidFill>
                  <a:srgbClr val="000000"/>
                </a:solidFill>
                <a:latin typeface="Arial" panose="020B0604020202020204" pitchFamily="34" charset="0"/>
                <a:ea typeface="Consolas" panose="020B0609020204030204" pitchFamily="49" charset="0"/>
                <a:cs typeface="Arial" panose="020B0604020202020204" pitchFamily="34" charset="0"/>
              </a:rPr>
              <a:t>в постановлении необходимо подробное изложение фабулы дела, обстоятельств обнаружения, хранения, транспортировки, а также тех факторов, в результате которых могло произойти изменение объекта (его структуры, внешнего вида). </a:t>
            </a:r>
            <a:endParaRPr lang="ru-RU" altLang="ru-RU" sz="1700">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Прямоугольник 1">
            <a:extLst>
              <a:ext uri="{FF2B5EF4-FFF2-40B4-BE49-F238E27FC236}">
                <a16:creationId xmlns:a16="http://schemas.microsoft.com/office/drawing/2014/main" id="{740F089C-F8A9-834B-A268-F68CF4C1E07C}"/>
              </a:ext>
            </a:extLst>
          </p:cNvPr>
          <p:cNvSpPr>
            <a:spLocks noChangeArrowheads="1"/>
          </p:cNvSpPr>
          <p:nvPr/>
        </p:nvSpPr>
        <p:spPr bwMode="auto">
          <a:xfrm>
            <a:off x="709612" y="217242"/>
            <a:ext cx="7720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b="1" dirty="0">
                <a:solidFill>
                  <a:srgbClr val="000000"/>
                </a:solidFill>
                <a:latin typeface="Arial" panose="020B0604020202020204" pitchFamily="34" charset="0"/>
                <a:ea typeface="Consolas" panose="020B0609020204030204" pitchFamily="49" charset="0"/>
                <a:cs typeface="Arial" panose="020B0604020202020204" pitchFamily="34" charset="0"/>
              </a:rPr>
              <a:t>ТЕМА 29. СУДЕБНО-ЭКСПЕРТНОЕ ИССЛЕДОВАНИЕ ПОЧВ</a:t>
            </a:r>
            <a:r>
              <a:rPr lang="ru-RU" altLang="ru-RU" sz="2000" dirty="0">
                <a:latin typeface="Arial" panose="020B0604020202020204" pitchFamily="34" charset="0"/>
                <a:ea typeface="Consolas" panose="020B0609020204030204" pitchFamily="49" charset="0"/>
                <a:cs typeface="Arial" panose="020B0604020202020204" pitchFamily="34" charset="0"/>
              </a:rPr>
              <a:t> </a:t>
            </a:r>
          </a:p>
        </p:txBody>
      </p:sp>
      <p:sp>
        <p:nvSpPr>
          <p:cNvPr id="223234" name="Прямоугольник 2">
            <a:extLst>
              <a:ext uri="{FF2B5EF4-FFF2-40B4-BE49-F238E27FC236}">
                <a16:creationId xmlns:a16="http://schemas.microsoft.com/office/drawing/2014/main" id="{766F95FA-A95A-4345-BEC1-02115AE3D587}"/>
              </a:ext>
            </a:extLst>
          </p:cNvPr>
          <p:cNvSpPr>
            <a:spLocks noChangeArrowheads="1"/>
          </p:cNvSpPr>
          <p:nvPr/>
        </p:nvSpPr>
        <p:spPr bwMode="auto">
          <a:xfrm>
            <a:off x="447675" y="836613"/>
            <a:ext cx="8243888"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ea typeface="Consolas" panose="020B0609020204030204" pitchFamily="49" charset="0"/>
                <a:cs typeface="Arial" panose="020B0604020202020204" pitchFamily="34" charset="0"/>
              </a:rPr>
              <a:t>Предметом судебно-экспертного исследования почв</a:t>
            </a:r>
            <a:r>
              <a:rPr lang="ru-RU" altLang="ru-RU" sz="1800">
                <a:solidFill>
                  <a:srgbClr val="000000"/>
                </a:solidFill>
                <a:latin typeface="Arial" panose="020B0604020202020204" pitchFamily="34" charset="0"/>
                <a:ea typeface="Consolas" panose="020B0609020204030204" pitchFamily="49" charset="0"/>
                <a:cs typeface="Arial" panose="020B0604020202020204" pitchFamily="34" charset="0"/>
              </a:rPr>
              <a:t> является установление на основе специальных научных знаний в области криминалистики, почвоведения и других наук фактических обстоятельств, свидетельствующих о нахождении объекта на конкретном участке местности (месте происшествия).</a:t>
            </a:r>
            <a:endParaRPr lang="ru-RU" altLang="ru-RU" sz="2400">
              <a:latin typeface="Arial" panose="020B0604020202020204" pitchFamily="34" charset="0"/>
              <a:ea typeface="Consolas" panose="020B0609020204030204" pitchFamily="49" charset="0"/>
              <a:cs typeface="Arial" panose="020B0604020202020204" pitchFamily="34" charset="0"/>
            </a:endParaRPr>
          </a:p>
        </p:txBody>
      </p:sp>
      <p:sp>
        <p:nvSpPr>
          <p:cNvPr id="4" name="Прямоугольник 3">
            <a:extLst>
              <a:ext uri="{FF2B5EF4-FFF2-40B4-BE49-F238E27FC236}">
                <a16:creationId xmlns:a16="http://schemas.microsoft.com/office/drawing/2014/main" id="{9A94C91B-EAA4-DF4E-848E-22B76F747CDA}"/>
              </a:ext>
            </a:extLst>
          </p:cNvPr>
          <p:cNvSpPr/>
          <p:nvPr/>
        </p:nvSpPr>
        <p:spPr>
          <a:xfrm>
            <a:off x="506413" y="2524125"/>
            <a:ext cx="8243887" cy="3656013"/>
          </a:xfrm>
          <a:prstGeom prst="rect">
            <a:avLst/>
          </a:prstGeom>
          <a:ln w="28575">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Задачами судебно-экспертного исследования почв являются:</a:t>
            </a:r>
            <a:endParaRPr lang="ru-RU" sz="2400" b="1" u="sng"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наличия на объектах-носителях наслоений почвенной природы;</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принадлежности наслоений на предметах-носителях конкретному участку местности (при этом промежуточными задачами являются установление родовой, групповой принадлежности сравниваемых объектов);</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механизма образования наслоения почвы на предметах-носителях;</a:t>
            </a:r>
            <a:endParaRPr lang="ru-RU" sz="2400" dirty="0">
              <a:ea typeface="Consolas" panose="020B0609020204030204" pitchFamily="49" charset="0"/>
              <a:cs typeface="Arial" panose="020B0604020202020204" pitchFamily="34" charset="0"/>
            </a:endParaRPr>
          </a:p>
          <a:p>
            <a:pPr marL="285750" indent="-285750">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установление временных характеристик образования наслоений на предметах-носителях.</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4A41F75-3F1F-9B42-9369-022BF0A544D5}"/>
              </a:ext>
            </a:extLst>
          </p:cNvPr>
          <p:cNvSpPr/>
          <p:nvPr/>
        </p:nvSpPr>
        <p:spPr>
          <a:xfrm>
            <a:off x="431800" y="525463"/>
            <a:ext cx="8280400" cy="5799137"/>
          </a:xfrm>
          <a:prstGeom prst="rect">
            <a:avLst/>
          </a:prstGeom>
          <a:ln w="28575">
            <a:solidFill>
              <a:schemeClr val="tx1"/>
            </a:solidFill>
          </a:ln>
        </p:spPr>
        <p:txBody>
          <a:bodyPr>
            <a:spAutoFit/>
          </a:bodyPr>
          <a:lstStyle/>
          <a:p>
            <a:pPr algn="ctr">
              <a:spcAft>
                <a:spcPts val="0"/>
              </a:spcAft>
              <a:defRPr/>
            </a:pPr>
            <a:r>
              <a:rPr lang="ru-RU" b="1" u="sng" dirty="0">
                <a:solidFill>
                  <a:srgbClr val="000000"/>
                </a:solidFill>
                <a:ea typeface="Consolas" panose="020B0609020204030204" pitchFamily="49" charset="0"/>
                <a:cs typeface="Arial" panose="020B0604020202020204" pitchFamily="34" charset="0"/>
              </a:rPr>
              <a:t>Вопросы судебно-экспертного исследования почв:</a:t>
            </a:r>
            <a:endParaRPr lang="ru-RU" sz="2400" b="1" u="sng"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имеются ли на объектах-носителях (указать объекты-носители)наслоения почвы, если да, то пригодны ли они для идентификации;</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имеются ли на объектах-носителях (указать объекты-носители) наслоения почвы, принадлежащие участку местности, образцы которого представлены на исследование;</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каков механизм образования наслоений почвы на объектах-носителях (указать объекты-носители);</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возможно ли установить время образования наслоений почвы на объектах-носителях, если да, то к какому временному интервалу это относится;</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являются ли обнаруженные на предметах вещества почвенными (почвенно-техногенного, почвенно-растительными); </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имеют ли сравниваемые вещества общую родовую, групповую принадлежность;</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находились ли представленные на исследование объекты в контактном взаимодействии.</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26B5CFB-1B5F-6842-BFE3-AD5A40FE426A}"/>
              </a:ext>
            </a:extLst>
          </p:cNvPr>
          <p:cNvSpPr/>
          <p:nvPr/>
        </p:nvSpPr>
        <p:spPr>
          <a:xfrm>
            <a:off x="395288" y="703263"/>
            <a:ext cx="8353425" cy="5451475"/>
          </a:xfrm>
          <a:prstGeom prst="rect">
            <a:avLst/>
          </a:prstGeom>
          <a:ln w="28575">
            <a:solidFill>
              <a:schemeClr val="tx1"/>
            </a:solidFill>
          </a:ln>
        </p:spPr>
        <p:txBody>
          <a:bodyPr>
            <a:spAutoFit/>
          </a:bodyPr>
          <a:lstStyle/>
          <a:p>
            <a:pPr algn="ctr">
              <a:lnSpc>
                <a:spcPct val="115000"/>
              </a:lnSpc>
              <a:spcAft>
                <a:spcPts val="0"/>
              </a:spcAft>
              <a:defRPr/>
            </a:pPr>
            <a:r>
              <a:rPr lang="ru-RU" b="1" u="sng" dirty="0">
                <a:solidFill>
                  <a:srgbClr val="000000"/>
                </a:solidFill>
                <a:ea typeface="Consolas" panose="020B0609020204030204" pitchFamily="49" charset="0"/>
                <a:cs typeface="Arial" panose="020B0604020202020204" pitchFamily="34" charset="0"/>
              </a:rPr>
              <a:t>Объектами судебно-экспертного исследования почв являются</a:t>
            </a:r>
            <a:r>
              <a:rPr lang="ru-RU" dirty="0">
                <a:solidFill>
                  <a:srgbClr val="000000"/>
                </a:solidFill>
                <a:ea typeface="Consolas" panose="020B0609020204030204" pitchFamily="49" charset="0"/>
                <a:cs typeface="Arial" panose="020B0604020202020204" pitchFamily="34" charset="0"/>
              </a:rPr>
              <a:t>:</a:t>
            </a:r>
            <a:endParaRPr lang="ru-RU" sz="2400" dirty="0">
              <a:ea typeface="Consolas" panose="020B0609020204030204" pitchFamily="49" charset="0"/>
              <a:cs typeface="Arial" panose="020B0604020202020204" pitchFamily="34" charset="0"/>
            </a:endParaRPr>
          </a:p>
          <a:p>
            <a:pPr>
              <a:lnSpc>
                <a:spcPct val="115000"/>
              </a:lnSpc>
              <a:spcAft>
                <a:spcPts val="0"/>
              </a:spcAft>
              <a:defRPr/>
            </a:pPr>
            <a:r>
              <a:rPr lang="en-US" dirty="0">
                <a:solidFill>
                  <a:srgbClr val="000000"/>
                </a:solidFill>
                <a:ea typeface="Consolas" panose="020B0609020204030204" pitchFamily="49" charset="0"/>
                <a:cs typeface="Arial" panose="020B0604020202020204" pitchFamily="34" charset="0"/>
              </a:rPr>
              <a:t>     </a:t>
            </a:r>
            <a:endParaRPr lang="ru-RU" dirty="0">
              <a:solidFill>
                <a:srgbClr val="000000"/>
              </a:solidFill>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наслоения веществ почвенного происхождения на предметах-носителях (ТС, одежде, обуви, инструментах взлома, орудиях травм и убийства);</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конкретный участок местности, либо исследуемые и контрольные образцы почвы, представляющие этот участок (изъятые согласно прилагаемой план-схемы);</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протокол осмотра места происшествия, в котором отражается характер описания участка местности, описание растительности, техногенных образований;</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протоколы изъятия образцов почв с указанием времени, места, способа изъятия;</a:t>
            </a:r>
            <a:endParaRPr lang="ru-RU" sz="24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dirty="0">
                <a:solidFill>
                  <a:srgbClr val="000000"/>
                </a:solidFill>
                <a:ea typeface="Consolas" panose="020B0609020204030204" pitchFamily="49" charset="0"/>
                <a:cs typeface="Arial" panose="020B0604020202020204" pitchFamily="34" charset="0"/>
              </a:rPr>
              <a:t>справочная информация: о факторах воздействия на материальные объекты, выделенные как вещественные доказательства, в период после происшествия до предоставления на экспертизу (идентификационный период); о метеорологических условиях в момент события происшествия и изъятия образцов.</a:t>
            </a:r>
            <a:endParaRPr lang="ru-RU" sz="24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Прямоугольник 1">
            <a:extLst>
              <a:ext uri="{FF2B5EF4-FFF2-40B4-BE49-F238E27FC236}">
                <a16:creationId xmlns:a16="http://schemas.microsoft.com/office/drawing/2014/main" id="{FFE2C83E-CB95-9D4F-8D6C-55B5DAFD57EE}"/>
              </a:ext>
            </a:extLst>
          </p:cNvPr>
          <p:cNvSpPr>
            <a:spLocks noChangeArrowheads="1"/>
          </p:cNvSpPr>
          <p:nvPr/>
        </p:nvSpPr>
        <p:spPr bwMode="auto">
          <a:xfrm>
            <a:off x="312738" y="981075"/>
            <a:ext cx="8497887" cy="35417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ru-RU" sz="1600" b="1" i="1" u="sng">
                <a:latin typeface="Arial" panose="020B0604020202020204" pitchFamily="34" charset="0"/>
                <a:cs typeface="Consolas" panose="020B0609020204030204" pitchFamily="49" charset="0"/>
              </a:rPr>
              <a:t>Образцы почв подразделяются на два вида: сравнительные и контрольные</a:t>
            </a:r>
            <a:r>
              <a:rPr lang="en-US" altLang="ru-RU" sz="1600" b="1" i="1">
                <a:latin typeface="Arial" panose="020B0604020202020204" pitchFamily="34" charset="0"/>
                <a:cs typeface="Consolas" panose="020B0609020204030204" pitchFamily="49" charset="0"/>
              </a:rPr>
              <a:t>.</a:t>
            </a:r>
            <a:endParaRPr lang="ru-RU" altLang="ru-RU" sz="1600" b="1" i="1">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500" b="1">
                <a:latin typeface="Arial" panose="020B0604020202020204" pitchFamily="34" charset="0"/>
                <a:cs typeface="Consolas" panose="020B0609020204030204" pitchFamily="49" charset="0"/>
              </a:rPr>
              <a:t>Сравнительными образцами для экспертного исследования </a:t>
            </a:r>
            <a:r>
              <a:rPr lang="en-US" altLang="ru-RU" sz="1500">
                <a:latin typeface="Arial" panose="020B0604020202020204" pitchFamily="34" charset="0"/>
                <a:cs typeface="Consolas" panose="020B0609020204030204" pitchFamily="49" charset="0"/>
              </a:rPr>
              <a:t>являются образцы почв, изъятые с проверяемого участка или участков (с места происшествия либо с мест, указанных подозреваемым и другими участниками происшествия). Их изымают с места предполагаемого контактного взаимодействия предмета с почвой на месте происшествия или в непосредственной близости от этого места. Почву для сравнительных исследований необходимо отбирать совком или лопатой путем снятия поверхностного слоя грунта, соответствующего по площади предмету, находившемуся с ним в контакте. Если площадь контактного взаимодействия значительна, необходимо изъять несколько образцов из разных точек, либо один смешанный образец. Смешанный образец получают смешиванием нескольких (от двух до пяти) образцов, изъятых из различных точек. Из полученного таким образом образца отбирается необходимая для изъятия масса. Масса образцов составляет 50-200 г.</a:t>
            </a:r>
            <a:endParaRPr lang="ru-RU" altLang="ru-RU" sz="1500">
              <a:latin typeface="Consolas" panose="020B0609020204030204" pitchFamily="49" charset="0"/>
              <a:cs typeface="Consolas" panose="020B0609020204030204" pitchFamily="49" charset="0"/>
            </a:endParaRPr>
          </a:p>
        </p:txBody>
      </p:sp>
      <p:sp>
        <p:nvSpPr>
          <p:cNvPr id="226306" name="Прямоугольник 2">
            <a:extLst>
              <a:ext uri="{FF2B5EF4-FFF2-40B4-BE49-F238E27FC236}">
                <a16:creationId xmlns:a16="http://schemas.microsoft.com/office/drawing/2014/main" id="{D84B8525-F3BE-C248-A92E-3D6955317969}"/>
              </a:ext>
            </a:extLst>
          </p:cNvPr>
          <p:cNvSpPr>
            <a:spLocks noChangeArrowheads="1"/>
          </p:cNvSpPr>
          <p:nvPr/>
        </p:nvSpPr>
        <p:spPr bwMode="auto">
          <a:xfrm>
            <a:off x="539750" y="192088"/>
            <a:ext cx="8353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ru-RU" sz="1800" b="1" u="sng">
                <a:latin typeface="Arial" panose="020B0604020202020204" pitchFamily="34" charset="0"/>
                <a:cs typeface="Consolas" panose="020B0609020204030204" pitchFamily="49" charset="0"/>
              </a:rPr>
              <a:t>В криминалистическом исследовании веществ почвенного происхождения особое значение имеет отбор образцов.</a:t>
            </a:r>
            <a:endParaRPr lang="ru-RU" altLang="ru-RU" sz="1100" b="1" u="sng">
              <a:latin typeface="Consolas" panose="020B0609020204030204" pitchFamily="49" charset="0"/>
              <a:cs typeface="Consolas" panose="020B0609020204030204" pitchFamily="49" charset="0"/>
            </a:endParaRPr>
          </a:p>
        </p:txBody>
      </p:sp>
      <p:sp>
        <p:nvSpPr>
          <p:cNvPr id="226307" name="Прямоугольник 3">
            <a:extLst>
              <a:ext uri="{FF2B5EF4-FFF2-40B4-BE49-F238E27FC236}">
                <a16:creationId xmlns:a16="http://schemas.microsoft.com/office/drawing/2014/main" id="{C9CC6F56-45C3-AA4A-A960-2750DB902BF6}"/>
              </a:ext>
            </a:extLst>
          </p:cNvPr>
          <p:cNvSpPr>
            <a:spLocks noChangeArrowheads="1"/>
          </p:cNvSpPr>
          <p:nvPr/>
        </p:nvSpPr>
        <p:spPr bwMode="auto">
          <a:xfrm>
            <a:off x="323850" y="4610100"/>
            <a:ext cx="8496300" cy="1931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1500">
                <a:latin typeface="Arial" panose="020B0604020202020204" pitchFamily="34" charset="0"/>
                <a:cs typeface="Consolas" panose="020B0609020204030204" pitchFamily="49" charset="0"/>
              </a:rPr>
              <a:t>Глубина отбора образцов определяется исходя из обстоятельств дела. При этом она соответствует глубине проникновения контактирующего предмета. Например, для наслоений с обуви эта глубина в зависимости от плотности поверхностного слоя может составлять от 1 до 5 см, с одежды – 1-2 см. Отбор почвенных образцов можно производить способами, моделирующими обстоятельства расследуемого происшествия, например, путем хождения по участку в предварительно вымытой обуви с последующим снятием наслоений с нее. Повторяемость процедуры отбора проб в данном случае – 3-5-кратная.</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Прямоугольник 2">
            <a:extLst>
              <a:ext uri="{FF2B5EF4-FFF2-40B4-BE49-F238E27FC236}">
                <a16:creationId xmlns:a16="http://schemas.microsoft.com/office/drawing/2014/main" id="{6350A3E8-8A43-FD47-9543-F1A3AED4BA05}"/>
              </a:ext>
            </a:extLst>
          </p:cNvPr>
          <p:cNvSpPr>
            <a:spLocks noChangeArrowheads="1"/>
          </p:cNvSpPr>
          <p:nvPr/>
        </p:nvSpPr>
        <p:spPr bwMode="auto">
          <a:xfrm>
            <a:off x="244475" y="284163"/>
            <a:ext cx="8504238" cy="3249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a:latin typeface="Arial" panose="020B0604020202020204" pitchFamily="34" charset="0"/>
                <a:cs typeface="Consolas" panose="020B0609020204030204" pitchFamily="49" charset="0"/>
              </a:rPr>
              <a:t>    </a:t>
            </a:r>
            <a:r>
              <a:rPr lang="en-US" altLang="ru-RU" sz="1800" b="1" u="sng">
                <a:latin typeface="Arial" panose="020B0604020202020204" pitchFamily="34" charset="0"/>
                <a:cs typeface="Consolas" panose="020B0609020204030204" pitchFamily="49" charset="0"/>
              </a:rPr>
              <a:t>Контрольными образцами</a:t>
            </a:r>
            <a:r>
              <a:rPr lang="en-US" altLang="ru-RU" sz="1800" b="1">
                <a:latin typeface="Arial" panose="020B0604020202020204" pitchFamily="34" charset="0"/>
                <a:cs typeface="Consolas" panose="020B0609020204030204" pitchFamily="49" charset="0"/>
              </a:rPr>
              <a:t> </a:t>
            </a:r>
            <a:r>
              <a:rPr lang="en-US" altLang="ru-RU" sz="1800">
                <a:latin typeface="Arial" panose="020B0604020202020204" pitchFamily="34" charset="0"/>
                <a:cs typeface="Consolas" panose="020B0609020204030204" pitchFamily="49" charset="0"/>
              </a:rPr>
              <a:t>являются образцы почвы, изъятые в н</a:t>
            </a:r>
            <a:r>
              <a:rPr lang="ru-RU" altLang="ru-RU" sz="1800">
                <a:latin typeface="Arial" panose="020B0604020202020204" pitchFamily="34" charset="0"/>
                <a:cs typeface="Consolas" panose="020B0609020204030204" pitchFamily="49" charset="0"/>
              </a:rPr>
              <a:t> </a:t>
            </a:r>
            <a:r>
              <a:rPr lang="en-US" altLang="ru-RU" sz="1800">
                <a:latin typeface="Arial" panose="020B0604020202020204" pitchFamily="34" charset="0"/>
                <a:cs typeface="Consolas" panose="020B0609020204030204" pitchFamily="49" charset="0"/>
              </a:rPr>
              <a:t>епосредственной близости от границ участка местности, определенного как место происшествия. При необходимости контрольные образцы изымают не только с места происшествия, но и с участков местности, где нахождение подозреваемого было наиболее вероятно: места работы, учебы, проживания и так далее. Целью отбора почвенных образцов является выделение из массы наслоений тех, которые не имеют отношения к событию преступления.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latin typeface="Arial" panose="020B0604020202020204" pitchFamily="34" charset="0"/>
                <a:cs typeface="Consolas" panose="020B0609020204030204" pitchFamily="49" charset="0"/>
              </a:rPr>
              <a:t>      Каждый образец нумеруется и снабжается сопроводительными надписями о месте, глубине, способе и дате изъятия.</a:t>
            </a:r>
            <a:endParaRPr lang="ru-RU" altLang="ru-RU" sz="1100">
              <a:latin typeface="Consolas" panose="020B0609020204030204" pitchFamily="49" charset="0"/>
              <a:cs typeface="Consolas" panose="020B0609020204030204" pitchFamily="49" charset="0"/>
            </a:endParaRPr>
          </a:p>
        </p:txBody>
      </p:sp>
      <p:sp>
        <p:nvSpPr>
          <p:cNvPr id="227330" name="Прямоугольник 3">
            <a:extLst>
              <a:ext uri="{FF2B5EF4-FFF2-40B4-BE49-F238E27FC236}">
                <a16:creationId xmlns:a16="http://schemas.microsoft.com/office/drawing/2014/main" id="{42478550-3BF1-BE43-8E2A-1659C1357099}"/>
              </a:ext>
            </a:extLst>
          </p:cNvPr>
          <p:cNvSpPr>
            <a:spLocks noChangeArrowheads="1"/>
          </p:cNvSpPr>
          <p:nvPr/>
        </p:nvSpPr>
        <p:spPr bwMode="auto">
          <a:xfrm>
            <a:off x="244475" y="5235575"/>
            <a:ext cx="8504238" cy="1338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Отбор образцов для производства судебно-экспертного исследования почв необходимо произвести как можно быстрее вслед за событием преступления, ибо почва является биологическим объектом и ее состав и свойства изменяются со временем под влиянием внешних факторов.</a:t>
            </a:r>
            <a:endParaRPr lang="ru-RU" altLang="ru-RU" sz="1100">
              <a:latin typeface="Consolas" panose="020B0609020204030204" pitchFamily="49" charset="0"/>
              <a:cs typeface="Consolas" panose="020B0609020204030204" pitchFamily="49" charset="0"/>
            </a:endParaRPr>
          </a:p>
        </p:txBody>
      </p:sp>
      <p:sp>
        <p:nvSpPr>
          <p:cNvPr id="227331" name="Прямоугольник 4">
            <a:extLst>
              <a:ext uri="{FF2B5EF4-FFF2-40B4-BE49-F238E27FC236}">
                <a16:creationId xmlns:a16="http://schemas.microsoft.com/office/drawing/2014/main" id="{33410E0E-7841-4A4F-8370-D350D82B7AEE}"/>
              </a:ext>
            </a:extLst>
          </p:cNvPr>
          <p:cNvSpPr>
            <a:spLocks noChangeArrowheads="1"/>
          </p:cNvSpPr>
          <p:nvPr/>
        </p:nvSpPr>
        <p:spPr bwMode="auto">
          <a:xfrm>
            <a:off x="227013" y="3716338"/>
            <a:ext cx="8504237" cy="1339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1800">
                <a:latin typeface="Arial" panose="020B0604020202020204" pitchFamily="34" charset="0"/>
                <a:cs typeface="Consolas" panose="020B0609020204030204" pitchFamily="49" charset="0"/>
              </a:rPr>
              <a:t>К образцам (сравнительным и контрольным) прилагается схема местности с указанием на ней мест отбора почвенных образцов и расстояний между ними. Количество сравнительных и контрольных образцов должно быть не менее 5</a:t>
            </a:r>
            <a:r>
              <a:rPr lang="ru-RU" altLang="ru-RU" sz="1800">
                <a:latin typeface="Arial" panose="020B0604020202020204" pitchFamily="34" charset="0"/>
                <a:cs typeface="Consolas" panose="020B0609020204030204" pitchFamily="49" charset="0"/>
              </a:rPr>
              <a:t>-ти.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Прямоугольник 1">
            <a:extLst>
              <a:ext uri="{FF2B5EF4-FFF2-40B4-BE49-F238E27FC236}">
                <a16:creationId xmlns:a16="http://schemas.microsoft.com/office/drawing/2014/main" id="{8F21191E-5214-1D4B-8EDE-858F0EF7BDC3}"/>
              </a:ext>
            </a:extLst>
          </p:cNvPr>
          <p:cNvSpPr>
            <a:spLocks noChangeArrowheads="1"/>
          </p:cNvSpPr>
          <p:nvPr/>
        </p:nvSpPr>
        <p:spPr bwMode="auto">
          <a:xfrm>
            <a:off x="468313" y="333375"/>
            <a:ext cx="8280400" cy="3959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2200" b="1">
                <a:latin typeface="Arial" panose="020B0604020202020204" pitchFamily="34" charset="0"/>
                <a:cs typeface="Consolas" panose="020B0609020204030204" pitchFamily="49" charset="0"/>
              </a:rPr>
              <a:t>В протоколе осмотра места происшествия </a:t>
            </a:r>
            <a:r>
              <a:rPr lang="en-US" altLang="ru-RU" sz="2200">
                <a:latin typeface="Arial" panose="020B0604020202020204" pitchFamily="34" charset="0"/>
                <a:cs typeface="Consolas" panose="020B0609020204030204" pitchFamily="49" charset="0"/>
              </a:rPr>
              <a:t>да</a:t>
            </a:r>
            <a:r>
              <a:rPr lang="ru-RU" altLang="ru-RU" sz="2200">
                <a:latin typeface="Arial" panose="020B0604020202020204" pitchFamily="34" charset="0"/>
                <a:cs typeface="Consolas" panose="020B0609020204030204" pitchFamily="49" charset="0"/>
              </a:rPr>
              <a:t>ётся</a:t>
            </a:r>
            <a:r>
              <a:rPr lang="en-US" altLang="ru-RU" sz="2200">
                <a:latin typeface="Arial" panose="020B0604020202020204" pitchFamily="34" charset="0"/>
                <a:cs typeface="Consolas" panose="020B0609020204030204" pitchFamily="49" charset="0"/>
              </a:rPr>
              <a:t> подробное описание участка местности, с которого отбирались образцы (лес, пашня, луг, дорога и тому подобное); была ли почва влажной в момент изъятия образцов; какой обработке подвергалась почва на данном участке (внесение удобрений, ядохимикатов, дорожные работы, вспашка и другие), данные</a:t>
            </a:r>
            <a:r>
              <a:rPr lang="ru-RU" altLang="ru-RU" sz="2200">
                <a:latin typeface="Arial" panose="020B0604020202020204" pitchFamily="34" charset="0"/>
                <a:cs typeface="Consolas" panose="020B0609020204030204" pitchFamily="49" charset="0"/>
              </a:rPr>
              <a:t> о метеоусловиях в момент происшествия, а также предметов-носителей (длительность ношения обуви, ее чистка и другие изменения).</a:t>
            </a:r>
            <a:endParaRPr lang="ru-RU" altLang="ru-RU" sz="2200">
              <a:latin typeface="Consolas" panose="020B0609020204030204" pitchFamily="49" charset="0"/>
              <a:cs typeface="Consolas" panose="020B0609020204030204" pitchFamily="49" charset="0"/>
            </a:endParaRPr>
          </a:p>
        </p:txBody>
      </p:sp>
      <p:sp>
        <p:nvSpPr>
          <p:cNvPr id="228354" name="Прямоугольник 2">
            <a:extLst>
              <a:ext uri="{FF2B5EF4-FFF2-40B4-BE49-F238E27FC236}">
                <a16:creationId xmlns:a16="http://schemas.microsoft.com/office/drawing/2014/main" id="{E6E9FFE4-411E-1347-94B1-9A906377DE4E}"/>
              </a:ext>
            </a:extLst>
          </p:cNvPr>
          <p:cNvSpPr>
            <a:spLocks noChangeArrowheads="1"/>
          </p:cNvSpPr>
          <p:nvPr/>
        </p:nvSpPr>
        <p:spPr bwMode="auto">
          <a:xfrm>
            <a:off x="468313" y="4513263"/>
            <a:ext cx="8280400" cy="20113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200">
                <a:solidFill>
                  <a:srgbClr val="000000"/>
                </a:solidFill>
                <a:latin typeface="Arial" panose="020B0604020202020204" pitchFamily="34" charset="0"/>
                <a:cs typeface="Consolas" panose="020B0609020204030204" pitchFamily="49" charset="0"/>
              </a:rPr>
              <a:t>Объекты упаковывают в пакеты из плотной бумаги, исключающие просыпание. Влажные объекты перед упаковкой высушивают при комнатной температуре. Не допускается упаковка объектов в полиэтиленовые пакеты, стеклянную тару, марлевую салфетку.</a:t>
            </a:r>
            <a:endParaRPr lang="ru-RU" altLang="ru-RU" sz="22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4FA5C020-887F-1A41-847E-22D9E64DD779}"/>
              </a:ext>
            </a:extLst>
          </p:cNvPr>
          <p:cNvSpPr>
            <a:spLocks noChangeArrowheads="1"/>
          </p:cNvSpPr>
          <p:nvPr/>
        </p:nvSpPr>
        <p:spPr bwMode="auto">
          <a:xfrm>
            <a:off x="500063" y="214313"/>
            <a:ext cx="8358187" cy="1379537"/>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a:solidFill>
                  <a:srgbClr val="000000"/>
                </a:solidFill>
                <a:latin typeface="Arial" panose="020B0604020202020204" pitchFamily="34" charset="0"/>
                <a:cs typeface="Times New Roman" panose="02020603050405020304" pitchFamily="18" charset="0"/>
              </a:rPr>
              <a:t>Полученные образцы упаковываются, опечатываются и заверяются подписью лица, получившего образцы. Затем лицо, осуществляющее досудебное расследование, или прокурор направляет их вместе с протоколом получения образцов соответствующему эксперту, и они заверяются подписью лица, получившего образцы</a:t>
            </a:r>
            <a:endParaRPr lang="ru-RU" altLang="ru-RU" sz="1500" b="1">
              <a:latin typeface="Arial" panose="020B0604020202020204" pitchFamily="34" charset="0"/>
            </a:endParaRPr>
          </a:p>
        </p:txBody>
      </p:sp>
      <p:sp>
        <p:nvSpPr>
          <p:cNvPr id="39938" name="Скругленный прямоугольник 2">
            <a:extLst>
              <a:ext uri="{FF2B5EF4-FFF2-40B4-BE49-F238E27FC236}">
                <a16:creationId xmlns:a16="http://schemas.microsoft.com/office/drawing/2014/main" id="{8C2AEEF3-E255-7B44-A21F-76E39107806B}"/>
              </a:ext>
            </a:extLst>
          </p:cNvPr>
          <p:cNvSpPr>
            <a:spLocks noChangeArrowheads="1"/>
          </p:cNvSpPr>
          <p:nvPr/>
        </p:nvSpPr>
        <p:spPr bwMode="auto">
          <a:xfrm>
            <a:off x="357188" y="1714500"/>
            <a:ext cx="8535987" cy="919163"/>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Если же получение образцов осуществлялось </a:t>
            </a:r>
            <a:r>
              <a:rPr lang="ru-RU" altLang="ru-RU" sz="1600" b="1" i="1" u="sng">
                <a:solidFill>
                  <a:srgbClr val="000000"/>
                </a:solidFill>
                <a:latin typeface="Arial" panose="020B0604020202020204" pitchFamily="34" charset="0"/>
                <a:cs typeface="Times New Roman" panose="02020603050405020304" pitchFamily="18" charset="0"/>
              </a:rPr>
              <a:t>по постановлению суда</a:t>
            </a:r>
            <a:r>
              <a:rPr lang="ru-RU" altLang="ru-RU" sz="1600" b="1">
                <a:solidFill>
                  <a:srgbClr val="000000"/>
                </a:solidFill>
                <a:latin typeface="Arial" panose="020B0604020202020204" pitchFamily="34" charset="0"/>
                <a:cs typeface="Times New Roman" panose="02020603050405020304" pitchFamily="18" charset="0"/>
              </a:rPr>
              <a:t>, то следователь, дознаватель или прокурор, выполнявшие данное постановление, направляют образцы в суд вместе с протоколом их получения. </a:t>
            </a:r>
            <a:endParaRPr lang="ru-RU" altLang="ru-RU" sz="1600" b="1">
              <a:solidFill>
                <a:srgbClr val="000000"/>
              </a:solidFill>
              <a:latin typeface="Arial" panose="020B0604020202020204" pitchFamily="34" charset="0"/>
            </a:endParaRPr>
          </a:p>
        </p:txBody>
      </p:sp>
      <p:sp>
        <p:nvSpPr>
          <p:cNvPr id="39939" name="Скругленный прямоугольник 4">
            <a:extLst>
              <a:ext uri="{FF2B5EF4-FFF2-40B4-BE49-F238E27FC236}">
                <a16:creationId xmlns:a16="http://schemas.microsoft.com/office/drawing/2014/main" id="{795E5130-6253-A74A-AE3D-6538B2866E36}"/>
              </a:ext>
            </a:extLst>
          </p:cNvPr>
          <p:cNvSpPr>
            <a:spLocks noChangeArrowheads="1"/>
          </p:cNvSpPr>
          <p:nvPr/>
        </p:nvSpPr>
        <p:spPr bwMode="auto">
          <a:xfrm>
            <a:off x="3357563" y="2714625"/>
            <a:ext cx="2565400" cy="3746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Суд с участием сторон </a:t>
            </a:r>
            <a:endParaRPr lang="ru-RU" altLang="ru-RU" sz="1800">
              <a:latin typeface="Arial" panose="020B0604020202020204" pitchFamily="34" charset="0"/>
            </a:endParaRPr>
          </a:p>
        </p:txBody>
      </p:sp>
      <p:sp>
        <p:nvSpPr>
          <p:cNvPr id="39940" name="Прямоугольник 5">
            <a:extLst>
              <a:ext uri="{FF2B5EF4-FFF2-40B4-BE49-F238E27FC236}">
                <a16:creationId xmlns:a16="http://schemas.microsoft.com/office/drawing/2014/main" id="{53B7496B-D7CB-074D-A3B7-66D29859503F}"/>
              </a:ext>
            </a:extLst>
          </p:cNvPr>
          <p:cNvSpPr>
            <a:spLocks noChangeArrowheads="1"/>
          </p:cNvSpPr>
          <p:nvPr/>
        </p:nvSpPr>
        <p:spPr bwMode="auto">
          <a:xfrm>
            <a:off x="642938" y="3143250"/>
            <a:ext cx="2428875"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cs typeface="Times New Roman" panose="02020603050405020304" pitchFamily="18" charset="0"/>
              </a:rPr>
              <a:t>осматривает образцы</a:t>
            </a:r>
            <a:endParaRPr lang="ru-RU" altLang="ru-RU" sz="1800">
              <a:latin typeface="Arial" panose="020B0604020202020204" pitchFamily="34" charset="0"/>
            </a:endParaRPr>
          </a:p>
        </p:txBody>
      </p:sp>
      <p:sp>
        <p:nvSpPr>
          <p:cNvPr id="39941" name="Прямоугольник 6">
            <a:extLst>
              <a:ext uri="{FF2B5EF4-FFF2-40B4-BE49-F238E27FC236}">
                <a16:creationId xmlns:a16="http://schemas.microsoft.com/office/drawing/2014/main" id="{0AB413BA-95E8-C144-BCDA-DF0C92D30FDE}"/>
              </a:ext>
            </a:extLst>
          </p:cNvPr>
          <p:cNvSpPr>
            <a:spLocks noChangeArrowheads="1"/>
          </p:cNvSpPr>
          <p:nvPr/>
        </p:nvSpPr>
        <p:spPr bwMode="auto">
          <a:xfrm>
            <a:off x="3357563" y="3143250"/>
            <a:ext cx="5214937"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cs typeface="Times New Roman" panose="02020603050405020304" pitchFamily="18" charset="0"/>
              </a:rPr>
              <a:t>удостоверяется в их подлинности и сохранности</a:t>
            </a:r>
            <a:endParaRPr lang="ru-RU" altLang="ru-RU" sz="1800">
              <a:latin typeface="Arial" panose="020B0604020202020204" pitchFamily="34" charset="0"/>
            </a:endParaRPr>
          </a:p>
        </p:txBody>
      </p:sp>
      <p:sp>
        <p:nvSpPr>
          <p:cNvPr id="39942" name="Прямоугольник 7">
            <a:extLst>
              <a:ext uri="{FF2B5EF4-FFF2-40B4-BE49-F238E27FC236}">
                <a16:creationId xmlns:a16="http://schemas.microsoft.com/office/drawing/2014/main" id="{7AA5CBC2-2DC5-D747-9A25-491DA4289A0D}"/>
              </a:ext>
            </a:extLst>
          </p:cNvPr>
          <p:cNvSpPr>
            <a:spLocks noChangeArrowheads="1"/>
          </p:cNvSpPr>
          <p:nvPr/>
        </p:nvSpPr>
        <p:spPr bwMode="auto">
          <a:xfrm>
            <a:off x="1214438" y="3571875"/>
            <a:ext cx="671512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cs typeface="Times New Roman" panose="02020603050405020304" pitchFamily="18" charset="0"/>
              </a:rPr>
              <a:t>передает образцы вместе с этим постановлением и протоколом</a:t>
            </a:r>
          </a:p>
          <a:p>
            <a:pPr algn="ctr" eaLnBrk="1" hangingPunct="1">
              <a:spcBef>
                <a:spcPct val="0"/>
              </a:spcBef>
              <a:buFontTx/>
              <a:buNone/>
            </a:pPr>
            <a:r>
              <a:rPr lang="ru-RU" altLang="ru-RU" sz="1600">
                <a:solidFill>
                  <a:srgbClr val="000000"/>
                </a:solidFill>
                <a:latin typeface="Arial" panose="020B0604020202020204" pitchFamily="34" charset="0"/>
                <a:cs typeface="Times New Roman" panose="02020603050405020304" pitchFamily="18" charset="0"/>
              </a:rPr>
              <a:t> их получения соответствующему эксперту</a:t>
            </a:r>
            <a:endParaRPr lang="ru-RU" altLang="ru-RU" sz="1800">
              <a:latin typeface="Arial" panose="020B0604020202020204" pitchFamily="34" charset="0"/>
            </a:endParaRPr>
          </a:p>
        </p:txBody>
      </p:sp>
      <p:sp>
        <p:nvSpPr>
          <p:cNvPr id="39943" name="Прямоугольник 3">
            <a:extLst>
              <a:ext uri="{FF2B5EF4-FFF2-40B4-BE49-F238E27FC236}">
                <a16:creationId xmlns:a16="http://schemas.microsoft.com/office/drawing/2014/main" id="{C59C703A-BDEB-9242-A812-DD546F1AF623}"/>
              </a:ext>
            </a:extLst>
          </p:cNvPr>
          <p:cNvSpPr>
            <a:spLocks noChangeArrowheads="1"/>
          </p:cNvSpPr>
          <p:nvPr/>
        </p:nvSpPr>
        <p:spPr bwMode="auto">
          <a:xfrm>
            <a:off x="1214438" y="4214813"/>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Особый порядок предусмотрен при получении образцов врачом или другим специалистом (статья 266 УПК РК). В этом случае:</a:t>
            </a:r>
            <a:endParaRPr lang="ru-RU" altLang="ru-RU" sz="1600" b="1">
              <a:latin typeface="Arial" panose="020B0604020202020204" pitchFamily="34" charset="0"/>
            </a:endParaRPr>
          </a:p>
        </p:txBody>
      </p:sp>
      <p:sp>
        <p:nvSpPr>
          <p:cNvPr id="39944" name="Прямоугольник 4">
            <a:extLst>
              <a:ext uri="{FF2B5EF4-FFF2-40B4-BE49-F238E27FC236}">
                <a16:creationId xmlns:a16="http://schemas.microsoft.com/office/drawing/2014/main" id="{B5679F0B-7A30-B44A-B19B-F7F0C765B80D}"/>
              </a:ext>
            </a:extLst>
          </p:cNvPr>
          <p:cNvSpPr>
            <a:spLocks noChangeArrowheads="1"/>
          </p:cNvSpPr>
          <p:nvPr/>
        </p:nvSpPr>
        <p:spPr bwMode="auto">
          <a:xfrm>
            <a:off x="6715125" y="4857750"/>
            <a:ext cx="2286000" cy="1816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образцы упаковываются, опечатываются, удостоверяются подписью лица, получившего образцы, и направляются соответствующему органу </a:t>
            </a:r>
            <a:endParaRPr lang="ru-RU" altLang="ru-RU" sz="1400">
              <a:latin typeface="Arial" panose="020B0604020202020204" pitchFamily="34" charset="0"/>
            </a:endParaRPr>
          </a:p>
        </p:txBody>
      </p:sp>
      <p:sp>
        <p:nvSpPr>
          <p:cNvPr id="39945" name="Прямоугольник 11">
            <a:extLst>
              <a:ext uri="{FF2B5EF4-FFF2-40B4-BE49-F238E27FC236}">
                <a16:creationId xmlns:a16="http://schemas.microsoft.com/office/drawing/2014/main" id="{67ABD507-6FDE-F045-8A02-EFC1BB48FA9B}"/>
              </a:ext>
            </a:extLst>
          </p:cNvPr>
          <p:cNvSpPr>
            <a:spLocks noChangeArrowheads="1"/>
          </p:cNvSpPr>
          <p:nvPr/>
        </p:nvSpPr>
        <p:spPr bwMode="auto">
          <a:xfrm>
            <a:off x="142875" y="4857750"/>
            <a:ext cx="3214688" cy="1816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орган, ведущий уголовный процесс, направляет к врачу или другому специалисту соответствующее лицо, а также постановление о получении у него образцов при этом вопрос об отводах врачу, другому специалисту решает орган, вынесший постановление</a:t>
            </a:r>
            <a:endParaRPr lang="ru-RU" altLang="ru-RU" sz="1400">
              <a:latin typeface="Arial" panose="020B0604020202020204" pitchFamily="34" charset="0"/>
            </a:endParaRPr>
          </a:p>
        </p:txBody>
      </p:sp>
      <p:sp>
        <p:nvSpPr>
          <p:cNvPr id="39946" name="Прямоугольник 12">
            <a:extLst>
              <a:ext uri="{FF2B5EF4-FFF2-40B4-BE49-F238E27FC236}">
                <a16:creationId xmlns:a16="http://schemas.microsoft.com/office/drawing/2014/main" id="{22E32247-3C8F-3A44-946F-11FFBB370101}"/>
              </a:ext>
            </a:extLst>
          </p:cNvPr>
          <p:cNvSpPr>
            <a:spLocks noChangeArrowheads="1"/>
          </p:cNvSpPr>
          <p:nvPr/>
        </p:nvSpPr>
        <p:spPr bwMode="auto">
          <a:xfrm>
            <a:off x="3429000" y="4857750"/>
            <a:ext cx="3214688" cy="1816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врач или другой специалист производит необходимые действия и получает образцы для экспертного исследования. При этом могут применяться научно-технические средства, не причиняющие боль и не опасные для жизни и здоровья человека</a:t>
            </a:r>
            <a:endParaRPr lang="ru-RU" altLang="ru-RU" sz="1400">
              <a:latin typeface="Arial" panose="020B0604020202020204" pitchFamily="34" charset="0"/>
            </a:endParaRPr>
          </a:p>
        </p:txBody>
      </p:sp>
    </p:spTree>
  </p:cSld>
  <p:clrMapOvr>
    <a:masterClrMapping/>
  </p:clrMapOvr>
  <p:transition>
    <p:wipe dir="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Прямоугольник 1">
            <a:extLst>
              <a:ext uri="{FF2B5EF4-FFF2-40B4-BE49-F238E27FC236}">
                <a16:creationId xmlns:a16="http://schemas.microsoft.com/office/drawing/2014/main" id="{D2C0EF83-192F-7E4A-A21C-B2C1F2FF88CE}"/>
              </a:ext>
            </a:extLst>
          </p:cNvPr>
          <p:cNvSpPr>
            <a:spLocks noChangeArrowheads="1"/>
          </p:cNvSpPr>
          <p:nvPr/>
        </p:nvSpPr>
        <p:spPr bwMode="auto">
          <a:xfrm>
            <a:off x="684212" y="183860"/>
            <a:ext cx="784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ru-RU" altLang="ru-RU" sz="1800" b="1" dirty="0">
                <a:solidFill>
                  <a:srgbClr val="000000"/>
                </a:solidFill>
                <a:latin typeface="Arial" panose="020B0604020202020204" pitchFamily="34" charset="0"/>
                <a:cs typeface="Consolas" panose="020B0609020204030204" pitchFamily="49" charset="0"/>
              </a:rPr>
              <a:t>ТЕМА 30</a:t>
            </a:r>
            <a:r>
              <a:rPr lang="en-US" altLang="ru-RU" sz="1800" b="1" dirty="0">
                <a:solidFill>
                  <a:srgbClr val="000000"/>
                </a:solidFill>
                <a:latin typeface="Arial" panose="020B0604020202020204" pitchFamily="34" charset="0"/>
                <a:cs typeface="Consolas" panose="020B0609020204030204" pitchFamily="49" charset="0"/>
              </a:rPr>
              <a:t>. </a:t>
            </a:r>
            <a:r>
              <a:rPr lang="ru-RU" altLang="ru-RU" sz="1800" b="1" dirty="0">
                <a:solidFill>
                  <a:srgbClr val="000000"/>
                </a:solidFill>
                <a:latin typeface="Arial" panose="020B0604020202020204" pitchFamily="34" charset="0"/>
                <a:cs typeface="Consolas" panose="020B0609020204030204" pitchFamily="49" charset="0"/>
              </a:rPr>
              <a:t>СУДЕБНО-ЭКСПЕРТНОЕ ИССЛЕДОВАНИЕ ВОЛОКНИСТЫХ МАТЕРИАЛОВ И ИЗДЕЛИЙ ИЗ НИХ </a:t>
            </a:r>
            <a:endParaRPr lang="ru-RU" altLang="ru-RU" sz="1800" b="1" dirty="0">
              <a:latin typeface="Arial" panose="020B0604020202020204" pitchFamily="34" charset="0"/>
            </a:endParaRPr>
          </a:p>
          <a:p>
            <a:pPr algn="ctr">
              <a:spcBef>
                <a:spcPct val="0"/>
              </a:spcBef>
              <a:buFontTx/>
              <a:buNone/>
            </a:pPr>
            <a:endParaRPr lang="ru-RU" altLang="ru-RU" sz="1800" b="1" u="sng" dirty="0">
              <a:solidFill>
                <a:srgbClr val="000000"/>
              </a:solidFill>
              <a:latin typeface="Arial" panose="020B0604020202020204" pitchFamily="34" charset="0"/>
              <a:cs typeface="Consolas" panose="020B0609020204030204" pitchFamily="49" charset="0"/>
            </a:endParaRPr>
          </a:p>
        </p:txBody>
      </p:sp>
      <p:sp>
        <p:nvSpPr>
          <p:cNvPr id="229378" name="Прямоугольник 2">
            <a:extLst>
              <a:ext uri="{FF2B5EF4-FFF2-40B4-BE49-F238E27FC236}">
                <a16:creationId xmlns:a16="http://schemas.microsoft.com/office/drawing/2014/main" id="{E156EAF0-A4F5-3040-8E15-7A0347F057B7}"/>
              </a:ext>
            </a:extLst>
          </p:cNvPr>
          <p:cNvSpPr>
            <a:spLocks noChangeArrowheads="1"/>
          </p:cNvSpPr>
          <p:nvPr/>
        </p:nvSpPr>
        <p:spPr bwMode="auto">
          <a:xfrm>
            <a:off x="323850" y="1052513"/>
            <a:ext cx="8569325" cy="1077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Предметом судебно-экспертного исследования волокнистых материалов и изделий из них </a:t>
            </a:r>
            <a:r>
              <a:rPr lang="ru-RU" altLang="ru-RU" sz="1600">
                <a:solidFill>
                  <a:srgbClr val="000000"/>
                </a:solidFill>
                <a:latin typeface="Arial" panose="020B0604020202020204" pitchFamily="34" charset="0"/>
                <a:cs typeface="Consolas" panose="020B0609020204030204" pitchFamily="49" charset="0"/>
              </a:rPr>
              <a:t>является установление на основе специальных научных знаний фактических данных, обстоятельств дела, свидетельствующих о связи с расследуемым событием происшествия конкретных объектов волокнистой природы или их остатков.</a:t>
            </a:r>
            <a:endParaRPr lang="ru-RU" altLang="ru-RU" sz="1600">
              <a:latin typeface="Consolas" panose="020B0609020204030204" pitchFamily="49" charset="0"/>
              <a:cs typeface="Consolas" panose="020B0609020204030204" pitchFamily="49" charset="0"/>
            </a:endParaRPr>
          </a:p>
        </p:txBody>
      </p:sp>
      <p:sp>
        <p:nvSpPr>
          <p:cNvPr id="4" name="Прямоугольник 3">
            <a:extLst>
              <a:ext uri="{FF2B5EF4-FFF2-40B4-BE49-F238E27FC236}">
                <a16:creationId xmlns:a16="http://schemas.microsoft.com/office/drawing/2014/main" id="{A5049F00-C990-6743-ACA7-FA1E0D36AA1B}"/>
              </a:ext>
            </a:extLst>
          </p:cNvPr>
          <p:cNvSpPr/>
          <p:nvPr/>
        </p:nvSpPr>
        <p:spPr>
          <a:xfrm>
            <a:off x="323850" y="3052763"/>
            <a:ext cx="8569325" cy="3540125"/>
          </a:xfrm>
          <a:prstGeom prst="rect">
            <a:avLst/>
          </a:prstGeom>
          <a:ln w="28575">
            <a:solidFill>
              <a:schemeClr val="tx1"/>
            </a:solidFill>
          </a:ln>
        </p:spPr>
        <p:txBody>
          <a:bodyPr>
            <a:spAutoFit/>
          </a:bodyPr>
          <a:lstStyle/>
          <a:p>
            <a:pPr algn="ctr">
              <a:spcAft>
                <a:spcPts val="0"/>
              </a:spcAft>
              <a:defRPr/>
            </a:pPr>
            <a:r>
              <a:rPr lang="ru-RU" sz="1600" b="1" i="1" dirty="0">
                <a:solidFill>
                  <a:srgbClr val="000000"/>
                </a:solidFill>
                <a:ea typeface="Consolas" panose="020B0609020204030204" pitchFamily="49" charset="0"/>
                <a:cs typeface="Arial" panose="020B0604020202020204" pitchFamily="34" charset="0"/>
              </a:rPr>
              <a:t>Диагностические задачи </a:t>
            </a:r>
            <a:r>
              <a:rPr lang="ru-RU" sz="1600" dirty="0">
                <a:solidFill>
                  <a:srgbClr val="000000"/>
                </a:solidFill>
                <a:ea typeface="Consolas" panose="020B0609020204030204" pitchFamily="49" charset="0"/>
                <a:cs typeface="Arial" panose="020B0604020202020204" pitchFamily="34" charset="0"/>
              </a:rPr>
              <a:t>– это установление:</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места, времени изготовления волокнистых материалов;</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факта наличия следов-наслоений частиц, фрагментов текстильных волокон, нитей, тканей, трикотажа на объектах-носителях;</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факта перекрашивания объектов;</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факта пригодности объектов для изготовления продукции;</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способа производства объектов;</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способа и характера повреждения объектов;</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вида объекта, измененного в результате определенного вида воздействия (термического, химического, биологического);</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целевого назначения объекта, претерпевшего изменения;</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err="1">
                <a:solidFill>
                  <a:srgbClr val="000000"/>
                </a:solidFill>
                <a:ea typeface="Consolas" panose="020B0609020204030204" pitchFamily="49" charset="0"/>
                <a:cs typeface="Arial" panose="020B0604020202020204" pitchFamily="34" charset="0"/>
              </a:rPr>
              <a:t>следообразующей</a:t>
            </a:r>
            <a:r>
              <a:rPr lang="ru-RU" sz="1600" dirty="0">
                <a:solidFill>
                  <a:srgbClr val="000000"/>
                </a:solidFill>
                <a:ea typeface="Consolas" panose="020B0609020204030204" pitchFamily="49" charset="0"/>
                <a:cs typeface="Arial" panose="020B0604020202020204" pitchFamily="34" charset="0"/>
              </a:rPr>
              <a:t> и </a:t>
            </a:r>
            <a:r>
              <a:rPr lang="ru-RU" sz="1600" dirty="0" err="1">
                <a:solidFill>
                  <a:srgbClr val="000000"/>
                </a:solidFill>
                <a:ea typeface="Consolas" panose="020B0609020204030204" pitchFamily="49" charset="0"/>
                <a:cs typeface="Arial" panose="020B0604020202020204" pitchFamily="34" charset="0"/>
              </a:rPr>
              <a:t>следовоспринимающей</a:t>
            </a:r>
            <a:r>
              <a:rPr lang="ru-RU" sz="1600" dirty="0">
                <a:solidFill>
                  <a:srgbClr val="000000"/>
                </a:solidFill>
                <a:ea typeface="Consolas" panose="020B0609020204030204" pitchFamily="49" charset="0"/>
                <a:cs typeface="Arial" panose="020B0604020202020204" pitchFamily="34" charset="0"/>
              </a:rPr>
              <a:t> способности объектов;</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механизма расчленения волокон и взаимодействия;</a:t>
            </a:r>
            <a:endParaRPr lang="ru-RU" sz="1600" dirty="0">
              <a:ea typeface="Consolas" panose="020B0609020204030204" pitchFamily="49" charset="0"/>
              <a:cs typeface="Arial" panose="020B0604020202020204" pitchFamily="34" charset="0"/>
            </a:endParaRPr>
          </a:p>
          <a:p>
            <a:pPr marL="285750" indent="-285750"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причин разрушения и изменения объектов из волокнистых материалов.</a:t>
            </a:r>
            <a:endParaRPr lang="ru-RU" sz="1600" dirty="0">
              <a:ea typeface="Consolas" panose="020B0609020204030204" pitchFamily="49" charset="0"/>
              <a:cs typeface="Arial" panose="020B0604020202020204" pitchFamily="34" charset="0"/>
            </a:endParaRPr>
          </a:p>
        </p:txBody>
      </p:sp>
      <p:sp>
        <p:nvSpPr>
          <p:cNvPr id="229380" name="Прямоугольник 4">
            <a:extLst>
              <a:ext uri="{FF2B5EF4-FFF2-40B4-BE49-F238E27FC236}">
                <a16:creationId xmlns:a16="http://schemas.microsoft.com/office/drawing/2014/main" id="{8B776A3C-E0DB-3542-A245-A26F155BDE28}"/>
              </a:ext>
            </a:extLst>
          </p:cNvPr>
          <p:cNvSpPr>
            <a:spLocks noChangeArrowheads="1"/>
          </p:cNvSpPr>
          <p:nvPr/>
        </p:nvSpPr>
        <p:spPr bwMode="auto">
          <a:xfrm>
            <a:off x="287338" y="2303463"/>
            <a:ext cx="8569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ea typeface="Consolas" panose="020B0609020204030204" pitchFamily="49" charset="0"/>
                <a:cs typeface="Arial" panose="020B0604020202020204" pitchFamily="34" charset="0"/>
              </a:rPr>
              <a:t>Задачами экспертизы волокнистых материалов, в зависимости от форм существования объекта, являются:</a:t>
            </a:r>
            <a:endParaRPr lang="ru-RU" altLang="ru-RU" sz="1600" b="1" u="sng">
              <a:latin typeface="Arial" panose="020B0604020202020204" pitchFamily="34" charset="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Прямоугольник 1">
            <a:extLst>
              <a:ext uri="{FF2B5EF4-FFF2-40B4-BE49-F238E27FC236}">
                <a16:creationId xmlns:a16="http://schemas.microsoft.com/office/drawing/2014/main" id="{EBC91516-8463-BD48-9324-0425BFB357AB}"/>
              </a:ext>
            </a:extLst>
          </p:cNvPr>
          <p:cNvSpPr>
            <a:spLocks noChangeArrowheads="1"/>
          </p:cNvSpPr>
          <p:nvPr/>
        </p:nvSpPr>
        <p:spPr bwMode="auto">
          <a:xfrm>
            <a:off x="250825" y="188913"/>
            <a:ext cx="8642350" cy="3784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Классификационные задачи как самостоятельные и промежуточные задачи – это установление:</a:t>
            </a:r>
            <a:endParaRPr lang="ru-RU" altLang="ru-RU" sz="1600" b="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факта наличия следов-наслоений частиц, фрагментов текстильных волокон, нитей, тканей, трикотажа на объектах, их общей родовой (групповой) принадлежности со сравниваемыми волокнистыми предметами;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группы, подгруппы, вида объекта по технологической, торговой классификациям;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артикула ткани, трикотажа;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отдельных свойств объектов, их соответствия нормативным данным;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предприятия-изготовителя;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вида следов на ткани, трикотаже;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класса и вида полимеров химических волокон;</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класса и марки красителей окрашенных волокон;</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локализации следов-отображений и соответствия их криминальной ситуации;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первоначального вида и целевого назначения объектов волокнистой природы по их сожженным остаткам.</a:t>
            </a:r>
            <a:endParaRPr lang="ru-RU" altLang="ru-RU" sz="1600">
              <a:latin typeface="Consolas" panose="020B0609020204030204" pitchFamily="49" charset="0"/>
              <a:cs typeface="Consolas" panose="020B0609020204030204" pitchFamily="49" charset="0"/>
            </a:endParaRPr>
          </a:p>
        </p:txBody>
      </p:sp>
      <p:sp>
        <p:nvSpPr>
          <p:cNvPr id="230402" name="Прямоугольник 2">
            <a:extLst>
              <a:ext uri="{FF2B5EF4-FFF2-40B4-BE49-F238E27FC236}">
                <a16:creationId xmlns:a16="http://schemas.microsoft.com/office/drawing/2014/main" id="{439A795B-715D-5149-9450-44A844FE3B2D}"/>
              </a:ext>
            </a:extLst>
          </p:cNvPr>
          <p:cNvSpPr>
            <a:spLocks noChangeArrowheads="1"/>
          </p:cNvSpPr>
          <p:nvPr/>
        </p:nvSpPr>
        <p:spPr bwMode="auto">
          <a:xfrm>
            <a:off x="250825" y="4117975"/>
            <a:ext cx="8642350" cy="2554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Идентификационные задачи как самостоятельные и промежуточные задачи – это установление:</a:t>
            </a:r>
            <a:endParaRPr lang="ru-RU" altLang="ru-RU" sz="1600" b="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общей родовой (групповой) принадлежности;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общего источника происхождения по признакам изготовления, хранения и эксплуатации;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целого изделия волокнистой природы по его частям;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индивидуально-определенного объекта по отображениям рельефа поверхности;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индивидуально-определенного объекта по следам на вязких веществах;</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общего источника происхождения объектов волокнистой природы;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факта контактного взаимодействия комплектов одежды с иными предметами.</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44A5E68-B1F9-DD45-82AE-EBBC768E40AA}"/>
              </a:ext>
            </a:extLst>
          </p:cNvPr>
          <p:cNvSpPr/>
          <p:nvPr/>
        </p:nvSpPr>
        <p:spPr>
          <a:xfrm>
            <a:off x="395288" y="981075"/>
            <a:ext cx="8353425" cy="5395913"/>
          </a:xfrm>
          <a:prstGeom prst="rect">
            <a:avLst/>
          </a:prstGeom>
          <a:ln w="28575">
            <a:solidFill>
              <a:schemeClr val="tx1"/>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defRPr/>
            </a:pPr>
            <a:r>
              <a:rPr lang="en-US" altLang="ru-RU" dirty="0">
                <a:solidFill>
                  <a:srgbClr val="000000"/>
                </a:solidFill>
                <a:cs typeface="Consolas" panose="020B0609020204030204" pitchFamily="49" charset="0"/>
              </a:rPr>
              <a:t>     </a:t>
            </a:r>
            <a:r>
              <a:rPr lang="ru-RU" altLang="ru-RU" dirty="0">
                <a:solidFill>
                  <a:srgbClr val="000000"/>
                </a:solidFill>
                <a:cs typeface="Consolas" panose="020B0609020204030204" pitchFamily="49" charset="0"/>
              </a:rPr>
              <a:t> </a:t>
            </a:r>
            <a:r>
              <a:rPr lang="ru-RU" altLang="ru-RU" b="1" u="sng" dirty="0">
                <a:solidFill>
                  <a:srgbClr val="000000"/>
                </a:solidFill>
                <a:cs typeface="Consolas" panose="020B0609020204030204" pitchFamily="49" charset="0"/>
              </a:rPr>
              <a:t>При отсутствии сравниваемого объекта:</a:t>
            </a:r>
            <a:endParaRPr lang="ru-RU" altLang="ru-RU" sz="1100" b="1" u="sng" dirty="0">
              <a:latin typeface="Consolas" panose="020B0609020204030204" pitchFamily="49" charset="0"/>
              <a:cs typeface="Consolas" panose="020B0609020204030204" pitchFamily="49" charset="0"/>
            </a:endParaRPr>
          </a:p>
          <a:p>
            <a:pPr marL="180975" indent="-133350" algn="just">
              <a:buFont typeface="Arial" panose="020B0604020202020204" pitchFamily="34" charset="0"/>
              <a:buChar char="•"/>
              <a:defRPr/>
            </a:pPr>
            <a:r>
              <a:rPr lang="ru-RU" altLang="ru-RU" dirty="0">
                <a:solidFill>
                  <a:srgbClr val="000000"/>
                </a:solidFill>
                <a:cs typeface="Consolas" panose="020B0609020204030204" pitchFamily="49" charset="0"/>
              </a:rPr>
              <a:t>имеются ли на конкретном объекте-носителе (предполагаемом орудии преступления, предметах вещной обстановки, элементах окружающей среды, транспортных средствах) волокнистые материалы; каковы их характеристики и возможный источник происхождения;</a:t>
            </a:r>
            <a:endParaRPr lang="ru-RU" altLang="ru-RU" sz="1100" dirty="0">
              <a:latin typeface="Consolas" panose="020B0609020204030204" pitchFamily="49" charset="0"/>
              <a:cs typeface="Consolas" panose="020B0609020204030204" pitchFamily="49" charset="0"/>
            </a:endParaRPr>
          </a:p>
          <a:p>
            <a:pPr marL="180975" indent="-133350" algn="just">
              <a:buFont typeface="Arial" panose="020B0604020202020204" pitchFamily="34" charset="0"/>
              <a:buChar char="•"/>
              <a:defRPr/>
            </a:pPr>
            <a:r>
              <a:rPr lang="ru-RU" altLang="ru-RU" dirty="0">
                <a:solidFill>
                  <a:srgbClr val="000000"/>
                </a:solidFill>
                <a:cs typeface="Consolas" panose="020B0609020204030204" pitchFamily="49" charset="0"/>
              </a:rPr>
              <a:t>какова локализация обнаруженных волокнистых материалов на предмете-носителе;</a:t>
            </a:r>
            <a:endParaRPr lang="ru-RU" altLang="ru-RU" sz="1100" dirty="0">
              <a:latin typeface="Consolas" panose="020B0609020204030204" pitchFamily="49" charset="0"/>
              <a:cs typeface="Consolas" panose="020B0609020204030204" pitchFamily="49" charset="0"/>
            </a:endParaRPr>
          </a:p>
          <a:p>
            <a:pPr marL="180975" indent="-133350" algn="just">
              <a:buFont typeface="Arial" panose="020B0604020202020204" pitchFamily="34" charset="0"/>
              <a:buChar char="•"/>
              <a:defRPr/>
            </a:pPr>
            <a:r>
              <a:rPr lang="ru-RU" altLang="ru-RU" dirty="0">
                <a:solidFill>
                  <a:srgbClr val="000000"/>
                </a:solidFill>
                <a:cs typeface="Consolas" panose="020B0609020204030204" pitchFamily="49" charset="0"/>
              </a:rPr>
              <a:t>как зафиксированы волокна на предмете-носителе;</a:t>
            </a:r>
            <a:endParaRPr lang="ru-RU" altLang="ru-RU" sz="1100" dirty="0">
              <a:latin typeface="Consolas" panose="020B0609020204030204" pitchFamily="49" charset="0"/>
              <a:cs typeface="Consolas" panose="020B0609020204030204" pitchFamily="49" charset="0"/>
            </a:endParaRPr>
          </a:p>
          <a:p>
            <a:pPr marL="180975" indent="-133350" algn="just">
              <a:buFont typeface="Arial" panose="020B0604020202020204" pitchFamily="34" charset="0"/>
              <a:buChar char="•"/>
              <a:defRPr/>
            </a:pPr>
            <a:r>
              <a:rPr lang="ru-RU" altLang="ru-RU" dirty="0">
                <a:solidFill>
                  <a:srgbClr val="000000"/>
                </a:solidFill>
                <a:cs typeface="Consolas" panose="020B0609020204030204" pitchFamily="49" charset="0"/>
              </a:rPr>
              <a:t>каков механизм образования наслоений волокнистой природы на данном предмете-носителе;</a:t>
            </a:r>
            <a:endParaRPr lang="ru-RU" altLang="ru-RU" sz="1100" dirty="0">
              <a:latin typeface="Consolas" panose="020B0609020204030204" pitchFamily="49" charset="0"/>
              <a:cs typeface="Consolas" panose="020B0609020204030204" pitchFamily="49" charset="0"/>
            </a:endParaRPr>
          </a:p>
          <a:p>
            <a:pPr marL="180975" indent="-133350" algn="just">
              <a:buFont typeface="Arial" panose="020B0604020202020204" pitchFamily="34" charset="0"/>
              <a:buChar char="•"/>
              <a:defRPr/>
            </a:pPr>
            <a:r>
              <a:rPr lang="ru-RU" altLang="ru-RU" dirty="0">
                <a:solidFill>
                  <a:srgbClr val="000000"/>
                </a:solidFill>
                <a:cs typeface="Consolas" panose="020B0609020204030204" pitchFamily="49" charset="0"/>
              </a:rPr>
              <a:t>соответствует ли локализация следа, представительность наслоений волокнистой природы конкретному механизму </a:t>
            </a:r>
            <a:r>
              <a:rPr lang="ru-RU" altLang="ru-RU" dirty="0" err="1">
                <a:solidFill>
                  <a:srgbClr val="000000"/>
                </a:solidFill>
                <a:cs typeface="Consolas" panose="020B0609020204030204" pitchFamily="49" charset="0"/>
              </a:rPr>
              <a:t>следообразования</a:t>
            </a:r>
            <a:r>
              <a:rPr lang="ru-RU" altLang="ru-RU" dirty="0">
                <a:solidFill>
                  <a:srgbClr val="000000"/>
                </a:solidFill>
                <a:cs typeface="Consolas" panose="020B0609020204030204" pitchFamily="49" charset="0"/>
              </a:rPr>
              <a:t>, определяемому специфическими условиями расследуемого криминального события;</a:t>
            </a:r>
            <a:endParaRPr lang="ru-RU" altLang="ru-RU" sz="1100" dirty="0">
              <a:latin typeface="Consolas" panose="020B0609020204030204" pitchFamily="49" charset="0"/>
              <a:cs typeface="Consolas" panose="020B0609020204030204" pitchFamily="49" charset="0"/>
            </a:endParaRPr>
          </a:p>
          <a:p>
            <a:pPr marL="180975" indent="-133350" algn="just">
              <a:buFont typeface="Arial" panose="020B0604020202020204" pitchFamily="34" charset="0"/>
              <a:buChar char="•"/>
              <a:defRPr/>
            </a:pPr>
            <a:r>
              <a:rPr lang="ru-RU" altLang="ru-RU" dirty="0">
                <a:solidFill>
                  <a:srgbClr val="000000"/>
                </a:solidFill>
                <a:cs typeface="Consolas" panose="020B0609020204030204" pitchFamily="49" charset="0"/>
              </a:rPr>
              <a:t>имеются ли следы-наслоения веществ в содержимом срезов ногтей, снятых с рук трупа потерпевшего, свидетельствующих о его профессиональной принадлежности;</a:t>
            </a:r>
            <a:endParaRPr lang="ru-RU" altLang="ru-RU" sz="1100" dirty="0">
              <a:latin typeface="Consolas" panose="020B0609020204030204" pitchFamily="49" charset="0"/>
              <a:cs typeface="Consolas" panose="020B0609020204030204" pitchFamily="49" charset="0"/>
            </a:endParaRPr>
          </a:p>
          <a:p>
            <a:pPr marL="180975" indent="-133350" algn="just">
              <a:buFont typeface="Arial" panose="020B0604020202020204" pitchFamily="34" charset="0"/>
              <a:buChar char="•"/>
              <a:defRPr/>
            </a:pPr>
            <a:r>
              <a:rPr lang="ru-RU" altLang="ru-RU" dirty="0">
                <a:solidFill>
                  <a:srgbClr val="000000"/>
                </a:solidFill>
                <a:cs typeface="Consolas" panose="020B0609020204030204" pitchFamily="49" charset="0"/>
              </a:rPr>
              <a:t>имеются ли наслоения веществ, указывающих на </a:t>
            </a:r>
            <a:r>
              <a:rPr lang="ru-RU" altLang="ru-RU" dirty="0" err="1">
                <a:solidFill>
                  <a:srgbClr val="000000"/>
                </a:solidFill>
                <a:cs typeface="Consolas" panose="020B0609020204030204" pitchFamily="49" charset="0"/>
              </a:rPr>
              <a:t>соотносимость</a:t>
            </a:r>
            <a:r>
              <a:rPr lang="ru-RU" altLang="ru-RU" dirty="0">
                <a:solidFill>
                  <a:srgbClr val="000000"/>
                </a:solidFill>
                <a:cs typeface="Consolas" panose="020B0609020204030204" pitchFamily="49" charset="0"/>
              </a:rPr>
              <a:t> с конкретным преступным событием.</a:t>
            </a:r>
            <a:endParaRPr lang="ru-RU" altLang="ru-RU" sz="1100" dirty="0">
              <a:latin typeface="Consolas" panose="020B0609020204030204" pitchFamily="49" charset="0"/>
              <a:cs typeface="Consolas" panose="020B0609020204030204" pitchFamily="49" charset="0"/>
            </a:endParaRPr>
          </a:p>
        </p:txBody>
      </p:sp>
      <p:sp>
        <p:nvSpPr>
          <p:cNvPr id="231426" name="Прямоугольник 3">
            <a:extLst>
              <a:ext uri="{FF2B5EF4-FFF2-40B4-BE49-F238E27FC236}">
                <a16:creationId xmlns:a16="http://schemas.microsoft.com/office/drawing/2014/main" id="{CB446070-BC7D-1243-A694-F093011C0D92}"/>
              </a:ext>
            </a:extLst>
          </p:cNvPr>
          <p:cNvSpPr>
            <a:spLocks noChangeArrowheads="1"/>
          </p:cNvSpPr>
          <p:nvPr/>
        </p:nvSpPr>
        <p:spPr bwMode="auto">
          <a:xfrm>
            <a:off x="179388" y="157163"/>
            <a:ext cx="9747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По объектам-носителям не волокнистой природы решаются </a:t>
            </a:r>
          </a:p>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следующие вопросы</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3D40500-14EE-EA45-82AA-F124598D8840}"/>
              </a:ext>
            </a:extLst>
          </p:cNvPr>
          <p:cNvSpPr/>
          <p:nvPr/>
        </p:nvSpPr>
        <p:spPr>
          <a:xfrm>
            <a:off x="395288" y="422275"/>
            <a:ext cx="8353425" cy="5641975"/>
          </a:xfrm>
          <a:prstGeom prst="rect">
            <a:avLst/>
          </a:prstGeom>
          <a:ln w="28575">
            <a:solidFill>
              <a:schemeClr val="tx1"/>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defRPr/>
            </a:pPr>
            <a:r>
              <a:rPr lang="ru-RU" altLang="ru-RU" sz="2100" b="1" dirty="0">
                <a:solidFill>
                  <a:srgbClr val="000000"/>
                </a:solidFill>
                <a:cs typeface="Consolas" panose="020B0609020204030204" pitchFamily="49" charset="0"/>
              </a:rPr>
              <a:t>При наличии сравниваемого объекта помимо перечисленных ставятся следующие вопросы:</a:t>
            </a:r>
            <a:endParaRPr lang="ru-RU" altLang="ru-RU" sz="2100" b="1" dirty="0">
              <a:latin typeface="Consolas" panose="020B0609020204030204" pitchFamily="49" charset="0"/>
              <a:cs typeface="Consolas" panose="020B0609020204030204" pitchFamily="49" charset="0"/>
            </a:endParaRPr>
          </a:p>
          <a:p>
            <a:pPr marL="228600" indent="-228600" algn="just">
              <a:lnSpc>
                <a:spcPct val="115000"/>
              </a:lnSpc>
              <a:buFont typeface="Arial" panose="020B0604020202020204" pitchFamily="34" charset="0"/>
              <a:buChar char="•"/>
              <a:defRPr/>
            </a:pPr>
            <a:r>
              <a:rPr lang="ru-RU" altLang="ru-RU" sz="2100" dirty="0">
                <a:solidFill>
                  <a:srgbClr val="000000"/>
                </a:solidFill>
                <a:cs typeface="Consolas" panose="020B0609020204030204" pitchFamily="49" charset="0"/>
              </a:rPr>
              <a:t>имеют ли фрагменты волокнистых материалов на конкретном объекте-носителе (предполагаемом орудии преступления, предметах вещной обстановки, элементах окружающей среды, ТС) общую родовую (групповую) принадлежность с волокнами, входящими в состав представленных предметов одежды;</a:t>
            </a:r>
            <a:endParaRPr lang="ru-RU" altLang="ru-RU" sz="2100" dirty="0">
              <a:latin typeface="Consolas" panose="020B0609020204030204" pitchFamily="49" charset="0"/>
              <a:cs typeface="Consolas" panose="020B0609020204030204" pitchFamily="49" charset="0"/>
            </a:endParaRPr>
          </a:p>
          <a:p>
            <a:pPr marL="228600" indent="-228600" algn="just">
              <a:lnSpc>
                <a:spcPct val="115000"/>
              </a:lnSpc>
              <a:buFont typeface="Arial" panose="020B0604020202020204" pitchFamily="34" charset="0"/>
              <a:buChar char="•"/>
              <a:defRPr/>
            </a:pPr>
            <a:r>
              <a:rPr lang="ru-RU" altLang="ru-RU" sz="2100" dirty="0">
                <a:solidFill>
                  <a:srgbClr val="000000"/>
                </a:solidFill>
                <a:cs typeface="Consolas" panose="020B0609020204030204" pitchFamily="49" charset="0"/>
              </a:rPr>
              <a:t>не принадлежали ли ранее волокнистые материалы, изъятые с предмета-носителя (с предполагаемого орудия преступления, с предметов вещной обстановки, с элементов окружающей среды, с ТС) конкретному предмету одежды;</a:t>
            </a:r>
            <a:endParaRPr lang="ru-RU" altLang="ru-RU" sz="2100" dirty="0">
              <a:latin typeface="Consolas" panose="020B0609020204030204" pitchFamily="49" charset="0"/>
              <a:cs typeface="Consolas" panose="020B0609020204030204" pitchFamily="49" charset="0"/>
            </a:endParaRPr>
          </a:p>
          <a:p>
            <a:pPr marL="228600" indent="-228600" algn="just">
              <a:lnSpc>
                <a:spcPct val="115000"/>
              </a:lnSpc>
              <a:buFont typeface="Arial" panose="020B0604020202020204" pitchFamily="34" charset="0"/>
              <a:buChar char="•"/>
              <a:defRPr/>
            </a:pPr>
            <a:r>
              <a:rPr lang="ru-RU" altLang="ru-RU" sz="2100" dirty="0">
                <a:solidFill>
                  <a:srgbClr val="000000"/>
                </a:solidFill>
                <a:cs typeface="Consolas" panose="020B0609020204030204" pitchFamily="49" charset="0"/>
              </a:rPr>
              <a:t>каков механизм их образования;</a:t>
            </a:r>
            <a:endParaRPr lang="ru-RU" altLang="ru-RU" sz="2100" dirty="0">
              <a:latin typeface="Consolas" panose="020B0609020204030204" pitchFamily="49" charset="0"/>
              <a:cs typeface="Consolas" panose="020B0609020204030204" pitchFamily="49" charset="0"/>
            </a:endParaRPr>
          </a:p>
          <a:p>
            <a:pPr marL="228600" indent="-228600" algn="just">
              <a:lnSpc>
                <a:spcPct val="115000"/>
              </a:lnSpc>
              <a:buFont typeface="Arial" panose="020B0604020202020204" pitchFamily="34" charset="0"/>
              <a:buChar char="•"/>
              <a:defRPr/>
            </a:pPr>
            <a:r>
              <a:rPr lang="ru-RU" altLang="ru-RU" sz="2100" dirty="0">
                <a:solidFill>
                  <a:srgbClr val="000000"/>
                </a:solidFill>
                <a:cs typeface="Consolas" panose="020B0609020204030204" pitchFamily="49" charset="0"/>
              </a:rPr>
              <a:t>имел ли место факт контактного взаимодействия конкретного предмета-носителя и представленных на исследование предметов одежды.</a:t>
            </a:r>
            <a:endParaRPr lang="ru-RU" altLang="ru-RU" sz="2100" dirty="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Прямоугольник 1">
            <a:extLst>
              <a:ext uri="{FF2B5EF4-FFF2-40B4-BE49-F238E27FC236}">
                <a16:creationId xmlns:a16="http://schemas.microsoft.com/office/drawing/2014/main" id="{DCAB2B96-9F0F-2947-86FD-2F8E6ECA55A8}"/>
              </a:ext>
            </a:extLst>
          </p:cNvPr>
          <p:cNvSpPr>
            <a:spLocks noChangeArrowheads="1"/>
          </p:cNvSpPr>
          <p:nvPr/>
        </p:nvSpPr>
        <p:spPr bwMode="auto">
          <a:xfrm>
            <a:off x="179388" y="206375"/>
            <a:ext cx="8785225" cy="6445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500" b="1">
                <a:solidFill>
                  <a:srgbClr val="000000"/>
                </a:solidFill>
                <a:latin typeface="Arial" panose="020B0604020202020204" pitchFamily="34" charset="0"/>
                <a:cs typeface="Consolas" panose="020B0609020204030204" pitchFamily="49" charset="0"/>
              </a:rPr>
              <a:t>По объектам-носителям волокнистой природы решаются следующие вопросы.</a:t>
            </a:r>
            <a:endParaRPr lang="ru-RU" altLang="ru-RU" sz="1500" b="1">
              <a:latin typeface="Consolas" panose="020B0609020204030204" pitchFamily="49" charset="0"/>
              <a:cs typeface="Consolas" panose="020B0609020204030204" pitchFamily="49" charset="0"/>
            </a:endParaRPr>
          </a:p>
          <a:p>
            <a:pPr algn="ctr">
              <a:lnSpc>
                <a:spcPct val="115000"/>
              </a:lnSpc>
              <a:spcBef>
                <a:spcPct val="0"/>
              </a:spcBef>
              <a:buFontTx/>
              <a:buNone/>
            </a:pP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При отсутствии сравниваемого объекта:</a:t>
            </a:r>
            <a:endParaRPr lang="ru-RU" altLang="ru-RU" sz="15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в сожженных остатках части сгоревших волокнистых материалов, если да, каково было целевое назначение этих объектов;</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каковы причины повреждения текстильных изделий;</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следы-наслоения веществ на одежде и в содержимом срезов ногтевых пластин, снятых с рук трупа, свидетельствующих о профессиональной принадлежности.</a:t>
            </a:r>
            <a:endParaRPr lang="ru-RU" altLang="ru-RU" sz="1500">
              <a:latin typeface="Consolas" panose="020B0609020204030204" pitchFamily="49" charset="0"/>
              <a:cs typeface="Consolas" panose="020B0609020204030204" pitchFamily="49" charset="0"/>
            </a:endParaRPr>
          </a:p>
          <a:p>
            <a:pPr algn="ctr">
              <a:lnSpc>
                <a:spcPct val="115000"/>
              </a:lnSpc>
              <a:spcBef>
                <a:spcPct val="0"/>
              </a:spcBef>
              <a:buFontTx/>
              <a:buNone/>
            </a:pP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При наличии сравниваемого объекта</a:t>
            </a:r>
            <a:r>
              <a:rPr lang="ru-RU" altLang="ru-RU" sz="1500" b="1">
                <a:solidFill>
                  <a:srgbClr val="000000"/>
                </a:solidFill>
                <a:latin typeface="Arial" panose="020B0604020202020204" pitchFamily="34" charset="0"/>
                <a:cs typeface="Consolas" panose="020B0609020204030204" pitchFamily="49" charset="0"/>
              </a:rPr>
              <a:t>:</a:t>
            </a:r>
            <a:endParaRPr lang="ru-RU" altLang="ru-RU" sz="15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на предметах одежды потерпевшего, представленных на экспертизу, волокна общей родовой (групповой) принадлежности с волокнами, входящими в состав одежды подозреваемого;</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на предметах одежды подозреваемого, волокна общей родовой (групповой) принадлежности с волокнами, входящими в состав одежды потерпевшего;</a:t>
            </a: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следы, указывающие на соотносимость с конкретным преступным событием;</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имел ли место факт контактного взаимодействия одежды потерпевшего с одеждой подозреваемого;</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составляли ли ранее детали одежды волокнистой природы, изъятые с места происшествия (далее – МП), и конкретный предмет одежды, единый комплект;</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имеет ли материал, остатки от сожжения которого представлены на исследование, общую родовую принадлежность с материалом образца;</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имеют ли единый источник происхождения, представленные на исследование волокнистые материалы по месту изготовления, хранения, эксплуатации, способу производства;</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принадлежала ли ранее пуговица, изъятая с МП, конкретному предмету одежды потерпевшего (подозреваемого).</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Прямоугольник 1">
            <a:extLst>
              <a:ext uri="{FF2B5EF4-FFF2-40B4-BE49-F238E27FC236}">
                <a16:creationId xmlns:a16="http://schemas.microsoft.com/office/drawing/2014/main" id="{767FF228-0341-E442-A0B2-869479EA6122}"/>
              </a:ext>
            </a:extLst>
          </p:cNvPr>
          <p:cNvSpPr>
            <a:spLocks noChangeArrowheads="1"/>
          </p:cNvSpPr>
          <p:nvPr/>
        </p:nvSpPr>
        <p:spPr bwMode="auto">
          <a:xfrm>
            <a:off x="215900" y="277813"/>
            <a:ext cx="8712200" cy="6302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В постановлении не следует формулировать вопрос о факте контактного взаимодействия (далее - ФКВ) в следующих ситуациях:</a:t>
            </a:r>
            <a:endParaRPr lang="ru-RU" altLang="ru-RU" sz="16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комплектов одежды, которые носили длительный период времени после события происшествия, подвергавшихся стирке, химической чистке; </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предметов одежды, значительно загрязненных кровью и другими выделениями человека, почвенными объектами, покрытых плесенью; </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комплектов одежды, однородных по цвету или волокнистому составу (например, спецодежды, военной одежды); </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предметов нижнего белья из белого хлопка и вискозы с постельными принадлежностями (простыня, наволочка, пододеяльник);</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в отношении лиц, находившихся в контакте до времени совершения преступления;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в отношении одежды, подвергшейся первоначально судебно-медицинской, судебно-биологической, судебно-трасологической и другим видам экспертиз;</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в отношении лиц, ранее находившихся в контактном взаимодействии с вещной обстановкой (домашней, рабочей, чехлами сидений АТС) места происшествия;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неполных комплектов одежды;</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срезов ногтей (подногтевого содержимого) и предметов одежды;</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в отношении комплектов одежды, причастность которых к криминальному событию не установлена, так как зачастую на экспертное исследование для решения вопроса о ФКВ предоставляется несколько однородных предметов одежды (например, четверо брюк или пять сорочек) или разнородных комплектов одежды, в одном из которых предположительно мог находиться подозреваемый.</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Прямоугольник 1">
            <a:extLst>
              <a:ext uri="{FF2B5EF4-FFF2-40B4-BE49-F238E27FC236}">
                <a16:creationId xmlns:a16="http://schemas.microsoft.com/office/drawing/2014/main" id="{A06D4CD1-82B7-C54B-BB6A-0713011F9647}"/>
              </a:ext>
            </a:extLst>
          </p:cNvPr>
          <p:cNvSpPr>
            <a:spLocks noChangeArrowheads="1"/>
          </p:cNvSpPr>
          <p:nvPr/>
        </p:nvSpPr>
        <p:spPr bwMode="auto">
          <a:xfrm>
            <a:off x="179388" y="242888"/>
            <a:ext cx="8785225" cy="6372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500" b="1">
                <a:solidFill>
                  <a:srgbClr val="000000"/>
                </a:solidFill>
                <a:latin typeface="Arial" panose="020B0604020202020204" pitchFamily="34" charset="0"/>
                <a:cs typeface="Consolas" panose="020B0609020204030204" pitchFamily="49" charset="0"/>
              </a:rPr>
              <a:t>В установочной части постановления отражаются следующие сведения:</a:t>
            </a:r>
            <a:endParaRPr lang="ru-RU" altLang="ru-RU" sz="15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время и место совершения преступления, характеристика материальной среды;</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изложение предполагаемого способа и механизма совершения преступления с   указанием маршрута движения, преодоления препятствий, совершения каких-либо    действий при этом и другое; </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  метеоусловий в момент совершения действий;</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время изъятия одежды потерпевшего (-ей), подозреваемого (-ой);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особенности обнаружения, изъятия или упаковки объектов, которые могли сказаться на свойствах исследуемых объектов;</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порядок и способ отбора проб, если объект по каким-либо причинам целиком не направляется эксперту (кусок ткани, масса волокон);</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особенности взаимодействия предметов на месте происшествия;</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использование и хранение объектов с момента события преступления до изъятия их органом (лицом), назначившим экспертизу;</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каким исследованиям подвергались объекты (проводилась ли судебно-медицинская экспертиза, предварительное исследование);</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условия нахождения одежды потерпевшего и подозреваемого в идентификационный период (с момента совершения преступления до момента направления на экспертизу), находилась ли одежда в носке, подвергалась ли стирке, чистке;</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в случаях представления на экспертизу самих микрообъектов (изъятие проводится только специалистами) указать точное расположение на объекте-носителе (общую топографию, локализацию); способ фиксации, использованные методы для изъятия микрообъектов;</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при назначении экспертизы и формулировании вопросов эксперту в постановлении необходимо максимально точно обозначить, конкретизировать объект исследования.</a:t>
            </a:r>
          </a:p>
        </p:txBody>
      </p:sp>
    </p:spTree>
  </p:cSld>
  <p:clrMapOvr>
    <a:masterClrMapping/>
  </p:clrMapOvr>
  <p:transition>
    <p:wipe dir="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074D3F1-CF2C-1F42-BC58-6AA3DD9F9B2E}"/>
              </a:ext>
            </a:extLst>
          </p:cNvPr>
          <p:cNvSpPr/>
          <p:nvPr/>
        </p:nvSpPr>
        <p:spPr>
          <a:xfrm>
            <a:off x="323850" y="258763"/>
            <a:ext cx="8496300" cy="6340475"/>
          </a:xfrm>
          <a:prstGeom prst="rect">
            <a:avLst/>
          </a:prstGeom>
          <a:ln w="28575">
            <a:solidFill>
              <a:schemeClr val="tx1"/>
            </a:solidFill>
          </a:ln>
        </p:spPr>
        <p:txBody>
          <a:bodyPr>
            <a:spAutoFit/>
          </a:bodyPr>
          <a:lstStyle/>
          <a:p>
            <a:pPr algn="ctr">
              <a:spcAft>
                <a:spcPts val="0"/>
              </a:spcAft>
              <a:defRPr/>
            </a:pPr>
            <a:r>
              <a:rPr lang="ru-RU" sz="1400" b="1" dirty="0">
                <a:solidFill>
                  <a:srgbClr val="000000"/>
                </a:solidFill>
                <a:ea typeface="Consolas" panose="020B0609020204030204" pitchFamily="49" charset="0"/>
                <a:cs typeface="Arial" panose="020B0604020202020204" pitchFamily="34" charset="0"/>
              </a:rPr>
              <a:t>При изъятии волокнистых материалов и изделий из них следует руководствоваться специальными рекомендациями, сформулированными с учетом особенностей экспертизы:</a:t>
            </a: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экспертиза волокнистых материалов предшествует судебно-медицинской и судебно-</a:t>
            </a:r>
            <a:r>
              <a:rPr lang="ru-RU" sz="1400" dirty="0" err="1">
                <a:solidFill>
                  <a:srgbClr val="000000"/>
                </a:solidFill>
                <a:ea typeface="Consolas" panose="020B0609020204030204" pitchFamily="49" charset="0"/>
                <a:cs typeface="Arial" panose="020B0604020202020204" pitchFamily="34" charset="0"/>
              </a:rPr>
              <a:t>трасологической</a:t>
            </a:r>
            <a:r>
              <a:rPr lang="ru-RU" sz="1400" dirty="0">
                <a:solidFill>
                  <a:srgbClr val="000000"/>
                </a:solidFill>
                <a:ea typeface="Consolas" panose="020B0609020204030204" pitchFamily="49" charset="0"/>
                <a:cs typeface="Arial" panose="020B0604020202020204" pitchFamily="34" charset="0"/>
              </a:rPr>
              <a:t> экспертизам;</a:t>
            </a:r>
            <a:endParaRPr lang="ru-RU" sz="1400" dirty="0">
              <a:ea typeface="Consolas" panose="020B0609020204030204" pitchFamily="49" charset="0"/>
              <a:cs typeface="Arial" panose="020B0604020202020204" pitchFamily="34" charset="0"/>
            </a:endParaRP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при этом в первую очередь на экспертизу представляются такие объекты, как: срезы ногтевых пластин; </a:t>
            </a:r>
            <a:endParaRPr lang="ru-RU" sz="1400" dirty="0">
              <a:ea typeface="Consolas" panose="020B0609020204030204" pitchFamily="49" charset="0"/>
              <a:cs typeface="Arial" panose="020B0604020202020204" pitchFamily="34" charset="0"/>
            </a:endParaRP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 микрочастицы с ладоней рук и открытых частей тела трупа, изъятые на </a:t>
            </a:r>
            <a:r>
              <a:rPr lang="ru-RU" sz="1400" dirty="0" err="1">
                <a:solidFill>
                  <a:srgbClr val="000000"/>
                </a:solidFill>
                <a:ea typeface="Consolas" panose="020B0609020204030204" pitchFamily="49" charset="0"/>
                <a:cs typeface="Arial" panose="020B0604020202020204" pitchFamily="34" charset="0"/>
              </a:rPr>
              <a:t>дактопленки</a:t>
            </a:r>
            <a:r>
              <a:rPr lang="ru-RU" sz="1400" dirty="0">
                <a:solidFill>
                  <a:srgbClr val="000000"/>
                </a:solidFill>
                <a:ea typeface="Consolas" panose="020B0609020204030204" pitchFamily="49" charset="0"/>
                <a:cs typeface="Arial" panose="020B0604020202020204" pitchFamily="34" charset="0"/>
              </a:rPr>
              <a:t>; </a:t>
            </a:r>
            <a:endParaRPr lang="ru-RU" sz="1400" dirty="0">
              <a:ea typeface="Consolas" panose="020B0609020204030204" pitchFamily="49" charset="0"/>
              <a:cs typeface="Arial" panose="020B0604020202020204" pitchFamily="34" charset="0"/>
            </a:endParaRPr>
          </a:p>
          <a:p>
            <a:pPr marL="136525" indent="-136525" algn="just">
              <a:spcAft>
                <a:spcPts val="0"/>
              </a:spcAft>
              <a:buFont typeface="Arial" panose="020B0604020202020204" pitchFamily="34" charset="0"/>
              <a:buChar char="•"/>
              <a:defRPr/>
            </a:pPr>
            <a:r>
              <a:rPr lang="en-US" sz="1400" dirty="0">
                <a:solidFill>
                  <a:srgbClr val="000000"/>
                </a:solidFill>
                <a:ea typeface="Consolas" panose="020B0609020204030204" pitchFamily="49" charset="0"/>
                <a:cs typeface="Arial" panose="020B0604020202020204" pitchFamily="34" charset="0"/>
              </a:rPr>
              <a:t> </a:t>
            </a:r>
            <a:r>
              <a:rPr lang="ru-RU" sz="1400" dirty="0">
                <a:solidFill>
                  <a:srgbClr val="000000"/>
                </a:solidFill>
                <a:ea typeface="Consolas" panose="020B0609020204030204" pitchFamily="49" charset="0"/>
                <a:cs typeface="Arial" panose="020B0604020202020204" pitchFamily="34" charset="0"/>
              </a:rPr>
              <a:t>ножи и другие орудия убийства, а также холодное и огнестрельное оружия, отделяемые детали ТС. </a:t>
            </a:r>
          </a:p>
          <a:p>
            <a:pPr algn="ctr">
              <a:spcAft>
                <a:spcPts val="0"/>
              </a:spcAft>
              <a:defRPr/>
            </a:pPr>
            <a:r>
              <a:rPr lang="ru-RU" sz="1400" b="1" dirty="0">
                <a:solidFill>
                  <a:srgbClr val="000000"/>
                </a:solidFill>
                <a:ea typeface="Consolas" panose="020B0609020204030204" pitchFamily="49" charset="0"/>
                <a:cs typeface="Arial" panose="020B0604020202020204" pitchFamily="34" charset="0"/>
              </a:rPr>
              <a:t>Объекты необходимо упаковать в коробочки из плотной бумаги, так, чтобы наслоения на них не были утрачены в процессе транспортировки.</a:t>
            </a: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особую осторожность нужно соблюдать при изъятии остатков от сожжения волокнистых материалов и одежды. В целях обеспечения максимальной сохранности хрупких объектов не следует ворошить содержимое костра или печи, изымать из него отдельные куски золы. Содержимое очага нужно осторожно с помощью совка целиком перенести в тару с жесткими стенками и дном, включая мелкие и крупные, сгоревшие и не прогоревшие куски, металлическую фурнитуру, не подвергая дроблению;</a:t>
            </a:r>
            <a:endParaRPr lang="ru-RU" sz="1400" dirty="0">
              <a:ea typeface="Consolas" panose="020B0609020204030204" pitchFamily="49" charset="0"/>
              <a:cs typeface="Arial" panose="020B0604020202020204" pitchFamily="34" charset="0"/>
            </a:endParaRP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одежда потерпевшего (в том числе с трупа) изымается сразу же, как только орган уголовного преследования приступил к расследованию дела;</a:t>
            </a:r>
            <a:endParaRPr lang="ru-RU" sz="1400" dirty="0">
              <a:ea typeface="Consolas" panose="020B0609020204030204" pitchFamily="49" charset="0"/>
              <a:cs typeface="Arial" panose="020B0604020202020204" pitchFamily="34" charset="0"/>
            </a:endParaRP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одежда потерпевшего и подозреваемого изымается в полном комплекте;</a:t>
            </a:r>
            <a:endParaRPr lang="ru-RU" sz="1400" dirty="0">
              <a:ea typeface="Consolas" panose="020B0609020204030204" pitchFamily="49" charset="0"/>
              <a:cs typeface="Arial" panose="020B0604020202020204" pitchFamily="34" charset="0"/>
            </a:endParaRP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при изъятии, осмотре и упаковке нельзя допускать соприкосновение предметов одежды потерпевшего и подозреваемого, а также одежды лиц, производящих их осмотр, изъятие и упаковку; следует также избегать соприкосновения между собой отдельных предметов комплекта одежды одного лица.</a:t>
            </a:r>
            <a:endParaRPr lang="ru-RU" sz="1400" dirty="0">
              <a:ea typeface="Consolas" panose="020B0609020204030204" pitchFamily="49" charset="0"/>
              <a:cs typeface="Arial" panose="020B0604020202020204" pitchFamily="34" charset="0"/>
            </a:endParaRP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каждый предмет одежды нужно упаковать отдельно в неиспользованные бумажные либо полиэтиленовые пакеты, сохранив локализацию посторонних микрочастиц путем их помещения между двумя листами бумаги и последующим сворачиванием;</a:t>
            </a:r>
            <a:endParaRPr lang="ru-RU" sz="1400" dirty="0">
              <a:ea typeface="Consolas" panose="020B0609020204030204" pitchFamily="49" charset="0"/>
              <a:cs typeface="Arial" panose="020B0604020202020204" pitchFamily="34" charset="0"/>
            </a:endParaRPr>
          </a:p>
          <a:p>
            <a:pPr marL="136525" indent="-136525" algn="just">
              <a:spcAft>
                <a:spcPts val="0"/>
              </a:spcAft>
              <a:buFont typeface="Arial" panose="020B0604020202020204" pitchFamily="34" charset="0"/>
              <a:buChar char="•"/>
              <a:defRPr/>
            </a:pPr>
            <a:r>
              <a:rPr lang="ru-RU" sz="1400" dirty="0">
                <a:solidFill>
                  <a:srgbClr val="000000"/>
                </a:solidFill>
                <a:ea typeface="Consolas" panose="020B0609020204030204" pitchFamily="49" charset="0"/>
                <a:cs typeface="Arial" panose="020B0604020202020204" pitchFamily="34" charset="0"/>
              </a:rPr>
              <a:t> осмотр и изучение вещественных доказательств проводить на столе, покрытом калькой, исключая контакт с одеждой лица, проводящего осмотр. </a:t>
            </a:r>
          </a:p>
        </p:txBody>
      </p:sp>
    </p:spTree>
  </p:cSld>
  <p:clrMapOvr>
    <a:masterClrMapping/>
  </p:clrMapOvr>
  <p:transition>
    <p:wipe dir="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Прямоугольник 1">
            <a:extLst>
              <a:ext uri="{FF2B5EF4-FFF2-40B4-BE49-F238E27FC236}">
                <a16:creationId xmlns:a16="http://schemas.microsoft.com/office/drawing/2014/main" id="{DF19872B-B21C-AB49-A498-2AAD58D5B4E7}"/>
              </a:ext>
            </a:extLst>
          </p:cNvPr>
          <p:cNvSpPr>
            <a:spLocks noChangeArrowheads="1"/>
          </p:cNvSpPr>
          <p:nvPr/>
        </p:nvSpPr>
        <p:spPr bwMode="auto">
          <a:xfrm>
            <a:off x="242888" y="184150"/>
            <a:ext cx="8658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31. СУДЕБНО-ЭКСПЕРТНОЕ ИССЛЕДОВАНИЕ СПИРТОСОДЕРЖАЩИХ ЖИДКОСТЕЙ </a:t>
            </a:r>
            <a:endParaRPr lang="ru-RU" altLang="ru-RU" sz="1800" dirty="0">
              <a:latin typeface="Arial" panose="020B0604020202020204" pitchFamily="34" charset="0"/>
            </a:endParaRPr>
          </a:p>
        </p:txBody>
      </p:sp>
      <p:sp>
        <p:nvSpPr>
          <p:cNvPr id="237570" name="Прямоугольник 2">
            <a:extLst>
              <a:ext uri="{FF2B5EF4-FFF2-40B4-BE49-F238E27FC236}">
                <a16:creationId xmlns:a16="http://schemas.microsoft.com/office/drawing/2014/main" id="{945FA1AA-A933-364E-91D8-EBFECE79E435}"/>
              </a:ext>
            </a:extLst>
          </p:cNvPr>
          <p:cNvSpPr>
            <a:spLocks noChangeArrowheads="1"/>
          </p:cNvSpPr>
          <p:nvPr/>
        </p:nvSpPr>
        <p:spPr bwMode="auto">
          <a:xfrm>
            <a:off x="260351" y="935435"/>
            <a:ext cx="8640763" cy="147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dirty="0">
                <a:solidFill>
                  <a:srgbClr val="000000"/>
                </a:solidFill>
                <a:latin typeface="Arial" panose="020B0604020202020204" pitchFamily="34" charset="0"/>
                <a:cs typeface="Consolas" panose="020B0609020204030204" pitchFamily="49" charset="0"/>
              </a:rPr>
              <a:t>Предметом судебно-экспертного исследования спиртосодержащих жидкостей</a:t>
            </a:r>
            <a:r>
              <a:rPr lang="ru-RU" altLang="ru-RU" sz="1800" b="1" dirty="0">
                <a:solidFill>
                  <a:srgbClr val="000000"/>
                </a:solidFill>
                <a:latin typeface="Arial" panose="020B0604020202020204" pitchFamily="34" charset="0"/>
                <a:cs typeface="Consolas" panose="020B0609020204030204" pitchFamily="49" charset="0"/>
              </a:rPr>
              <a:t> </a:t>
            </a:r>
            <a:r>
              <a:rPr lang="ru-RU" altLang="ru-RU" sz="1800" dirty="0">
                <a:solidFill>
                  <a:srgbClr val="000000"/>
                </a:solidFill>
                <a:latin typeface="Arial" panose="020B0604020202020204" pitchFamily="34" charset="0"/>
                <a:cs typeface="Consolas" panose="020B0609020204030204" pitchFamily="49" charset="0"/>
              </a:rPr>
              <a:t>является установление фактических данных о событии преступления, устанавливаемые на основе специальных научных знаний в области теории судебной экспертизы, химии и технологии изготовления спиртосодержащих жидкостей и методов их исследования.</a:t>
            </a:r>
            <a:r>
              <a:rPr lang="ru-RU" altLang="ru-RU" sz="1800" dirty="0">
                <a:latin typeface="Arial" panose="020B0604020202020204" pitchFamily="34" charset="0"/>
              </a:rPr>
              <a:t> </a:t>
            </a:r>
          </a:p>
        </p:txBody>
      </p:sp>
      <p:sp>
        <p:nvSpPr>
          <p:cNvPr id="4" name="Прямоугольник 3">
            <a:extLst>
              <a:ext uri="{FF2B5EF4-FFF2-40B4-BE49-F238E27FC236}">
                <a16:creationId xmlns:a16="http://schemas.microsoft.com/office/drawing/2014/main" id="{6F423195-2A04-1644-94FA-5256AC851D67}"/>
              </a:ext>
            </a:extLst>
          </p:cNvPr>
          <p:cNvSpPr/>
          <p:nvPr/>
        </p:nvSpPr>
        <p:spPr>
          <a:xfrm>
            <a:off x="260351" y="2516764"/>
            <a:ext cx="8640763" cy="4068762"/>
          </a:xfrm>
          <a:prstGeom prst="rect">
            <a:avLst/>
          </a:prstGeom>
          <a:ln w="28575">
            <a:solidFill>
              <a:schemeClr val="tx1"/>
            </a:solidFill>
          </a:ln>
        </p:spPr>
        <p:txBody>
          <a:bodyPr>
            <a:spAutoFit/>
          </a:bodyPr>
          <a:lstStyle/>
          <a:p>
            <a:pPr algn="ctr">
              <a:lnSpc>
                <a:spcPct val="115000"/>
              </a:lnSpc>
              <a:spcAft>
                <a:spcPts val="0"/>
              </a:spcAft>
              <a:defRPr/>
            </a:pPr>
            <a:r>
              <a:rPr lang="ru-RU" sz="1600" b="1" u="sng" dirty="0">
                <a:solidFill>
                  <a:srgbClr val="000000"/>
                </a:solidFill>
                <a:ea typeface="Consolas" panose="020B0609020204030204" pitchFamily="49" charset="0"/>
                <a:cs typeface="Arial" panose="020B0604020202020204" pitchFamily="34" charset="0"/>
              </a:rPr>
              <a:t>Задачи, решаемые судебно-экспертным исследованием ССЖ:</a:t>
            </a:r>
            <a:endParaRPr lang="ru-RU" sz="1600" b="1" u="sng"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принадлежности ССЖ, находящихся в объеме или следах, определенному виду в соответствии с существующими классификациями (научно-технической, торговой);</a:t>
            </a:r>
            <a:endParaRPr lang="ru-RU" sz="1600"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определение способа изготовления ССЖ;</a:t>
            </a:r>
            <a:endParaRPr lang="ru-RU" sz="1600"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принадлежности ССЖ определенному виду (типу) и сорту изделия промышленного производства;</a:t>
            </a:r>
            <a:endParaRPr lang="ru-RU" sz="1600"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становление соответствия характеристикам ГОСТов;</a:t>
            </a:r>
            <a:endParaRPr lang="ru-RU" sz="1600"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общей родовой, групповой принадлежности ССЖ;</a:t>
            </a:r>
            <a:endParaRPr lang="ru-RU" sz="1600"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общего источника происхождения ССЖ по способу, месту их изготовления (производства);</a:t>
            </a:r>
            <a:endParaRPr lang="ru-RU" sz="1600"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отождествление конкретных объемов ССЖ, разделенных на части в связи с расследуемым событием;</a:t>
            </a:r>
            <a:endParaRPr lang="ru-RU" sz="1600"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установление принадлежности ССЖ единому купажу;</a:t>
            </a:r>
            <a:endParaRPr lang="ru-RU" sz="1600" dirty="0">
              <a:ea typeface="Consolas" panose="020B0609020204030204" pitchFamily="49" charset="0"/>
              <a:cs typeface="Arial" panose="020B0604020202020204" pitchFamily="34" charset="0"/>
            </a:endParaRPr>
          </a:p>
          <a:p>
            <a:pPr marL="185738" indent="-185738"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отнесение различных приспособлений и конструкций к перегонным аппаратам для получения крепких спиртных напитков в домашних условиях.</a:t>
            </a:r>
            <a:endParaRPr lang="ru-RU" sz="1600" dirty="0">
              <a:ea typeface="Consolas" panose="020B0609020204030204" pitchFamily="49" charset="0"/>
              <a:cs typeface="Arial" panose="020B0604020202020204" pitchFamily="34" charset="0"/>
            </a:endParaRPr>
          </a:p>
        </p:txBody>
      </p:sp>
    </p:spTree>
  </p:cSld>
  <p:clrMapOvr>
    <a:masterClrMapping/>
  </p:clrMapOvr>
  <p:transition>
    <p:wipe dir="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Прямоугольник 1">
            <a:extLst>
              <a:ext uri="{FF2B5EF4-FFF2-40B4-BE49-F238E27FC236}">
                <a16:creationId xmlns:a16="http://schemas.microsoft.com/office/drawing/2014/main" id="{0DBEDA2E-DDC2-BA47-904B-8EA60CB04C1F}"/>
              </a:ext>
            </a:extLst>
          </p:cNvPr>
          <p:cNvSpPr>
            <a:spLocks noChangeArrowheads="1"/>
          </p:cNvSpPr>
          <p:nvPr/>
        </p:nvSpPr>
        <p:spPr bwMode="auto">
          <a:xfrm>
            <a:off x="323850" y="336550"/>
            <a:ext cx="8496300" cy="6184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Вопросы, которые могут быть поставлены при назначении судебно-экспертного исследования ССЖ:</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являются ли жидкости, представленные на исследование, спиртосодержащими;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каким способом изготовлены данные жидкости;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они определенному типу, виду продукции (указывается конкретный вид ССЖ промышленного производства);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они требованиям ГОСТа;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 ли жидкости (указываются сравниваемые объекты) общую родовую, групповую принадлежность;</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 составляли ли они ранее единое целое (объем);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является ли представленная на исследование конструкция приспособлением для получения крепких спиртных напитков в домашних условиях;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 данном аппарате следы крепких спиртных напитков домашней выработки;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 приготовлена ли водка, изъятая в торговой точке (у потребителя) из спирта, изъятого у подозреваемого;</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 является ли, представленная ССЖ, продукцией конкретного завода-изготовителя, либо определенной стадии технологического процесса (задача, решаемая в рамках комплексной экспертизы, исследуются признаки алкогольной продукции как товара в целом).</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4">
            <a:extLst>
              <a:ext uri="{FF2B5EF4-FFF2-40B4-BE49-F238E27FC236}">
                <a16:creationId xmlns:a16="http://schemas.microsoft.com/office/drawing/2014/main" id="{C2188531-63FE-9D48-A885-EFEB20D18B9B}"/>
              </a:ext>
            </a:extLst>
          </p:cNvPr>
          <p:cNvSpPr>
            <a:spLocks noChangeArrowheads="1"/>
          </p:cNvSpPr>
          <p:nvPr/>
        </p:nvSpPr>
        <p:spPr bwMode="auto">
          <a:xfrm>
            <a:off x="500063" y="285750"/>
            <a:ext cx="4522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dirty="0">
                <a:latin typeface="Times New Roman" panose="02020603050405020304" pitchFamily="18" charset="0"/>
                <a:cs typeface="Times New Roman" panose="02020603050405020304" pitchFamily="18" charset="0"/>
              </a:rPr>
              <a:t>УДК 340.6(0353)</a:t>
            </a:r>
          </a:p>
          <a:p>
            <a:pPr eaLnBrk="1" hangingPunct="1">
              <a:spcBef>
                <a:spcPct val="0"/>
              </a:spcBef>
              <a:buFontTx/>
              <a:buNone/>
            </a:pPr>
            <a:r>
              <a:rPr lang="ru-RU" altLang="ru-RU" sz="1600" dirty="0">
                <a:latin typeface="Times New Roman" panose="02020603050405020304" pitchFamily="18" charset="0"/>
                <a:cs typeface="Times New Roman" panose="02020603050405020304" pitchFamily="18" charset="0"/>
              </a:rPr>
              <a:t>ББК 67.5 </a:t>
            </a:r>
          </a:p>
        </p:txBody>
      </p:sp>
      <p:sp>
        <p:nvSpPr>
          <p:cNvPr id="17410" name="Прямоугольник 5">
            <a:extLst>
              <a:ext uri="{FF2B5EF4-FFF2-40B4-BE49-F238E27FC236}">
                <a16:creationId xmlns:a16="http://schemas.microsoft.com/office/drawing/2014/main" id="{F05A7778-E9CD-C241-A393-725415F24C59}"/>
              </a:ext>
            </a:extLst>
          </p:cNvPr>
          <p:cNvSpPr>
            <a:spLocks noChangeArrowheads="1"/>
          </p:cNvSpPr>
          <p:nvPr/>
        </p:nvSpPr>
        <p:spPr bwMode="auto">
          <a:xfrm>
            <a:off x="2000250" y="785813"/>
            <a:ext cx="6072188" cy="9540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ru-RU" altLang="ru-RU" sz="1400" i="1" dirty="0">
                <a:latin typeface="Times New Roman" panose="02020603050405020304" pitchFamily="18" charset="0"/>
                <a:cs typeface="Times New Roman" panose="02020603050405020304" pitchFamily="18" charset="0"/>
              </a:rPr>
              <a:t>Рекомендовано к изданию Ученым Советом</a:t>
            </a:r>
          </a:p>
          <a:p>
            <a:pPr algn="ctr" eaLnBrk="1" hangingPunct="1">
              <a:spcBef>
                <a:spcPct val="0"/>
              </a:spcBef>
              <a:buFontTx/>
              <a:buNone/>
              <a:defRPr/>
            </a:pPr>
            <a:r>
              <a:rPr lang="ru-RU" altLang="ru-RU" sz="1400" i="1" dirty="0">
                <a:latin typeface="Times New Roman" panose="02020603050405020304" pitchFamily="18" charset="0"/>
                <a:cs typeface="Times New Roman" panose="02020603050405020304" pitchFamily="18" charset="0"/>
              </a:rPr>
              <a:t> факультета международных отношений</a:t>
            </a:r>
          </a:p>
          <a:p>
            <a:pPr algn="ctr" eaLnBrk="1" hangingPunct="1">
              <a:spcBef>
                <a:spcPct val="0"/>
              </a:spcBef>
              <a:buFontTx/>
              <a:buNone/>
              <a:defRPr/>
            </a:pPr>
            <a:r>
              <a:rPr lang="ru-RU" altLang="ru-RU" sz="1400" i="1" dirty="0" err="1">
                <a:latin typeface="Times New Roman" panose="02020603050405020304" pitchFamily="18" charset="0"/>
                <a:cs typeface="Times New Roman" panose="02020603050405020304" pitchFamily="18" charset="0"/>
              </a:rPr>
              <a:t>КазНУ</a:t>
            </a:r>
            <a:r>
              <a:rPr lang="ru-RU" altLang="ru-RU" sz="1400" i="1" dirty="0">
                <a:latin typeface="Times New Roman" panose="02020603050405020304" pitchFamily="18" charset="0"/>
                <a:cs typeface="Times New Roman" panose="02020603050405020304" pitchFamily="18" charset="0"/>
              </a:rPr>
              <a:t> им. аль-</a:t>
            </a:r>
            <a:r>
              <a:rPr lang="ru-RU" altLang="ru-RU" sz="1400" i="1" dirty="0" err="1">
                <a:latin typeface="Times New Roman" panose="02020603050405020304" pitchFamily="18" charset="0"/>
                <a:cs typeface="Times New Roman" panose="02020603050405020304" pitchFamily="18" charset="0"/>
              </a:rPr>
              <a:t>Фараби</a:t>
            </a:r>
            <a:endParaRPr lang="ru-RU" altLang="ru-RU" sz="1400" i="1" dirty="0">
              <a:latin typeface="Times New Roman" panose="02020603050405020304" pitchFamily="18" charset="0"/>
              <a:cs typeface="Times New Roman" panose="02020603050405020304" pitchFamily="18" charset="0"/>
            </a:endParaRPr>
          </a:p>
          <a:p>
            <a:pPr algn="ctr" eaLnBrk="1" hangingPunct="1">
              <a:spcBef>
                <a:spcPct val="0"/>
              </a:spcBef>
              <a:buFontTx/>
              <a:buNone/>
              <a:defRPr/>
            </a:pPr>
            <a:r>
              <a:rPr lang="ru-RU" altLang="ru-RU" sz="1400" i="1" dirty="0">
                <a:highlight>
                  <a:srgbClr val="FFFF00"/>
                </a:highlight>
                <a:latin typeface="Times New Roman" panose="02020603050405020304" pitchFamily="18" charset="0"/>
                <a:cs typeface="Times New Roman" panose="02020603050405020304" pitchFamily="18" charset="0"/>
              </a:rPr>
              <a:t>Протокол №  от   мая  2020 г</a:t>
            </a:r>
            <a:r>
              <a:rPr lang="ru-RU" altLang="ru-RU" sz="1400" i="1" dirty="0">
                <a:latin typeface="Times New Roman" panose="02020603050405020304" pitchFamily="18" charset="0"/>
                <a:cs typeface="Times New Roman" panose="02020603050405020304" pitchFamily="18" charset="0"/>
              </a:rPr>
              <a:t>. </a:t>
            </a:r>
          </a:p>
        </p:txBody>
      </p:sp>
      <p:sp>
        <p:nvSpPr>
          <p:cNvPr id="17411" name="Прямоугольник 6">
            <a:extLst>
              <a:ext uri="{FF2B5EF4-FFF2-40B4-BE49-F238E27FC236}">
                <a16:creationId xmlns:a16="http://schemas.microsoft.com/office/drawing/2014/main" id="{45212891-FABF-094B-A657-77FB1204862C}"/>
              </a:ext>
            </a:extLst>
          </p:cNvPr>
          <p:cNvSpPr>
            <a:spLocks noChangeArrowheads="1"/>
          </p:cNvSpPr>
          <p:nvPr/>
        </p:nvSpPr>
        <p:spPr bwMode="auto">
          <a:xfrm>
            <a:off x="1785938" y="1785938"/>
            <a:ext cx="62150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dirty="0">
                <a:latin typeface="Times New Roman" panose="02020603050405020304" pitchFamily="18" charset="0"/>
                <a:cs typeface="Times New Roman" panose="02020603050405020304" pitchFamily="18" charset="0"/>
              </a:rPr>
              <a:t>Рецензент:</a:t>
            </a:r>
          </a:p>
          <a:p>
            <a:pPr algn="ctr" eaLnBrk="1" hangingPunct="1">
              <a:spcBef>
                <a:spcPct val="0"/>
              </a:spcBef>
              <a:buFontTx/>
              <a:buNone/>
            </a:pPr>
            <a:r>
              <a:rPr lang="ru-RU" altLang="ru-RU" sz="1400" i="1" dirty="0">
                <a:latin typeface="Times New Roman" panose="02020603050405020304" pitchFamily="18" charset="0"/>
                <a:cs typeface="Times New Roman" panose="02020603050405020304" pitchFamily="18" charset="0"/>
              </a:rPr>
              <a:t>кандидат юридических наук  Д.В. Татаринов</a:t>
            </a:r>
          </a:p>
          <a:p>
            <a:pPr algn="ctr" eaLnBrk="1" hangingPunct="1">
              <a:spcBef>
                <a:spcPct val="0"/>
              </a:spcBef>
              <a:buFontTx/>
              <a:buNone/>
            </a:pPr>
            <a:r>
              <a:rPr lang="ru-RU" altLang="ru-RU" sz="1800" b="1" dirty="0">
                <a:latin typeface="Arial" panose="020B0604020202020204" pitchFamily="34" charset="0"/>
                <a:cs typeface="Arial" panose="020B0604020202020204" pitchFamily="34" charset="0"/>
              </a:rPr>
              <a:t> </a:t>
            </a:r>
            <a:endParaRPr lang="ru-RU" altLang="ru-RU" sz="1800" dirty="0">
              <a:latin typeface="Arial" panose="020B0604020202020204" pitchFamily="34" charset="0"/>
            </a:endParaRPr>
          </a:p>
        </p:txBody>
      </p:sp>
      <p:sp>
        <p:nvSpPr>
          <p:cNvPr id="17412" name="Прямоугольник 7">
            <a:extLst>
              <a:ext uri="{FF2B5EF4-FFF2-40B4-BE49-F238E27FC236}">
                <a16:creationId xmlns:a16="http://schemas.microsoft.com/office/drawing/2014/main" id="{FE50A82F-3288-2245-9B0E-1F14951325DB}"/>
              </a:ext>
            </a:extLst>
          </p:cNvPr>
          <p:cNvSpPr>
            <a:spLocks noChangeArrowheads="1"/>
          </p:cNvSpPr>
          <p:nvPr/>
        </p:nvSpPr>
        <p:spPr bwMode="auto">
          <a:xfrm>
            <a:off x="535781" y="2586157"/>
            <a:ext cx="8072438" cy="310854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ru-RU" altLang="ru-RU" sz="1400" b="1" dirty="0">
                <a:latin typeface="Times New Roman" panose="02020603050405020304" pitchFamily="18" charset="0"/>
                <a:cs typeface="Times New Roman" panose="02020603050405020304" pitchFamily="18" charset="0"/>
              </a:rPr>
              <a:t>       Шакиров К.</a:t>
            </a:r>
          </a:p>
          <a:p>
            <a:pPr algn="just" eaLnBrk="1" hangingPunct="1">
              <a:spcBef>
                <a:spcPct val="0"/>
              </a:spcBef>
              <a:buFontTx/>
              <a:buNone/>
              <a:defRPr/>
            </a:pPr>
            <a:r>
              <a:rPr lang="ru-RU" altLang="ru-RU" sz="1400" dirty="0">
                <a:latin typeface="Times New Roman" panose="02020603050405020304" pitchFamily="18" charset="0"/>
                <a:cs typeface="Times New Roman" panose="02020603050405020304" pitchFamily="18" charset="0"/>
              </a:rPr>
              <a:t>Ш 17   Судебная экспертиза в схемах (части общая и особенная): учебно-практическое пособие. </a:t>
            </a:r>
            <a:r>
              <a:rPr lang="kk-KZ" altLang="ru-RU" sz="1400" dirty="0">
                <a:latin typeface="Times New Roman" panose="02020603050405020304" pitchFamily="18" charset="0"/>
                <a:cs typeface="Times New Roman" panose="02020603050405020304" pitchFamily="18" charset="0"/>
              </a:rPr>
              <a:t>И</a:t>
            </a:r>
            <a:r>
              <a:rPr lang="ru-RU" altLang="ru-RU" sz="1400" dirty="0">
                <a:latin typeface="Times New Roman" panose="02020603050405020304" pitchFamily="18" charset="0"/>
                <a:cs typeface="Times New Roman" panose="02020603050405020304" pitchFamily="18" charset="0"/>
              </a:rPr>
              <a:t>здание 3-е дополненное и переработанное / К. Шакиров. - Алматы: </a:t>
            </a:r>
            <a:r>
              <a:rPr lang="kk-KZ" altLang="ru-RU" sz="1400" dirty="0">
                <a:latin typeface="Times New Roman" panose="02020603050405020304" pitchFamily="18" charset="0"/>
                <a:cs typeface="Times New Roman" panose="02020603050405020304" pitchFamily="18" charset="0"/>
              </a:rPr>
              <a:t>Қазақ </a:t>
            </a:r>
            <a:r>
              <a:rPr lang="ru-RU" altLang="ru-RU" sz="1400" dirty="0">
                <a:latin typeface="Times New Roman" panose="02020603050405020304" pitchFamily="18" charset="0"/>
                <a:cs typeface="Times New Roman" panose="02020603050405020304" pitchFamily="18" charset="0"/>
              </a:rPr>
              <a:t>университет</a:t>
            </a:r>
            <a:r>
              <a:rPr lang="en-US" altLang="ru-RU" sz="1400" dirty="0" err="1">
                <a:latin typeface="Times New Roman" panose="02020603050405020304" pitchFamily="18" charset="0"/>
                <a:cs typeface="Times New Roman" panose="02020603050405020304" pitchFamily="18" charset="0"/>
              </a:rPr>
              <a:t>i</a:t>
            </a:r>
            <a:r>
              <a:rPr lang="ru-RU" altLang="ru-RU" sz="1400" b="1" dirty="0">
                <a:latin typeface="Times New Roman" panose="02020603050405020304" pitchFamily="18" charset="0"/>
                <a:cs typeface="Times New Roman" panose="02020603050405020304" pitchFamily="18" charset="0"/>
              </a:rPr>
              <a:t>, </a:t>
            </a:r>
            <a:r>
              <a:rPr lang="kk-KZ" altLang="ru-RU" sz="1400" dirty="0">
                <a:latin typeface="Times New Roman" panose="02020603050405020304" pitchFamily="18" charset="0"/>
                <a:cs typeface="Times New Roman" panose="02020603050405020304" pitchFamily="18" charset="0"/>
              </a:rPr>
              <a:t>2020. </a:t>
            </a:r>
            <a:r>
              <a:rPr lang="ru-RU" altLang="ru-RU" sz="1400" dirty="0">
                <a:latin typeface="Times New Roman" panose="02020603050405020304" pitchFamily="18" charset="0"/>
                <a:ea typeface="Calibri" panose="020F0502020204030204" pitchFamily="34" charset="0"/>
                <a:cs typeface="Times New Roman" panose="02020603050405020304" pitchFamily="18" charset="0"/>
              </a:rPr>
              <a:t>–</a:t>
            </a:r>
            <a:r>
              <a:rPr lang="ru-RU" altLang="ru-RU" sz="1400" dirty="0">
                <a:latin typeface="Times New Roman" panose="02020603050405020304" pitchFamily="18" charset="0"/>
                <a:cs typeface="Times New Roman" panose="02020603050405020304" pitchFamily="18" charset="0"/>
              </a:rPr>
              <a:t>  438 с.</a:t>
            </a:r>
          </a:p>
          <a:p>
            <a:pPr eaLnBrk="1" hangingPunct="1">
              <a:spcBef>
                <a:spcPct val="0"/>
              </a:spcBef>
              <a:buFontTx/>
              <a:buNone/>
              <a:defRPr/>
            </a:pPr>
            <a:r>
              <a:rPr lang="en-US" altLang="ru-RU" sz="1400" b="1" dirty="0">
                <a:latin typeface="Times New Roman" panose="02020603050405020304" pitchFamily="18" charset="0"/>
                <a:cs typeface="Times New Roman" panose="02020603050405020304" pitchFamily="18" charset="0"/>
              </a:rPr>
              <a:t>ISBN</a:t>
            </a:r>
            <a:endParaRPr lang="ru-RU" altLang="ru-RU" sz="1400" b="1" dirty="0">
              <a:latin typeface="Times New Roman" panose="02020603050405020304" pitchFamily="18" charset="0"/>
              <a:cs typeface="Times New Roman" panose="02020603050405020304" pitchFamily="18" charset="0"/>
            </a:endParaRPr>
          </a:p>
          <a:p>
            <a:pPr algn="just" eaLnBrk="1" hangingPunct="1">
              <a:spcBef>
                <a:spcPct val="0"/>
              </a:spcBef>
              <a:buFontTx/>
              <a:buNone/>
              <a:tabLst>
                <a:tab pos="306388" algn="l"/>
              </a:tabLst>
              <a:defRPr/>
            </a:pPr>
            <a:r>
              <a:rPr lang="ru-RU" altLang="ru-RU" sz="1400" dirty="0">
                <a:latin typeface="Times New Roman" panose="02020603050405020304" pitchFamily="18" charset="0"/>
                <a:cs typeface="Times New Roman" panose="02020603050405020304" pitchFamily="18" charset="0"/>
              </a:rPr>
              <a:t>       В предлагаемом пособии содержатся схемы, иллюстрирующие организационные, правовые и  методические аспекты реализации института судебной экспертизы в Республике Казахстан. Изложенный материал основан на иллюстрации положений действующего в республике законодательства о судебной экспертизе и прежде всего Закона Республики Казахстан «О судебно-экспертной деятельности», УПК РК и подзаконных актов. Так, часть Особенная в схематической форме отражает в целом с небольшими поправками содержание «</a:t>
            </a:r>
            <a:r>
              <a:rPr lang="ru-RU" sz="1400" dirty="0">
                <a:latin typeface="Times New Roman" panose="02020603050405020304" pitchFamily="18" charset="0"/>
                <a:cs typeface="Times New Roman" panose="02020603050405020304" pitchFamily="18" charset="0"/>
              </a:rPr>
              <a:t>Правил организации и производства судебных экспертиз и исследований в органах судебной экспертизы», утвержденных приказом Министра юстиции Республики Казахстан от 27 апреля 2017 г. №484. </a:t>
            </a:r>
            <a:endParaRPr lang="ru-RU" altLang="ru-RU" sz="1400" dirty="0">
              <a:latin typeface="Times New Roman" panose="02020603050405020304" pitchFamily="18" charset="0"/>
              <a:cs typeface="Times New Roman" panose="02020603050405020304" pitchFamily="18" charset="0"/>
            </a:endParaRPr>
          </a:p>
          <a:p>
            <a:pPr algn="just" eaLnBrk="1" hangingPunct="1">
              <a:spcBef>
                <a:spcPct val="0"/>
              </a:spcBef>
              <a:buFontTx/>
              <a:buNone/>
              <a:defRPr/>
            </a:pPr>
            <a:r>
              <a:rPr lang="ru-RU" altLang="ru-RU" sz="1400" dirty="0">
                <a:latin typeface="Times New Roman" panose="02020603050405020304" pitchFamily="18" charset="0"/>
                <a:cs typeface="Times New Roman" panose="02020603050405020304" pitchFamily="18" charset="0"/>
              </a:rPr>
              <a:t>       Пособие рассчитано на обучающихся в юридических вузах, может быть полезным для работников правоохранительных органов, судей, адвокатов и экспертов.</a:t>
            </a:r>
          </a:p>
        </p:txBody>
      </p:sp>
      <p:sp>
        <p:nvSpPr>
          <p:cNvPr id="17413" name="Прямоугольник 10">
            <a:extLst>
              <a:ext uri="{FF2B5EF4-FFF2-40B4-BE49-F238E27FC236}">
                <a16:creationId xmlns:a16="http://schemas.microsoft.com/office/drawing/2014/main" id="{87F5D21D-BDE7-4447-B80E-8C8977CACBC8}"/>
              </a:ext>
            </a:extLst>
          </p:cNvPr>
          <p:cNvSpPr>
            <a:spLocks noChangeArrowheads="1"/>
          </p:cNvSpPr>
          <p:nvPr/>
        </p:nvSpPr>
        <p:spPr bwMode="auto">
          <a:xfrm>
            <a:off x="6715125" y="5857875"/>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dirty="0">
                <a:latin typeface="Times New Roman" panose="02020603050405020304" pitchFamily="18" charset="0"/>
                <a:cs typeface="Times New Roman" panose="02020603050405020304" pitchFamily="18" charset="0"/>
              </a:rPr>
              <a:t>УДК 340.6(0353)</a:t>
            </a:r>
          </a:p>
          <a:p>
            <a:pPr eaLnBrk="1" hangingPunct="1">
              <a:spcBef>
                <a:spcPct val="0"/>
              </a:spcBef>
              <a:buFontTx/>
              <a:buNone/>
            </a:pPr>
            <a:r>
              <a:rPr lang="ru-RU" altLang="ru-RU" sz="1600" dirty="0">
                <a:latin typeface="Times New Roman" panose="02020603050405020304" pitchFamily="18" charset="0"/>
                <a:cs typeface="Times New Roman" panose="02020603050405020304" pitchFamily="18" charset="0"/>
              </a:rPr>
              <a:t>ББК 67.5 </a:t>
            </a:r>
          </a:p>
        </p:txBody>
      </p:sp>
    </p:spTree>
    <p:extLst>
      <p:ext uri="{BB962C8B-B14F-4D97-AF65-F5344CB8AC3E}">
        <p14:creationId xmlns:p14="http://schemas.microsoft.com/office/powerpoint/2010/main" val="87355654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E0629FE2-1B10-D146-9CB0-FB679B45E739}"/>
              </a:ext>
            </a:extLst>
          </p:cNvPr>
          <p:cNvSpPr>
            <a:spLocks noChangeArrowheads="1"/>
          </p:cNvSpPr>
          <p:nvPr/>
        </p:nvSpPr>
        <p:spPr bwMode="auto">
          <a:xfrm>
            <a:off x="785813" y="142875"/>
            <a:ext cx="7715250"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a:solidFill>
                  <a:srgbClr val="000000"/>
                </a:solidFill>
                <a:latin typeface="Arial" panose="020B0604020202020204" pitchFamily="34" charset="0"/>
                <a:ea typeface="Times New Roman" panose="02020603050405020304" pitchFamily="18" charset="0"/>
                <a:cs typeface="Arial" panose="020B0604020202020204" pitchFamily="34" charset="0"/>
              </a:rPr>
              <a:t>Если возникает необходимость получить образцы для исследования у</a:t>
            </a:r>
            <a:r>
              <a:rPr lang="ru-RU" altLang="ru-RU" sz="1500" b="1">
                <a:latin typeface="Arial" panose="020B0604020202020204" pitchFamily="34" charset="0"/>
                <a:ea typeface="Calibri" panose="020F0502020204030204" pitchFamily="34" charset="0"/>
                <a:cs typeface="Arial" panose="020B0604020202020204" pitchFamily="34" charset="0"/>
              </a:rPr>
              <a:t> животных, орган, ведущий уголовный процесс, направляет соответствующее постановление ветеринару или другому специалисту</a:t>
            </a:r>
            <a:endParaRPr lang="ru-RU" altLang="ru-RU" sz="1500" b="1">
              <a:latin typeface="Arial" panose="020B0604020202020204" pitchFamily="34" charset="0"/>
              <a:cs typeface="Arial" panose="020B0604020202020204" pitchFamily="34" charset="0"/>
            </a:endParaRPr>
          </a:p>
        </p:txBody>
      </p:sp>
      <p:sp>
        <p:nvSpPr>
          <p:cNvPr id="40962" name="Скругленный прямоугольник 6">
            <a:extLst>
              <a:ext uri="{FF2B5EF4-FFF2-40B4-BE49-F238E27FC236}">
                <a16:creationId xmlns:a16="http://schemas.microsoft.com/office/drawing/2014/main" id="{AA293758-7DC1-D941-BF7D-88FBA975717B}"/>
              </a:ext>
            </a:extLst>
          </p:cNvPr>
          <p:cNvSpPr>
            <a:spLocks noChangeArrowheads="1"/>
          </p:cNvSpPr>
          <p:nvPr/>
        </p:nvSpPr>
        <p:spPr bwMode="auto">
          <a:xfrm>
            <a:off x="857250" y="1000125"/>
            <a:ext cx="7572375" cy="868363"/>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cs typeface="Times New Roman" panose="02020603050405020304" pitchFamily="18" charset="0"/>
              </a:rPr>
              <a:t>При получении образцов важно обратить внимание на то, что методы и научно-технические средства получения образцов должны быть безопасны для жизни и здоровья человека </a:t>
            </a:r>
            <a:endParaRPr lang="ru-RU" altLang="ru-RU" sz="1500">
              <a:latin typeface="Arial" panose="020B0604020202020204" pitchFamily="34" charset="0"/>
            </a:endParaRPr>
          </a:p>
        </p:txBody>
      </p:sp>
      <p:sp>
        <p:nvSpPr>
          <p:cNvPr id="40963" name="Скругленный прямоугольник 2">
            <a:extLst>
              <a:ext uri="{FF2B5EF4-FFF2-40B4-BE49-F238E27FC236}">
                <a16:creationId xmlns:a16="http://schemas.microsoft.com/office/drawing/2014/main" id="{DBD631B5-F68D-C647-B759-BAE56C64A658}"/>
              </a:ext>
            </a:extLst>
          </p:cNvPr>
          <p:cNvSpPr>
            <a:spLocks noChangeArrowheads="1"/>
          </p:cNvSpPr>
          <p:nvPr/>
        </p:nvSpPr>
        <p:spPr bwMode="auto">
          <a:xfrm>
            <a:off x="857250" y="1928813"/>
            <a:ext cx="7500938" cy="141763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a:solidFill>
                  <a:srgbClr val="000000"/>
                </a:solidFill>
                <a:latin typeface="Arial" panose="020B0604020202020204" pitchFamily="34" charset="0"/>
                <a:cs typeface="Times New Roman" panose="02020603050405020304" pitchFamily="18" charset="0"/>
              </a:rPr>
              <a:t>Применение сложных медицинских процедур или методов, вызывающих болевые ощущения, допускается лишь с письменного согласия на это лица, у которого должны быть получены образцы, а если оно не достигло совершеннолетия или страдает психическим заболеванием, то и                  с согласия его законных представителей (статья 267 УПК РК)</a:t>
            </a:r>
            <a:endParaRPr lang="ru-RU" altLang="ru-RU" sz="1500" b="1">
              <a:latin typeface="Arial" panose="020B0604020202020204" pitchFamily="34" charset="0"/>
            </a:endParaRPr>
          </a:p>
        </p:txBody>
      </p:sp>
      <p:sp>
        <p:nvSpPr>
          <p:cNvPr id="40964" name="Прямоугольник 3">
            <a:extLst>
              <a:ext uri="{FF2B5EF4-FFF2-40B4-BE49-F238E27FC236}">
                <a16:creationId xmlns:a16="http://schemas.microsoft.com/office/drawing/2014/main" id="{E1107F59-8E90-194A-B9D9-EEB44B117E59}"/>
              </a:ext>
            </a:extLst>
          </p:cNvPr>
          <p:cNvSpPr>
            <a:spLocks noChangeArrowheads="1"/>
          </p:cNvSpPr>
          <p:nvPr/>
        </p:nvSpPr>
        <p:spPr bwMode="auto">
          <a:xfrm>
            <a:off x="714375" y="3357563"/>
            <a:ext cx="7929563" cy="523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i="1" u="sng">
                <a:solidFill>
                  <a:srgbClr val="000000"/>
                </a:solidFill>
                <a:latin typeface="Arial" panose="020B0604020202020204" pitchFamily="34" charset="0"/>
                <a:ea typeface="Calibri" panose="020F0502020204030204" pitchFamily="34" charset="0"/>
                <a:cs typeface="Arial" panose="020B0604020202020204" pitchFamily="34" charset="0"/>
              </a:rPr>
              <a:t>Заслуживает внимания с</a:t>
            </a:r>
            <a:r>
              <a:rPr lang="ru-RU" altLang="ru-RU" sz="1400" b="1" i="1" u="sng">
                <a:solidFill>
                  <a:srgbClr val="000000"/>
                </a:solidFill>
                <a:latin typeface="Arial" panose="020B0604020202020204" pitchFamily="34" charset="0"/>
                <a:ea typeface="Times New Roman" panose="02020603050405020304" pitchFamily="18" charset="0"/>
                <a:cs typeface="Arial" panose="020B0604020202020204" pitchFamily="34" charset="0"/>
              </a:rPr>
              <a:t>татья 268 УПК РК, предусматривающая обязательность исполнения постановления о получении образцов. Так в частности</a:t>
            </a:r>
            <a:r>
              <a:rPr lang="ru-RU" altLang="ru-RU" sz="1400" i="1">
                <a:solidFill>
                  <a:srgbClr val="000000"/>
                </a:solidFill>
                <a:latin typeface="Arial" panose="020B0604020202020204" pitchFamily="34" charset="0"/>
                <a:cs typeface="Times New Roman" panose="02020603050405020304" pitchFamily="18" charset="0"/>
              </a:rPr>
              <a:t>:</a:t>
            </a:r>
            <a:endParaRPr lang="ru-RU" altLang="ru-RU" sz="1400" i="1">
              <a:solidFill>
                <a:srgbClr val="000000"/>
              </a:solidFill>
              <a:latin typeface="Arial" panose="020B0604020202020204" pitchFamily="34" charset="0"/>
            </a:endParaRPr>
          </a:p>
        </p:txBody>
      </p:sp>
      <p:sp>
        <p:nvSpPr>
          <p:cNvPr id="40965" name="Rectangle 1">
            <a:extLst>
              <a:ext uri="{FF2B5EF4-FFF2-40B4-BE49-F238E27FC236}">
                <a16:creationId xmlns:a16="http://schemas.microsoft.com/office/drawing/2014/main" id="{8E1D750A-268D-0046-BD91-FA238EE3D7FB}"/>
              </a:ext>
            </a:extLst>
          </p:cNvPr>
          <p:cNvSpPr>
            <a:spLocks noChangeArrowheads="1"/>
          </p:cNvSpPr>
          <p:nvPr/>
        </p:nvSpPr>
        <p:spPr bwMode="auto">
          <a:xfrm>
            <a:off x="5786438" y="4286250"/>
            <a:ext cx="2714625" cy="2246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принудительное получение образцов у потерпевшего, свидетеля в указанных  случаях, а также у заявителя и лица, на которого заявитель прямо указывает как на лицо, совершившее уголовное правонарушение, допускается только с санкции прокурора или по решению суда.</a:t>
            </a:r>
            <a:endParaRPr lang="ru-RU" altLang="ru-RU" sz="1800">
              <a:latin typeface="Arial" panose="020B0604020202020204" pitchFamily="34" charset="0"/>
            </a:endParaRPr>
          </a:p>
        </p:txBody>
      </p:sp>
      <p:sp>
        <p:nvSpPr>
          <p:cNvPr id="40966" name="Прямоугольник 4">
            <a:extLst>
              <a:ext uri="{FF2B5EF4-FFF2-40B4-BE49-F238E27FC236}">
                <a16:creationId xmlns:a16="http://schemas.microsoft.com/office/drawing/2014/main" id="{3C28DE91-AEF5-644A-BE90-BE1749326608}"/>
              </a:ext>
            </a:extLst>
          </p:cNvPr>
          <p:cNvSpPr>
            <a:spLocks noChangeArrowheads="1"/>
          </p:cNvSpPr>
          <p:nvPr/>
        </p:nvSpPr>
        <p:spPr bwMode="auto">
          <a:xfrm>
            <a:off x="714375" y="3929063"/>
            <a:ext cx="7715250" cy="307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у подозреваемого, обвиняемого образцы могут быть получены принудительно</a:t>
            </a:r>
            <a:endParaRPr lang="ru-RU" altLang="ru-RU" sz="800" b="1">
              <a:solidFill>
                <a:srgbClr val="000000"/>
              </a:solidFill>
              <a:latin typeface="Arial" panose="020B0604020202020204" pitchFamily="34" charset="0"/>
            </a:endParaRPr>
          </a:p>
        </p:txBody>
      </p:sp>
      <p:sp>
        <p:nvSpPr>
          <p:cNvPr id="40967" name="Прямоугольник 5">
            <a:extLst>
              <a:ext uri="{FF2B5EF4-FFF2-40B4-BE49-F238E27FC236}">
                <a16:creationId xmlns:a16="http://schemas.microsoft.com/office/drawing/2014/main" id="{0A5D0E01-2C23-B045-AC17-7EDC74A109A8}"/>
              </a:ext>
            </a:extLst>
          </p:cNvPr>
          <p:cNvSpPr>
            <a:spLocks noChangeArrowheads="1"/>
          </p:cNvSpPr>
          <p:nvPr/>
        </p:nvSpPr>
        <p:spPr bwMode="auto">
          <a:xfrm>
            <a:off x="3071813" y="5000625"/>
            <a:ext cx="2500312" cy="160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при необходимости получить образцы для диагностики венерических и иных инфекционных заболеваний, если такая диагностика имеет значение для дела</a:t>
            </a:r>
            <a:endParaRPr lang="ru-RU" altLang="ru-RU" sz="800">
              <a:solidFill>
                <a:srgbClr val="000000"/>
              </a:solidFill>
              <a:latin typeface="Arial" panose="020B0604020202020204" pitchFamily="34" charset="0"/>
            </a:endParaRPr>
          </a:p>
        </p:txBody>
      </p:sp>
      <p:sp>
        <p:nvSpPr>
          <p:cNvPr id="40968" name="Прямоугольник 8">
            <a:extLst>
              <a:ext uri="{FF2B5EF4-FFF2-40B4-BE49-F238E27FC236}">
                <a16:creationId xmlns:a16="http://schemas.microsoft.com/office/drawing/2014/main" id="{5FEBE435-49A7-2B43-82C8-6ED81A3B66F1}"/>
              </a:ext>
            </a:extLst>
          </p:cNvPr>
          <p:cNvSpPr>
            <a:spLocks noChangeArrowheads="1"/>
          </p:cNvSpPr>
          <p:nvPr/>
        </p:nvSpPr>
        <p:spPr bwMode="auto">
          <a:xfrm>
            <a:off x="500063" y="4286250"/>
            <a:ext cx="507206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у потерпевшего и свидетеля образцы могут быть получены только с их согласия, за исключением случаев, когда:</a:t>
            </a:r>
            <a:endParaRPr lang="ru-RU" altLang="ru-RU" sz="1800">
              <a:latin typeface="Arial" panose="020B0604020202020204" pitchFamily="34" charset="0"/>
            </a:endParaRPr>
          </a:p>
        </p:txBody>
      </p:sp>
      <p:sp>
        <p:nvSpPr>
          <p:cNvPr id="40969" name="Прямоугольник 9">
            <a:extLst>
              <a:ext uri="{FF2B5EF4-FFF2-40B4-BE49-F238E27FC236}">
                <a16:creationId xmlns:a16="http://schemas.microsoft.com/office/drawing/2014/main" id="{5A204160-319E-7049-A94B-68236A541AD5}"/>
              </a:ext>
            </a:extLst>
          </p:cNvPr>
          <p:cNvSpPr>
            <a:spLocks noChangeArrowheads="1"/>
          </p:cNvSpPr>
          <p:nvPr/>
        </p:nvSpPr>
        <p:spPr bwMode="auto">
          <a:xfrm>
            <a:off x="500063" y="5000625"/>
            <a:ext cx="2500312"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a:solidFill>
                  <a:srgbClr val="000000"/>
                </a:solidFill>
                <a:latin typeface="Arial" panose="020B0604020202020204" pitchFamily="34" charset="0"/>
                <a:cs typeface="Times New Roman" panose="02020603050405020304" pitchFamily="18" charset="0"/>
              </a:rPr>
              <a:t>на </a:t>
            </a:r>
            <a:r>
              <a:rPr lang="ru-RU" altLang="ru-RU" sz="1400">
                <a:solidFill>
                  <a:srgbClr val="000000"/>
                </a:solidFill>
                <a:latin typeface="Arial" panose="020B0604020202020204" pitchFamily="34" charset="0"/>
                <a:cs typeface="Times New Roman" panose="02020603050405020304" pitchFamily="18" charset="0"/>
              </a:rPr>
              <a:t>данном действии настаивают подозреваемый, обвиняемый, для проверки показаний, изобличающих их в совершении уголовных правонарушений</a:t>
            </a:r>
            <a:endParaRPr lang="ru-RU" altLang="ru-RU" sz="800">
              <a:solidFill>
                <a:srgbClr val="000000"/>
              </a:solidFill>
              <a:latin typeface="Arial" panose="020B0604020202020204" pitchFamily="34" charset="0"/>
            </a:endParaRPr>
          </a:p>
        </p:txBody>
      </p:sp>
    </p:spTree>
  </p:cSld>
  <p:clrMapOvr>
    <a:masterClrMapping/>
  </p:clrMapOvr>
  <p:transition>
    <p:wipe dir="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Прямоугольник 1">
            <a:extLst>
              <a:ext uri="{FF2B5EF4-FFF2-40B4-BE49-F238E27FC236}">
                <a16:creationId xmlns:a16="http://schemas.microsoft.com/office/drawing/2014/main" id="{50474C85-AE26-C740-B519-5EA5D1B8BE39}"/>
              </a:ext>
            </a:extLst>
          </p:cNvPr>
          <p:cNvSpPr>
            <a:spLocks noChangeArrowheads="1"/>
          </p:cNvSpPr>
          <p:nvPr/>
        </p:nvSpPr>
        <p:spPr bwMode="auto">
          <a:xfrm>
            <a:off x="179388" y="111125"/>
            <a:ext cx="8785225" cy="147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судебно-экспертного исследования спиртосодержащих жидкостей (далее – ССЖ</a:t>
            </a:r>
            <a:r>
              <a:rPr lang="ru-RU" altLang="ru-RU" sz="1800" b="1">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являются спирты, водки, коньяки, ликеры, вина кустарного и заводского способа изготовления, продукция домашней выработки (браги, чача, самогон), следы данных жидкостей на предметах-носителях, технология производства ССЖ.</a:t>
            </a:r>
            <a:endParaRPr lang="ru-RU" altLang="ru-RU" sz="1100">
              <a:latin typeface="Consolas" panose="020B0609020204030204" pitchFamily="49" charset="0"/>
              <a:cs typeface="Consolas" panose="020B0609020204030204" pitchFamily="49" charset="0"/>
            </a:endParaRPr>
          </a:p>
        </p:txBody>
      </p:sp>
      <p:sp>
        <p:nvSpPr>
          <p:cNvPr id="240642" name="Прямоугольник 2">
            <a:extLst>
              <a:ext uri="{FF2B5EF4-FFF2-40B4-BE49-F238E27FC236}">
                <a16:creationId xmlns:a16="http://schemas.microsoft.com/office/drawing/2014/main" id="{4BC567F7-2537-DB48-82E7-40B15948F634}"/>
              </a:ext>
            </a:extLst>
          </p:cNvPr>
          <p:cNvSpPr>
            <a:spLocks noChangeArrowheads="1"/>
          </p:cNvSpPr>
          <p:nvPr/>
        </p:nvSpPr>
        <p:spPr bwMode="auto">
          <a:xfrm>
            <a:off x="179388" y="1668463"/>
            <a:ext cx="8785225" cy="5078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Непосредственными объектами судебно-экспертного</a:t>
            </a:r>
          </a:p>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 исследования ССЖ могут быть:</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индивидуально определенные объемы ССЖ различного целевого назначения, в том числе и смеси с жидкостями иной природы;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спиртосодержащие жидкости промышленного (заводского) изготовления (спирты, водки, коньяки, вина), фальсифицированная продукция;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спиртосодержащие жидкости кустарного изготовления (самогон, чача, настойки);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следы спиртосодержащих жидкостей на различных предметах-носителях;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приспособления, конструкции, аппараты, используемые для изготовления крепких спиртных напитков кустарным способом;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промышленные технологические процессы и аппараты;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контрольные образцы ССЖ определенных предприятий, партий продукции;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нормативно-техническая документация государственных стандартов (далее –ГОСТы);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исходные данные о производстве ССЖ (технологические схемы, регламент);</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уголовного дела, содержащие сведения, относящиеся к предмету исследования.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Прямоугольник 1">
            <a:extLst>
              <a:ext uri="{FF2B5EF4-FFF2-40B4-BE49-F238E27FC236}">
                <a16:creationId xmlns:a16="http://schemas.microsoft.com/office/drawing/2014/main" id="{ACBD25C6-9658-D743-9822-70EF598FD8CB}"/>
              </a:ext>
            </a:extLst>
          </p:cNvPr>
          <p:cNvSpPr>
            <a:spLocks noChangeArrowheads="1"/>
          </p:cNvSpPr>
          <p:nvPr/>
        </p:nvSpPr>
        <p:spPr bwMode="auto">
          <a:xfrm>
            <a:off x="179388" y="304800"/>
            <a:ext cx="8785225" cy="624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При подготовке объектов ССЖ на экспертное исследование </a:t>
            </a:r>
          </a:p>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соблюдаются следующие требования:</a:t>
            </a:r>
          </a:p>
          <a:p>
            <a:pPr algn="ctr">
              <a:spcBef>
                <a:spcPct val="0"/>
              </a:spcBef>
              <a:buFontTx/>
              <a:buNone/>
            </a:pP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объекты исследования заводского способа изготовления с целью установления соответствия требованиям ГОСТа, принадлежности продукции определенного завода-изготовителя изымаются в полном объеме;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укупорка бутылок и наличие этикеток сохраняются в том виде, в котором они находились в момент изъятия;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если объект экспертного исследования находился в больших емкостях (цистерны), отбор проб осуществляется на разных уровнях данной емкости, так как пробы отражают свойства всего объема жидкости;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при наличии большого количества одноименной продукции ССЖ (ящики с бутылками, фляги) образцы для экспертного исследования представляются в количествах, обеспечивающих представительность данных образцов: не менее 3-х бутылок из одного ящика, усредненной пробы из фляги (бочки, канистры);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образцы отбираются в чистую сухую посуду, обеспечивающую герметичность упаковки;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спиртосодержащие жидкости, находящиеся в стадии брожения (вина, изделия домашней выработки), не предусматривают герметичной укупорки;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следы ССЖ на предмете-носителе изолируются полимерной пленкой и представляются на исследование вместе с данным предметом;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для исследования различных агрегатов с целью отнесения их к самогонным аппаратам необходимо представлять все его части с соблюдением герметичной упаковки;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при исследовании технологического процесса производства ССЖ представляется соответствующая научно-техническая документация данного проверяемого предприятия, а при необходимости организовывается проведение исследований на нем.</a:t>
            </a:r>
          </a:p>
        </p:txBody>
      </p:sp>
    </p:spTree>
  </p:cSld>
  <p:clrMapOvr>
    <a:masterClrMapping/>
  </p:clrMapOvr>
  <p:transition>
    <p:wipe dir="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Прямоугольник 1">
            <a:extLst>
              <a:ext uri="{FF2B5EF4-FFF2-40B4-BE49-F238E27FC236}">
                <a16:creationId xmlns:a16="http://schemas.microsoft.com/office/drawing/2014/main" id="{1EF4F718-45F9-B043-A89E-D6A12A4501BC}"/>
              </a:ext>
            </a:extLst>
          </p:cNvPr>
          <p:cNvSpPr>
            <a:spLocks noChangeArrowheads="1"/>
          </p:cNvSpPr>
          <p:nvPr/>
        </p:nvSpPr>
        <p:spPr bwMode="auto">
          <a:xfrm>
            <a:off x="395288" y="55563"/>
            <a:ext cx="8497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32. СУДЕБНО-ЭКСПЕРТНОЕ ИССЛЕДОВАНИЕ СПЕЦИАЛЬНЫХ </a:t>
            </a:r>
          </a:p>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ХИМИЧЕСКИХ ВЕЩЕСТВ </a:t>
            </a:r>
            <a:endParaRPr lang="ru-RU" altLang="ru-RU" sz="1800" dirty="0">
              <a:latin typeface="Arial" panose="020B0604020202020204" pitchFamily="34" charset="0"/>
            </a:endParaRPr>
          </a:p>
        </p:txBody>
      </p:sp>
      <p:sp>
        <p:nvSpPr>
          <p:cNvPr id="243714" name="Прямоугольник 2">
            <a:extLst>
              <a:ext uri="{FF2B5EF4-FFF2-40B4-BE49-F238E27FC236}">
                <a16:creationId xmlns:a16="http://schemas.microsoft.com/office/drawing/2014/main" id="{80FD8685-0066-1D4D-A8E8-836DEE56A7CC}"/>
              </a:ext>
            </a:extLst>
          </p:cNvPr>
          <p:cNvSpPr>
            <a:spLocks noChangeArrowheads="1"/>
          </p:cNvSpPr>
          <p:nvPr/>
        </p:nvSpPr>
        <p:spPr bwMode="auto">
          <a:xfrm>
            <a:off x="237331" y="773480"/>
            <a:ext cx="8669337" cy="13223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 судебно-экспертного исследования специальных химических веществ (далее - СХВ</a:t>
            </a:r>
            <a:r>
              <a:rPr lang="ru-RU" altLang="ru-RU" sz="1600" b="1">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составляют установление фактических данных, обстоятельств расследуемого события с помощью экспертных исследований СХВ на основе общих положений теории судебной экспертизы с использованием специальных научных знаний в области химии, состава и методов исследования этих объектов.</a:t>
            </a:r>
            <a:r>
              <a:rPr lang="ru-RU" altLang="ru-RU" sz="1600">
                <a:latin typeface="Arial" panose="020B0604020202020204" pitchFamily="34" charset="0"/>
              </a:rPr>
              <a:t> </a:t>
            </a:r>
          </a:p>
        </p:txBody>
      </p:sp>
      <p:sp>
        <p:nvSpPr>
          <p:cNvPr id="243715" name="Прямоугольник 3">
            <a:extLst>
              <a:ext uri="{FF2B5EF4-FFF2-40B4-BE49-F238E27FC236}">
                <a16:creationId xmlns:a16="http://schemas.microsoft.com/office/drawing/2014/main" id="{9FB71C0F-83AC-6141-BC79-1A21D8AF8347}"/>
              </a:ext>
            </a:extLst>
          </p:cNvPr>
          <p:cNvSpPr>
            <a:spLocks noChangeArrowheads="1"/>
          </p:cNvSpPr>
          <p:nvPr/>
        </p:nvSpPr>
        <p:spPr bwMode="auto">
          <a:xfrm>
            <a:off x="237331" y="2204864"/>
            <a:ext cx="8669337" cy="4524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Задачи, решаемые в рамках данного исследования, относятся к задачам классификационного, диагностического, идентификационного и ситуационного характера, а именно</a:t>
            </a:r>
            <a:r>
              <a:rPr lang="ru-RU" altLang="ru-RU" sz="1600">
                <a:solidFill>
                  <a:srgbClr val="000000"/>
                </a:solidFill>
                <a:latin typeface="Arial" panose="020B0604020202020204" pitchFamily="34" charset="0"/>
                <a:cs typeface="Consolas" panose="020B0609020204030204" pitchFamily="49" charset="0"/>
              </a:rPr>
              <a:t>: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 обнаружение люминесцирующих веществ (люминофоров), относящихся к СХВ, на предметах-носителях;</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следообразующей способности люминофора и следовоспринимающей способности поверхности предмета-носителя с целью изучения возможности и условий образования следов наслоений при контакте с ним;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сравнительное исследование люминофоров на предметах-носителях и образца люминофора с целью отнесения их к одному классу, виду, марке;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принадлежности следов-наслоений люминофоров на предметах-носителях и образца люминофора по составу единому (конкретному) объему, массе, то есть решение идентификационной задачи – идентификации целого по части;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механизма следообразования люминофоров на объектах-но</a:t>
            </a:r>
            <a:r>
              <a:rPr lang="en-US" altLang="ru-RU" sz="1600">
                <a:solidFill>
                  <a:srgbClr val="000000"/>
                </a:solidFill>
                <a:latin typeface="Arial" panose="020B0604020202020204" pitchFamily="34" charset="0"/>
                <a:cs typeface="Consolas" panose="020B0609020204030204" pitchFamily="49" charset="0"/>
              </a:rPr>
              <a:t>c</a:t>
            </a:r>
            <a:r>
              <a:rPr lang="ru-RU" altLang="ru-RU" sz="1600">
                <a:solidFill>
                  <a:srgbClr val="000000"/>
                </a:solidFill>
                <a:latin typeface="Arial" panose="020B0604020202020204" pitchFamily="34" charset="0"/>
                <a:cs typeface="Consolas" panose="020B0609020204030204" pitchFamily="49" charset="0"/>
              </a:rPr>
              <a:t>ителях (в основном на одежде и ватных тампонах со смывами с рук) с целью определения соответствия данных следов механизму производства смывов;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установления факта контактного взаимодействиярук подозреваемого, предметов его одежды с заблокированными объектами.</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Прямоугольник 1">
            <a:extLst>
              <a:ext uri="{FF2B5EF4-FFF2-40B4-BE49-F238E27FC236}">
                <a16:creationId xmlns:a16="http://schemas.microsoft.com/office/drawing/2014/main" id="{EADD9877-E3F9-BC4C-BE42-8F531D433822}"/>
              </a:ext>
            </a:extLst>
          </p:cNvPr>
          <p:cNvSpPr>
            <a:spLocks noChangeArrowheads="1"/>
          </p:cNvSpPr>
          <p:nvPr/>
        </p:nvSpPr>
        <p:spPr bwMode="auto">
          <a:xfrm>
            <a:off x="468313" y="476250"/>
            <a:ext cx="8207375" cy="5799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Вопросы, которые могут быть поставлены при назначении судебно-экспертного исследования СХВ</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 поверхности объекта-носителя наслоения люминесцирующего вещества, относящегося к специальным химическим веществам;</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относятся ли обнаруженные наслоения частиц люминесцирующего вещества на объектах и люминофор, представленный в качестве образца для экспертного исследования, к одному классу, марке люминофоров;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имеют ли обнаруженные наслоения частиц люминесцирующего вещества на представленных объектах и люминофор, представленный в качестве образца для экспертного исследования, общую родовую (групповую) принадлежность;</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 механизм образования следов СХВ и соответствует ли механизм следообразования люминофора на ватных тампонах со смывами с рук механизму производства смывов;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возможно ли образования следов-наслоений люминофора на ватных тампонах при производстве смывов с рук при определенных условиях.</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Прямоугольник 1">
            <a:extLst>
              <a:ext uri="{FF2B5EF4-FFF2-40B4-BE49-F238E27FC236}">
                <a16:creationId xmlns:a16="http://schemas.microsoft.com/office/drawing/2014/main" id="{6A2BB22B-9A5C-2A40-A899-8F0A00728362}"/>
              </a:ext>
            </a:extLst>
          </p:cNvPr>
          <p:cNvSpPr>
            <a:spLocks noChangeArrowheads="1"/>
          </p:cNvSpPr>
          <p:nvPr/>
        </p:nvSpPr>
        <p:spPr bwMode="auto">
          <a:xfrm>
            <a:off x="404813" y="404813"/>
            <a:ext cx="8351837" cy="3416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судебно-экспертного исследования специальных химических веществ (далее – СХВ) являются</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объекты-носители, на которых имеются микроследы специальных химических веществ;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микроследы, содержащие в своем составе специальные химические вещества, обнаруженные на поверхности различных частей тела человека, его одежде, на предметах-носителях вещной обстановки места происшествия и перенесенные на искусственные подложки;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объекты, заблокированные специальными химическими веществами;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образцы для экспертного исследования;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дела, содержащие сведения о блокировке объектов, обнаружении, изъятии и фиксации микроследов СХВ.</a:t>
            </a:r>
            <a:endParaRPr lang="ru-RU" altLang="ru-RU" sz="1100">
              <a:latin typeface="Consolas" panose="020B0609020204030204" pitchFamily="49" charset="0"/>
              <a:cs typeface="Consolas" panose="020B0609020204030204" pitchFamily="49" charset="0"/>
            </a:endParaRPr>
          </a:p>
        </p:txBody>
      </p:sp>
      <p:sp>
        <p:nvSpPr>
          <p:cNvPr id="245762" name="Прямоугольник 2">
            <a:extLst>
              <a:ext uri="{FF2B5EF4-FFF2-40B4-BE49-F238E27FC236}">
                <a16:creationId xmlns:a16="http://schemas.microsoft.com/office/drawing/2014/main" id="{EFF6AA7F-9952-374C-811B-7609600E56B7}"/>
              </a:ext>
            </a:extLst>
          </p:cNvPr>
          <p:cNvSpPr>
            <a:spLocks noChangeArrowheads="1"/>
          </p:cNvSpPr>
          <p:nvPr/>
        </p:nvSpPr>
        <p:spPr bwMode="auto">
          <a:xfrm>
            <a:off x="395288" y="4076700"/>
            <a:ext cx="8353425"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Непосредственным объектом исследования является</a:t>
            </a:r>
            <a:r>
              <a:rPr lang="ru-RU" altLang="ru-RU" sz="1800" b="1">
                <a:solidFill>
                  <a:srgbClr val="000000"/>
                </a:solidFill>
                <a:latin typeface="Arial" panose="020B0604020202020204" pitchFamily="34" charset="0"/>
                <a:cs typeface="Consolas" panose="020B0609020204030204" pitchFamily="49" charset="0"/>
              </a:rPr>
              <a:t>:</a:t>
            </a:r>
            <a:r>
              <a:rPr lang="ru-RU" altLang="ru-RU" sz="1800">
                <a:solidFill>
                  <a:srgbClr val="000000"/>
                </a:solidFill>
                <a:latin typeface="Arial" panose="020B0604020202020204" pitchFamily="34" charset="0"/>
                <a:cs typeface="Consolas" panose="020B0609020204030204" pitchFamily="49" charset="0"/>
              </a:rPr>
              <a:t> </a:t>
            </a: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индивидуально-определенный объект, представленный для проведения экспертизы по данному уголовному делу, т.е. микроследы-наслоения и микроследы-внедрения веществ на поверхности объектов-носителей, вольно или невольно вовлеченных в преступление. Такими объектами-носителями могут быть ватные тампоны со смывами с различных частей тела подозреваемого, одежда подозреваемого, элементы вещной обстановки места преступления.</a:t>
            </a:r>
            <a:endParaRPr lang="ru-RU" altLang="ru-RU" sz="1800">
              <a:latin typeface="Arial" panose="020B0604020202020204" pitchFamily="34" charset="0"/>
            </a:endParaRPr>
          </a:p>
        </p:txBody>
      </p:sp>
    </p:spTree>
  </p:cSld>
  <p:clrMapOvr>
    <a:masterClrMapping/>
  </p:clrMapOvr>
  <p:transition>
    <p:wipe dir="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Прямоугольник 1">
            <a:extLst>
              <a:ext uri="{FF2B5EF4-FFF2-40B4-BE49-F238E27FC236}">
                <a16:creationId xmlns:a16="http://schemas.microsoft.com/office/drawing/2014/main" id="{D784DF92-65A8-0A4A-9277-8FA3D4DC97D9}"/>
              </a:ext>
            </a:extLst>
          </p:cNvPr>
          <p:cNvSpPr>
            <a:spLocks noChangeArrowheads="1"/>
          </p:cNvSpPr>
          <p:nvPr/>
        </p:nvSpPr>
        <p:spPr bwMode="auto">
          <a:xfrm>
            <a:off x="323850" y="333375"/>
            <a:ext cx="8496300" cy="6338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u="sng">
                <a:solidFill>
                  <a:srgbClr val="000000"/>
                </a:solidFill>
                <a:latin typeface="Arial" panose="020B0604020202020204" pitchFamily="34" charset="0"/>
                <a:cs typeface="Consolas" panose="020B0609020204030204" pitchFamily="49" charset="0"/>
              </a:rPr>
              <a:t>При назначении судебной экспертизы по экспертному исследованию СХВ необходимо соблюдение следующих условий</a:t>
            </a:r>
            <a:r>
              <a:rPr lang="ru-RU" altLang="ru-RU" sz="1400">
                <a:solidFill>
                  <a:srgbClr val="000000"/>
                </a:solidFill>
                <a:latin typeface="Arial" panose="020B0604020202020204" pitchFamily="34" charset="0"/>
                <a:cs typeface="Consolas" panose="020B0609020204030204" pitchFamily="49" charset="0"/>
              </a:rPr>
              <a:t>:</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все изъятые объекты, направляемые на экспертное исследование (ватные тампоны со смывами, образцы СХВ для сравнения, блокируемые объекты), необходимо упаковывать помимо бумажных конвертов в полиэтиленовые пакеты небольших размеров либо отрезки пленки, исключающие случайное попадание посторонних частиц - загрязнений на объекты-носители, а также возможное осыпание порошка люминофора с предметов-носителей либо внедрение в микроструктуру бумаги конверта;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образец люминофора представляется не только на поверхности ватного тампона, которым производили обработку предмета взятки (денежные купюры), но и в виде порошка весом не менее 0,2 гр., помещенного на отрезок полиэтиленовой пленки (небольшой пакетик) либо бумаги;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при производстве смывов с рук подозреваемого в процессе проведения оперативных мероприятий, при обработке денежных купюр (или иных предметов взятки) необходимо использовать ватные тампоны из нестерильной ваты, которые формируют из одного и того же объема ваты. Чистый тампон данного объема ваты представляется в качестве сравнительного образца (для исключения влияния экстрактивных веществ, обусловленных технологической обработкой ваты);</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перед обработкой предмета взятки (денежных купюр) специальным химическим веществом необходимо провести осмотр их поверхности с целью установления наличия посторонних загрязнений, в том числе и люминофорами от предыдущей обработки (в случае неоднократного использования денежных купюр в качестве предмета взятки), влияющих на цвет видимой люминесценции люминофора или изменение его состава в результате химического взаимодействия. Результаты осмотра отражаются в соответствующем протоколе;</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при производстве смывов не рекомендуется использование иных материалов кроме ваты, не подвергавшейся обработке (стерилизация, отбеливание), включая бинты, стерильную вату и отрезки белых тканей, что связано с наличием в их составе различных веществ технологического характера (красителей, отбеливателей, антисептиков), влияющих на результаты исследований;</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при производстве смывов необходимо использовать в качестве смачивающего реагента только этиловый спирт или его водно-спиртовую смесь;</a:t>
            </a:r>
            <a:endParaRPr lang="ru-RU" altLang="ru-RU" sz="14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Прямоугольник 1">
            <a:extLst>
              <a:ext uri="{FF2B5EF4-FFF2-40B4-BE49-F238E27FC236}">
                <a16:creationId xmlns:a16="http://schemas.microsoft.com/office/drawing/2014/main" id="{826C191B-AEA1-904B-9C29-62E38A216FB1}"/>
              </a:ext>
            </a:extLst>
          </p:cNvPr>
          <p:cNvSpPr>
            <a:spLocks noChangeArrowheads="1"/>
          </p:cNvSpPr>
          <p:nvPr/>
        </p:nvSpPr>
        <p:spPr bwMode="auto">
          <a:xfrm>
            <a:off x="250825" y="382588"/>
            <a:ext cx="8642350" cy="6092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(Продолжение)</a:t>
            </a:r>
            <a:endParaRPr lang="ru-RU" altLang="ru-RU" sz="1500">
              <a:solidFill>
                <a:srgbClr val="000000"/>
              </a:solidFill>
              <a:latin typeface="Arial" panose="020B0604020202020204" pitchFamily="34"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использование в качестве смачивающего реагента духов, лосьонов, одеколонов или иных спиртосодержащих веществ (настойки трав, специфических водок, содержащих экстрактивные вещества, камфорный спирт) не рекомендуется, так как в процессе экспертного исследования экстрактивные вещества указанных реагентов искажают результаты анализа;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при осмотре места происшествия в процессе оперативных мероприятий с целью обнаружения на руках, одежде подозреваемого или иных предметах вещной обстановки следов наслоений люминофоров следует использовать лампу с ультрафиолетовым (далее – УФ) излучением при максимально возможном затемнении с целью исключения разночтений в цветовой характеристике люминесцентного излучения с результатами экспертного исследования. Предварительно проводится осмотр рук лиц, участвующих в оперативных мероприятиях (следователь, оперативный работник), внешней поверхности упаковочных конвертов на отсутствие наслоений люминофоров с целью исключения возможного загрязнения окружающих предметов, в том числе и подозреваемого (руки, одежда), люминофором;</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упаковка объектов (конверты) должна быть герметичной, пакеты опечатываются и содержат полные реквизиты: нумерацию, надписи, удостоверяющие содержимое конвертов, фамилии и подписи понятых, лица производившего выемку и упаковку объектов;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для проведения экспертного исследования рекомендуется представлять эксперту протокол обработки предмета взятки;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доступные сведения об используемом СХВ (вид, марка);</a:t>
            </a:r>
          </a:p>
          <a:p>
            <a:pPr>
              <a:spcBef>
                <a:spcPct val="0"/>
              </a:spcBef>
            </a:pPr>
            <a:r>
              <a:rPr lang="ru-RU" altLang="ru-RU" sz="1500">
                <a:latin typeface="Arial" panose="020B0604020202020204" pitchFamily="34" charset="0"/>
              </a:rPr>
              <a:t>протокол осмотра места происшествия, который содержит сведения об используемых материалах при производстве смывов (смачивающий реагент), наличии (отсутствии) видимой люминесценции, ее цветовых характеристиках, условиях производства смывов.</a:t>
            </a:r>
          </a:p>
          <a:p>
            <a:pPr algn="ctr">
              <a:spcBef>
                <a:spcPct val="0"/>
              </a:spcBef>
              <a:buFontTx/>
              <a:buNone/>
            </a:pPr>
            <a:r>
              <a:rPr lang="ru-RU" altLang="ru-RU" sz="1500">
                <a:latin typeface="Arial" panose="020B0604020202020204" pitchFamily="34" charset="0"/>
              </a:rPr>
              <a:t>В определенных случаях представляется видеозапись осмотра места происшествия.</a:t>
            </a:r>
          </a:p>
        </p:txBody>
      </p:sp>
    </p:spTree>
  </p:cSld>
  <p:clrMapOvr>
    <a:masterClrMapping/>
  </p:clrMapOvr>
  <p:transition>
    <p:wipe dir="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Прямоугольник 1">
            <a:extLst>
              <a:ext uri="{FF2B5EF4-FFF2-40B4-BE49-F238E27FC236}">
                <a16:creationId xmlns:a16="http://schemas.microsoft.com/office/drawing/2014/main" id="{054FB8AF-B400-B24D-9FB4-2204CBF6FA41}"/>
              </a:ext>
            </a:extLst>
          </p:cNvPr>
          <p:cNvSpPr>
            <a:spLocks noChangeArrowheads="1"/>
          </p:cNvSpPr>
          <p:nvPr/>
        </p:nvSpPr>
        <p:spPr bwMode="auto">
          <a:xfrm>
            <a:off x="395288" y="374650"/>
            <a:ext cx="8353425" cy="58467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ru-RU" altLang="ru-RU" sz="1700" b="1" u="sng">
              <a:solidFill>
                <a:srgbClr val="000000"/>
              </a:solidFill>
              <a:latin typeface="Arial" panose="020B0604020202020204" pitchFamily="34" charset="0"/>
              <a:cs typeface="Consolas" panose="020B0609020204030204" pitchFamily="49" charset="0"/>
            </a:endParaRPr>
          </a:p>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При назначении экспертизы и формировании вопросов эксперту необходимо в установочной части постановления изложить подробно фабулу дела, что особенно необходимо в случае невозможности представления соответствующей исходной информации</a:t>
            </a:r>
            <a:r>
              <a:rPr lang="ru-RU" altLang="ru-RU" sz="1700">
                <a:solidFill>
                  <a:srgbClr val="000000"/>
                </a:solidFill>
                <a:latin typeface="Arial" panose="020B0604020202020204" pitchFamily="34" charset="0"/>
                <a:cs typeface="Consolas" panose="020B0609020204030204" pitchFamily="49" charset="0"/>
              </a:rPr>
              <a:t>:</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цвет наблюдаемой люминесценции при осмотре предмета взятки (денежных купюр) до и после обработки люминофором;</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цвет наблюдаемой люминесценции при осмотре объектов (одежды, рук подозреваемого, иных предметов вещной обстановки) на месте происшествия;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каким смачивающим реагентом пользовались при производстве смывов.</a:t>
            </a:r>
            <a:endParaRPr lang="ru-RU" altLang="ru-RU" sz="1700">
              <a:latin typeface="Consolas" panose="020B0609020204030204" pitchFamily="49" charset="0"/>
              <a:cs typeface="Consolas" panose="020B0609020204030204" pitchFamily="49" charset="0"/>
            </a:endParaRPr>
          </a:p>
          <a:p>
            <a:pPr algn="ctr">
              <a:spcBef>
                <a:spcPct val="0"/>
              </a:spcBef>
              <a:buFontTx/>
              <a:buNone/>
            </a:pPr>
            <a:r>
              <a:rPr lang="ru-RU" altLang="ru-RU" sz="1700">
                <a:solidFill>
                  <a:srgbClr val="000000"/>
                </a:solidFill>
                <a:latin typeface="Arial" panose="020B0604020202020204" pitchFamily="34" charset="0"/>
                <a:cs typeface="Consolas" panose="020B0609020204030204" pitchFamily="49" charset="0"/>
              </a:rPr>
              <a:t> </a:t>
            </a:r>
            <a:r>
              <a:rPr lang="en-US" altLang="ru-RU" sz="1700">
                <a:solidFill>
                  <a:srgbClr val="000000"/>
                </a:solidFill>
                <a:latin typeface="Arial" panose="020B0604020202020204" pitchFamily="34" charset="0"/>
                <a:cs typeface="Consolas" panose="020B0609020204030204" pitchFamily="49" charset="0"/>
              </a:rPr>
              <a:t>    </a:t>
            </a:r>
            <a:endParaRPr lang="ru-RU" altLang="ru-RU" sz="1700">
              <a:solidFill>
                <a:srgbClr val="000000"/>
              </a:solidFill>
              <a:latin typeface="Arial" panose="020B0604020202020204" pitchFamily="34" charset="0"/>
              <a:cs typeface="Consolas" panose="020B0609020204030204" pitchFamily="49" charset="0"/>
            </a:endParaRPr>
          </a:p>
          <a:p>
            <a:pPr algn="ctr">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При формировании вопросов эксперту рекомендуется формулировка вопроса на уровне установления принадлежности сравниваемых люминофоров к одному классу, виду и марке. Установление же принадлежности сравниваемых люминофоров единому объему, единой массе (идентификация целого по части) предполагает обнаружение признаков, индивидуализирующих данный объем и требует определения следователем пределов данного объема. </a:t>
            </a:r>
            <a:endParaRPr lang="ru-RU" altLang="ru-RU" sz="1700">
              <a:latin typeface="Consolas" panose="020B0609020204030204" pitchFamily="49" charset="0"/>
              <a:cs typeface="Consolas" panose="020B0609020204030204" pitchFamily="49" charset="0"/>
            </a:endParaRPr>
          </a:p>
          <a:p>
            <a:pPr algn="ctr">
              <a:spcBef>
                <a:spcPct val="0"/>
              </a:spcBef>
              <a:buFontTx/>
              <a:buNone/>
            </a:pPr>
            <a:r>
              <a:rPr lang="en-US" altLang="ru-RU" sz="1700">
                <a:solidFill>
                  <a:srgbClr val="000000"/>
                </a:solidFill>
                <a:latin typeface="Arial" panose="020B0604020202020204" pitchFamily="34" charset="0"/>
                <a:cs typeface="Consolas" panose="020B0609020204030204" pitchFamily="49" charset="0"/>
              </a:rPr>
              <a:t>    </a:t>
            </a:r>
            <a:endParaRPr lang="ru-RU" altLang="ru-RU" sz="1700">
              <a:solidFill>
                <a:srgbClr val="000000"/>
              </a:solidFill>
              <a:latin typeface="Arial" panose="020B0604020202020204" pitchFamily="34" charset="0"/>
              <a:cs typeface="Consolas" panose="020B0609020204030204" pitchFamily="49" charset="0"/>
            </a:endParaRPr>
          </a:p>
          <a:p>
            <a:pPr algn="ctr">
              <a:spcBef>
                <a:spcPct val="0"/>
              </a:spcBef>
              <a:buFontTx/>
              <a:buNone/>
            </a:pPr>
            <a:r>
              <a:rPr lang="ru-RU" altLang="ru-RU" sz="1700">
                <a:solidFill>
                  <a:srgbClr val="000000"/>
                </a:solidFill>
                <a:latin typeface="Arial" panose="020B0604020202020204" pitchFamily="34" charset="0"/>
                <a:cs typeface="Consolas" panose="020B0609020204030204" pitchFamily="49" charset="0"/>
              </a:rPr>
              <a:t> Вопрос в постановке органа (лица), назначившего экспертизу, об "идентичности" сравниваемых СХВ решается экспертом на уровне определения родовой, групповой принадлежности сравниваемых люминофоров.</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Прямоугольник 1">
            <a:extLst>
              <a:ext uri="{FF2B5EF4-FFF2-40B4-BE49-F238E27FC236}">
                <a16:creationId xmlns:a16="http://schemas.microsoft.com/office/drawing/2014/main" id="{1993ED9C-7B95-C34D-8925-F4D99A4E5D74}"/>
              </a:ext>
            </a:extLst>
          </p:cNvPr>
          <p:cNvSpPr>
            <a:spLocks noChangeArrowheads="1"/>
          </p:cNvSpPr>
          <p:nvPr/>
        </p:nvSpPr>
        <p:spPr bwMode="auto">
          <a:xfrm>
            <a:off x="611188" y="260350"/>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33. СУДЕБНО-ЭКСПЕРТНОЕ ИССЛЕДОВАНИЕ СТЕКЛА, КЕРАМИКИ И СИЛИКАТНЫХ СТРОИТЕЛЬНЫХ МАТЕРИАЛОВ</a:t>
            </a:r>
            <a:r>
              <a:rPr lang="ru-RU" altLang="ru-RU" sz="1800" b="1" dirty="0">
                <a:latin typeface="Arial" panose="020B0604020202020204" pitchFamily="34" charset="0"/>
              </a:rPr>
              <a:t> </a:t>
            </a:r>
          </a:p>
        </p:txBody>
      </p:sp>
      <p:sp>
        <p:nvSpPr>
          <p:cNvPr id="249858" name="Прямоугольник 2">
            <a:extLst>
              <a:ext uri="{FF2B5EF4-FFF2-40B4-BE49-F238E27FC236}">
                <a16:creationId xmlns:a16="http://schemas.microsoft.com/office/drawing/2014/main" id="{8464A084-846A-BC4E-B8C9-21A6957B24AB}"/>
              </a:ext>
            </a:extLst>
          </p:cNvPr>
          <p:cNvSpPr>
            <a:spLocks noChangeArrowheads="1"/>
          </p:cNvSpPr>
          <p:nvPr/>
        </p:nvSpPr>
        <p:spPr bwMode="auto">
          <a:xfrm>
            <a:off x="273242" y="1038225"/>
            <a:ext cx="8642350" cy="13223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Предметом судебно-экспертного исследования стекла, керамики и силикатных строительных материалов</a:t>
            </a:r>
            <a:r>
              <a:rPr lang="ru-RU" altLang="ru-RU" sz="1600">
                <a:solidFill>
                  <a:srgbClr val="000000"/>
                </a:solidFill>
                <a:latin typeface="Arial" panose="020B0604020202020204" pitchFamily="34" charset="0"/>
                <a:cs typeface="Consolas" panose="020B0609020204030204" pitchFamily="49" charset="0"/>
              </a:rPr>
              <a:t> является установление фактических данных, обстоятельств расследуемого события на основе общих положений теории судебной экспертизы с использованием специальных научных знаний в области технологии производства, состава и методов исследования этих объектов.</a:t>
            </a:r>
            <a:r>
              <a:rPr lang="ru-RU" altLang="ru-RU" sz="1600">
                <a:latin typeface="Arial" panose="020B0604020202020204" pitchFamily="34" charset="0"/>
              </a:rPr>
              <a:t> </a:t>
            </a:r>
          </a:p>
        </p:txBody>
      </p:sp>
      <p:sp>
        <p:nvSpPr>
          <p:cNvPr id="249859" name="Прямоугольник 3">
            <a:extLst>
              <a:ext uri="{FF2B5EF4-FFF2-40B4-BE49-F238E27FC236}">
                <a16:creationId xmlns:a16="http://schemas.microsoft.com/office/drawing/2014/main" id="{587E61AC-B270-4D4E-A9F6-4D8E390256DE}"/>
              </a:ext>
            </a:extLst>
          </p:cNvPr>
          <p:cNvSpPr>
            <a:spLocks noChangeArrowheads="1"/>
          </p:cNvSpPr>
          <p:nvPr/>
        </p:nvSpPr>
        <p:spPr bwMode="auto">
          <a:xfrm>
            <a:off x="250825" y="2516981"/>
            <a:ext cx="8642350" cy="1323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Задачами судебно-экспертного исследования стекла, керамики и силикатных строительных материалов является</a:t>
            </a:r>
            <a:r>
              <a:rPr lang="ru-RU" altLang="ru-RU" sz="1600">
                <a:solidFill>
                  <a:srgbClr val="000000"/>
                </a:solidFill>
                <a:latin typeface="Arial" panose="020B0604020202020204" pitchFamily="34" charset="0"/>
                <a:cs typeface="Consolas" panose="020B0609020204030204" pitchFamily="49" charset="0"/>
              </a:rPr>
              <a:t>: установление принадлежности исследуемого объекта к материалу или изделию определенного рода или группы, идентификацию конкретного изделия, а также установление причины и механизма разрушения, условий эксплуатации изделия и тому подобное.</a:t>
            </a:r>
            <a:endParaRPr lang="ru-RU" altLang="ru-RU" sz="1600">
              <a:latin typeface="Consolas" panose="020B0609020204030204" pitchFamily="49" charset="0"/>
              <a:cs typeface="Consolas" panose="020B0609020204030204" pitchFamily="49" charset="0"/>
            </a:endParaRPr>
          </a:p>
        </p:txBody>
      </p:sp>
      <p:sp>
        <p:nvSpPr>
          <p:cNvPr id="249860" name="Прямоугольник 5">
            <a:extLst>
              <a:ext uri="{FF2B5EF4-FFF2-40B4-BE49-F238E27FC236}">
                <a16:creationId xmlns:a16="http://schemas.microsoft.com/office/drawing/2014/main" id="{0CC3F3D5-158E-E54D-A7B9-48025C62D109}"/>
              </a:ext>
            </a:extLst>
          </p:cNvPr>
          <p:cNvSpPr>
            <a:spLocks noChangeArrowheads="1"/>
          </p:cNvSpPr>
          <p:nvPr/>
        </p:nvSpPr>
        <p:spPr bwMode="auto">
          <a:xfrm>
            <a:off x="250825" y="3997325"/>
            <a:ext cx="8642350" cy="2554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a:solidFill>
                  <a:srgbClr val="000000"/>
                </a:solidFill>
                <a:latin typeface="Arial" panose="020B0604020202020204" pitchFamily="34" charset="0"/>
                <a:cs typeface="Consolas" panose="020B0609020204030204" pitchFamily="49" charset="0"/>
              </a:rPr>
              <a:t> </a:t>
            </a:r>
            <a:r>
              <a:rPr lang="ru-RU" altLang="ru-RU" sz="1600" b="1" u="sng">
                <a:solidFill>
                  <a:srgbClr val="000000"/>
                </a:solidFill>
                <a:latin typeface="Arial" panose="020B0604020202020204" pitchFamily="34" charset="0"/>
                <a:cs typeface="Consolas" panose="020B0609020204030204" pitchFamily="49" charset="0"/>
              </a:rPr>
              <a:t>К диагностическим задачам относятся</a:t>
            </a:r>
            <a:r>
              <a:rPr lang="ru-RU" altLang="ru-RU" sz="1600">
                <a:solidFill>
                  <a:srgbClr val="000000"/>
                </a:solidFill>
                <a:latin typeface="Arial" panose="020B0604020202020204" pitchFamily="34" charset="0"/>
                <a:cs typeface="Consolas" panose="020B0609020204030204" pitchFamily="49" charset="0"/>
              </a:rPr>
              <a:t>:</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обнаружение микрочастиц стекла, керамики, силикатных строительных материалов и изделий из них на предметах-носителях и диагностика их природы (стекло органическое, неорганическое, керамика тонкая, грубая, цемент, побелка и так далее);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определение вида изделия, от которого произошли осколки стекла, керамики, силикатных строительных материалов и области его применения;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обстоятельства и механизма разрушения изделий из стекла, керамики, силикатных строительных материалов, причины разрушения (механическая, термическая, саморазрушение);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особенностей условий эксплуатации изделия и тому подобное.</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Прямоугольник 2">
            <a:extLst>
              <a:ext uri="{FF2B5EF4-FFF2-40B4-BE49-F238E27FC236}">
                <a16:creationId xmlns:a16="http://schemas.microsoft.com/office/drawing/2014/main" id="{F584511F-EF12-0D4C-AFFB-DBB4A45BBB6A}"/>
              </a:ext>
            </a:extLst>
          </p:cNvPr>
          <p:cNvSpPr>
            <a:spLocks noChangeArrowheads="1"/>
          </p:cNvSpPr>
          <p:nvPr/>
        </p:nvSpPr>
        <p:spPr bwMode="auto">
          <a:xfrm>
            <a:off x="250825" y="188913"/>
            <a:ext cx="8713788" cy="1931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К идентификационным задачам относятся следующие задачи</a:t>
            </a:r>
            <a:r>
              <a:rPr lang="ru-RU" altLang="ru-RU" sz="1500" b="1">
                <a:solidFill>
                  <a:srgbClr val="000000"/>
                </a:solidFill>
                <a:latin typeface="Arial" panose="020B0604020202020204" pitchFamily="34" charset="0"/>
                <a:cs typeface="Consolas" panose="020B0609020204030204" pitchFamily="49" charset="0"/>
              </a:rPr>
              <a:t>:</a:t>
            </a:r>
            <a:endParaRPr lang="ru-RU" altLang="ru-RU" sz="15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установление принадлежности сравниваемых фрагментов стекла, керамики, силикатных строительных материалов и изделий из них единому целому (изделию) или единой массе стекла, цемента, бетона, керамической смеси;</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установление принадлежности сравниваемых фрагментов стекла, керамики, силикатных строительных материалов и изделий из них одному роду (типу, виду, марке), группе (партии продукции, сырью, массе), стекол, керамики и силикатных строительных материалов.</a:t>
            </a:r>
            <a:endParaRPr lang="ru-RU" altLang="ru-RU" sz="1500">
              <a:latin typeface="Consolas" panose="020B0609020204030204" pitchFamily="49" charset="0"/>
              <a:cs typeface="Consolas" panose="020B0609020204030204" pitchFamily="49" charset="0"/>
            </a:endParaRPr>
          </a:p>
        </p:txBody>
      </p:sp>
      <p:sp>
        <p:nvSpPr>
          <p:cNvPr id="250882" name="Прямоугольник 3">
            <a:extLst>
              <a:ext uri="{FF2B5EF4-FFF2-40B4-BE49-F238E27FC236}">
                <a16:creationId xmlns:a16="http://schemas.microsoft.com/office/drawing/2014/main" id="{BC44D08E-9578-9547-85F7-9DD7496FC79E}"/>
              </a:ext>
            </a:extLst>
          </p:cNvPr>
          <p:cNvSpPr>
            <a:spLocks noChangeArrowheads="1"/>
          </p:cNvSpPr>
          <p:nvPr/>
        </p:nvSpPr>
        <p:spPr bwMode="auto">
          <a:xfrm>
            <a:off x="247650" y="2349500"/>
            <a:ext cx="8712200" cy="42465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Вопросы для разрешения этих задач могут быть сформулированы следующим образом</a:t>
            </a:r>
            <a:r>
              <a:rPr lang="ru-RU" altLang="ru-RU" sz="1500">
                <a:solidFill>
                  <a:srgbClr val="000000"/>
                </a:solidFill>
                <a:latin typeface="Arial" panose="020B0604020202020204" pitchFamily="34" charset="0"/>
                <a:cs typeface="Consolas" panose="020B0609020204030204" pitchFamily="49" charset="0"/>
              </a:rPr>
              <a:t>:</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на поверхности предмета (например, одежде и пр.) или в объеме материала (образце почвы), частицы стекла, керамики, силикатных строительных материалов;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являются ли представленные предметы осколками стеклоизделия, изделиями из керамики, силикатных строительных материалов;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 результате какого воздействия (по какой причине) разрушилось изделие (механическое, термическое, саморазрушение);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имеют ли обнаруженные на предметах-носителях (инструментах, предметах одежды) микрочастицы (осколки) стекла (керамики, силикатных строительных материалов) общую родовую (групповую) принадлежность с материалом изделия (фрагментом бутылки, керамической плитки, кирпича и тому подобное);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составляли ли ранее единое целое сравниваемые части объекта из стекла (керамики, силикатных строительных материалов);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находились ли ранее сравниваемые объекты в единой массе (например, строительные смеси, кирпичи, изъятые со склада и обнаруженные у подозреваемого);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имеет ли группа сравниваемых изделий общий производственный источник происхождения;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каков способ изготовления представленных на исследование изделий;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не являются ли определенные объекты продукцией конкретного завода-изготовителя.</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E02B1DD1-21E3-274E-AC74-C421F1DA201A}"/>
              </a:ext>
            </a:extLst>
          </p:cNvPr>
          <p:cNvSpPr>
            <a:spLocks noChangeArrowheads="1"/>
          </p:cNvSpPr>
          <p:nvPr/>
        </p:nvSpPr>
        <p:spPr bwMode="auto">
          <a:xfrm>
            <a:off x="214313" y="4786313"/>
            <a:ext cx="8643937" cy="1169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latin typeface="Arial" panose="020B0604020202020204" pitchFamily="34" charset="0"/>
                <a:ea typeface="Calibri" panose="020F0502020204030204" pitchFamily="34" charset="0"/>
                <a:cs typeface="Arial" panose="020B0604020202020204" pitchFamily="34" charset="0"/>
              </a:rPr>
              <a:t>С аналогичной ситуацией приходится сталкиваться, когда происходит нарушение процессуального режима объектов экспертного исследования, вызванного игнорированием требования законодательства (пункт 2 части 2 статьи 18  ЗРК «О судебно-экспертной деятельности») о недопущении со стороны эксперта самостоятельного их собирания в процессе производства экспертизы </a:t>
            </a:r>
            <a:endParaRPr lang="ru-RU" altLang="ru-RU" sz="1800" b="1">
              <a:latin typeface="Arial" panose="020B0604020202020204" pitchFamily="34" charset="0"/>
              <a:ea typeface="Calibri" panose="020F0502020204030204" pitchFamily="34" charset="0"/>
              <a:cs typeface="Arial" panose="020B0604020202020204" pitchFamily="34" charset="0"/>
            </a:endParaRPr>
          </a:p>
        </p:txBody>
      </p:sp>
      <p:sp>
        <p:nvSpPr>
          <p:cNvPr id="41986" name="Прямоугольник 2">
            <a:extLst>
              <a:ext uri="{FF2B5EF4-FFF2-40B4-BE49-F238E27FC236}">
                <a16:creationId xmlns:a16="http://schemas.microsoft.com/office/drawing/2014/main" id="{C0001EE6-5F2D-544F-B64D-BA6C93D3631D}"/>
              </a:ext>
            </a:extLst>
          </p:cNvPr>
          <p:cNvSpPr>
            <a:spLocks noChangeArrowheads="1"/>
          </p:cNvSpPr>
          <p:nvPr/>
        </p:nvSpPr>
        <p:spPr bwMode="auto">
          <a:xfrm>
            <a:off x="214313" y="142875"/>
            <a:ext cx="8643937" cy="9540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solidFill>
                  <a:srgbClr val="000000"/>
                </a:solidFill>
                <a:latin typeface="Arial" panose="020B0604020202020204" pitchFamily="34" charset="0"/>
                <a:cs typeface="Times New Roman" panose="02020603050405020304" pitchFamily="18" charset="0"/>
              </a:rPr>
              <a:t>Лицо, осуществляющее досудебное расследование, получив образцы, составляет протокол, в котором описываются все действия, предпринятые для получения образцов, в той последовательности, в которой они производились, примененные при этом научно-исследовательские и другие методы и процедуры, а также сами образцы</a:t>
            </a:r>
            <a:endParaRPr lang="ru-RU" altLang="ru-RU" sz="1400" b="1">
              <a:latin typeface="Arial" panose="020B0604020202020204" pitchFamily="34" charset="0"/>
            </a:endParaRPr>
          </a:p>
        </p:txBody>
      </p:sp>
      <p:sp>
        <p:nvSpPr>
          <p:cNvPr id="41987" name="Прямоугольник 3">
            <a:extLst>
              <a:ext uri="{FF2B5EF4-FFF2-40B4-BE49-F238E27FC236}">
                <a16:creationId xmlns:a16="http://schemas.microsoft.com/office/drawing/2014/main" id="{19C7C175-4E27-A34B-A725-3692A6E5FF57}"/>
              </a:ext>
            </a:extLst>
          </p:cNvPr>
          <p:cNvSpPr>
            <a:spLocks noChangeArrowheads="1"/>
          </p:cNvSpPr>
          <p:nvPr/>
        </p:nvSpPr>
        <p:spPr bwMode="auto">
          <a:xfrm>
            <a:off x="214313" y="1143000"/>
            <a:ext cx="4786312" cy="3540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solidFill>
                  <a:srgbClr val="000000"/>
                </a:solidFill>
                <a:latin typeface="Arial" panose="020B0604020202020204" pitchFamily="34" charset="0"/>
                <a:cs typeface="Times New Roman" panose="02020603050405020304" pitchFamily="18" charset="0"/>
              </a:rPr>
              <a:t>Если образцы получены по поручению органа, ведущего уголовный процесс, врачом или другим специалистом, то он составляет об этом официальный документ, который подписывается всеми участниками указанного действия и передается органу, ведущему уголовный процесс, для приобщения к уголовному делу в порядке, установленном частью девятой статьи 199 УПК РК, а именно, - если в ходе производства следственного действия по результатам исследования специалиста им был составлен официальный документ, он прилагается к протоколу, о чем в протоколе делается соответствующая запись.  К протоколу прилагаются полученные образцы в упакованном и опечатанном виде (статья 269 УПК РК) </a:t>
            </a:r>
            <a:endParaRPr lang="ru-RU" altLang="ru-RU" sz="1400" b="1">
              <a:latin typeface="Arial" panose="020B0604020202020204" pitchFamily="34" charset="0"/>
            </a:endParaRPr>
          </a:p>
        </p:txBody>
      </p:sp>
      <p:sp>
        <p:nvSpPr>
          <p:cNvPr id="41988" name="Прямоугольник 4">
            <a:extLst>
              <a:ext uri="{FF2B5EF4-FFF2-40B4-BE49-F238E27FC236}">
                <a16:creationId xmlns:a16="http://schemas.microsoft.com/office/drawing/2014/main" id="{C1936E0E-A1FD-5E45-AD55-203308EDAE07}"/>
              </a:ext>
            </a:extLst>
          </p:cNvPr>
          <p:cNvSpPr>
            <a:spLocks noChangeArrowheads="1"/>
          </p:cNvSpPr>
          <p:nvPr/>
        </p:nvSpPr>
        <p:spPr bwMode="auto">
          <a:xfrm>
            <a:off x="5143500" y="1143000"/>
            <a:ext cx="3714750" cy="3540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ea typeface="Calibri" panose="020F0502020204030204" pitchFamily="34" charset="0"/>
                <a:cs typeface="Arial" panose="020B0604020202020204" pitchFamily="34" charset="0"/>
              </a:rPr>
              <a:t>Важно учитывать, что соблюдение правового режима представляемых эксперту объектов в конечном счете осуществляется как самим экспертом в процессе их предварительного изучения, так и при оценке заключения эксперта следователем или судом. В случае вывода эксперта о том, что </a:t>
            </a:r>
            <a:r>
              <a:rPr lang="ru-RU" altLang="ru-RU" sz="1400" b="1">
                <a:solidFill>
                  <a:srgbClr val="000000"/>
                </a:solidFill>
                <a:latin typeface="Arial" panose="020B0604020202020204" pitchFamily="34" charset="0"/>
                <a:ea typeface="Calibri" panose="020F0502020204030204" pitchFamily="34" charset="0"/>
                <a:cs typeface="Arial" panose="020B0604020202020204" pitchFamily="34" charset="0"/>
              </a:rPr>
              <a:t>представленные ему объекты исследования либо материалы непригодны или недостаточны для дачи заключения и не могут быть восполнены, он составляет сообщение о невозможности дать заключение и направляет его лицу, назначившему экспертизу </a:t>
            </a:r>
            <a:endParaRPr lang="ru-RU" altLang="ru-RU" sz="1400" b="1">
              <a:latin typeface="Arial" panose="020B0604020202020204" pitchFamily="34" charset="0"/>
              <a:ea typeface="Calibri" panose="020F0502020204030204" pitchFamily="34" charset="0"/>
              <a:cs typeface="Arial" panose="020B0604020202020204" pitchFamily="34" charset="0"/>
            </a:endParaRPr>
          </a:p>
        </p:txBody>
      </p:sp>
      <p:sp>
        <p:nvSpPr>
          <p:cNvPr id="41989" name="Прямоугольник 5">
            <a:extLst>
              <a:ext uri="{FF2B5EF4-FFF2-40B4-BE49-F238E27FC236}">
                <a16:creationId xmlns:a16="http://schemas.microsoft.com/office/drawing/2014/main" id="{E1DFB79B-FBA4-2B45-AD5D-9F27846A986A}"/>
              </a:ext>
            </a:extLst>
          </p:cNvPr>
          <p:cNvSpPr>
            <a:spLocks noChangeArrowheads="1"/>
          </p:cNvSpPr>
          <p:nvPr/>
        </p:nvSpPr>
        <p:spPr bwMode="auto">
          <a:xfrm>
            <a:off x="214313" y="6072188"/>
            <a:ext cx="8643937" cy="600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ea typeface="Calibri" panose="020F0502020204030204" pitchFamily="34" charset="0"/>
                <a:cs typeface="Arial" panose="020B0604020202020204" pitchFamily="34" charset="0"/>
              </a:rPr>
              <a:t>Обнаружение подобных фактов в процессе оценки заключения эксперта следователем (судом) должно повлечь отказ от признания данного документа в качестве доказательства</a:t>
            </a:r>
            <a:r>
              <a:rPr lang="ru-RU" altLang="ru-RU" sz="18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ndParaRPr>
          </a:p>
        </p:txBody>
      </p:sp>
    </p:spTree>
  </p:cSld>
  <p:clrMapOvr>
    <a:masterClrMapping/>
  </p:clrMapOvr>
  <p:transition>
    <p:wipe dir="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Прямоугольник 1">
            <a:extLst>
              <a:ext uri="{FF2B5EF4-FFF2-40B4-BE49-F238E27FC236}">
                <a16:creationId xmlns:a16="http://schemas.microsoft.com/office/drawing/2014/main" id="{D8225A9A-83C0-8E4D-BFA7-64BC740D71B3}"/>
              </a:ext>
            </a:extLst>
          </p:cNvPr>
          <p:cNvSpPr>
            <a:spLocks noChangeArrowheads="1"/>
          </p:cNvSpPr>
          <p:nvPr/>
        </p:nvSpPr>
        <p:spPr bwMode="auto">
          <a:xfrm>
            <a:off x="250825" y="188913"/>
            <a:ext cx="8713788" cy="15700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Объектами судебно-экспертного исследования являются</a:t>
            </a:r>
            <a:r>
              <a:rPr lang="ru-RU" altLang="ru-RU" sz="1600">
                <a:solidFill>
                  <a:srgbClr val="000000"/>
                </a:solidFill>
                <a:latin typeface="Arial" panose="020B0604020202020204" pitchFamily="34" charset="0"/>
                <a:cs typeface="Consolas" panose="020B0609020204030204" pitchFamily="49" charset="0"/>
              </a:rPr>
              <a:t> стекло, керамика, строительные материалы и изделия из них, отдельные части изделий, сырьевой материал, как для получения предметов из стекла, керамики и строительных материалов, следы наслоения частиц стекла, керамики и строительных материалов на предмете-носителе, технологические процессы получения и изготовления определенной продукции. </a:t>
            </a:r>
            <a:endParaRPr lang="ru-RU" altLang="ru-RU" sz="1600">
              <a:latin typeface="Consolas" panose="020B0609020204030204" pitchFamily="49" charset="0"/>
              <a:cs typeface="Consolas" panose="020B0609020204030204" pitchFamily="49" charset="0"/>
            </a:endParaRPr>
          </a:p>
        </p:txBody>
      </p:sp>
      <p:sp>
        <p:nvSpPr>
          <p:cNvPr id="251906" name="Прямоугольник 2">
            <a:extLst>
              <a:ext uri="{FF2B5EF4-FFF2-40B4-BE49-F238E27FC236}">
                <a16:creationId xmlns:a16="http://schemas.microsoft.com/office/drawing/2014/main" id="{44BD10F5-D560-9C4F-9C54-DFC9CE132D7E}"/>
              </a:ext>
            </a:extLst>
          </p:cNvPr>
          <p:cNvSpPr>
            <a:spLocks noChangeArrowheads="1"/>
          </p:cNvSpPr>
          <p:nvPr/>
        </p:nvSpPr>
        <p:spPr bwMode="auto">
          <a:xfrm>
            <a:off x="250825" y="1909763"/>
            <a:ext cx="8713788" cy="47704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a:t>
            </a:r>
            <a:r>
              <a:rPr lang="ru-RU" altLang="ru-RU" sz="1600" b="1" u="sng">
                <a:solidFill>
                  <a:srgbClr val="000000"/>
                </a:solidFill>
                <a:latin typeface="Arial" panose="020B0604020202020204" pitchFamily="34" charset="0"/>
                <a:cs typeface="Consolas" panose="020B0609020204030204" pitchFamily="49" charset="0"/>
              </a:rPr>
              <a:t>Непосредственными объектами являются</a:t>
            </a:r>
            <a:r>
              <a:rPr lang="ru-RU" altLang="ru-RU" sz="1600">
                <a:solidFill>
                  <a:srgbClr val="000000"/>
                </a:solidFill>
                <a:latin typeface="Arial" panose="020B0604020202020204" pitchFamily="34" charset="0"/>
                <a:cs typeface="Consolas" panose="020B0609020204030204" pitchFamily="49" charset="0"/>
              </a:rPr>
              <a:t>:</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изделия из стекла: рассеиватели фар, травмобезопасные стекла (сталинит и триплекс), колбы электроламп, зеркала, предметы из тарного и посудного стекла (бутылки, стаканы, вазы), а также очки, бижутерия, листовые стекла (оконные, витринные, тонированные), стеклоблоки, объемы стекловаты и стеклоткани, ампулы, шприцы, медицинская тара, изделия из хрусталя и художественного стекла;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изделия из керамики: грубая пористая керамика (кирпич, черепица, плитки керамические и так далее), грубая плотная керамика (кислотостойкий кирпич, плитки для пола и тому подобное), тонкая пористая керамика (фаянс, полуфарфор, майолика), тонкая плотная керамика (фарфор, многие огнеупоры, радиокерамика, электротехническая керамика и другие);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изделия из силикатных материалов: силикатный кирпич, цемент, бетон, строительные растворы (цементные, известковые, гипсовые, кладочные, отделочные);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сырье, фрагменты, полуфабрикаты из стекла, керамики и строительных материалов;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следы наслоений на предметах-носителях;</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образцы для экспертного исследования и контрольные образцы стекла, керамики и силикатных строительных материалов;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научно-техническая документация на изделия, технологический процесс;</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материалы уголовного дела.</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Прямоугольник 1">
            <a:extLst>
              <a:ext uri="{FF2B5EF4-FFF2-40B4-BE49-F238E27FC236}">
                <a16:creationId xmlns:a16="http://schemas.microsoft.com/office/drawing/2014/main" id="{3E8BB343-249F-664A-A9B6-87ADF1E1186F}"/>
              </a:ext>
            </a:extLst>
          </p:cNvPr>
          <p:cNvSpPr>
            <a:spLocks noChangeArrowheads="1"/>
          </p:cNvSpPr>
          <p:nvPr/>
        </p:nvSpPr>
        <p:spPr bwMode="auto">
          <a:xfrm>
            <a:off x="323850" y="333375"/>
            <a:ext cx="8496300" cy="61166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назначении экспертизы по судебно-экспертному исследованию стекла, керамики и силикатных строительных материалов необходимо соблюдать следующие требования</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объекты исследования представляются в том виде, в каком они были обнаружены;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упаковка производится в отдельные пакеты, которые обеспечивают сохранность вещественных доказательств;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участки предметов, на которых предполагается наличие следов наслоений стекла, керамики, силикатных строительных материалов, изолируются и тщательно упаковываются, чтобы не допустить их осыпания и переноса на другой участок или предмет;</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при решении задачи с целью отнесения изделий к сертифицированной продукции либо к продукции определенного завода-изготовителя необходимо представлять сертификаты качества на данную продукцию и сравнительные образцы данного завода;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для исследования качества продукции определенного завода-изготовителя помимо образцов данного завода необходимо представлять технологическую документацию и при необходимости организовать проведение исследований на данном заводе.</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Прямоугольник 1">
            <a:extLst>
              <a:ext uri="{FF2B5EF4-FFF2-40B4-BE49-F238E27FC236}">
                <a16:creationId xmlns:a16="http://schemas.microsoft.com/office/drawing/2014/main" id="{FACF611B-5242-DB43-8957-B15E5507DBE1}"/>
              </a:ext>
            </a:extLst>
          </p:cNvPr>
          <p:cNvSpPr>
            <a:spLocks noChangeArrowheads="1"/>
          </p:cNvSpPr>
          <p:nvPr/>
        </p:nvSpPr>
        <p:spPr bwMode="auto">
          <a:xfrm>
            <a:off x="250825" y="333375"/>
            <a:ext cx="8642350" cy="6324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Обнаружение фрагментов изделий из стекла, керамики и силикатных строительных материалов (в том числе микрочастиц) на месте происшествия необходимо производить с учетом характера и обстоятельств происшествия, которые помогут предположительно определить места нахождения осколков, класс и вид изделий, поиск которых наиболее целесообразен.</a:t>
            </a:r>
            <a:endParaRPr lang="ru-RU" altLang="ru-RU" sz="1500">
              <a:latin typeface="Consolas" panose="020B0609020204030204" pitchFamily="49" charset="0"/>
              <a:cs typeface="Consolas" panose="020B0609020204030204" pitchFamily="49" charset="0"/>
            </a:endParaRPr>
          </a:p>
          <a:p>
            <a:pPr algn="ctr">
              <a:spcBef>
                <a:spcPct val="0"/>
              </a:spcBef>
              <a:buFontTx/>
              <a:buNone/>
            </a:pPr>
            <a:r>
              <a:rPr lang="en-US"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Фиксация обнаруженных фрагментов изделий осуществляется следующими способами</a:t>
            </a:r>
            <a:r>
              <a:rPr lang="ru-RU" altLang="ru-RU" sz="1500">
                <a:solidFill>
                  <a:srgbClr val="000000"/>
                </a:solidFill>
                <a:latin typeface="Arial" panose="020B0604020202020204" pitchFamily="34" charset="0"/>
                <a:cs typeface="Consolas" panose="020B0609020204030204" pitchFamily="49" charset="0"/>
              </a:rPr>
              <a:t>:</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во-первых, их обнаружение фиксируется в протоколе следственного действия. При этом указывается, на каком участке местности или помещения находятся обнаруженные осколки или предметы-носители микроосколков стекла, керамик, силикатных строительных материалов, на какой поверхности или части объекта они найдены. Если группа осколков или микрочастиц сосредоточена на ограниченной площади, то в протоколе указываются диаметр или размеры зоны скопления частиц и координаты центра этой зоны. При обнаружении на объекте-носителе значительного количества разнообразных осколков (микрочастиц), представляющих интерес, желательно дополнить протокольное описание составлением схемы взаиморасположения этих осколков (микрочастиц);</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во-вторых, производится фотофиксация обнаруженных объектов: узловая фотосъемка с целью фиксации места обнаружения осколков, предметов-носителей микроосколков; детальная фотосъемка с целью фиксации самих осколков и предметов-носителей (либо фрагментов их поверхности, на которых обнаружены микроосколки), в том числе макрофотосъемка обнаруженных осколков малых размеров;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в-третьих, к техническим методам фиксации относится закрепление микроосколков на объектах-носителях, направленное не только на сохранение признаков микроследов, но и на фиксацию их локализации. С этой целью на место обнаружения микроосколков накладывается лист чистой полиэтиленовой пленки, который скрепляется с поверхностью объекта-носителя приклеиванием по периметру с помощью универсальной склеивающей ленты-скотч.</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Прямоугольник 1">
            <a:extLst>
              <a:ext uri="{FF2B5EF4-FFF2-40B4-BE49-F238E27FC236}">
                <a16:creationId xmlns:a16="http://schemas.microsoft.com/office/drawing/2014/main" id="{BE0B42F7-E74E-F341-811B-ACE260EC5820}"/>
              </a:ext>
            </a:extLst>
          </p:cNvPr>
          <p:cNvSpPr>
            <a:spLocks noChangeArrowheads="1"/>
          </p:cNvSpPr>
          <p:nvPr/>
        </p:nvSpPr>
        <p:spPr bwMode="auto">
          <a:xfrm>
            <a:off x="576263" y="369888"/>
            <a:ext cx="8172450" cy="611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Изъятие крупных осколков особых затруднений не вызывает. Изъятие же микроосколков производится одним из следующих вариантов: </a:t>
            </a: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а) изъятие вместе с объектом-носителем;</a:t>
            </a: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б) изъятие с отделением от объекта-носителя. </a:t>
            </a: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Во всех случаях, когда это выполнимо и практически оправдано, следует производить изъятие микрочастиц вместе с объектом-носителем, то есть с тем объектом, на котором они обнаружены (после их надлежащего закрепления).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Небольшие транспортабельные предметы-носители изымаются, как правило, целиком. Целиком изымаются также предметы – предполагаемые носители микрочастиц, когда сами микрочастицы в ходе первоначального следственного действия обнаружить не удалось.</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При упаковке осколков необходимо принять меры, исключающие их разрушение при транспортировке.</a:t>
            </a:r>
            <a:endParaRPr lang="ru-RU" altLang="ru-RU" sz="1100">
              <a:latin typeface="Consolas" panose="020B0609020204030204" pitchFamily="49" charset="0"/>
              <a:cs typeface="Consolas" panose="020B0609020204030204" pitchFamily="49" charset="0"/>
            </a:endParaRPr>
          </a:p>
          <a:p>
            <a:pPr algn="ctr">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a:solidFill>
                  <a:srgbClr val="000000"/>
                </a:solidFill>
                <a:latin typeface="Arial" panose="020B0604020202020204" pitchFamily="34" charset="0"/>
                <a:cs typeface="Consolas" panose="020B0609020204030204" pitchFamily="49" charset="0"/>
              </a:rPr>
              <a:t>Примечание: в постановлении необходимо подробное изложение фабулы дела, обстоятельств обнаружения, хранения, транспортировки, а также тех факторов, в результате которых могло произойти изменение объекта (его структуры, внешнего вида).</a:t>
            </a:r>
            <a:endParaRPr lang="ru-RU" altLang="ru-RU" sz="1100" b="1">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Прямоугольник 1">
            <a:extLst>
              <a:ext uri="{FF2B5EF4-FFF2-40B4-BE49-F238E27FC236}">
                <a16:creationId xmlns:a16="http://schemas.microsoft.com/office/drawing/2014/main" id="{8B704607-2CDA-264D-B5EE-2E8AB825867B}"/>
              </a:ext>
            </a:extLst>
          </p:cNvPr>
          <p:cNvSpPr>
            <a:spLocks noChangeArrowheads="1"/>
          </p:cNvSpPr>
          <p:nvPr/>
        </p:nvSpPr>
        <p:spPr bwMode="auto">
          <a:xfrm>
            <a:off x="539750" y="188913"/>
            <a:ext cx="828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34. СУДЕБНАЯ ЭКСПЕРТИЗА ОБСТОЯТЕЛЬСТВ ДОРОЖНО-ТРАНСПОРТНЫХ ПРОИСШЕСТВИЙ И ТРАНСПОРТНЫХ СРЕДСТВ</a:t>
            </a:r>
            <a:r>
              <a:rPr lang="ru-RU" altLang="ru-RU" sz="1800" dirty="0">
                <a:latin typeface="Arial" panose="020B0604020202020204" pitchFamily="34" charset="0"/>
              </a:rPr>
              <a:t> </a:t>
            </a:r>
          </a:p>
        </p:txBody>
      </p:sp>
      <p:sp>
        <p:nvSpPr>
          <p:cNvPr id="256002" name="Прямоугольник 2">
            <a:extLst>
              <a:ext uri="{FF2B5EF4-FFF2-40B4-BE49-F238E27FC236}">
                <a16:creationId xmlns:a16="http://schemas.microsoft.com/office/drawing/2014/main" id="{D4840A81-3770-C547-8DC0-12863F1CE225}"/>
              </a:ext>
            </a:extLst>
          </p:cNvPr>
          <p:cNvSpPr>
            <a:spLocks noChangeArrowheads="1"/>
          </p:cNvSpPr>
          <p:nvPr/>
        </p:nvSpPr>
        <p:spPr bwMode="auto">
          <a:xfrm>
            <a:off x="323850" y="908050"/>
            <a:ext cx="849630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Предметом судебной экспертизы обстоятельств дорожно-транспортных происшествий и транспортных средств СЭОДТП и ТС</a:t>
            </a:r>
            <a:r>
              <a:rPr lang="ru-RU" altLang="ru-RU" sz="1600">
                <a:solidFill>
                  <a:srgbClr val="000000"/>
                </a:solidFill>
                <a:latin typeface="Arial" panose="020B0604020202020204" pitchFamily="34" charset="0"/>
                <a:cs typeface="Consolas" panose="020B0609020204030204" pitchFamily="49" charset="0"/>
              </a:rPr>
              <a:t> является комплекс (совокупность) фактических данных об обстоятельствах дорожно-транспортных происшествий, связанных с механизмом ДТП, техническим состоянием транспортных средств, дорожной обстановкой, действиями участников ДТП, а также причин и условий, способствовавших возникновению ДТП, устанавливаемых экспертами на основе их специальных научных знаний путем исследования объектов (исходных данных, транспортных средств, материалов дела), представленных эксперту органом, назначившим экспертизу.</a:t>
            </a:r>
            <a:r>
              <a:rPr lang="ru-RU" altLang="ru-RU" sz="1600">
                <a:latin typeface="Arial" panose="020B0604020202020204" pitchFamily="34" charset="0"/>
              </a:rPr>
              <a:t> </a:t>
            </a:r>
          </a:p>
        </p:txBody>
      </p:sp>
      <p:sp>
        <p:nvSpPr>
          <p:cNvPr id="256003" name="Прямоугольник 3">
            <a:extLst>
              <a:ext uri="{FF2B5EF4-FFF2-40B4-BE49-F238E27FC236}">
                <a16:creationId xmlns:a16="http://schemas.microsoft.com/office/drawing/2014/main" id="{1B5C8C79-5553-D14A-ADF5-EBCC4A596167}"/>
              </a:ext>
            </a:extLst>
          </p:cNvPr>
          <p:cNvSpPr>
            <a:spLocks noChangeArrowheads="1"/>
          </p:cNvSpPr>
          <p:nvPr/>
        </p:nvSpPr>
        <p:spPr bwMode="auto">
          <a:xfrm>
            <a:off x="322263" y="5748338"/>
            <a:ext cx="8496300" cy="922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В задачи СЭОДТП и ТС входит</a:t>
            </a:r>
            <a:r>
              <a:rPr lang="ru-RU" altLang="ru-RU" sz="1600">
                <a:solidFill>
                  <a:srgbClr val="000000"/>
                </a:solidFill>
                <a:latin typeface="Arial" panose="020B0604020202020204" pitchFamily="34" charset="0"/>
                <a:cs typeface="Consolas" panose="020B0609020204030204" pitchFamily="49" charset="0"/>
              </a:rPr>
              <a:t>: исследование обстоятельств возникновения и развития ДТП, исследование обстановки места ДТП, соответствие ТС техническим нормам безопасности и эксплуатации.</a:t>
            </a:r>
            <a:endParaRPr lang="ru-RU" altLang="ru-RU" sz="1600">
              <a:latin typeface="Consolas" panose="020B0609020204030204" pitchFamily="49" charset="0"/>
              <a:cs typeface="Consolas" panose="020B0609020204030204" pitchFamily="49" charset="0"/>
            </a:endParaRPr>
          </a:p>
        </p:txBody>
      </p:sp>
      <p:sp>
        <p:nvSpPr>
          <p:cNvPr id="256004" name="Прямоугольник 5">
            <a:extLst>
              <a:ext uri="{FF2B5EF4-FFF2-40B4-BE49-F238E27FC236}">
                <a16:creationId xmlns:a16="http://schemas.microsoft.com/office/drawing/2014/main" id="{DF6118F1-E279-424D-9C91-98BB292DCD6D}"/>
              </a:ext>
            </a:extLst>
          </p:cNvPr>
          <p:cNvSpPr>
            <a:spLocks noChangeArrowheads="1"/>
          </p:cNvSpPr>
          <p:nvPr/>
        </p:nvSpPr>
        <p:spPr bwMode="auto">
          <a:xfrm>
            <a:off x="322263" y="3302000"/>
            <a:ext cx="849630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Судебная экспертиза обстоятельств дорожно-транспортных происшествий и транспортных средств в зависимости от предмета, задач и объектов подразделяется на четыре вида исследований:</a:t>
            </a:r>
            <a:endParaRPr lang="ru-RU" altLang="ru-RU" sz="1600" b="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судебно-экспертное исследований обстоятельств дорожно-транспортного происшествия;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судебно-экспертное транспортно-трасологическое исследование;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судебно-экспертное исследование транспортных средств;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судебно-экспертное исследование технического состояния дороги, дорожных условий на месте ДТП.</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Прямоугольник 1">
            <a:extLst>
              <a:ext uri="{FF2B5EF4-FFF2-40B4-BE49-F238E27FC236}">
                <a16:creationId xmlns:a16="http://schemas.microsoft.com/office/drawing/2014/main" id="{01F5A6B9-726F-4B4B-9B22-FF32EA082D71}"/>
              </a:ext>
            </a:extLst>
          </p:cNvPr>
          <p:cNvSpPr>
            <a:spLocks noChangeArrowheads="1"/>
          </p:cNvSpPr>
          <p:nvPr/>
        </p:nvSpPr>
        <p:spPr bwMode="auto">
          <a:xfrm>
            <a:off x="323850" y="2924175"/>
            <a:ext cx="8640763" cy="3749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Объектами исследования СЭОДТП и ТС являются</a:t>
            </a:r>
            <a:r>
              <a:rPr lang="ru-RU" altLang="ru-RU" sz="1600">
                <a:solidFill>
                  <a:srgbClr val="000000"/>
                </a:solidFill>
                <a:latin typeface="Arial" panose="020B0604020202020204" pitchFamily="34" charset="0"/>
                <a:cs typeface="Consolas" panose="020B0609020204030204" pitchFamily="49" charset="0"/>
              </a:rPr>
              <a:t>: </a:t>
            </a: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транспортные средства (автомобили, мотоциклы, мотороллеры, мопеды, мотоколяски, тракторы, прицепы и полуприцепы, велосипеды, городской электротранспорт), участвовавшие в дорожно-транспортном происшествии; место дорожно-транспортного происшествия – участок дороги, где произошло дорожно-  транспортное происшествие; </a:t>
            </a: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материалы дела (протокол осмотра места ДТП; </a:t>
            </a: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дополнение к протоколу со схемой происшествия, схема ДТП; </a:t>
            </a: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протокол следственного эксперимента; </a:t>
            </a: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протокол осмотра и проверки технического состояния транспортного средства; фото и видеоматериалы; </a:t>
            </a: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протоколы допросов свидетелей, водителей и потерпевших), представляемые в распоряжение эксперта.</a:t>
            </a:r>
          </a:p>
        </p:txBody>
      </p:sp>
      <p:sp>
        <p:nvSpPr>
          <p:cNvPr id="257026" name="Прямоугольник 2">
            <a:extLst>
              <a:ext uri="{FF2B5EF4-FFF2-40B4-BE49-F238E27FC236}">
                <a16:creationId xmlns:a16="http://schemas.microsoft.com/office/drawing/2014/main" id="{BCCB6B8C-004B-FF43-9428-3D5FEE0EBB5B}"/>
              </a:ext>
            </a:extLst>
          </p:cNvPr>
          <p:cNvSpPr>
            <a:spLocks noChangeArrowheads="1"/>
          </p:cNvSpPr>
          <p:nvPr/>
        </p:nvSpPr>
        <p:spPr bwMode="auto">
          <a:xfrm>
            <a:off x="323850" y="260350"/>
            <a:ext cx="8640763" cy="2554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На разрешение экспертизы не должны ставиться, а эксперт не вправе отвечать на вопросы о том:</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какие требования Правил дорожного движения нарушил водитель или пешеход; </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 непосредственной (основной, главной) причине дорожно-транспортного происшествия;</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 моменте, когда водитель должен был и мог предвидеть препятствие;</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вопросы, относящиеся к оценке доказательств и юридической квалификации преступления, о наличии или отсутствии вины, об удовлетворении исковых требований и другие вопросы, относящиеся к компетенции органа уголовного преследования и суда.</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Прямоугольник 1">
            <a:extLst>
              <a:ext uri="{FF2B5EF4-FFF2-40B4-BE49-F238E27FC236}">
                <a16:creationId xmlns:a16="http://schemas.microsoft.com/office/drawing/2014/main" id="{7B6AF033-379C-1047-AF7F-EEBD7A853ED2}"/>
              </a:ext>
            </a:extLst>
          </p:cNvPr>
          <p:cNvSpPr>
            <a:spLocks noChangeArrowheads="1"/>
          </p:cNvSpPr>
          <p:nvPr/>
        </p:nvSpPr>
        <p:spPr bwMode="auto">
          <a:xfrm>
            <a:off x="142875" y="58738"/>
            <a:ext cx="8858250" cy="67405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a:solidFill>
                  <a:srgbClr val="000000"/>
                </a:solidFill>
                <a:latin typeface="Arial" panose="020B0604020202020204" pitchFamily="34" charset="0"/>
                <a:cs typeface="Consolas" panose="020B0609020204030204" pitchFamily="49" charset="0"/>
              </a:rPr>
              <a:t>В постановлении или определении о назначении экспертизы указывается краткая фабула дела и представляются следующие основные исходные сведения для СЭОДТП и ТС</a:t>
            </a:r>
            <a:r>
              <a:rPr lang="ru-RU" altLang="ru-RU" sz="1700">
                <a:solidFill>
                  <a:srgbClr val="000000"/>
                </a:solidFill>
                <a:latin typeface="Arial" panose="020B0604020202020204" pitchFamily="34" charset="0"/>
                <a:cs typeface="Consolas" panose="020B0609020204030204" pitchFamily="49" charset="0"/>
              </a:rPr>
              <a:t>:</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состояние проезжей части (ее ширина, тип покрытия, наличие и величина уклонов) и обочины (если ТС двигалось по обочине);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тип и техническое состояние транспортного средства, его загруженность;</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скорость и направление движения транспортного средства или величина его тормозного следа, измеренная до передних (задних) колес;</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какой частью ТС произошел наезд (столкновение);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на каком расстоянии от габарита ТС находится место удара;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длина тормозного следа (бокового заноса) на каждом из имеющихся участков дорожного покрытия;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на каком расстоянии от начала тормозного следа транспортного средства находится место наезда (столкновения);скорость и направление движения потерпевшего;</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момент возникновения опасности для водителя ТС;</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расстояние, пройденное потерпевшим с момента возникновения опасности до места наезда;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радиус поворота дороги, координаты места происшествия (наезда, столкновения);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место расположения осколков стекол, осыпавшейся грязи и тому подобное;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видимость дорожного полотна и препятствия (пешехода, стоящего автомобиля и так далее) и обзорность с места водителя;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другие сведения в зависимости от поставленных вопросов.</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Прямоугольник 1">
            <a:extLst>
              <a:ext uri="{FF2B5EF4-FFF2-40B4-BE49-F238E27FC236}">
                <a16:creationId xmlns:a16="http://schemas.microsoft.com/office/drawing/2014/main" id="{49486AF2-72B8-D842-9128-5F65B161944B}"/>
              </a:ext>
            </a:extLst>
          </p:cNvPr>
          <p:cNvSpPr>
            <a:spLocks noChangeArrowheads="1"/>
          </p:cNvSpPr>
          <p:nvPr/>
        </p:nvSpPr>
        <p:spPr bwMode="auto">
          <a:xfrm>
            <a:off x="323850" y="260350"/>
            <a:ext cx="8558213" cy="2800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Вместе с постановлением или определением о назначении судебной экспертизы обстоятельств дорожно-транспортных происшествий и транспортных средств органы расследования или суд представляют</a:t>
            </a:r>
            <a:r>
              <a:rPr lang="ru-RU" altLang="ru-RU" sz="1600" b="1">
                <a:solidFill>
                  <a:srgbClr val="000000"/>
                </a:solidFill>
                <a:latin typeface="Arial" panose="020B0604020202020204" pitchFamily="34" charset="0"/>
                <a:cs typeface="Consolas" panose="020B0609020204030204" pitchFamily="49" charset="0"/>
              </a:rPr>
              <a:t>:</a:t>
            </a:r>
            <a:endParaRPr lang="ru-RU" altLang="ru-RU" sz="1600" b="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протокол осмотра места дорожно-транспортного происшествия;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схему дорожно-транспортного происшествия;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протокол осмотра и проверки технического состояния транспортного средства;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фото и видеоматериалы, относящиеся к факту исследуемого дорожно-транспортного происшествия (если таковые имеются), либо осмотру места происшествия;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протокол следственного эксперимента, если он производился;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протоколы допросов свидетелей, водителей и потерпевших.</a:t>
            </a:r>
            <a:endParaRPr lang="ru-RU" altLang="ru-RU" sz="1600">
              <a:latin typeface="Consolas" panose="020B0609020204030204" pitchFamily="49" charset="0"/>
              <a:cs typeface="Consolas" panose="020B0609020204030204" pitchFamily="49" charset="0"/>
            </a:endParaRPr>
          </a:p>
        </p:txBody>
      </p:sp>
      <p:sp>
        <p:nvSpPr>
          <p:cNvPr id="259074" name="Прямоугольник 2">
            <a:extLst>
              <a:ext uri="{FF2B5EF4-FFF2-40B4-BE49-F238E27FC236}">
                <a16:creationId xmlns:a16="http://schemas.microsoft.com/office/drawing/2014/main" id="{ABFEC451-3B82-A941-8460-657F828BFAEE}"/>
              </a:ext>
            </a:extLst>
          </p:cNvPr>
          <p:cNvSpPr>
            <a:spLocks noChangeArrowheads="1"/>
          </p:cNvSpPr>
          <p:nvPr/>
        </p:nvSpPr>
        <p:spPr bwMode="auto">
          <a:xfrm>
            <a:off x="323850" y="3141663"/>
            <a:ext cx="8558213" cy="3568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В протоколе осмотра и проверки технического состояния транспортного средства указываются сведения о характере, весе и объеме груза, который находился на транспортном средстве, и другие данные, предусмотренные формой этого протокола.</a:t>
            </a:r>
            <a:endParaRPr lang="ru-RU" altLang="ru-RU" sz="1100" b="1">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Если орган расследования или суд признает необходимым производство экспертного исследования, то им принимаются меры по сохранению транспорта в том виде, которое он приобрел в результате ДТП, а также меры по доставке транспортного средства эксперту, либо эксперта к объектам исследования, условий необходимых для проведения исследований, условий по пребыванию эксперта на территории места нахождения объектов и его возвращения к месту дислокации экспертного учреждения (проживания).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Прямоугольник 1">
            <a:extLst>
              <a:ext uri="{FF2B5EF4-FFF2-40B4-BE49-F238E27FC236}">
                <a16:creationId xmlns:a16="http://schemas.microsoft.com/office/drawing/2014/main" id="{7CAA7CED-6C94-C544-80BF-EF1E98E5305C}"/>
              </a:ext>
            </a:extLst>
          </p:cNvPr>
          <p:cNvSpPr>
            <a:spLocks noChangeArrowheads="1"/>
          </p:cNvSpPr>
          <p:nvPr/>
        </p:nvSpPr>
        <p:spPr bwMode="auto">
          <a:xfrm>
            <a:off x="179388" y="211138"/>
            <a:ext cx="8785225" cy="6435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Документы, которые обязательно представляются в орган судебной экспертизы вместе с постановлением или определением о назначении судебной экспертизы обстоятельств дорожно-транспортных происшествий и транспортных средств содержащие следующие данные</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в протоколе осмотра места дорожно-транспортного происшествия помимо общих для этого процессуального документа сведений, содержат данные: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 характере и типе дорожного покрытия;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 ширине и состоянии проезжей части и обочин дороги;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наличии кюветов;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величине угла подъема или крутизны спуска и радиусе поворота;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наличии дорожных знаков и способе регулирования движения;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месторасположении следа торможения, его длине и характере (юз, боковой занос, след качения колеса), точке наезда, месте столкновения, их привязке к элементам дороги и других неподвижных ориентиров;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наличии следов крови, тормозной жидкости, масла, а также осколков стекла, отделившихся от ТС деталей;</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об обстоятельствах, при которых были обнаружены и изъяты вещественные доказательства;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направлении движения ТС и пешехода до столкновения (наезда), в момент столкновения (наезда) и после него;</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Прямоугольник 1">
            <a:extLst>
              <a:ext uri="{FF2B5EF4-FFF2-40B4-BE49-F238E27FC236}">
                <a16:creationId xmlns:a16="http://schemas.microsoft.com/office/drawing/2014/main" id="{FFE5342E-D003-1D41-B82E-560E12B9E2FB}"/>
              </a:ext>
            </a:extLst>
          </p:cNvPr>
          <p:cNvSpPr>
            <a:spLocks noChangeArrowheads="1"/>
          </p:cNvSpPr>
          <p:nvPr/>
        </p:nvSpPr>
        <p:spPr bwMode="auto">
          <a:xfrm>
            <a:off x="468313" y="333375"/>
            <a:ext cx="8280400" cy="61166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(Продолжение)</a:t>
            </a: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 характере, форме и размерах повреждений, возникших на предметах дорожной обстановки;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видимости и обзорности. К протоколу осмотра места дорожно-транспортного происшествия прилагаются фотоснимки, которые делаются на месте происшествия по правилам судебно-оперативной фотографии (ориентирующие, обзорные, узловые, детальные);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в схеме дорожно-транспортного происшествия показываются точное положение транспортных средств относительно элементов дороги и предметов (неподвижных ориентиров) дорожной обстановки;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размеры и положение следов торможения, иных следов и вещественных доказательств;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положение потерпевшего и транспортных средств;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данные, характеризующие дорогу, в частности, вид дорожного покрытия (бетон, асфальт, булыжник) и его состояние (сухой, мокрый, загрязненный, гололед, снежный покров);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наличие и место расположения дефектов пути;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профиль пути с указанием точной величины угла подъема или спуска, радиус поворота;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1">
            <a:extLst>
              <a:ext uri="{FF2B5EF4-FFF2-40B4-BE49-F238E27FC236}">
                <a16:creationId xmlns:a16="http://schemas.microsoft.com/office/drawing/2014/main" id="{32D2DC30-5E81-B041-8971-EE2BFB7BCD66}"/>
              </a:ext>
            </a:extLst>
          </p:cNvPr>
          <p:cNvSpPr>
            <a:spLocks noChangeArrowheads="1"/>
          </p:cNvSpPr>
          <p:nvPr/>
        </p:nvSpPr>
        <p:spPr bwMode="auto">
          <a:xfrm>
            <a:off x="1214438" y="142875"/>
            <a:ext cx="735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ТЕМА 5. КЛАССИФИКАЦИЯ СУДЕБНЫХ ЭКСПЕРТИЗ </a:t>
            </a:r>
            <a:endParaRPr lang="ru-RU" altLang="ru-RU"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44034" name="Скругленный прямоугольник 2">
            <a:extLst>
              <a:ext uri="{FF2B5EF4-FFF2-40B4-BE49-F238E27FC236}">
                <a16:creationId xmlns:a16="http://schemas.microsoft.com/office/drawing/2014/main" id="{BA4EA1C9-BD30-D848-899C-F8B6C9068DCF}"/>
              </a:ext>
            </a:extLst>
          </p:cNvPr>
          <p:cNvSpPr>
            <a:spLocks noChangeArrowheads="1"/>
          </p:cNvSpPr>
          <p:nvPr/>
        </p:nvSpPr>
        <p:spPr bwMode="auto">
          <a:xfrm>
            <a:off x="3429000" y="1214438"/>
            <a:ext cx="2286000" cy="188912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Классификация судебных экспертиз в сфере судопроизводства дает возможность в практическом плане определить</a:t>
            </a:r>
            <a:endParaRPr lang="ru-RU" altLang="ru-RU" sz="1500">
              <a:latin typeface="Arial" panose="020B0604020202020204" pitchFamily="34" charset="0"/>
            </a:endParaRPr>
          </a:p>
        </p:txBody>
      </p:sp>
      <p:sp>
        <p:nvSpPr>
          <p:cNvPr id="44035" name="Прямоугольник 3">
            <a:extLst>
              <a:ext uri="{FF2B5EF4-FFF2-40B4-BE49-F238E27FC236}">
                <a16:creationId xmlns:a16="http://schemas.microsoft.com/office/drawing/2014/main" id="{698A5F1F-A3CF-4D41-A02D-DD3388AF7EF5}"/>
              </a:ext>
            </a:extLst>
          </p:cNvPr>
          <p:cNvSpPr>
            <a:spLocks noChangeArrowheads="1"/>
          </p:cNvSpPr>
          <p:nvPr/>
        </p:nvSpPr>
        <p:spPr bwMode="auto">
          <a:xfrm>
            <a:off x="285750" y="571500"/>
            <a:ext cx="8429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cs typeface="Arial" panose="020B0604020202020204" pitchFamily="34" charset="0"/>
              </a:rPr>
              <a:t>актуальность привлекаемого и используемого знания как экспертного для решения задач административного, гражданского и уголовного процесса </a:t>
            </a:r>
            <a:endParaRPr lang="ru-RU" altLang="ru-RU" sz="1400">
              <a:latin typeface="Arial" panose="020B0604020202020204" pitchFamily="34" charset="0"/>
            </a:endParaRPr>
          </a:p>
        </p:txBody>
      </p:sp>
      <p:sp>
        <p:nvSpPr>
          <p:cNvPr id="44036" name="Прямоугольник 4">
            <a:extLst>
              <a:ext uri="{FF2B5EF4-FFF2-40B4-BE49-F238E27FC236}">
                <a16:creationId xmlns:a16="http://schemas.microsoft.com/office/drawing/2014/main" id="{2888CF13-8BDB-B04C-AA95-EC1A1142577D}"/>
              </a:ext>
            </a:extLst>
          </p:cNvPr>
          <p:cNvSpPr>
            <a:spLocks noChangeArrowheads="1"/>
          </p:cNvSpPr>
          <p:nvPr/>
        </p:nvSpPr>
        <p:spPr bwMode="auto">
          <a:xfrm>
            <a:off x="285750" y="1357313"/>
            <a:ext cx="25717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cs typeface="Arial" panose="020B0604020202020204" pitchFamily="34" charset="0"/>
              </a:rPr>
              <a:t>степень разработанности экспертного знания</a:t>
            </a:r>
          </a:p>
        </p:txBody>
      </p:sp>
      <p:sp>
        <p:nvSpPr>
          <p:cNvPr id="44037" name="Прямоугольник 5">
            <a:extLst>
              <a:ext uri="{FF2B5EF4-FFF2-40B4-BE49-F238E27FC236}">
                <a16:creationId xmlns:a16="http://schemas.microsoft.com/office/drawing/2014/main" id="{20947B1C-690E-6448-80A9-1AC93F5D9E23}"/>
              </a:ext>
            </a:extLst>
          </p:cNvPr>
          <p:cNvSpPr>
            <a:spLocks noChangeArrowheads="1"/>
          </p:cNvSpPr>
          <p:nvPr/>
        </p:nvSpPr>
        <p:spPr bwMode="auto">
          <a:xfrm>
            <a:off x="6286500" y="1357313"/>
            <a:ext cx="242887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cs typeface="Arial" panose="020B0604020202020204" pitchFamily="34" charset="0"/>
              </a:rPr>
              <a:t>перечень необходимых экспертных специальностей и, соответственно, требуемое структурное построение экспертных учреждений </a:t>
            </a:r>
          </a:p>
        </p:txBody>
      </p:sp>
      <p:sp>
        <p:nvSpPr>
          <p:cNvPr id="44038" name="Прямоугольник 6">
            <a:extLst>
              <a:ext uri="{FF2B5EF4-FFF2-40B4-BE49-F238E27FC236}">
                <a16:creationId xmlns:a16="http://schemas.microsoft.com/office/drawing/2014/main" id="{F5FC06AC-526D-3742-A3B3-8C25A97C4E97}"/>
              </a:ext>
            </a:extLst>
          </p:cNvPr>
          <p:cNvSpPr>
            <a:spLocks noChangeArrowheads="1"/>
          </p:cNvSpPr>
          <p:nvPr/>
        </p:nvSpPr>
        <p:spPr bwMode="auto">
          <a:xfrm>
            <a:off x="285750" y="2000250"/>
            <a:ext cx="25717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cs typeface="Arial" panose="020B0604020202020204" pitchFamily="34" charset="0"/>
              </a:rPr>
              <a:t>возможные пути его совершенствования</a:t>
            </a:r>
            <a:endParaRPr lang="ru-RU" altLang="ru-RU" sz="1400">
              <a:latin typeface="Arial" panose="020B0604020202020204" pitchFamily="34" charset="0"/>
            </a:endParaRPr>
          </a:p>
        </p:txBody>
      </p:sp>
      <p:sp>
        <p:nvSpPr>
          <p:cNvPr id="44039" name="Прямоугольник 7">
            <a:extLst>
              <a:ext uri="{FF2B5EF4-FFF2-40B4-BE49-F238E27FC236}">
                <a16:creationId xmlns:a16="http://schemas.microsoft.com/office/drawing/2014/main" id="{CC43A313-1B48-0646-ACC9-74F8C581ADF2}"/>
              </a:ext>
            </a:extLst>
          </p:cNvPr>
          <p:cNvSpPr>
            <a:spLocks noChangeArrowheads="1"/>
          </p:cNvSpPr>
          <p:nvPr/>
        </p:nvSpPr>
        <p:spPr bwMode="auto">
          <a:xfrm>
            <a:off x="1357313" y="3214688"/>
            <a:ext cx="65722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cs typeface="Arial" panose="020B0604020202020204" pitchFamily="34" charset="0"/>
              </a:rPr>
              <a:t>основные направления подготовки кадров для судебно-экспертной системы</a:t>
            </a:r>
            <a:endParaRPr lang="ru-RU" altLang="ru-RU" sz="1400">
              <a:latin typeface="Arial" panose="020B0604020202020204" pitchFamily="34" charset="0"/>
            </a:endParaRPr>
          </a:p>
        </p:txBody>
      </p:sp>
      <p:sp>
        <p:nvSpPr>
          <p:cNvPr id="44040" name="Прямоугольник 8">
            <a:extLst>
              <a:ext uri="{FF2B5EF4-FFF2-40B4-BE49-F238E27FC236}">
                <a16:creationId xmlns:a16="http://schemas.microsoft.com/office/drawing/2014/main" id="{4F29671F-0CCD-7E46-B5B5-8959EFCCD056}"/>
              </a:ext>
            </a:extLst>
          </p:cNvPr>
          <p:cNvSpPr>
            <a:spLocks noChangeArrowheads="1"/>
          </p:cNvSpPr>
          <p:nvPr/>
        </p:nvSpPr>
        <p:spPr bwMode="auto">
          <a:xfrm>
            <a:off x="285750" y="2643188"/>
            <a:ext cx="25717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latin typeface="Arial" panose="020B0604020202020204" pitchFamily="34" charset="0"/>
                <a:cs typeface="Arial" panose="020B0604020202020204" pitchFamily="34" charset="0"/>
              </a:rPr>
              <a:t>практическую значимость </a:t>
            </a:r>
            <a:endParaRPr lang="ru-RU" altLang="ru-RU" sz="1400">
              <a:latin typeface="Arial" panose="020B0604020202020204" pitchFamily="34" charset="0"/>
            </a:endParaRPr>
          </a:p>
        </p:txBody>
      </p:sp>
      <p:sp>
        <p:nvSpPr>
          <p:cNvPr id="44041" name="Rectangle 8">
            <a:extLst>
              <a:ext uri="{FF2B5EF4-FFF2-40B4-BE49-F238E27FC236}">
                <a16:creationId xmlns:a16="http://schemas.microsoft.com/office/drawing/2014/main" id="{C37FD2AE-1B8D-F64F-8E9D-0D0500694FF5}"/>
              </a:ext>
            </a:extLst>
          </p:cNvPr>
          <p:cNvSpPr>
            <a:spLocks noChangeArrowheads="1"/>
          </p:cNvSpPr>
          <p:nvPr/>
        </p:nvSpPr>
        <p:spPr bwMode="auto">
          <a:xfrm>
            <a:off x="357188" y="3643313"/>
            <a:ext cx="8572500" cy="1077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latin typeface="Arial" panose="020B0604020202020204" pitchFamily="34" charset="0"/>
                <a:cs typeface="Times New Roman" panose="02020603050405020304" pitchFamily="18" charset="0"/>
              </a:rPr>
              <a:t>В практике судебно-экспертной деятельности нашла признание и фактически воплощена классификация судебных экспертиз, разработанная А. Р. Шляховым. Всю совокупность судебных экспертиз автор разделил на девять классов, которые подразделены на роды, виды и подвиды </a:t>
            </a:r>
            <a:endParaRPr lang="ru-RU" altLang="ru-RU" sz="1600" b="1">
              <a:latin typeface="Arial" panose="020B0604020202020204" pitchFamily="34" charset="0"/>
            </a:endParaRPr>
          </a:p>
        </p:txBody>
      </p:sp>
      <p:sp>
        <p:nvSpPr>
          <p:cNvPr id="44042" name="Скругленный прямоугольник 11">
            <a:extLst>
              <a:ext uri="{FF2B5EF4-FFF2-40B4-BE49-F238E27FC236}">
                <a16:creationId xmlns:a16="http://schemas.microsoft.com/office/drawing/2014/main" id="{B70F4CA2-50A1-2147-A857-DD01146B6D77}"/>
              </a:ext>
            </a:extLst>
          </p:cNvPr>
          <p:cNvSpPr>
            <a:spLocks noChangeArrowheads="1"/>
          </p:cNvSpPr>
          <p:nvPr/>
        </p:nvSpPr>
        <p:spPr bwMode="auto">
          <a:xfrm>
            <a:off x="3071813" y="5214938"/>
            <a:ext cx="2857500" cy="86836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cs typeface="Times New Roman" panose="02020603050405020304" pitchFamily="18" charset="0"/>
              </a:rPr>
              <a:t>К классам судебных экспертиз автором отнесены следующие: </a:t>
            </a:r>
            <a:endParaRPr lang="ru-RU" altLang="ru-RU" sz="1500">
              <a:latin typeface="Arial" panose="020B0604020202020204" pitchFamily="34" charset="0"/>
            </a:endParaRPr>
          </a:p>
        </p:txBody>
      </p:sp>
      <p:sp>
        <p:nvSpPr>
          <p:cNvPr id="44043" name="Прямоугольник 12">
            <a:extLst>
              <a:ext uri="{FF2B5EF4-FFF2-40B4-BE49-F238E27FC236}">
                <a16:creationId xmlns:a16="http://schemas.microsoft.com/office/drawing/2014/main" id="{7E2A3C5B-DA71-764B-A078-CF91C6A02327}"/>
              </a:ext>
            </a:extLst>
          </p:cNvPr>
          <p:cNvSpPr>
            <a:spLocks noChangeArrowheads="1"/>
          </p:cNvSpPr>
          <p:nvPr/>
        </p:nvSpPr>
        <p:spPr bwMode="auto">
          <a:xfrm>
            <a:off x="357188" y="4857750"/>
            <a:ext cx="20002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криминалистические</a:t>
            </a:r>
            <a:endParaRPr lang="ru-RU" altLang="ru-RU" sz="1400">
              <a:latin typeface="Arial" panose="020B0604020202020204" pitchFamily="34" charset="0"/>
            </a:endParaRPr>
          </a:p>
        </p:txBody>
      </p:sp>
      <p:sp>
        <p:nvSpPr>
          <p:cNvPr id="44044" name="Прямоугольник 13">
            <a:extLst>
              <a:ext uri="{FF2B5EF4-FFF2-40B4-BE49-F238E27FC236}">
                <a16:creationId xmlns:a16="http://schemas.microsoft.com/office/drawing/2014/main" id="{C11DFECE-823F-5648-B088-EA6FDFBB17A1}"/>
              </a:ext>
            </a:extLst>
          </p:cNvPr>
          <p:cNvSpPr>
            <a:spLocks noChangeArrowheads="1"/>
          </p:cNvSpPr>
          <p:nvPr/>
        </p:nvSpPr>
        <p:spPr bwMode="auto">
          <a:xfrm>
            <a:off x="2714625" y="4857750"/>
            <a:ext cx="342900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судебные инженерно-транспортные</a:t>
            </a:r>
            <a:endParaRPr lang="ru-RU" altLang="ru-RU" sz="1400">
              <a:latin typeface="Arial" panose="020B0604020202020204" pitchFamily="34" charset="0"/>
            </a:endParaRPr>
          </a:p>
        </p:txBody>
      </p:sp>
      <p:sp>
        <p:nvSpPr>
          <p:cNvPr id="44045" name="Прямоугольник 14">
            <a:extLst>
              <a:ext uri="{FF2B5EF4-FFF2-40B4-BE49-F238E27FC236}">
                <a16:creationId xmlns:a16="http://schemas.microsoft.com/office/drawing/2014/main" id="{67A70B60-D83A-F14D-B4A1-07C692437C06}"/>
              </a:ext>
            </a:extLst>
          </p:cNvPr>
          <p:cNvSpPr>
            <a:spLocks noChangeArrowheads="1"/>
          </p:cNvSpPr>
          <p:nvPr/>
        </p:nvSpPr>
        <p:spPr bwMode="auto">
          <a:xfrm>
            <a:off x="6286500" y="4857750"/>
            <a:ext cx="2643188"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судебные экономические</a:t>
            </a:r>
            <a:endParaRPr lang="ru-RU" altLang="ru-RU" sz="1400">
              <a:latin typeface="Arial" panose="020B0604020202020204" pitchFamily="34" charset="0"/>
            </a:endParaRPr>
          </a:p>
        </p:txBody>
      </p:sp>
      <p:sp>
        <p:nvSpPr>
          <p:cNvPr id="44046" name="Прямоугольник 15">
            <a:extLst>
              <a:ext uri="{FF2B5EF4-FFF2-40B4-BE49-F238E27FC236}">
                <a16:creationId xmlns:a16="http://schemas.microsoft.com/office/drawing/2014/main" id="{886445C1-B747-9745-A03E-6F096B03A0D7}"/>
              </a:ext>
            </a:extLst>
          </p:cNvPr>
          <p:cNvSpPr>
            <a:spLocks noChangeArrowheads="1"/>
          </p:cNvSpPr>
          <p:nvPr/>
        </p:nvSpPr>
        <p:spPr bwMode="auto">
          <a:xfrm>
            <a:off x="357188" y="5286375"/>
            <a:ext cx="2500312"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судебные биологические</a:t>
            </a:r>
            <a:endParaRPr lang="ru-RU" altLang="ru-RU" sz="1400">
              <a:latin typeface="Arial" panose="020B0604020202020204" pitchFamily="34" charset="0"/>
            </a:endParaRPr>
          </a:p>
        </p:txBody>
      </p:sp>
      <p:sp>
        <p:nvSpPr>
          <p:cNvPr id="44047" name="Прямоугольник 16">
            <a:extLst>
              <a:ext uri="{FF2B5EF4-FFF2-40B4-BE49-F238E27FC236}">
                <a16:creationId xmlns:a16="http://schemas.microsoft.com/office/drawing/2014/main" id="{25749794-07BD-9147-AAF3-2BD572F7E258}"/>
              </a:ext>
            </a:extLst>
          </p:cNvPr>
          <p:cNvSpPr>
            <a:spLocks noChangeArrowheads="1"/>
          </p:cNvSpPr>
          <p:nvPr/>
        </p:nvSpPr>
        <p:spPr bwMode="auto">
          <a:xfrm>
            <a:off x="6143625" y="5429250"/>
            <a:ext cx="278606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судебные инженерно-технические,</a:t>
            </a:r>
            <a:endParaRPr lang="ru-RU" altLang="ru-RU" sz="1400">
              <a:latin typeface="Arial" panose="020B0604020202020204" pitchFamily="34" charset="0"/>
            </a:endParaRPr>
          </a:p>
        </p:txBody>
      </p:sp>
      <p:sp>
        <p:nvSpPr>
          <p:cNvPr id="44048" name="Прямоугольник 19">
            <a:extLst>
              <a:ext uri="{FF2B5EF4-FFF2-40B4-BE49-F238E27FC236}">
                <a16:creationId xmlns:a16="http://schemas.microsoft.com/office/drawing/2014/main" id="{254E5385-FADA-384F-940F-864E6ED9B30A}"/>
              </a:ext>
            </a:extLst>
          </p:cNvPr>
          <p:cNvSpPr>
            <a:spLocks noChangeArrowheads="1"/>
          </p:cNvSpPr>
          <p:nvPr/>
        </p:nvSpPr>
        <p:spPr bwMode="auto">
          <a:xfrm>
            <a:off x="357188" y="6000750"/>
            <a:ext cx="250031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инженерно-технологические (материаловедческие), </a:t>
            </a:r>
            <a:endParaRPr lang="ru-RU" altLang="ru-RU" sz="1400">
              <a:latin typeface="Arial" panose="020B0604020202020204" pitchFamily="34" charset="0"/>
            </a:endParaRPr>
          </a:p>
        </p:txBody>
      </p:sp>
      <p:sp>
        <p:nvSpPr>
          <p:cNvPr id="44049" name="Прямоугольник 20">
            <a:extLst>
              <a:ext uri="{FF2B5EF4-FFF2-40B4-BE49-F238E27FC236}">
                <a16:creationId xmlns:a16="http://schemas.microsoft.com/office/drawing/2014/main" id="{25F985F6-95C1-F944-8CE4-35343048E698}"/>
              </a:ext>
            </a:extLst>
          </p:cNvPr>
          <p:cNvSpPr>
            <a:spLocks noChangeArrowheads="1"/>
          </p:cNvSpPr>
          <p:nvPr/>
        </p:nvSpPr>
        <p:spPr bwMode="auto">
          <a:xfrm>
            <a:off x="3143250" y="6143625"/>
            <a:ext cx="2714625"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судебные</a:t>
            </a:r>
            <a:r>
              <a:rPr lang="ru-RU" altLang="ru-RU" sz="1600" b="1" i="1">
                <a:solidFill>
                  <a:srgbClr val="000000"/>
                </a:solidFill>
                <a:latin typeface="Arial" panose="020B0604020202020204" pitchFamily="34" charset="0"/>
                <a:cs typeface="Times New Roman" panose="02020603050405020304" pitchFamily="18" charset="0"/>
              </a:rPr>
              <a:t> </a:t>
            </a:r>
            <a:r>
              <a:rPr lang="ru-RU" altLang="ru-RU" sz="1400" i="1">
                <a:solidFill>
                  <a:srgbClr val="000000"/>
                </a:solidFill>
                <a:latin typeface="Arial" panose="020B0604020202020204" pitchFamily="34" charset="0"/>
                <a:cs typeface="Times New Roman" panose="02020603050405020304" pitchFamily="18" charset="0"/>
              </a:rPr>
              <a:t>сельскохозяйственные, </a:t>
            </a:r>
            <a:endParaRPr lang="ru-RU" altLang="ru-RU" sz="1400">
              <a:latin typeface="Arial" panose="020B0604020202020204" pitchFamily="34" charset="0"/>
            </a:endParaRPr>
          </a:p>
        </p:txBody>
      </p:sp>
      <p:sp>
        <p:nvSpPr>
          <p:cNvPr id="44050" name="Прямоугольник 21">
            <a:extLst>
              <a:ext uri="{FF2B5EF4-FFF2-40B4-BE49-F238E27FC236}">
                <a16:creationId xmlns:a16="http://schemas.microsoft.com/office/drawing/2014/main" id="{7D0C811D-3B3C-0F43-9442-2A5FC86C45BF}"/>
              </a:ext>
            </a:extLst>
          </p:cNvPr>
          <p:cNvSpPr>
            <a:spLocks noChangeArrowheads="1"/>
          </p:cNvSpPr>
          <p:nvPr/>
        </p:nvSpPr>
        <p:spPr bwMode="auto">
          <a:xfrm>
            <a:off x="357188" y="5643563"/>
            <a:ext cx="2500312"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судебные экологические, </a:t>
            </a:r>
            <a:endParaRPr lang="ru-RU" altLang="ru-RU" sz="1400">
              <a:latin typeface="Arial" panose="020B0604020202020204" pitchFamily="34" charset="0"/>
            </a:endParaRPr>
          </a:p>
        </p:txBody>
      </p:sp>
      <p:sp>
        <p:nvSpPr>
          <p:cNvPr id="44051" name="Прямоугольник 22">
            <a:extLst>
              <a:ext uri="{FF2B5EF4-FFF2-40B4-BE49-F238E27FC236}">
                <a16:creationId xmlns:a16="http://schemas.microsoft.com/office/drawing/2014/main" id="{A9350AFC-F429-2D48-947A-B3A1F6920B62}"/>
              </a:ext>
            </a:extLst>
          </p:cNvPr>
          <p:cNvSpPr>
            <a:spLocks noChangeArrowheads="1"/>
          </p:cNvSpPr>
          <p:nvPr/>
        </p:nvSpPr>
        <p:spPr bwMode="auto">
          <a:xfrm>
            <a:off x="6143625" y="6143625"/>
            <a:ext cx="278606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solidFill>
                  <a:srgbClr val="000000"/>
                </a:solidFill>
                <a:latin typeface="Arial" panose="020B0604020202020204" pitchFamily="34" charset="0"/>
                <a:cs typeface="Times New Roman" panose="02020603050405020304" pitchFamily="18" charset="0"/>
              </a:rPr>
              <a:t>судебные медицинские и психофизиологические</a:t>
            </a:r>
            <a:r>
              <a:rPr lang="ru-RU" altLang="ru-RU" sz="1800" b="1" i="1">
                <a:solidFill>
                  <a:srgbClr val="000000"/>
                </a:solidFill>
                <a:latin typeface="Arial" panose="020B0604020202020204" pitchFamily="34" charset="0"/>
                <a:cs typeface="Times New Roman" panose="02020603050405020304" pitchFamily="18" charset="0"/>
              </a:rPr>
              <a:t> </a:t>
            </a:r>
            <a:endParaRPr lang="ru-RU" altLang="ru-RU" sz="1800">
              <a:latin typeface="Arial" panose="020B0604020202020204" pitchFamily="34" charset="0"/>
            </a:endParaRPr>
          </a:p>
        </p:txBody>
      </p:sp>
    </p:spTree>
  </p:cSld>
  <p:clrMapOvr>
    <a:masterClrMapping/>
  </p:clrMapOvr>
  <p:transition>
    <p:wipe dir="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Прямоугольник 1">
            <a:extLst>
              <a:ext uri="{FF2B5EF4-FFF2-40B4-BE49-F238E27FC236}">
                <a16:creationId xmlns:a16="http://schemas.microsoft.com/office/drawing/2014/main" id="{557D3A84-DB1A-654B-9452-7AF1DD425A0E}"/>
              </a:ext>
            </a:extLst>
          </p:cNvPr>
          <p:cNvSpPr>
            <a:spLocks noChangeArrowheads="1"/>
          </p:cNvSpPr>
          <p:nvPr/>
        </p:nvSpPr>
        <p:spPr bwMode="auto">
          <a:xfrm>
            <a:off x="107950" y="176213"/>
            <a:ext cx="8928100" cy="64436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(Продолжение)</a:t>
            </a: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ширина проезжей части, обочин, кюветов и характеристика внешнего окружения дороги, обзорности, видимости, наличие предметов, ограничивающих ее, и их точное месторасположение;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размещение дорожных знаков;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 протоколе осмотра и проверки технического состояния транспортного средства отображаются: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полная характеристика технического состояния тормозной системы, рулевого управления, ходовой части, приборов освещения и сигнализации автомобиля, буксирного и седельного устройства автопоездов, а также других дополнительных оборудований;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все основные параметры, характеризующие состояние агрегатов (узла), такие, как величина максимального замедления или тормозного пути, полученного при экспериментальном торможении на твердом покрытии, величина люфта рулевого управления, наличие люфтов в шарнирах тяг, величина давления воздуха в шинах, падение давления воздуха в пневмосистеме, а при наличии неисправностей указано, в чем они заключаются, внешние повреждения полученные ТС при ДТП.</a:t>
            </a:r>
            <a:endParaRPr lang="ru-RU" altLang="ru-RU" sz="1100">
              <a:latin typeface="Consolas" panose="020B0609020204030204" pitchFamily="49" charset="0"/>
              <a:cs typeface="Consolas" panose="020B0609020204030204" pitchFamily="49" charset="0"/>
            </a:endParaRPr>
          </a:p>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en-US" altLang="ru-RU" sz="1700">
                <a:solidFill>
                  <a:srgbClr val="000000"/>
                </a:solidFill>
                <a:latin typeface="Arial" panose="020B0604020202020204" pitchFamily="34" charset="0"/>
                <a:cs typeface="Consolas" panose="020B0609020204030204" pitchFamily="49" charset="0"/>
              </a:rPr>
              <a:t> </a:t>
            </a:r>
            <a:r>
              <a:rPr lang="ru-RU" altLang="ru-RU" sz="1700">
                <a:solidFill>
                  <a:srgbClr val="000000"/>
                </a:solidFill>
                <a:latin typeface="Arial" panose="020B0604020202020204" pitchFamily="34" charset="0"/>
                <a:cs typeface="Consolas" panose="020B0609020204030204" pitchFamily="49" charset="0"/>
              </a:rPr>
              <a:t> </a:t>
            </a:r>
            <a:r>
              <a:rPr lang="ru-RU" altLang="ru-RU" sz="1700" b="1">
                <a:solidFill>
                  <a:srgbClr val="000000"/>
                </a:solidFill>
                <a:latin typeface="Arial" panose="020B0604020202020204" pitchFamily="34" charset="0"/>
                <a:cs typeface="Consolas" panose="020B0609020204030204" pitchFamily="49" charset="0"/>
              </a:rPr>
              <a:t>При описании разрушений, поломок и вмятин, возникших при дорожно-транспортном происшествии, указываются их размеры, точное месторасположение и высота вмятин или царапин над поверхностью дороги и так далее, наличие других следов на транспорте, способ, которым они были установлены (при осмотре, разборке, путем проведения эксперимента).</a:t>
            </a:r>
            <a:endParaRPr lang="ru-RU" altLang="ru-RU" sz="1700" b="1">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Прямоугольник 1">
            <a:extLst>
              <a:ext uri="{FF2B5EF4-FFF2-40B4-BE49-F238E27FC236}">
                <a16:creationId xmlns:a16="http://schemas.microsoft.com/office/drawing/2014/main" id="{B60C0371-4D87-034F-AADE-8B21F6213198}"/>
              </a:ext>
            </a:extLst>
          </p:cNvPr>
          <p:cNvSpPr>
            <a:spLocks noChangeArrowheads="1"/>
          </p:cNvSpPr>
          <p:nvPr/>
        </p:nvSpPr>
        <p:spPr bwMode="auto">
          <a:xfrm>
            <a:off x="611188" y="782638"/>
            <a:ext cx="7848600" cy="1838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В протоколе осмотра и проверки технического состояния транспортного средства указываются также сведения о характере, весе и объеме груза, который находился на транспортном средстве, и другие данные, предусмотренные формой этого протокола.</a:t>
            </a:r>
            <a:endParaRPr lang="ru-RU" altLang="ru-RU" sz="2000">
              <a:latin typeface="Consolas" panose="020B0609020204030204" pitchFamily="49" charset="0"/>
              <a:cs typeface="Consolas" panose="020B0609020204030204" pitchFamily="49" charset="0"/>
            </a:endParaRPr>
          </a:p>
        </p:txBody>
      </p:sp>
      <p:sp>
        <p:nvSpPr>
          <p:cNvPr id="263170" name="Прямоугольник 2">
            <a:extLst>
              <a:ext uri="{FF2B5EF4-FFF2-40B4-BE49-F238E27FC236}">
                <a16:creationId xmlns:a16="http://schemas.microsoft.com/office/drawing/2014/main" id="{0FB8D336-879B-7440-81A1-3D53C0EB83B0}"/>
              </a:ext>
            </a:extLst>
          </p:cNvPr>
          <p:cNvSpPr>
            <a:spLocks noChangeArrowheads="1"/>
          </p:cNvSpPr>
          <p:nvPr/>
        </p:nvSpPr>
        <p:spPr bwMode="auto">
          <a:xfrm>
            <a:off x="611188" y="3213100"/>
            <a:ext cx="7848600" cy="2862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Если орган расследования или суд признает необходимым производство экспертного исследования, то им принимаются меры по сохранению транспорта в том виде, которое он приобрел в результате ДТП, а также меры по доставке транспортного средства эксперту, либо эксперта к объектам исследования, условий необходимых для проведения исследований, условий по пребыванию эксперта на территории места нахождения объектов и его возвращения к месту дислокации экспертного учреждения (проживания).</a:t>
            </a:r>
            <a:endParaRPr lang="ru-RU" altLang="ru-RU" sz="2000">
              <a:latin typeface="Arial" panose="020B0604020202020204" pitchFamily="34" charset="0"/>
            </a:endParaRPr>
          </a:p>
        </p:txBody>
      </p:sp>
    </p:spTree>
  </p:cSld>
  <p:clrMapOvr>
    <a:masterClrMapping/>
  </p:clrMapOvr>
  <p:transition>
    <p:wipe dir="r"/>
  </p:transition>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3" name="Прямоугольник 1">
            <a:extLst>
              <a:ext uri="{FF2B5EF4-FFF2-40B4-BE49-F238E27FC236}">
                <a16:creationId xmlns:a16="http://schemas.microsoft.com/office/drawing/2014/main" id="{9C8C8580-5771-B949-B8AE-C73F6A40D2D9}"/>
              </a:ext>
            </a:extLst>
          </p:cNvPr>
          <p:cNvSpPr>
            <a:spLocks noChangeArrowheads="1"/>
          </p:cNvSpPr>
          <p:nvPr/>
        </p:nvSpPr>
        <p:spPr bwMode="auto">
          <a:xfrm>
            <a:off x="681038" y="150813"/>
            <a:ext cx="8208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dirty="0">
                <a:solidFill>
                  <a:srgbClr val="000000"/>
                </a:solidFill>
                <a:latin typeface="Arial" panose="020B0604020202020204" pitchFamily="34" charset="0"/>
                <a:cs typeface="Consolas" panose="020B0609020204030204" pitchFamily="49" charset="0"/>
              </a:rPr>
              <a:t>Судебно-экспертное исследование обстоятельств дорожно-транспортного происшествия</a:t>
            </a:r>
            <a:r>
              <a:rPr lang="ru-RU" altLang="ru-RU" sz="1800" dirty="0">
                <a:latin typeface="Arial" panose="020B0604020202020204" pitchFamily="34" charset="0"/>
              </a:rPr>
              <a:t> </a:t>
            </a:r>
          </a:p>
        </p:txBody>
      </p:sp>
      <p:sp>
        <p:nvSpPr>
          <p:cNvPr id="264194" name="Прямоугольник 2">
            <a:extLst>
              <a:ext uri="{FF2B5EF4-FFF2-40B4-BE49-F238E27FC236}">
                <a16:creationId xmlns:a16="http://schemas.microsoft.com/office/drawing/2014/main" id="{FFBA1EBB-AF93-F049-871C-3BEF865FAEED}"/>
              </a:ext>
            </a:extLst>
          </p:cNvPr>
          <p:cNvSpPr>
            <a:spLocks noChangeArrowheads="1"/>
          </p:cNvSpPr>
          <p:nvPr/>
        </p:nvSpPr>
        <p:spPr bwMode="auto">
          <a:xfrm>
            <a:off x="323850" y="906463"/>
            <a:ext cx="8569325"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 судебной экспертизы обстоятельств ДТП</a:t>
            </a:r>
            <a:r>
              <a:rPr lang="ru-RU" altLang="ru-RU" sz="1800">
                <a:solidFill>
                  <a:srgbClr val="000000"/>
                </a:solidFill>
                <a:latin typeface="Arial" panose="020B0604020202020204" pitchFamily="34" charset="0"/>
                <a:cs typeface="Consolas" panose="020B0609020204030204" pitchFamily="49" charset="0"/>
              </a:rPr>
              <a:t> - фактические данные об обстоятельствах ДТП, загруженности, техническом состоянии ТС, скорости его движения, покрытии проезжей части, его состоянии, продольном и поперечном профилях проезжей части, режиме движения ТС и т.д.</a:t>
            </a:r>
            <a:endParaRPr lang="ru-RU" altLang="ru-RU" sz="1100">
              <a:latin typeface="Consolas" panose="020B0609020204030204" pitchFamily="49" charset="0"/>
              <a:cs typeface="Consolas" panose="020B0609020204030204" pitchFamily="49" charset="0"/>
            </a:endParaRPr>
          </a:p>
        </p:txBody>
      </p:sp>
      <p:sp>
        <p:nvSpPr>
          <p:cNvPr id="264195" name="Прямоугольник 3">
            <a:extLst>
              <a:ext uri="{FF2B5EF4-FFF2-40B4-BE49-F238E27FC236}">
                <a16:creationId xmlns:a16="http://schemas.microsoft.com/office/drawing/2014/main" id="{A477CC41-2E55-E847-AE37-44CEA417DE22}"/>
              </a:ext>
            </a:extLst>
          </p:cNvPr>
          <p:cNvSpPr>
            <a:spLocks noChangeArrowheads="1"/>
          </p:cNvSpPr>
          <p:nvPr/>
        </p:nvSpPr>
        <p:spPr bwMode="auto">
          <a:xfrm>
            <a:off x="323850" y="2311400"/>
            <a:ext cx="8569325"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Судебно-экспертное исследование обстоятельств ДТП включает в себя </a:t>
            </a:r>
            <a:r>
              <a:rPr lang="ru-RU" altLang="ru-RU" sz="1800">
                <a:solidFill>
                  <a:srgbClr val="000000"/>
                </a:solidFill>
                <a:latin typeface="Arial" panose="020B0604020202020204" pitchFamily="34" charset="0"/>
                <a:cs typeface="Consolas" panose="020B0609020204030204" pitchFamily="49" charset="0"/>
              </a:rPr>
              <a:t>экспертное исследование дорожно-транспортных ситуаций (ДТС), расчет параметров движения ТС, иных объектов и пешеходов в процессе ДТП, а также анализ действий и возможностей водителей.</a:t>
            </a:r>
            <a:r>
              <a:rPr lang="ru-RU" altLang="ru-RU" sz="1800">
                <a:latin typeface="Arial" panose="020B0604020202020204" pitchFamily="34" charset="0"/>
              </a:rPr>
              <a:t> </a:t>
            </a:r>
          </a:p>
        </p:txBody>
      </p:sp>
      <p:sp>
        <p:nvSpPr>
          <p:cNvPr id="264196" name="Прямоугольник 4">
            <a:extLst>
              <a:ext uri="{FF2B5EF4-FFF2-40B4-BE49-F238E27FC236}">
                <a16:creationId xmlns:a16="http://schemas.microsoft.com/office/drawing/2014/main" id="{E6012C7D-24F7-6D47-A0F6-9B5E958FC519}"/>
              </a:ext>
            </a:extLst>
          </p:cNvPr>
          <p:cNvSpPr>
            <a:spLocks noChangeArrowheads="1"/>
          </p:cNvSpPr>
          <p:nvPr/>
        </p:nvSpPr>
        <p:spPr bwMode="auto">
          <a:xfrm>
            <a:off x="323850" y="3622675"/>
            <a:ext cx="8569325" cy="2932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судебной экспертизы обстоятельств ДТП решаются следующие задачи</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скорости движения ТС;</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тормозного и остановочного пути, а также остановочного времени ТС;</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удаления ТС, пешеходов и иных объектов от места ДТП в заданные следствием (судом) моменты;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технической возможности предотвращения ДТП торможением и объездом в заданные следствием (судом) моменты;</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Прямоугольник 1">
            <a:extLst>
              <a:ext uri="{FF2B5EF4-FFF2-40B4-BE49-F238E27FC236}">
                <a16:creationId xmlns:a16="http://schemas.microsoft.com/office/drawing/2014/main" id="{2F6E2439-A389-EA4D-936C-1E4725C2D083}"/>
              </a:ext>
            </a:extLst>
          </p:cNvPr>
          <p:cNvSpPr>
            <a:spLocks noChangeArrowheads="1"/>
          </p:cNvSpPr>
          <p:nvPr/>
        </p:nvSpPr>
        <p:spPr bwMode="auto">
          <a:xfrm>
            <a:off x="323850" y="333375"/>
            <a:ext cx="8569325" cy="6338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solidFill>
                  <a:srgbClr val="000000"/>
                </a:solidFill>
                <a:latin typeface="Arial" panose="020B0604020202020204" pitchFamily="34" charset="0"/>
                <a:cs typeface="Consolas" panose="020B0609020204030204" pitchFamily="49" charset="0"/>
              </a:rPr>
              <a:t>(Перечень задач - продолжение)</a:t>
            </a: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определение взаимного расположения ТС в различные моменты ДТП;</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определение времени преодоления ТС конкретных участков пути;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установление момента возникновения опасности для движения, требующего принятия экстренных мер по предотвращению ДТП (наезда на препятствие, столкновения ТС, опрокидывания и т.д.), если при этом необходимы специальные познания в проведении соответствующих расчетов, моделирования и эксперимента;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определение взаимного положения ТС и препятствия в момент, когда водитель еще имел техническую возможность предотвратить происшествие;</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какие именно действия водителя по управлению ТС, начиная с момента возникновения опасности для движения, могли предотвратить ДТП;</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установление технической возможности у водителя в момент, указанный органом, назначившим экспертизу, совершить действия, предписанные теми или иными пунктами ПДД, во избежание происшествия;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установление технической возможности у водителя предотвратить ДТП путем снижения скорости движения ТС или объездом в момент, определенный органом, назначившим экспертизу, когда водитель должен был и мог предвидеть возникновение препятствия либо опасности для движения;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определение наличия (отсутствия) причинной связи между действиями (бездействием) водителя по управлению ТС и последствиями технического характера (наезд, столкновение, опрокидывание и тому подобное) на основе использования технических данных и учета объективных закономерностей;</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установление технической возможности предотвращения ДТП не только по исходным данным, указанным органом, назначившим экспертизу, но и по полученным экспертом расчетным путем результатам, в том числе и по нескольким вариантам обстановки происшествия, вытекающим из материалов дела. На противоречивость исследованных вариантов эксперт указывает в своем заключении;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определение причин и условий, связанных с организацией дорожного движения, способствующих совершению ДТП.</a:t>
            </a:r>
            <a:endParaRPr lang="ru-RU" altLang="ru-RU" sz="14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Прямоугольник 1">
            <a:extLst>
              <a:ext uri="{FF2B5EF4-FFF2-40B4-BE49-F238E27FC236}">
                <a16:creationId xmlns:a16="http://schemas.microsoft.com/office/drawing/2014/main" id="{B83C92B8-8525-124E-B7CF-329A604F2805}"/>
              </a:ext>
            </a:extLst>
          </p:cNvPr>
          <p:cNvSpPr>
            <a:spLocks noChangeArrowheads="1"/>
          </p:cNvSpPr>
          <p:nvPr/>
        </p:nvSpPr>
        <p:spPr bwMode="auto">
          <a:xfrm>
            <a:off x="179388" y="260350"/>
            <a:ext cx="8785225" cy="6340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u="sng">
                <a:solidFill>
                  <a:srgbClr val="000000"/>
                </a:solidFill>
                <a:latin typeface="Arial" panose="020B0604020202020204" pitchFamily="34" charset="0"/>
                <a:cs typeface="Consolas" panose="020B0609020204030204" pitchFamily="49" charset="0"/>
              </a:rPr>
              <a:t>Типовые вопросы, решаемые в рамках судебно-экспертного исследования обстоятельств ДТП</a:t>
            </a:r>
            <a:r>
              <a:rPr lang="ru-RU" altLang="ru-RU" sz="1400">
                <a:solidFill>
                  <a:srgbClr val="000000"/>
                </a:solidFill>
                <a:latin typeface="Arial" panose="020B0604020202020204" pitchFamily="34" charset="0"/>
                <a:cs typeface="Consolas" panose="020B0609020204030204" pitchFamily="49" charset="0"/>
              </a:rPr>
              <a:t>:</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с какой скоростью двигалось ТС к моменту начала торможения;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какова безопасная скорость ТС по условиям видимости дороги или по условиям его устойчивости на повороте;</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какой остановочный путь имеет ТС в условиях места происшествия;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какое время необходимо для остановки ТС в данных дорожных условиях;</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на каком расстоянии находилось ТС от места наезда (столкновения) в определенные моменты (момент возникновения опасности, момент начала движения пешехода по проезжей части дороги);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момент появления пешехода в поле видимости водителя из-за препятствия;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момент реакции водителя с последующим применением торможения;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момент выезда другого ТС на проезжую часть пересекаемой дороги;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момент начала торможения впереди идущего ТС;</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момент загорания определенного сигнала светофора);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располагал ли водитель технической возможностью предотвратить наезд (столкновение) путем торможения в определенные моменты (момент возникновения опасности, момент начала движения пешехода по проезжей части дороги);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момент загорания определенного сигнала светофора для движения при фактической и безопасной для данных дорожных условий скорости их движения, в зависимости от направления начала движения препятствия (движущегося в попутном, встречном направлении или пересекающим путь движения ТС);</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успевал ли пешеход (транспортное средство) удалиться на безопасное расстояние от полосы движения ТС при своевременном его торможении;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располагал ли водитель возможностью осуществить безопасный объезд подвижного или неподвижного препятствия;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какова величина безопасного интервала между ТС при их движении в попутном или встречном направлении;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какова безопасная дистанция между ТС в условиях места происшествия;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какое расстояние необходимо для заданного поперечного смещения ТС без потери его устойчивости;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на сколько возможно смещение ТС без потери устойчивости на заданном расстоянии.</a:t>
            </a:r>
            <a:endParaRPr lang="ru-RU" altLang="ru-RU" sz="14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Прямоугольник 1">
            <a:extLst>
              <a:ext uri="{FF2B5EF4-FFF2-40B4-BE49-F238E27FC236}">
                <a16:creationId xmlns:a16="http://schemas.microsoft.com/office/drawing/2014/main" id="{3C3D93B4-3D01-AF45-90C9-0E8CC02BDD51}"/>
              </a:ext>
            </a:extLst>
          </p:cNvPr>
          <p:cNvSpPr>
            <a:spLocks noChangeArrowheads="1"/>
          </p:cNvSpPr>
          <p:nvPr/>
        </p:nvSpPr>
        <p:spPr bwMode="auto">
          <a:xfrm>
            <a:off x="395288" y="369888"/>
            <a:ext cx="849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транспортно-трасологическое исследование </a:t>
            </a:r>
            <a:endParaRPr lang="ru-RU" altLang="ru-RU" sz="1800" u="sng">
              <a:latin typeface="Arial" panose="020B0604020202020204" pitchFamily="34" charset="0"/>
            </a:endParaRPr>
          </a:p>
        </p:txBody>
      </p:sp>
      <p:sp>
        <p:nvSpPr>
          <p:cNvPr id="267266" name="Прямоугольник 2">
            <a:extLst>
              <a:ext uri="{FF2B5EF4-FFF2-40B4-BE49-F238E27FC236}">
                <a16:creationId xmlns:a16="http://schemas.microsoft.com/office/drawing/2014/main" id="{B9CFC425-1041-4C4E-AB9A-9E72A754D3E5}"/>
              </a:ext>
            </a:extLst>
          </p:cNvPr>
          <p:cNvSpPr>
            <a:spLocks noChangeArrowheads="1"/>
          </p:cNvSpPr>
          <p:nvPr/>
        </p:nvSpPr>
        <p:spPr bwMode="auto">
          <a:xfrm>
            <a:off x="539750" y="1093788"/>
            <a:ext cx="8135938" cy="147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судебно-экспертного траспортно-трасологического исследования</a:t>
            </a:r>
            <a:r>
              <a:rPr lang="ru-RU" altLang="ru-RU" sz="1800">
                <a:solidFill>
                  <a:srgbClr val="000000"/>
                </a:solidFill>
                <a:latin typeface="Arial" panose="020B0604020202020204" pitchFamily="34" charset="0"/>
                <a:cs typeface="Consolas" panose="020B0609020204030204" pitchFamily="49" charset="0"/>
              </a:rPr>
              <a:t> являются обстоятельства (фактические данные), устанавливаемые экспертом на основе исследования следов, возникающих на местах ДТП в результате воздействия ТС, иных материальных объектов, людей, животных.</a:t>
            </a:r>
            <a:endParaRPr lang="ru-RU" altLang="ru-RU" sz="1100">
              <a:latin typeface="Consolas" panose="020B0609020204030204" pitchFamily="49" charset="0"/>
              <a:cs typeface="Consolas" panose="020B0609020204030204" pitchFamily="49" charset="0"/>
            </a:endParaRPr>
          </a:p>
        </p:txBody>
      </p:sp>
      <p:sp>
        <p:nvSpPr>
          <p:cNvPr id="267267" name="Прямоугольник 3">
            <a:extLst>
              <a:ext uri="{FF2B5EF4-FFF2-40B4-BE49-F238E27FC236}">
                <a16:creationId xmlns:a16="http://schemas.microsoft.com/office/drawing/2014/main" id="{16B795D5-0F06-4746-8FF3-6B236937445D}"/>
              </a:ext>
            </a:extLst>
          </p:cNvPr>
          <p:cNvSpPr>
            <a:spLocks noChangeArrowheads="1"/>
          </p:cNvSpPr>
          <p:nvPr/>
        </p:nvSpPr>
        <p:spPr bwMode="auto">
          <a:xfrm>
            <a:off x="539750" y="2924175"/>
            <a:ext cx="8135938" cy="26146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Задачами судебно-экспертного транспортно-трасологического исследования являются</a:t>
            </a:r>
            <a:r>
              <a:rPr lang="ru-RU" altLang="ru-RU" sz="1800" b="1">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установление обстоятельств дела, связанных с установлением модели транспортных средств, участвовавших в ДТП (классификационные задача), их отождествление (идентификационные задачи), определение механизма происшествия в целом или отдельных его фаз на основе изучения следов транспортных средств на месте происшествия, следов на транспортных средствах, на отделившихся частях и деталях транспортных средств (диагностические задачи).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Прямоугольник 1">
            <a:extLst>
              <a:ext uri="{FF2B5EF4-FFF2-40B4-BE49-F238E27FC236}">
                <a16:creationId xmlns:a16="http://schemas.microsoft.com/office/drawing/2014/main" id="{F69B2AAC-4760-BB46-9E3A-8151AC87E5CA}"/>
              </a:ext>
            </a:extLst>
          </p:cNvPr>
          <p:cNvSpPr>
            <a:spLocks noChangeArrowheads="1"/>
          </p:cNvSpPr>
          <p:nvPr/>
        </p:nvSpPr>
        <p:spPr bwMode="auto">
          <a:xfrm>
            <a:off x="287338" y="260350"/>
            <a:ext cx="8569325" cy="62976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В рамках судебно-экспертного траспортно-трасологического исследования могут быть решены следующие типовые вопросы</a:t>
            </a:r>
            <a:r>
              <a:rPr lang="ru-RU" altLang="ru-RU" sz="1600">
                <a:solidFill>
                  <a:srgbClr val="000000"/>
                </a:solidFill>
                <a:latin typeface="Arial" panose="020B0604020202020204" pitchFamily="34" charset="0"/>
                <a:cs typeface="Consolas" panose="020B0609020204030204" pitchFamily="49" charset="0"/>
              </a:rPr>
              <a:t>:</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контактировали ли между собой представленные транспортные средства в процессе рассматриваемого дорожно-транспортного происшествия;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какими частями контактировали транспортные средства в первоначальный момент столкновения;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 располагались транспортные средства относительно друг друга в первоначальный момент столкновения;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какой угол был между продольными осями транспортных средств в первоначальный момент столкновения;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 располагались транспортные средства относительно друг друга и элементов проезжей части дороги в первоначальный момент столкновения;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каков угол столкновения транспортных средств в момент столкновения;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каков угол взаимного расположения транспортных средств в момент столкновения;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каким из транспортных средств оставлены следы на месте дорожно-транспортного происшествия;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стояло или двигалось ТС в момент начала контактирования;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 располагалось ТС до начала маневра поворота налево или разворота на проезжей части дороги;</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какое из транспортных средств отклонялось от первоначального направления движения;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где находится наиболее вероятное место наезда автомобиля на пешехода.</a:t>
            </a:r>
            <a:endParaRPr lang="ru-RU" altLang="ru-RU" sz="1600">
              <a:latin typeface="Arial" panose="020B0604020202020204" pitchFamily="34" charset="0"/>
            </a:endParaRPr>
          </a:p>
        </p:txBody>
      </p:sp>
    </p:spTree>
  </p:cSld>
  <p:clrMapOvr>
    <a:masterClrMapping/>
  </p:clrMapOvr>
  <p:transition>
    <p:wipe dir="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Прямоугольник 1">
            <a:extLst>
              <a:ext uri="{FF2B5EF4-FFF2-40B4-BE49-F238E27FC236}">
                <a16:creationId xmlns:a16="http://schemas.microsoft.com/office/drawing/2014/main" id="{249AF643-5067-114C-A101-AED9F04CA57E}"/>
              </a:ext>
            </a:extLst>
          </p:cNvPr>
          <p:cNvSpPr>
            <a:spLocks noChangeArrowheads="1"/>
          </p:cNvSpPr>
          <p:nvPr/>
        </p:nvSpPr>
        <p:spPr bwMode="auto">
          <a:xfrm>
            <a:off x="755650" y="1196975"/>
            <a:ext cx="7488238" cy="4348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200" b="1" u="sng">
                <a:solidFill>
                  <a:srgbClr val="000000"/>
                </a:solidFill>
                <a:latin typeface="Arial" panose="020B0604020202020204" pitchFamily="34" charset="0"/>
                <a:cs typeface="Consolas" panose="020B0609020204030204" pitchFamily="49" charset="0"/>
              </a:rPr>
              <a:t>Объектами судебно-экспертного транспортно-трасологического исследования </a:t>
            </a:r>
            <a:r>
              <a:rPr lang="ru-RU" altLang="ru-RU" sz="2200" u="sng">
                <a:solidFill>
                  <a:srgbClr val="000000"/>
                </a:solidFill>
                <a:latin typeface="Arial" panose="020B0604020202020204" pitchFamily="34" charset="0"/>
                <a:cs typeface="Consolas" panose="020B0609020204030204" pitchFamily="49" charset="0"/>
              </a:rPr>
              <a:t>являются:</a:t>
            </a:r>
            <a:r>
              <a:rPr lang="ru-RU" altLang="ru-RU" sz="2200">
                <a:solidFill>
                  <a:srgbClr val="000000"/>
                </a:solidFill>
                <a:latin typeface="Arial" panose="020B0604020202020204" pitchFamily="34" charset="0"/>
                <a:cs typeface="Consolas" panose="020B0609020204030204" pitchFamily="49" charset="0"/>
              </a:rPr>
              <a:t> различные предметы вещной обстановки дорожно-транспортного происшествия (транспортные средства и их детали;</a:t>
            </a:r>
          </a:p>
          <a:p>
            <a:pPr algn="just">
              <a:lnSpc>
                <a:spcPct val="115000"/>
              </a:lnSpc>
              <a:spcBef>
                <a:spcPct val="0"/>
              </a:spcBef>
              <a:buFontTx/>
              <a:buNone/>
            </a:pPr>
            <a:r>
              <a:rPr lang="ru-RU" altLang="ru-RU" sz="2200">
                <a:solidFill>
                  <a:srgbClr val="000000"/>
                </a:solidFill>
                <a:latin typeface="Arial" panose="020B0604020202020204" pitchFamily="34" charset="0"/>
                <a:cs typeface="Consolas" panose="020B0609020204030204" pitchFamily="49" charset="0"/>
              </a:rPr>
              <a:t>следы контактного взаимодействия транспортных средств с другими транспортными средствами или иными объектами;</a:t>
            </a:r>
          </a:p>
          <a:p>
            <a:pPr algn="just">
              <a:lnSpc>
                <a:spcPct val="115000"/>
              </a:lnSpc>
              <a:spcBef>
                <a:spcPct val="0"/>
              </a:spcBef>
              <a:buFontTx/>
              <a:buNone/>
            </a:pPr>
            <a:r>
              <a:rPr lang="ru-RU" altLang="ru-RU" sz="2200">
                <a:solidFill>
                  <a:srgbClr val="000000"/>
                </a:solidFill>
                <a:latin typeface="Arial" panose="020B0604020202020204" pitchFamily="34" charset="0"/>
                <a:cs typeface="Consolas" panose="020B0609020204030204" pitchFamily="49" charset="0"/>
              </a:rPr>
              <a:t> следы колес (гусениц) транспортных средств, предметы одежды пострадавших, и пр.);</a:t>
            </a:r>
          </a:p>
          <a:p>
            <a:pPr algn="just">
              <a:lnSpc>
                <a:spcPct val="115000"/>
              </a:lnSpc>
              <a:spcBef>
                <a:spcPct val="0"/>
              </a:spcBef>
              <a:buFontTx/>
              <a:buNone/>
            </a:pPr>
            <a:r>
              <a:rPr lang="ru-RU" altLang="ru-RU" sz="2200">
                <a:solidFill>
                  <a:srgbClr val="000000"/>
                </a:solidFill>
                <a:latin typeface="Arial" panose="020B0604020202020204" pitchFamily="34" charset="0"/>
                <a:cs typeface="Consolas" panose="020B0609020204030204" pitchFamily="49" charset="0"/>
              </a:rPr>
              <a:t>материалы дела.</a:t>
            </a:r>
            <a:endParaRPr lang="ru-RU" altLang="ru-RU" sz="22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Прямоугольник 1">
            <a:extLst>
              <a:ext uri="{FF2B5EF4-FFF2-40B4-BE49-F238E27FC236}">
                <a16:creationId xmlns:a16="http://schemas.microsoft.com/office/drawing/2014/main" id="{435FAC3D-B874-8F40-A31D-9E079C2891F8}"/>
              </a:ext>
            </a:extLst>
          </p:cNvPr>
          <p:cNvSpPr>
            <a:spLocks noChangeArrowheads="1"/>
          </p:cNvSpPr>
          <p:nvPr/>
        </p:nvSpPr>
        <p:spPr bwMode="auto">
          <a:xfrm>
            <a:off x="395288" y="333375"/>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исследование </a:t>
            </a:r>
          </a:p>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транспортных средств</a:t>
            </a:r>
            <a:r>
              <a:rPr lang="ru-RU" altLang="ru-RU" sz="1800" u="sng">
                <a:latin typeface="Arial" panose="020B0604020202020204" pitchFamily="34" charset="0"/>
              </a:rPr>
              <a:t> </a:t>
            </a:r>
          </a:p>
        </p:txBody>
      </p:sp>
      <p:sp>
        <p:nvSpPr>
          <p:cNvPr id="270338" name="Прямоугольник 2">
            <a:extLst>
              <a:ext uri="{FF2B5EF4-FFF2-40B4-BE49-F238E27FC236}">
                <a16:creationId xmlns:a16="http://schemas.microsoft.com/office/drawing/2014/main" id="{79322B26-F96D-A240-900D-A04B68E50B3F}"/>
              </a:ext>
            </a:extLst>
          </p:cNvPr>
          <p:cNvSpPr>
            <a:spLocks noChangeArrowheads="1"/>
          </p:cNvSpPr>
          <p:nvPr/>
        </p:nvSpPr>
        <p:spPr bwMode="auto">
          <a:xfrm>
            <a:off x="395288" y="1052513"/>
            <a:ext cx="8424862" cy="1754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судебно-экспертного исследования транспортных средств (ТС</a:t>
            </a:r>
            <a:r>
              <a:rPr lang="ru-RU" altLang="ru-RU" sz="1800" b="1">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являются обстоятельства, связанные с установлением: технического </a:t>
            </a:r>
            <a:r>
              <a:rPr lang="ru-RU" altLang="ru-RU" sz="1800">
                <a:latin typeface="Arial" panose="020B0604020202020204" pitchFamily="34" charset="0"/>
                <a:cs typeface="Consolas" panose="020B0609020204030204" pitchFamily="49" charset="0"/>
              </a:rPr>
              <a:t>состояния</a:t>
            </a:r>
            <a:r>
              <a:rPr lang="ru-RU" altLang="ru-RU" sz="1800">
                <a:solidFill>
                  <a:srgbClr val="000000"/>
                </a:solidFill>
                <a:latin typeface="Arial" panose="020B0604020202020204" pitchFamily="34" charset="0"/>
                <a:cs typeface="Consolas" panose="020B0609020204030204" pitchFamily="49" charset="0"/>
              </a:rPr>
              <a:t> транспортного средства, причин и времени образования технической неисправности (до, в момент или после ДТП), возможности обнаружения неисправности до момента наступления ДТП, а также влияния ее наличие на развитие ДТП.</a:t>
            </a:r>
            <a:endParaRPr lang="ru-RU" altLang="ru-RU" sz="1100">
              <a:latin typeface="Consolas" panose="020B0609020204030204" pitchFamily="49" charset="0"/>
              <a:cs typeface="Consolas" panose="020B0609020204030204" pitchFamily="49" charset="0"/>
            </a:endParaRPr>
          </a:p>
        </p:txBody>
      </p:sp>
      <p:sp>
        <p:nvSpPr>
          <p:cNvPr id="270339" name="Прямоугольник 3">
            <a:extLst>
              <a:ext uri="{FF2B5EF4-FFF2-40B4-BE49-F238E27FC236}">
                <a16:creationId xmlns:a16="http://schemas.microsoft.com/office/drawing/2014/main" id="{41229ADE-E740-E944-9C40-E24A206BDD6D}"/>
              </a:ext>
            </a:extLst>
          </p:cNvPr>
          <p:cNvSpPr>
            <a:spLocks noChangeArrowheads="1"/>
          </p:cNvSpPr>
          <p:nvPr/>
        </p:nvSpPr>
        <p:spPr bwMode="auto">
          <a:xfrm>
            <a:off x="395288" y="3101975"/>
            <a:ext cx="8424862" cy="3416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Задачи, решаемые в рамках данного исследования транспортных средств, относятся к задачам диагностического, </a:t>
            </a:r>
          </a:p>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классификационного характера</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причины и времени образования органами дознания, следствия, судом технической неисправности транспортного средства (до, в момент или после происшествия);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возможности обнаружения водителем или другим лицом, отвечающим за техническое состояние транспортного средства неисправности транспортного средства до момента дорожно-транспортного средства;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технической стороны причинной связи между установленной органами дознания, следствия, судом технической неисправности транспортного средства и дорожно-транспортным происшествием.</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Прямоугольник 1">
            <a:extLst>
              <a:ext uri="{FF2B5EF4-FFF2-40B4-BE49-F238E27FC236}">
                <a16:creationId xmlns:a16="http://schemas.microsoft.com/office/drawing/2014/main" id="{80643153-9797-AF4A-B57A-D97461C63562}"/>
              </a:ext>
            </a:extLst>
          </p:cNvPr>
          <p:cNvSpPr>
            <a:spLocks noChangeArrowheads="1"/>
          </p:cNvSpPr>
          <p:nvPr/>
        </p:nvSpPr>
        <p:spPr bwMode="auto">
          <a:xfrm>
            <a:off x="431800" y="530225"/>
            <a:ext cx="8280400" cy="57975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ходе экспертного исследования решаются следующие</a:t>
            </a:r>
          </a:p>
          <a:p>
            <a:pPr algn="ctr">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типовые вопросы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установить причину и время (до, в момент или после происшествия) образования конкретной неисправности (неисправности тормозной системы, рулевого управления, ходовой части автомобиля и так далее);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мог ли водитель или лицо, ответственное за техническое состояние ТС обнаружить конкретную неисправность ТС перед началом его эксплуатации;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могла ли обнаруженная неисправность привести к нарушению режима движения (снижение эффективности действия тормозной системы, самопроизвольному уводу ТС в сторону и последующему опрокидыванию);</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находится ли обнаруженная неисправность в причинной связи с рассматриваемым происшествием;</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горела ли разбитая электролампа фары автомобиля в момент происшествия;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какой (дальний или ближний) свет фары автомобиля был включен в момент разрушения электролампы.</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a:extLst>
              <a:ext uri="{FF2B5EF4-FFF2-40B4-BE49-F238E27FC236}">
                <a16:creationId xmlns:a16="http://schemas.microsoft.com/office/drawing/2014/main" id="{97F37736-D427-2A44-9813-5236F7D07563}"/>
              </a:ext>
            </a:extLst>
          </p:cNvPr>
          <p:cNvSpPr>
            <a:spLocks noChangeArrowheads="1"/>
          </p:cNvSpPr>
          <p:nvPr/>
        </p:nvSpPr>
        <p:spPr bwMode="auto">
          <a:xfrm>
            <a:off x="3429000" y="785813"/>
            <a:ext cx="2643188" cy="919162"/>
          </a:xfrm>
          <a:prstGeom prst="round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ru-RU" sz="1600" b="1" dirty="0"/>
              <a:t>Классификация судебных экспертиз  по </a:t>
            </a:r>
          </a:p>
          <a:p>
            <a:pPr algn="ctr" eaLnBrk="1" hangingPunct="1">
              <a:defRPr/>
            </a:pPr>
            <a:r>
              <a:rPr lang="ru-RU" sz="1600" b="1" dirty="0"/>
              <a:t>Ю.Г. </a:t>
            </a:r>
            <a:r>
              <a:rPr lang="ru-RU" sz="1600" b="1" dirty="0" err="1"/>
              <a:t>Корухову</a:t>
            </a:r>
            <a:r>
              <a:rPr lang="ru-RU" sz="1600" b="1" dirty="0"/>
              <a:t> </a:t>
            </a:r>
            <a:endParaRPr lang="ru-RU" sz="1600" dirty="0"/>
          </a:p>
        </p:txBody>
      </p:sp>
      <p:sp>
        <p:nvSpPr>
          <p:cNvPr id="45058" name="Прямоугольник 3">
            <a:extLst>
              <a:ext uri="{FF2B5EF4-FFF2-40B4-BE49-F238E27FC236}">
                <a16:creationId xmlns:a16="http://schemas.microsoft.com/office/drawing/2014/main" id="{8E96DFCC-BFF1-B643-9232-1127EAB4F3D3}"/>
              </a:ext>
            </a:extLst>
          </p:cNvPr>
          <p:cNvSpPr>
            <a:spLocks noChangeArrowheads="1"/>
          </p:cNvSpPr>
          <p:nvPr/>
        </p:nvSpPr>
        <p:spPr bwMode="auto">
          <a:xfrm>
            <a:off x="3000375" y="285750"/>
            <a:ext cx="21907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i="1">
                <a:solidFill>
                  <a:srgbClr val="000000"/>
                </a:solidFill>
                <a:latin typeface="Arial" panose="020B0604020202020204" pitchFamily="34" charset="0"/>
              </a:rPr>
              <a:t>криминалистические </a:t>
            </a:r>
            <a:endParaRPr lang="ru-RU" altLang="ru-RU" sz="1800">
              <a:latin typeface="Arial" panose="020B0604020202020204" pitchFamily="34" charset="0"/>
            </a:endParaRPr>
          </a:p>
        </p:txBody>
      </p:sp>
      <p:sp>
        <p:nvSpPr>
          <p:cNvPr id="45059" name="Прямоугольник 4">
            <a:extLst>
              <a:ext uri="{FF2B5EF4-FFF2-40B4-BE49-F238E27FC236}">
                <a16:creationId xmlns:a16="http://schemas.microsoft.com/office/drawing/2014/main" id="{7F95BCBC-1070-F245-869C-4FB04F5751D9}"/>
              </a:ext>
            </a:extLst>
          </p:cNvPr>
          <p:cNvSpPr>
            <a:spLocks noChangeArrowheads="1"/>
          </p:cNvSpPr>
          <p:nvPr/>
        </p:nvSpPr>
        <p:spPr bwMode="auto">
          <a:xfrm>
            <a:off x="428625" y="285750"/>
            <a:ext cx="250031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000000"/>
                </a:solidFill>
                <a:latin typeface="Arial" panose="020B0604020202020204" pitchFamily="34" charset="0"/>
              </a:rPr>
              <a:t>медицинские и психофизиологические</a:t>
            </a:r>
            <a:endParaRPr lang="ru-RU" altLang="ru-RU" sz="1800">
              <a:latin typeface="Arial" panose="020B0604020202020204" pitchFamily="34" charset="0"/>
            </a:endParaRPr>
          </a:p>
        </p:txBody>
      </p:sp>
      <p:sp>
        <p:nvSpPr>
          <p:cNvPr id="45060" name="Прямоугольник 5">
            <a:extLst>
              <a:ext uri="{FF2B5EF4-FFF2-40B4-BE49-F238E27FC236}">
                <a16:creationId xmlns:a16="http://schemas.microsoft.com/office/drawing/2014/main" id="{EE2E16C8-C9D2-4049-9F59-D6A9F51D47FE}"/>
              </a:ext>
            </a:extLst>
          </p:cNvPr>
          <p:cNvSpPr>
            <a:spLocks noChangeArrowheads="1"/>
          </p:cNvSpPr>
          <p:nvPr/>
        </p:nvSpPr>
        <p:spPr bwMode="auto">
          <a:xfrm>
            <a:off x="6858000" y="285750"/>
            <a:ext cx="207168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000000"/>
                </a:solidFill>
                <a:latin typeface="Arial" panose="020B0604020202020204" pitchFamily="34" charset="0"/>
              </a:rPr>
              <a:t>инженерно-технические</a:t>
            </a:r>
            <a:endParaRPr lang="ru-RU" altLang="ru-RU" sz="1800">
              <a:latin typeface="Arial" panose="020B0604020202020204" pitchFamily="34" charset="0"/>
            </a:endParaRPr>
          </a:p>
        </p:txBody>
      </p:sp>
      <p:sp>
        <p:nvSpPr>
          <p:cNvPr id="45061" name="Прямоугольник 6">
            <a:extLst>
              <a:ext uri="{FF2B5EF4-FFF2-40B4-BE49-F238E27FC236}">
                <a16:creationId xmlns:a16="http://schemas.microsoft.com/office/drawing/2014/main" id="{AF02B635-689C-EF43-AE30-3A5277A5FAB1}"/>
              </a:ext>
            </a:extLst>
          </p:cNvPr>
          <p:cNvSpPr>
            <a:spLocks noChangeArrowheads="1"/>
          </p:cNvSpPr>
          <p:nvPr/>
        </p:nvSpPr>
        <p:spPr bwMode="auto">
          <a:xfrm>
            <a:off x="428625" y="1071563"/>
            <a:ext cx="250031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000000"/>
                </a:solidFill>
                <a:latin typeface="Arial" panose="020B0604020202020204" pitchFamily="34" charset="0"/>
              </a:rPr>
              <a:t>инженерно-транспортные</a:t>
            </a:r>
            <a:endParaRPr lang="ru-RU" altLang="ru-RU" sz="1800">
              <a:latin typeface="Arial" panose="020B0604020202020204" pitchFamily="34" charset="0"/>
            </a:endParaRPr>
          </a:p>
        </p:txBody>
      </p:sp>
      <p:sp>
        <p:nvSpPr>
          <p:cNvPr id="45062" name="Прямоугольник 7">
            <a:extLst>
              <a:ext uri="{FF2B5EF4-FFF2-40B4-BE49-F238E27FC236}">
                <a16:creationId xmlns:a16="http://schemas.microsoft.com/office/drawing/2014/main" id="{E9F360E1-6060-EB43-8366-A0C28AD342EC}"/>
              </a:ext>
            </a:extLst>
          </p:cNvPr>
          <p:cNvSpPr>
            <a:spLocks noChangeArrowheads="1"/>
          </p:cNvSpPr>
          <p:nvPr/>
        </p:nvSpPr>
        <p:spPr bwMode="auto">
          <a:xfrm>
            <a:off x="6572250" y="1071563"/>
            <a:ext cx="23574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000000"/>
                </a:solidFill>
                <a:latin typeface="Arial" panose="020B0604020202020204" pitchFamily="34" charset="0"/>
              </a:rPr>
              <a:t>инженерно-технологические</a:t>
            </a:r>
            <a:endParaRPr lang="ru-RU" altLang="ru-RU" sz="1800">
              <a:latin typeface="Arial" panose="020B0604020202020204" pitchFamily="34" charset="0"/>
            </a:endParaRPr>
          </a:p>
        </p:txBody>
      </p:sp>
      <p:sp>
        <p:nvSpPr>
          <p:cNvPr id="45063" name="Прямоугольник 8">
            <a:extLst>
              <a:ext uri="{FF2B5EF4-FFF2-40B4-BE49-F238E27FC236}">
                <a16:creationId xmlns:a16="http://schemas.microsoft.com/office/drawing/2014/main" id="{70E7844F-B69C-7741-800C-60E30DD0D021}"/>
              </a:ext>
            </a:extLst>
          </p:cNvPr>
          <p:cNvSpPr>
            <a:spLocks noChangeArrowheads="1"/>
          </p:cNvSpPr>
          <p:nvPr/>
        </p:nvSpPr>
        <p:spPr bwMode="auto">
          <a:xfrm>
            <a:off x="428625" y="1857375"/>
            <a:ext cx="164306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i="1">
                <a:solidFill>
                  <a:srgbClr val="000000"/>
                </a:solidFill>
                <a:latin typeface="Arial" panose="020B0604020202020204" pitchFamily="34" charset="0"/>
              </a:rPr>
              <a:t>экономические</a:t>
            </a:r>
            <a:endParaRPr lang="ru-RU" altLang="ru-RU" sz="1800">
              <a:latin typeface="Arial" panose="020B0604020202020204" pitchFamily="34" charset="0"/>
            </a:endParaRPr>
          </a:p>
        </p:txBody>
      </p:sp>
      <p:sp>
        <p:nvSpPr>
          <p:cNvPr id="45064" name="Прямоугольник 9">
            <a:extLst>
              <a:ext uri="{FF2B5EF4-FFF2-40B4-BE49-F238E27FC236}">
                <a16:creationId xmlns:a16="http://schemas.microsoft.com/office/drawing/2014/main" id="{92CD324A-20FB-4C4A-B931-568C24CD3EE0}"/>
              </a:ext>
            </a:extLst>
          </p:cNvPr>
          <p:cNvSpPr>
            <a:spLocks noChangeArrowheads="1"/>
          </p:cNvSpPr>
          <p:nvPr/>
        </p:nvSpPr>
        <p:spPr bwMode="auto">
          <a:xfrm>
            <a:off x="2428875" y="1857375"/>
            <a:ext cx="154146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i="1">
                <a:solidFill>
                  <a:srgbClr val="000000"/>
                </a:solidFill>
                <a:latin typeface="Arial" panose="020B0604020202020204" pitchFamily="34" charset="0"/>
              </a:rPr>
              <a:t>биологические</a:t>
            </a:r>
            <a:endParaRPr lang="ru-RU" altLang="ru-RU" sz="1800">
              <a:latin typeface="Arial" panose="020B0604020202020204" pitchFamily="34" charset="0"/>
            </a:endParaRPr>
          </a:p>
        </p:txBody>
      </p:sp>
      <p:sp>
        <p:nvSpPr>
          <p:cNvPr id="45065" name="Прямоугольник 10">
            <a:extLst>
              <a:ext uri="{FF2B5EF4-FFF2-40B4-BE49-F238E27FC236}">
                <a16:creationId xmlns:a16="http://schemas.microsoft.com/office/drawing/2014/main" id="{7CC843FB-6AF2-B54B-98F1-52292B508595}"/>
              </a:ext>
            </a:extLst>
          </p:cNvPr>
          <p:cNvSpPr>
            <a:spLocks noChangeArrowheads="1"/>
          </p:cNvSpPr>
          <p:nvPr/>
        </p:nvSpPr>
        <p:spPr bwMode="auto">
          <a:xfrm>
            <a:off x="5286375" y="285750"/>
            <a:ext cx="1512888"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i="1">
                <a:solidFill>
                  <a:srgbClr val="000000"/>
                </a:solidFill>
                <a:latin typeface="Arial" panose="020B0604020202020204" pitchFamily="34" charset="0"/>
              </a:rPr>
              <a:t>экологические</a:t>
            </a:r>
            <a:endParaRPr lang="ru-RU" altLang="ru-RU" sz="1800">
              <a:latin typeface="Arial" panose="020B0604020202020204" pitchFamily="34" charset="0"/>
            </a:endParaRPr>
          </a:p>
        </p:txBody>
      </p:sp>
      <p:sp>
        <p:nvSpPr>
          <p:cNvPr id="45066" name="Прямоугольник 11">
            <a:extLst>
              <a:ext uri="{FF2B5EF4-FFF2-40B4-BE49-F238E27FC236}">
                <a16:creationId xmlns:a16="http://schemas.microsoft.com/office/drawing/2014/main" id="{43B01D78-AF33-854A-8FD6-2328118761E9}"/>
              </a:ext>
            </a:extLst>
          </p:cNvPr>
          <p:cNvSpPr>
            <a:spLocks noChangeArrowheads="1"/>
          </p:cNvSpPr>
          <p:nvPr/>
        </p:nvSpPr>
        <p:spPr bwMode="auto">
          <a:xfrm>
            <a:off x="6572250" y="1857375"/>
            <a:ext cx="235426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i="1">
                <a:solidFill>
                  <a:srgbClr val="000000"/>
                </a:solidFill>
                <a:latin typeface="Arial" panose="020B0604020202020204" pitchFamily="34" charset="0"/>
              </a:rPr>
              <a:t>сельскохозяйственные</a:t>
            </a:r>
            <a:endParaRPr lang="ru-RU" altLang="ru-RU" sz="1800">
              <a:latin typeface="Arial" panose="020B0604020202020204" pitchFamily="34" charset="0"/>
            </a:endParaRPr>
          </a:p>
        </p:txBody>
      </p:sp>
      <p:sp>
        <p:nvSpPr>
          <p:cNvPr id="45067" name="Прямоугольник 12">
            <a:extLst>
              <a:ext uri="{FF2B5EF4-FFF2-40B4-BE49-F238E27FC236}">
                <a16:creationId xmlns:a16="http://schemas.microsoft.com/office/drawing/2014/main" id="{C3902F13-B5DF-DE4C-AB2B-CA97AD8E8259}"/>
              </a:ext>
            </a:extLst>
          </p:cNvPr>
          <p:cNvSpPr>
            <a:spLocks noChangeArrowheads="1"/>
          </p:cNvSpPr>
          <p:nvPr/>
        </p:nvSpPr>
        <p:spPr bwMode="auto">
          <a:xfrm>
            <a:off x="4214813" y="1857375"/>
            <a:ext cx="20796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i="1">
                <a:solidFill>
                  <a:srgbClr val="000000"/>
                </a:solidFill>
                <a:latin typeface="Arial" panose="020B0604020202020204" pitchFamily="34" charset="0"/>
              </a:rPr>
              <a:t>искусствоведческие</a:t>
            </a:r>
            <a:endParaRPr lang="ru-RU" altLang="ru-RU" sz="1800">
              <a:latin typeface="Arial" panose="020B0604020202020204" pitchFamily="34" charset="0"/>
            </a:endParaRPr>
          </a:p>
        </p:txBody>
      </p:sp>
      <p:sp>
        <p:nvSpPr>
          <p:cNvPr id="45068" name="Rectangle 1">
            <a:extLst>
              <a:ext uri="{FF2B5EF4-FFF2-40B4-BE49-F238E27FC236}">
                <a16:creationId xmlns:a16="http://schemas.microsoft.com/office/drawing/2014/main" id="{2DEAEA5D-9006-9346-AC34-4C9E286E8194}"/>
              </a:ext>
            </a:extLst>
          </p:cNvPr>
          <p:cNvSpPr>
            <a:spLocks noChangeArrowheads="1"/>
          </p:cNvSpPr>
          <p:nvPr/>
        </p:nvSpPr>
        <p:spPr bwMode="auto">
          <a:xfrm>
            <a:off x="285750" y="2428875"/>
            <a:ext cx="864393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a:latin typeface="Arial" panose="020B0604020202020204" pitchFamily="34" charset="0"/>
                <a:ea typeface="Times New Roman" panose="02020603050405020304" pitchFamily="18" charset="0"/>
                <a:cs typeface="Arial" panose="020B0604020202020204" pitchFamily="34" charset="0"/>
              </a:rPr>
              <a:t>О. В. Жгенти сократил количество классов экспертиз с девяти до шести классов. По его мнению, такое упрощение отвечает известному в кибернетике принципу, в соответствии с которым эффективность функционирования структуры повышается с уменьшением ее сложности. В число рекомендуемых классов судебных экспертиз автор включает следующие: </a:t>
            </a:r>
            <a:r>
              <a:rPr lang="ru-RU" altLang="ru-RU" sz="1400" b="1" i="1">
                <a:latin typeface="Arial" panose="020B0604020202020204" pitchFamily="34" charset="0"/>
                <a:ea typeface="Times New Roman" panose="02020603050405020304" pitchFamily="18" charset="0"/>
                <a:cs typeface="Arial" panose="020B0604020202020204" pitchFamily="34" charset="0"/>
              </a:rPr>
              <a:t>криминалистические, биолого-медицинские, экономические, инженерно-технические, сельскохозяйственные, судебно-транспортные. </a:t>
            </a:r>
          </a:p>
        </p:txBody>
      </p:sp>
      <p:sp>
        <p:nvSpPr>
          <p:cNvPr id="45069" name="Скругленный прямоугольник 15">
            <a:extLst>
              <a:ext uri="{FF2B5EF4-FFF2-40B4-BE49-F238E27FC236}">
                <a16:creationId xmlns:a16="http://schemas.microsoft.com/office/drawing/2014/main" id="{63C958ED-0B0A-DF41-8C39-9C3A01D21937}"/>
              </a:ext>
            </a:extLst>
          </p:cNvPr>
          <p:cNvSpPr>
            <a:spLocks noChangeArrowheads="1"/>
          </p:cNvSpPr>
          <p:nvPr/>
        </p:nvSpPr>
        <p:spPr bwMode="auto">
          <a:xfrm>
            <a:off x="3000375" y="4143375"/>
            <a:ext cx="2857500" cy="10556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В число рекомендуемых классов судебных экспертиз автор включает следующие:</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
        <p:nvSpPr>
          <p:cNvPr id="45070" name="Прямоугольник 16">
            <a:extLst>
              <a:ext uri="{FF2B5EF4-FFF2-40B4-BE49-F238E27FC236}">
                <a16:creationId xmlns:a16="http://schemas.microsoft.com/office/drawing/2014/main" id="{569AC311-44C9-EA41-9551-35E0E22AB1D6}"/>
              </a:ext>
            </a:extLst>
          </p:cNvPr>
          <p:cNvSpPr>
            <a:spLocks noChangeArrowheads="1"/>
          </p:cNvSpPr>
          <p:nvPr/>
        </p:nvSpPr>
        <p:spPr bwMode="auto">
          <a:xfrm>
            <a:off x="285750" y="4071938"/>
            <a:ext cx="228600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000000"/>
                </a:solidFill>
                <a:latin typeface="Arial" panose="020B0604020202020204" pitchFamily="34" charset="0"/>
                <a:ea typeface="Times New Roman" panose="02020603050405020304" pitchFamily="18" charset="0"/>
                <a:cs typeface="Arial" panose="020B0604020202020204" pitchFamily="34" charset="0"/>
              </a:rPr>
              <a:t>криминалистические</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
        <p:nvSpPr>
          <p:cNvPr id="45071" name="Прямоугольник 17">
            <a:extLst>
              <a:ext uri="{FF2B5EF4-FFF2-40B4-BE49-F238E27FC236}">
                <a16:creationId xmlns:a16="http://schemas.microsoft.com/office/drawing/2014/main" id="{AF789D73-D3D0-0742-8449-16B078E85C09}"/>
              </a:ext>
            </a:extLst>
          </p:cNvPr>
          <p:cNvSpPr>
            <a:spLocks noChangeArrowheads="1"/>
          </p:cNvSpPr>
          <p:nvPr/>
        </p:nvSpPr>
        <p:spPr bwMode="auto">
          <a:xfrm>
            <a:off x="285750" y="4500563"/>
            <a:ext cx="228600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000000"/>
                </a:solidFill>
                <a:latin typeface="Arial" panose="020B0604020202020204" pitchFamily="34" charset="0"/>
                <a:ea typeface="Times New Roman" panose="02020603050405020304" pitchFamily="18" charset="0"/>
                <a:cs typeface="Arial" panose="020B0604020202020204" pitchFamily="34" charset="0"/>
              </a:rPr>
              <a:t>биолого-медицинские </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
        <p:nvSpPr>
          <p:cNvPr id="45072" name="Прямоугольник 18">
            <a:extLst>
              <a:ext uri="{FF2B5EF4-FFF2-40B4-BE49-F238E27FC236}">
                <a16:creationId xmlns:a16="http://schemas.microsoft.com/office/drawing/2014/main" id="{35FDC60D-CF5D-EC42-B11F-1D7391DC0C2D}"/>
              </a:ext>
            </a:extLst>
          </p:cNvPr>
          <p:cNvSpPr>
            <a:spLocks noChangeArrowheads="1"/>
          </p:cNvSpPr>
          <p:nvPr/>
        </p:nvSpPr>
        <p:spPr bwMode="auto">
          <a:xfrm>
            <a:off x="285750" y="4929188"/>
            <a:ext cx="228600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000000"/>
                </a:solidFill>
                <a:latin typeface="Arial" panose="020B0604020202020204" pitchFamily="34" charset="0"/>
                <a:ea typeface="Times New Roman" panose="02020603050405020304" pitchFamily="18" charset="0"/>
                <a:cs typeface="Arial" panose="020B0604020202020204" pitchFamily="34" charset="0"/>
              </a:rPr>
              <a:t>экономические</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
        <p:nvSpPr>
          <p:cNvPr id="45073" name="Прямоугольник 19">
            <a:extLst>
              <a:ext uri="{FF2B5EF4-FFF2-40B4-BE49-F238E27FC236}">
                <a16:creationId xmlns:a16="http://schemas.microsoft.com/office/drawing/2014/main" id="{37535DBC-2714-C04B-93B5-E11974E672EC}"/>
              </a:ext>
            </a:extLst>
          </p:cNvPr>
          <p:cNvSpPr>
            <a:spLocks noChangeArrowheads="1"/>
          </p:cNvSpPr>
          <p:nvPr/>
        </p:nvSpPr>
        <p:spPr bwMode="auto">
          <a:xfrm>
            <a:off x="6357938" y="4000500"/>
            <a:ext cx="25717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i="1">
                <a:solidFill>
                  <a:srgbClr val="000000"/>
                </a:solidFill>
                <a:latin typeface="Arial" panose="020B0604020202020204" pitchFamily="34" charset="0"/>
                <a:ea typeface="Times New Roman" panose="02020603050405020304" pitchFamily="18" charset="0"/>
                <a:cs typeface="Arial" panose="020B0604020202020204" pitchFamily="34" charset="0"/>
              </a:rPr>
              <a:t>инженерно-технические </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
        <p:nvSpPr>
          <p:cNvPr id="45074" name="Прямоугольник 20">
            <a:extLst>
              <a:ext uri="{FF2B5EF4-FFF2-40B4-BE49-F238E27FC236}">
                <a16:creationId xmlns:a16="http://schemas.microsoft.com/office/drawing/2014/main" id="{F35CC14B-9C6C-E44E-BD8B-A36083133FFF}"/>
              </a:ext>
            </a:extLst>
          </p:cNvPr>
          <p:cNvSpPr>
            <a:spLocks noChangeArrowheads="1"/>
          </p:cNvSpPr>
          <p:nvPr/>
        </p:nvSpPr>
        <p:spPr bwMode="auto">
          <a:xfrm>
            <a:off x="6357938" y="4500563"/>
            <a:ext cx="25495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000000"/>
                </a:solidFill>
                <a:latin typeface="Arial" panose="020B0604020202020204" pitchFamily="34" charset="0"/>
                <a:ea typeface="Times New Roman" panose="02020603050405020304" pitchFamily="18" charset="0"/>
                <a:cs typeface="Arial" panose="020B0604020202020204" pitchFamily="34" charset="0"/>
              </a:rPr>
              <a:t>сельскохозяйственные</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
        <p:nvSpPr>
          <p:cNvPr id="45075" name="Прямоугольник 21">
            <a:extLst>
              <a:ext uri="{FF2B5EF4-FFF2-40B4-BE49-F238E27FC236}">
                <a16:creationId xmlns:a16="http://schemas.microsoft.com/office/drawing/2014/main" id="{6ADBF426-4A6B-3849-A7E8-F49A56F05386}"/>
              </a:ext>
            </a:extLst>
          </p:cNvPr>
          <p:cNvSpPr>
            <a:spLocks noChangeArrowheads="1"/>
          </p:cNvSpPr>
          <p:nvPr/>
        </p:nvSpPr>
        <p:spPr bwMode="auto">
          <a:xfrm>
            <a:off x="6357938" y="5000625"/>
            <a:ext cx="25622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i="1">
                <a:solidFill>
                  <a:srgbClr val="000000"/>
                </a:solidFill>
                <a:latin typeface="Arial" panose="020B0604020202020204" pitchFamily="34" charset="0"/>
                <a:ea typeface="Times New Roman" panose="02020603050405020304" pitchFamily="18" charset="0"/>
                <a:cs typeface="Arial" panose="020B0604020202020204" pitchFamily="34" charset="0"/>
              </a:rPr>
              <a:t>судебно-транспортные</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
        <p:nvSpPr>
          <p:cNvPr id="23" name="Заголовок 1">
            <a:extLst>
              <a:ext uri="{FF2B5EF4-FFF2-40B4-BE49-F238E27FC236}">
                <a16:creationId xmlns:a16="http://schemas.microsoft.com/office/drawing/2014/main" id="{372D53AB-40FA-004F-B173-4437DF7EF3C2}"/>
              </a:ext>
            </a:extLst>
          </p:cNvPr>
          <p:cNvSpPr txBox="1">
            <a:spLocks/>
          </p:cNvSpPr>
          <p:nvPr/>
        </p:nvSpPr>
        <p:spPr>
          <a:xfrm>
            <a:off x="1500188" y="5429250"/>
            <a:ext cx="6572250" cy="1214438"/>
          </a:xfrm>
          <a:prstGeom prst="rect">
            <a:avLst/>
          </a:prstGeom>
          <a:solidFill>
            <a:schemeClr val="bg1"/>
          </a:solidFill>
          <a:ln w="28575">
            <a:solidFill>
              <a:schemeClr val="tx1"/>
            </a:solidFill>
          </a:ln>
        </p:spPr>
        <p:txBody>
          <a:bodyPr/>
          <a:lstStyle/>
          <a:p>
            <a:pPr algn="just">
              <a:defRPr/>
            </a:pPr>
            <a:r>
              <a:rPr lang="ru-RU" altLang="ru-RU" sz="1500" b="1" dirty="0">
                <a:latin typeface="Arial" charset="0"/>
                <a:ea typeface="+mj-ea"/>
                <a:cs typeface="Arial" charset="0"/>
              </a:rPr>
              <a:t>Продуктивным и имеющим практическое значение критерием классификации судебных экспертиз является применяемый в процессе экспертного исследования </a:t>
            </a:r>
            <a:r>
              <a:rPr lang="ru-RU" altLang="ru-RU" sz="1500" b="1" u="sng" dirty="0">
                <a:latin typeface="Arial" charset="0"/>
                <a:ea typeface="+mj-ea"/>
                <a:cs typeface="Arial" charset="0"/>
              </a:rPr>
              <a:t>характер обосновывающего</a:t>
            </a:r>
            <a:r>
              <a:rPr lang="ru-RU" altLang="ru-RU" sz="1500" b="1" i="1" u="sng" dirty="0">
                <a:latin typeface="Arial" charset="0"/>
                <a:ea typeface="+mj-ea"/>
                <a:cs typeface="Arial" charset="0"/>
              </a:rPr>
              <a:t> </a:t>
            </a:r>
            <a:r>
              <a:rPr lang="ru-RU" altLang="ru-RU" sz="1500" b="1" u="sng" dirty="0">
                <a:latin typeface="Arial" charset="0"/>
                <a:ea typeface="+mj-ea"/>
                <a:cs typeface="Arial" charset="0"/>
              </a:rPr>
              <a:t>знания</a:t>
            </a:r>
            <a:r>
              <a:rPr lang="ru-RU" altLang="ru-RU" sz="1500" b="1" dirty="0">
                <a:latin typeface="Arial" charset="0"/>
                <a:ea typeface="+mj-ea"/>
                <a:cs typeface="Arial" charset="0"/>
              </a:rPr>
              <a:t>, выражающийся в </a:t>
            </a:r>
            <a:r>
              <a:rPr lang="ru-RU" altLang="ru-RU" sz="1500" b="1" i="1" dirty="0">
                <a:latin typeface="Arial" charset="0"/>
                <a:ea typeface="+mj-ea"/>
                <a:cs typeface="Arial" charset="0"/>
              </a:rPr>
              <a:t>методологии конкретной науки, привлекаемой для решения экспертных задач</a:t>
            </a:r>
            <a:endParaRPr lang="ru-RU" altLang="ru-RU" sz="1500" b="1" dirty="0">
              <a:latin typeface="Arial" charset="0"/>
              <a:ea typeface="+mj-ea"/>
              <a:cs typeface="Arial" charset="0"/>
            </a:endParaRPr>
          </a:p>
        </p:txBody>
      </p:sp>
    </p:spTree>
  </p:cSld>
  <p:clrMapOvr>
    <a:masterClrMapping/>
  </p:clrMapOvr>
  <p:transition>
    <p:wipe dir="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Прямоугольник 1">
            <a:extLst>
              <a:ext uri="{FF2B5EF4-FFF2-40B4-BE49-F238E27FC236}">
                <a16:creationId xmlns:a16="http://schemas.microsoft.com/office/drawing/2014/main" id="{91517FF3-567C-024D-AE21-ADDA58B4FA29}"/>
              </a:ext>
            </a:extLst>
          </p:cNvPr>
          <p:cNvSpPr>
            <a:spLocks noChangeArrowheads="1"/>
          </p:cNvSpPr>
          <p:nvPr/>
        </p:nvSpPr>
        <p:spPr bwMode="auto">
          <a:xfrm>
            <a:off x="684213" y="404813"/>
            <a:ext cx="7920037" cy="6273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ru-RU" altLang="ru-RU" sz="1800" b="1" u="sng">
              <a:solidFill>
                <a:srgbClr val="000000"/>
              </a:solidFill>
              <a:latin typeface="Arial" panose="020B0604020202020204" pitchFamily="34" charset="0"/>
              <a:cs typeface="Consolas" panose="020B0609020204030204" pitchFamily="49" charset="0"/>
            </a:endParaRPr>
          </a:p>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судебно-экспертного исследования транспортных средств являются</a:t>
            </a:r>
            <a:r>
              <a:rPr lang="ru-RU" altLang="ru-RU" sz="1800">
                <a:solidFill>
                  <a:srgbClr val="000000"/>
                </a:solidFill>
                <a:latin typeface="Arial" panose="020B0604020202020204" pitchFamily="34" charset="0"/>
                <a:cs typeface="Consolas" panose="020B0609020204030204" pitchFamily="49" charset="0"/>
              </a:rPr>
              <a:t>: </a:t>
            </a:r>
            <a:endParaRPr lang="ru-RU" altLang="ru-RU" sz="1800" b="1">
              <a:solidFill>
                <a:srgbClr val="000000"/>
              </a:solidFill>
              <a:latin typeface="Arial" panose="020B0604020202020204" pitchFamily="34" charset="0"/>
              <a:cs typeface="Consolas" panose="020B0609020204030204" pitchFamily="49" charset="0"/>
            </a:endParaRPr>
          </a:p>
          <a:p>
            <a:pPr algn="just">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место дорожно-транспортного происшествия;</a:t>
            </a:r>
          </a:p>
          <a:p>
            <a:pPr algn="just">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транспортные средства;</a:t>
            </a:r>
          </a:p>
          <a:p>
            <a:pPr algn="just">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детали транспортных средств, влияющих на безопасность движения;</a:t>
            </a:r>
          </a:p>
          <a:p>
            <a:pPr algn="just">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дорожно-транспортного происшествия;</a:t>
            </a:r>
          </a:p>
          <a:p>
            <a:pPr algn="just">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протоколы осмотра места дорожно-транспортного происшествия и транспортных средств;;</a:t>
            </a:r>
          </a:p>
          <a:p>
            <a:pPr>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пояснения и объяснительные участников дорожно-транспортного происшествия;</a:t>
            </a:r>
          </a:p>
          <a:p>
            <a:pPr>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показания свидетелей;</a:t>
            </a:r>
          </a:p>
          <a:p>
            <a:pPr>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видео- и фотосъемка места происшествия и транспортных средств;</a:t>
            </a:r>
          </a:p>
          <a:p>
            <a:pPr>
              <a:lnSpc>
                <a:spcPct val="150000"/>
              </a:lnSpc>
              <a:spcBef>
                <a:spcPct val="0"/>
              </a:spcBef>
            </a:pPr>
            <a:r>
              <a:rPr lang="ru-RU" altLang="ru-RU" sz="1800">
                <a:solidFill>
                  <a:srgbClr val="000000"/>
                </a:solidFill>
                <a:latin typeface="Arial" panose="020B0604020202020204" pitchFamily="34" charset="0"/>
                <a:cs typeface="Consolas" panose="020B0609020204030204" pitchFamily="49" charset="0"/>
              </a:rPr>
              <a:t>заключения экспертов и специалистов, а также другие материалы, относящиеся к предмету исследования.</a:t>
            </a:r>
            <a:r>
              <a:rPr lang="ru-RU" altLang="ru-RU" sz="1800">
                <a:latin typeface="Arial" panose="020B0604020202020204" pitchFamily="34" charset="0"/>
              </a:rPr>
              <a:t> </a:t>
            </a:r>
            <a:br>
              <a:rPr lang="ru-RU" altLang="ru-RU" sz="1800">
                <a:solidFill>
                  <a:srgbClr val="000000"/>
                </a:solidFill>
                <a:latin typeface="Arial" panose="020B0604020202020204" pitchFamily="34" charset="0"/>
                <a:cs typeface="Consolas" panose="020B0609020204030204" pitchFamily="49" charset="0"/>
              </a:rPr>
            </a:br>
            <a:endParaRPr lang="ru-RU" altLang="ru-RU" sz="1800">
              <a:latin typeface="Arial" panose="020B0604020202020204" pitchFamily="34" charset="0"/>
            </a:endParaRPr>
          </a:p>
        </p:txBody>
      </p:sp>
    </p:spTree>
  </p:cSld>
  <p:clrMapOvr>
    <a:masterClrMapping/>
  </p:clrMapOvr>
  <p:transition>
    <p:wipe dir="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Прямоугольник 1">
            <a:extLst>
              <a:ext uri="{FF2B5EF4-FFF2-40B4-BE49-F238E27FC236}">
                <a16:creationId xmlns:a16="http://schemas.microsoft.com/office/drawing/2014/main" id="{D7902AEA-920A-EB4D-B56E-F7C115534D40}"/>
              </a:ext>
            </a:extLst>
          </p:cNvPr>
          <p:cNvSpPr>
            <a:spLocks noChangeArrowheads="1"/>
          </p:cNvSpPr>
          <p:nvPr/>
        </p:nvSpPr>
        <p:spPr bwMode="auto">
          <a:xfrm>
            <a:off x="179388" y="100013"/>
            <a:ext cx="864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исследование технического состояния дороги, дорожных условий на месте дорожно-транспортных происшествий</a:t>
            </a:r>
            <a:r>
              <a:rPr lang="ru-RU" altLang="ru-RU" sz="1800">
                <a:latin typeface="Arial" panose="020B0604020202020204" pitchFamily="34" charset="0"/>
              </a:rPr>
              <a:t> </a:t>
            </a:r>
          </a:p>
        </p:txBody>
      </p:sp>
      <p:sp>
        <p:nvSpPr>
          <p:cNvPr id="273410" name="Прямоугольник 2">
            <a:extLst>
              <a:ext uri="{FF2B5EF4-FFF2-40B4-BE49-F238E27FC236}">
                <a16:creationId xmlns:a16="http://schemas.microsoft.com/office/drawing/2014/main" id="{E34CE8DE-7635-AA47-9935-7FF451952ED4}"/>
              </a:ext>
            </a:extLst>
          </p:cNvPr>
          <p:cNvSpPr>
            <a:spLocks noChangeArrowheads="1"/>
          </p:cNvSpPr>
          <p:nvPr/>
        </p:nvSpPr>
        <p:spPr bwMode="auto">
          <a:xfrm>
            <a:off x="250825" y="746125"/>
            <a:ext cx="86423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Судебно-экспертное исследование технического состояния дороги, дорожных условий на месте дорожно-транспортных происшествий (далее - ДТП) связано с экспертным исследованием участка автомобильной дороги, на котором происходит движение транспортных средств непосредственно до и после происшествия, участка места происшествия, дорожных условий на этом участке, элементов транспортных средств, взаимодействующих с дорогой, в целях установления связанных с ДТП фактических данных о строительных и эксплуатационных качеств автомобильной дороги и ее элементов, дорожных условиях и окружающей среде, а также конструкции и состояния взаимодействующих с автомобильной дорогой элементов транспортных средств.</a:t>
            </a:r>
            <a:endParaRPr lang="ru-RU" altLang="ru-RU" sz="1500">
              <a:latin typeface="Consolas" panose="020B0609020204030204" pitchFamily="49" charset="0"/>
              <a:cs typeface="Consolas" panose="020B0609020204030204" pitchFamily="49" charset="0"/>
            </a:endParaRPr>
          </a:p>
        </p:txBody>
      </p:sp>
      <p:sp>
        <p:nvSpPr>
          <p:cNvPr id="273411" name="Прямоугольник 3">
            <a:extLst>
              <a:ext uri="{FF2B5EF4-FFF2-40B4-BE49-F238E27FC236}">
                <a16:creationId xmlns:a16="http://schemas.microsoft.com/office/drawing/2014/main" id="{33D668FC-E7F1-5C42-9500-F485251D8183}"/>
              </a:ext>
            </a:extLst>
          </p:cNvPr>
          <p:cNvSpPr>
            <a:spLocks noChangeArrowheads="1"/>
          </p:cNvSpPr>
          <p:nvPr/>
        </p:nvSpPr>
        <p:spPr bwMode="auto">
          <a:xfrm>
            <a:off x="250825" y="2916238"/>
            <a:ext cx="8569325" cy="3784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Предметом судебно-экспертного исследования технического состояния дороги, дорожных условий на месте ДТП являются:</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измерение показателей транспортно-эксплуатационного состояния дороги;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исследование с технической точки зрения фактической дорожной обстановки - дорожных знаков, разметки и других технических средств организации дорожного движения;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определение дефектов дороги (параметров профиля, ровности, коэффициента сцепления и другие);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технической причинно-следственной связи между дефектом дороги и дорожно-транспортным происшествием;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исследование влияния неблагоприятных для движения погодно-климатических факторов на состояние поверхности дорожного покрытия и установление технической причинно-следственной связи между дефектом зимнего (осенне-весеннего) содержания дороги и ДТП;</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фиксация характеристик транспортного потока на смежных полосах движения.</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Прямоугольник 1">
            <a:extLst>
              <a:ext uri="{FF2B5EF4-FFF2-40B4-BE49-F238E27FC236}">
                <a16:creationId xmlns:a16="http://schemas.microsoft.com/office/drawing/2014/main" id="{F7E1A939-BC12-0C4A-A2C9-5A53EE060DA2}"/>
              </a:ext>
            </a:extLst>
          </p:cNvPr>
          <p:cNvSpPr>
            <a:spLocks noChangeArrowheads="1"/>
          </p:cNvSpPr>
          <p:nvPr/>
        </p:nvSpPr>
        <p:spPr bwMode="auto">
          <a:xfrm>
            <a:off x="323850" y="333375"/>
            <a:ext cx="8496300" cy="22939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судебно-экспертного исследования технического состояния дороги, дорожных условий на месте ДТП решаются следующие задачи:</a:t>
            </a:r>
            <a:endParaRPr lang="ru-RU" altLang="ru-RU" sz="1100" b="1" u="sng">
              <a:latin typeface="Consolas" panose="020B0609020204030204" pitchFamily="49" charset="0"/>
              <a:cs typeface="Consolas" panose="020B0609020204030204" pitchFamily="49" charset="0"/>
            </a:endParaRPr>
          </a:p>
          <a:p>
            <a:pPr>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основных квалификационных характеристик дороги;</a:t>
            </a:r>
            <a:endParaRPr lang="ru-RU" altLang="ru-RU" sz="1100">
              <a:latin typeface="Consolas" panose="020B0609020204030204" pitchFamily="49" charset="0"/>
              <a:cs typeface="Consolas" panose="020B0609020204030204" pitchFamily="49" charset="0"/>
            </a:endParaRPr>
          </a:p>
          <a:p>
            <a:pPr>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технического состояния ее структурных элементов и дорожных условий;</a:t>
            </a:r>
            <a:endParaRPr lang="ru-RU" altLang="ru-RU" sz="1100">
              <a:latin typeface="Consolas" panose="020B0609020204030204" pitchFamily="49" charset="0"/>
              <a:cs typeface="Consolas" panose="020B0609020204030204" pitchFamily="49" charset="0"/>
            </a:endParaRPr>
          </a:p>
          <a:p>
            <a:pPr>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причин и времени образования дефектов на дороге, угрожающих безопасности движения.</a:t>
            </a:r>
            <a:endParaRPr lang="ru-RU" altLang="ru-RU" sz="1100">
              <a:latin typeface="Consolas" panose="020B0609020204030204" pitchFamily="49" charset="0"/>
              <a:cs typeface="Consolas" panose="020B0609020204030204" pitchFamily="49" charset="0"/>
            </a:endParaRPr>
          </a:p>
        </p:txBody>
      </p:sp>
      <p:sp>
        <p:nvSpPr>
          <p:cNvPr id="274434" name="Прямоугольник 2">
            <a:extLst>
              <a:ext uri="{FF2B5EF4-FFF2-40B4-BE49-F238E27FC236}">
                <a16:creationId xmlns:a16="http://schemas.microsoft.com/office/drawing/2014/main" id="{12E2966C-9AE1-B843-A07B-ACD9EA43B80D}"/>
              </a:ext>
            </a:extLst>
          </p:cNvPr>
          <p:cNvSpPr>
            <a:spLocks noChangeArrowheads="1"/>
          </p:cNvSpPr>
          <p:nvPr/>
        </p:nvSpPr>
        <p:spPr bwMode="auto">
          <a:xfrm>
            <a:off x="323850" y="2955925"/>
            <a:ext cx="8496300" cy="3568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В ходе экспертного исследования решаются следующие </a:t>
            </a:r>
          </a:p>
          <a:p>
            <a:pPr algn="ctr">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типовые вопросы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соответствовали ли фактические квалификационные характеристики и техническое состояние участка автомобильной дороги, на котором произошло ДТП требованиям нормативно-технической документации (далее - НТД);</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имеется ли причинно-следственная связь между отклонениями квалификационных характеристик дороги и дорожных условий от требований НТД и происшедшим ДТП;</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причины и условия, связанные с организацией дорожного движения, способствующие ДТП.</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Прямоугольник 1">
            <a:extLst>
              <a:ext uri="{FF2B5EF4-FFF2-40B4-BE49-F238E27FC236}">
                <a16:creationId xmlns:a16="http://schemas.microsoft.com/office/drawing/2014/main" id="{37A97B17-BF5B-6043-A5FF-482BB4057271}"/>
              </a:ext>
            </a:extLst>
          </p:cNvPr>
          <p:cNvSpPr>
            <a:spLocks noChangeArrowheads="1"/>
          </p:cNvSpPr>
          <p:nvPr/>
        </p:nvSpPr>
        <p:spPr bwMode="auto">
          <a:xfrm>
            <a:off x="971550" y="188913"/>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35. СУДЕБНАЯ ЭКОНОМИЧЕСКАЯ ЭКСПЕРТИЗА </a:t>
            </a:r>
            <a:endParaRPr lang="ru-RU" altLang="ru-RU" sz="1800" dirty="0">
              <a:latin typeface="Arial" panose="020B0604020202020204" pitchFamily="34" charset="0"/>
            </a:endParaRPr>
          </a:p>
        </p:txBody>
      </p:sp>
      <p:sp>
        <p:nvSpPr>
          <p:cNvPr id="275458" name="Прямоугольник 2">
            <a:extLst>
              <a:ext uri="{FF2B5EF4-FFF2-40B4-BE49-F238E27FC236}">
                <a16:creationId xmlns:a16="http://schemas.microsoft.com/office/drawing/2014/main" id="{CA01822D-FA81-5742-A58C-91DE41CCD25F}"/>
              </a:ext>
            </a:extLst>
          </p:cNvPr>
          <p:cNvSpPr>
            <a:spLocks noChangeArrowheads="1"/>
          </p:cNvSpPr>
          <p:nvPr/>
        </p:nvSpPr>
        <p:spPr bwMode="auto">
          <a:xfrm>
            <a:off x="319088" y="742950"/>
            <a:ext cx="8424862"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Предметом судебно-экономической экспертизы являются финансово-хозяйственные операции.</a:t>
            </a:r>
            <a:endParaRPr lang="ru-RU" altLang="ru-RU" sz="1100">
              <a:latin typeface="Consolas" panose="020B0609020204030204" pitchFamily="49" charset="0"/>
              <a:cs typeface="Consolas" panose="020B0609020204030204" pitchFamily="49" charset="0"/>
            </a:endParaRPr>
          </a:p>
        </p:txBody>
      </p:sp>
      <p:sp>
        <p:nvSpPr>
          <p:cNvPr id="275459" name="Прямоугольник 3">
            <a:extLst>
              <a:ext uri="{FF2B5EF4-FFF2-40B4-BE49-F238E27FC236}">
                <a16:creationId xmlns:a16="http://schemas.microsoft.com/office/drawing/2014/main" id="{7688EA0D-7162-EE43-A0B4-2760D818D565}"/>
              </a:ext>
            </a:extLst>
          </p:cNvPr>
          <p:cNvSpPr>
            <a:spLocks noChangeArrowheads="1"/>
          </p:cNvSpPr>
          <p:nvPr/>
        </p:nvSpPr>
        <p:spPr bwMode="auto">
          <a:xfrm>
            <a:off x="317500" y="1652588"/>
            <a:ext cx="8424863"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постановке вопросов на разрешение судебно-экономической экспертизы</a:t>
            </a:r>
            <a:r>
              <a:rPr lang="ru-RU" altLang="ru-RU" sz="1800" b="1">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следует придерживаться следующих требований - вопросы должны относится к предмету судебной экономической экспертизы, быть существенными для дела и не могут быть разрешены органом уголовного преследования или судом.</a:t>
            </a:r>
            <a:endParaRPr lang="ru-RU" altLang="ru-RU" sz="1100">
              <a:latin typeface="Consolas" panose="020B0609020204030204" pitchFamily="49" charset="0"/>
              <a:cs typeface="Consolas" panose="020B0609020204030204" pitchFamily="49" charset="0"/>
            </a:endParaRPr>
          </a:p>
        </p:txBody>
      </p:sp>
      <p:sp>
        <p:nvSpPr>
          <p:cNvPr id="275460" name="Прямоугольник 4">
            <a:extLst>
              <a:ext uri="{FF2B5EF4-FFF2-40B4-BE49-F238E27FC236}">
                <a16:creationId xmlns:a16="http://schemas.microsoft.com/office/drawing/2014/main" id="{6ADF7DC5-B753-CE45-AF40-A22BC3D202B2}"/>
              </a:ext>
            </a:extLst>
          </p:cNvPr>
          <p:cNvSpPr>
            <a:spLocks noChangeArrowheads="1"/>
          </p:cNvSpPr>
          <p:nvPr/>
        </p:nvSpPr>
        <p:spPr bwMode="auto">
          <a:xfrm>
            <a:off x="317500" y="3394075"/>
            <a:ext cx="8424863" cy="3138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Содержание вопросов должно вызвать необходимость экспертного исследования, а не носить справочный характер (например, не следует ставить вопроса такого содержания: "какими документами оформляется выдача денег из кассы?", "кто должен следить за своевременным предоставлением отпусков?" и тому подобное). </a:t>
            </a:r>
            <a:endParaRPr lang="ru-RU" altLang="ru-RU" sz="1100">
              <a:latin typeface="Consolas" panose="020B0609020204030204" pitchFamily="49" charset="0"/>
              <a:cs typeface="Consolas" panose="020B0609020204030204" pitchFamily="49" charset="0"/>
            </a:endParaRPr>
          </a:p>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Не должны формулироваться вопросы:</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правового характера (например, о квалификации действий обвиняемого, об ответственности конкретных лиц, степень виновности лиц и так далее);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общего характера, когда решение вопросов предполагает проведение экспертом сплошной ревизионной проверки.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Прямоугольник 1">
            <a:extLst>
              <a:ext uri="{FF2B5EF4-FFF2-40B4-BE49-F238E27FC236}">
                <a16:creationId xmlns:a16="http://schemas.microsoft.com/office/drawing/2014/main" id="{9D0B05ED-215C-FA42-834B-BEC32D094F2A}"/>
              </a:ext>
            </a:extLst>
          </p:cNvPr>
          <p:cNvSpPr>
            <a:spLocks noChangeArrowheads="1"/>
          </p:cNvSpPr>
          <p:nvPr/>
        </p:nvSpPr>
        <p:spPr bwMode="auto">
          <a:xfrm>
            <a:off x="539750" y="738188"/>
            <a:ext cx="8064500" cy="1123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Объектом судебной экономической экспертизы являются представленные на судебную экономическую экспертизу первичные и иные учетные документы.</a:t>
            </a:r>
            <a:r>
              <a:rPr lang="en-US" altLang="ru-RU" sz="20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
        <p:nvSpPr>
          <p:cNvPr id="276482" name="Прямоугольник 2">
            <a:extLst>
              <a:ext uri="{FF2B5EF4-FFF2-40B4-BE49-F238E27FC236}">
                <a16:creationId xmlns:a16="http://schemas.microsoft.com/office/drawing/2014/main" id="{AA17C6FE-50D2-6741-8D26-58DC1AD21EDD}"/>
              </a:ext>
            </a:extLst>
          </p:cNvPr>
          <p:cNvSpPr>
            <a:spLocks noChangeArrowheads="1"/>
          </p:cNvSpPr>
          <p:nvPr/>
        </p:nvSpPr>
        <p:spPr bwMode="auto">
          <a:xfrm>
            <a:off x="520700" y="4868863"/>
            <a:ext cx="8102600" cy="1130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Метод экспертного исследования в рамках судебной экономической экспертизы - метод документального контроля представленных финансово-хозяйственных документов.</a:t>
            </a:r>
            <a:endParaRPr lang="ru-RU" altLang="ru-RU" sz="2000">
              <a:latin typeface="Consolas" panose="020B0609020204030204" pitchFamily="49" charset="0"/>
              <a:cs typeface="Consolas" panose="020B0609020204030204" pitchFamily="49" charset="0"/>
            </a:endParaRPr>
          </a:p>
        </p:txBody>
      </p:sp>
      <p:sp>
        <p:nvSpPr>
          <p:cNvPr id="276483" name="Прямоугольник 3">
            <a:extLst>
              <a:ext uri="{FF2B5EF4-FFF2-40B4-BE49-F238E27FC236}">
                <a16:creationId xmlns:a16="http://schemas.microsoft.com/office/drawing/2014/main" id="{B4ECDA9E-90DE-B347-80E5-CF21E58C5543}"/>
              </a:ext>
            </a:extLst>
          </p:cNvPr>
          <p:cNvSpPr>
            <a:spLocks noChangeArrowheads="1"/>
          </p:cNvSpPr>
          <p:nvPr/>
        </p:nvSpPr>
        <p:spPr bwMode="auto">
          <a:xfrm>
            <a:off x="520700" y="3554413"/>
            <a:ext cx="8102600" cy="101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Объекты предоставляются в подшитом и пронумерованном виде, перечень которых указывается в постановлении или определении о назначении судебной экономической экспертизы.</a:t>
            </a:r>
            <a:endParaRPr lang="ru-RU" altLang="ru-RU" sz="2000">
              <a:latin typeface="Arial" panose="020B0604020202020204" pitchFamily="34" charset="0"/>
            </a:endParaRPr>
          </a:p>
        </p:txBody>
      </p:sp>
      <p:sp>
        <p:nvSpPr>
          <p:cNvPr id="276484" name="Прямоугольник 4">
            <a:extLst>
              <a:ext uri="{FF2B5EF4-FFF2-40B4-BE49-F238E27FC236}">
                <a16:creationId xmlns:a16="http://schemas.microsoft.com/office/drawing/2014/main" id="{D781FB1A-ED45-8C45-A067-E37718C73D5E}"/>
              </a:ext>
            </a:extLst>
          </p:cNvPr>
          <p:cNvSpPr>
            <a:spLocks noChangeArrowheads="1"/>
          </p:cNvSpPr>
          <p:nvPr/>
        </p:nvSpPr>
        <p:spPr bwMode="auto">
          <a:xfrm>
            <a:off x="520700" y="2344738"/>
            <a:ext cx="8102600" cy="708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В качестве объектов на судебную экономическую экспертизу представляются документы, касающиеся предмета исследования.</a:t>
            </a:r>
            <a:endParaRPr lang="ru-RU" altLang="ru-RU" sz="2000">
              <a:latin typeface="Arial" panose="020B0604020202020204" pitchFamily="34" charset="0"/>
            </a:endParaRPr>
          </a:p>
        </p:txBody>
      </p:sp>
    </p:spTree>
  </p:cSld>
  <p:clrMapOvr>
    <a:masterClrMapping/>
  </p:clrMapOvr>
  <p:transition>
    <p:wipe dir="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Прямоугольник 1">
            <a:extLst>
              <a:ext uri="{FF2B5EF4-FFF2-40B4-BE49-F238E27FC236}">
                <a16:creationId xmlns:a16="http://schemas.microsoft.com/office/drawing/2014/main" id="{A150EB02-1C1B-8643-AC32-47AE3896165D}"/>
              </a:ext>
            </a:extLst>
          </p:cNvPr>
          <p:cNvSpPr>
            <a:spLocks noChangeArrowheads="1"/>
          </p:cNvSpPr>
          <p:nvPr/>
        </p:nvSpPr>
        <p:spPr bwMode="auto">
          <a:xfrm>
            <a:off x="539750" y="333375"/>
            <a:ext cx="806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исследование хозяйственных операций</a:t>
            </a:r>
            <a:r>
              <a:rPr lang="ru-RU" altLang="ru-RU" sz="1800">
                <a:latin typeface="Arial" panose="020B0604020202020204" pitchFamily="34" charset="0"/>
              </a:rPr>
              <a:t> </a:t>
            </a:r>
          </a:p>
        </p:txBody>
      </p:sp>
      <p:sp>
        <p:nvSpPr>
          <p:cNvPr id="277506" name="Прямоугольник 2">
            <a:extLst>
              <a:ext uri="{FF2B5EF4-FFF2-40B4-BE49-F238E27FC236}">
                <a16:creationId xmlns:a16="http://schemas.microsoft.com/office/drawing/2014/main" id="{EAEEA1F2-9EFB-4047-BDA2-733E10A00334}"/>
              </a:ext>
            </a:extLst>
          </p:cNvPr>
          <p:cNvSpPr>
            <a:spLocks noChangeArrowheads="1"/>
          </p:cNvSpPr>
          <p:nvPr/>
        </p:nvSpPr>
        <p:spPr bwMode="auto">
          <a:xfrm>
            <a:off x="460375" y="952500"/>
            <a:ext cx="8280400" cy="2586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судебно-экспертного исследования хозяйственных операций решаются следующие задачи:</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расчётных финансовых показателей субъектов финансово-хозяйственных деятельности;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исследование и анализ хозяйственной деятельности предприятия;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анализ статей баланса;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доли в Уставном фонде хозяйствующего субъекта;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исследование иных хозяйственных операций, имеющих значение для дела.</a:t>
            </a:r>
            <a:endParaRPr lang="ru-RU" altLang="ru-RU" sz="1100">
              <a:latin typeface="Consolas" panose="020B0609020204030204" pitchFamily="49" charset="0"/>
              <a:cs typeface="Consolas" panose="020B0609020204030204" pitchFamily="49" charset="0"/>
            </a:endParaRPr>
          </a:p>
        </p:txBody>
      </p:sp>
      <p:sp>
        <p:nvSpPr>
          <p:cNvPr id="277507" name="Прямоугольник 3">
            <a:extLst>
              <a:ext uri="{FF2B5EF4-FFF2-40B4-BE49-F238E27FC236}">
                <a16:creationId xmlns:a16="http://schemas.microsoft.com/office/drawing/2014/main" id="{91A19C4D-C272-E043-AD0F-BE1A7908BE0E}"/>
              </a:ext>
            </a:extLst>
          </p:cNvPr>
          <p:cNvSpPr>
            <a:spLocks noChangeArrowheads="1"/>
          </p:cNvSpPr>
          <p:nvPr/>
        </p:nvSpPr>
        <p:spPr bwMode="auto">
          <a:xfrm>
            <a:off x="460375" y="3789363"/>
            <a:ext cx="8280400" cy="26273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В рамках данной экспертизы решаются следующие вопросы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расчетные показатели финансово-хозяйственной деятельности данным бухгалтерского учета;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на какие цели были использованы в процессе осуществления хозяйственной деятельности материалы и денежные средства;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данные статей баланса данным бухгалтерского учета;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доля в Уставном фонде (государства, акционера, учредителя);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сумма кредиторской (дебиторской) задолженности по состоянию на определенную дату.</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Прямоугольник 1">
            <a:extLst>
              <a:ext uri="{FF2B5EF4-FFF2-40B4-BE49-F238E27FC236}">
                <a16:creationId xmlns:a16="http://schemas.microsoft.com/office/drawing/2014/main" id="{5D2639E4-E64A-FC41-9385-D554DE3019BD}"/>
              </a:ext>
            </a:extLst>
          </p:cNvPr>
          <p:cNvSpPr>
            <a:spLocks noChangeArrowheads="1"/>
          </p:cNvSpPr>
          <p:nvPr/>
        </p:nvSpPr>
        <p:spPr bwMode="auto">
          <a:xfrm>
            <a:off x="539750" y="188913"/>
            <a:ext cx="8135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бухгалтерское исследование</a:t>
            </a:r>
            <a:r>
              <a:rPr lang="ru-RU" altLang="ru-RU" sz="1800">
                <a:latin typeface="Arial" panose="020B0604020202020204" pitchFamily="34" charset="0"/>
              </a:rPr>
              <a:t> </a:t>
            </a:r>
          </a:p>
        </p:txBody>
      </p:sp>
      <p:sp>
        <p:nvSpPr>
          <p:cNvPr id="278530" name="Прямоугольник 2">
            <a:extLst>
              <a:ext uri="{FF2B5EF4-FFF2-40B4-BE49-F238E27FC236}">
                <a16:creationId xmlns:a16="http://schemas.microsoft.com/office/drawing/2014/main" id="{053AE9E3-11CF-EC42-9F1A-D33CABF814E5}"/>
              </a:ext>
            </a:extLst>
          </p:cNvPr>
          <p:cNvSpPr>
            <a:spLocks noChangeArrowheads="1"/>
          </p:cNvSpPr>
          <p:nvPr/>
        </p:nvSpPr>
        <p:spPr bwMode="auto">
          <a:xfrm>
            <a:off x="327025" y="630238"/>
            <a:ext cx="8496300" cy="32305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В рамках судебно-экспертного бухгалтерского исследования решаются следующие задачи:</a:t>
            </a:r>
            <a:endParaRPr lang="ru-RU" altLang="ru-RU" sz="17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установление отражения в учёте расчётных операций за материальные ценности и услуги;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установление оприходования, начисления, выплаты и списания денежных средств;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определение соответствия ведения бухгалтерского учҰта требованиям бухгалтерского законодательства;</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исследование операций с денежными средствами в кассах и на банковских счетах;</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исследование операций с материальными ценностями;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исследование иных бухгалтерских операций, имеющих значение для дела.</a:t>
            </a:r>
            <a:endParaRPr lang="ru-RU" altLang="ru-RU" sz="1700">
              <a:latin typeface="Consolas" panose="020B0609020204030204" pitchFamily="49" charset="0"/>
              <a:cs typeface="Consolas" panose="020B0609020204030204" pitchFamily="49" charset="0"/>
            </a:endParaRPr>
          </a:p>
        </p:txBody>
      </p:sp>
      <p:sp>
        <p:nvSpPr>
          <p:cNvPr id="278531" name="Прямоугольник 3">
            <a:extLst>
              <a:ext uri="{FF2B5EF4-FFF2-40B4-BE49-F238E27FC236}">
                <a16:creationId xmlns:a16="http://schemas.microsoft.com/office/drawing/2014/main" id="{6E98C6A5-B340-F54D-A517-D0487E5B0F04}"/>
              </a:ext>
            </a:extLst>
          </p:cNvPr>
          <p:cNvSpPr>
            <a:spLocks noChangeArrowheads="1"/>
          </p:cNvSpPr>
          <p:nvPr/>
        </p:nvSpPr>
        <p:spPr bwMode="auto">
          <a:xfrm>
            <a:off x="323850" y="3960813"/>
            <a:ext cx="8496300" cy="2708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В рамках данной экспертизы решаются следующие вопросы:</a:t>
            </a:r>
            <a:endParaRPr lang="ru-RU" altLang="ru-RU" sz="17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обосновано ли документами бухгалтерского учҰта оприходование и списание товарно-материальных запасов и денежных средств за исследуемый период;</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какова сумма недостачи (излишков) товарно-материальных запасов, денежных средств за исследуемый период;</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 размер задолженности денежных средств за исследуемый период;</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 размер задолженности по выплатам (заработной платы, пособий) за исследуемый период;</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иные вопросы, имеющие значение для дела и относящиеся к компетенции эксперта.</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Прямоугольник 1">
            <a:extLst>
              <a:ext uri="{FF2B5EF4-FFF2-40B4-BE49-F238E27FC236}">
                <a16:creationId xmlns:a16="http://schemas.microsoft.com/office/drawing/2014/main" id="{E1222D51-06E5-6B48-8B90-405F392E5FB1}"/>
              </a:ext>
            </a:extLst>
          </p:cNvPr>
          <p:cNvSpPr>
            <a:spLocks noChangeArrowheads="1"/>
          </p:cNvSpPr>
          <p:nvPr/>
        </p:nvSpPr>
        <p:spPr bwMode="auto">
          <a:xfrm>
            <a:off x="611188" y="260350"/>
            <a:ext cx="813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финансово-кредитное исследование</a:t>
            </a:r>
            <a:r>
              <a:rPr lang="ru-RU" altLang="ru-RU" sz="1800" b="1">
                <a:solidFill>
                  <a:srgbClr val="000000"/>
                </a:solidFill>
                <a:latin typeface="Arial" panose="020B0604020202020204" pitchFamily="34" charset="0"/>
                <a:cs typeface="Consolas" panose="020B0609020204030204" pitchFamily="49" charset="0"/>
              </a:rPr>
              <a:t> </a:t>
            </a:r>
            <a:endParaRPr lang="ru-RU" altLang="ru-RU" sz="1800">
              <a:latin typeface="Arial" panose="020B0604020202020204" pitchFamily="34" charset="0"/>
            </a:endParaRPr>
          </a:p>
        </p:txBody>
      </p:sp>
      <p:sp>
        <p:nvSpPr>
          <p:cNvPr id="279554" name="Прямоугольник 2">
            <a:extLst>
              <a:ext uri="{FF2B5EF4-FFF2-40B4-BE49-F238E27FC236}">
                <a16:creationId xmlns:a16="http://schemas.microsoft.com/office/drawing/2014/main" id="{F620C193-82A8-BB4C-B257-B4E44537C90F}"/>
              </a:ext>
            </a:extLst>
          </p:cNvPr>
          <p:cNvSpPr>
            <a:spLocks noChangeArrowheads="1"/>
          </p:cNvSpPr>
          <p:nvPr/>
        </p:nvSpPr>
        <p:spPr bwMode="auto">
          <a:xfrm>
            <a:off x="468313" y="836613"/>
            <a:ext cx="8280400" cy="1920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судебно-экспертного финансово-кредитного исследования решаются следующие задачи</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задолженности по основному долгу выданного займа;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задолженности по вознаграждению выданного займа;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исследование иных финансово-кредитных операций, имеющих значение для дела.</a:t>
            </a:r>
            <a:r>
              <a:rPr lang="ru-RU" altLang="ru-RU" sz="1800">
                <a:latin typeface="Arial" panose="020B0604020202020204" pitchFamily="34" charset="0"/>
              </a:rPr>
              <a:t> </a:t>
            </a:r>
          </a:p>
        </p:txBody>
      </p:sp>
      <p:sp>
        <p:nvSpPr>
          <p:cNvPr id="279555" name="Прямоугольник 3">
            <a:extLst>
              <a:ext uri="{FF2B5EF4-FFF2-40B4-BE49-F238E27FC236}">
                <a16:creationId xmlns:a16="http://schemas.microsoft.com/office/drawing/2014/main" id="{A601DD7E-1520-3E4B-920D-21D7AC9B246C}"/>
              </a:ext>
            </a:extLst>
          </p:cNvPr>
          <p:cNvSpPr>
            <a:spLocks noChangeArrowheads="1"/>
          </p:cNvSpPr>
          <p:nvPr/>
        </p:nvSpPr>
        <p:spPr bwMode="auto">
          <a:xfrm>
            <a:off x="468313" y="3068638"/>
            <a:ext cx="8280400" cy="3251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данной экспертизы решаются следующие вопросы:</a:t>
            </a:r>
            <a:endParaRPr lang="ru-RU" altLang="ru-RU" sz="11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определить размер задолженности по полученному займу на определенную дату, в том числе, по основному долгу и вознаграждению;</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какова сумма начисленного вознаграждения юридическому (физическому) лицу по договору займа за определенный период;</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какова сумма погашения основного долга, вознаграждения со стороны юридического (физического) лица по договору займа за определенный период;</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иные вопросы, имеющие значение для дела и относящиеся к компетенции эксперта.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Прямоугольник 1">
            <a:extLst>
              <a:ext uri="{FF2B5EF4-FFF2-40B4-BE49-F238E27FC236}">
                <a16:creationId xmlns:a16="http://schemas.microsoft.com/office/drawing/2014/main" id="{DAB2BDEA-8397-8046-BBB5-E246BF21127B}"/>
              </a:ext>
            </a:extLst>
          </p:cNvPr>
          <p:cNvSpPr>
            <a:spLocks noChangeArrowheads="1"/>
          </p:cNvSpPr>
          <p:nvPr/>
        </p:nvSpPr>
        <p:spPr bwMode="auto">
          <a:xfrm>
            <a:off x="539750" y="333375"/>
            <a:ext cx="8135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финансово-бюджетное исследование</a:t>
            </a:r>
            <a:r>
              <a:rPr lang="ru-RU" altLang="ru-RU" sz="1800">
                <a:latin typeface="Arial" panose="020B0604020202020204" pitchFamily="34" charset="0"/>
              </a:rPr>
              <a:t> </a:t>
            </a:r>
          </a:p>
        </p:txBody>
      </p:sp>
      <p:sp>
        <p:nvSpPr>
          <p:cNvPr id="280578" name="Прямоугольник 2">
            <a:extLst>
              <a:ext uri="{FF2B5EF4-FFF2-40B4-BE49-F238E27FC236}">
                <a16:creationId xmlns:a16="http://schemas.microsoft.com/office/drawing/2014/main" id="{B4953501-1BA2-3243-9595-474AFC6B7A23}"/>
              </a:ext>
            </a:extLst>
          </p:cNvPr>
          <p:cNvSpPr>
            <a:spLocks noChangeArrowheads="1"/>
          </p:cNvSpPr>
          <p:nvPr/>
        </p:nvSpPr>
        <p:spPr bwMode="auto">
          <a:xfrm>
            <a:off x="323850" y="847725"/>
            <a:ext cx="8569325" cy="2030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судебно-экспертного финансово-бюджетного исследования решаются следующие задачи:</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наличия или отсутствия задолженности перед бюджетом в рамках налоговых и иных обязательств;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целевого использования бюджетных средств;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исследование иных финансово-бюджетных операций, имеющих значение для дела.</a:t>
            </a:r>
            <a:r>
              <a:rPr lang="ru-RU" altLang="ru-RU" sz="1800">
                <a:latin typeface="Arial" panose="020B0604020202020204" pitchFamily="34" charset="0"/>
              </a:rPr>
              <a:t> </a:t>
            </a:r>
          </a:p>
        </p:txBody>
      </p:sp>
      <p:sp>
        <p:nvSpPr>
          <p:cNvPr id="280579" name="Прямоугольник 3">
            <a:extLst>
              <a:ext uri="{FF2B5EF4-FFF2-40B4-BE49-F238E27FC236}">
                <a16:creationId xmlns:a16="http://schemas.microsoft.com/office/drawing/2014/main" id="{DF352A1D-703F-7745-A56D-4FF15FC77227}"/>
              </a:ext>
            </a:extLst>
          </p:cNvPr>
          <p:cNvSpPr>
            <a:spLocks noChangeArrowheads="1"/>
          </p:cNvSpPr>
          <p:nvPr/>
        </p:nvSpPr>
        <p:spPr bwMode="auto">
          <a:xfrm>
            <a:off x="323850" y="3008313"/>
            <a:ext cx="8558213" cy="36925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данной экспертизы решаются следующие вопросы:</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 размер налогов и других обязательных платежей (с указанием вида налога или обязательного платежа, периода исследования), подлежащих уплате в бюджет;</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 размер уплаченных/не уплаченных налогов и других обязательных платежей (с указанием вида налога или обязательного платежа, периода исследования) в бюджет;</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сумма подлежащих доначислению к уплате налогов и других обязательных платежей (с указанием вида налога или обязательного платежа, периода исследования) в бюджет;</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определить целевое назначение выделенных бюджетных средств;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иные вопросы, имеющие значение для дела и относящиеся к компетенции эксперта.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extBox 3">
            <a:extLst>
              <a:ext uri="{FF2B5EF4-FFF2-40B4-BE49-F238E27FC236}">
                <a16:creationId xmlns:a16="http://schemas.microsoft.com/office/drawing/2014/main" id="{F49E47FE-0EFA-D84D-8E24-7902EABCE29E}"/>
              </a:ext>
            </a:extLst>
          </p:cNvPr>
          <p:cNvSpPr txBox="1">
            <a:spLocks noChangeArrowheads="1"/>
          </p:cNvSpPr>
          <p:nvPr/>
        </p:nvSpPr>
        <p:spPr bwMode="auto">
          <a:xfrm>
            <a:off x="1403350" y="333375"/>
            <a:ext cx="653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dirty="0">
                <a:latin typeface="Arial" panose="020B0604020202020204" pitchFamily="34" charset="0"/>
              </a:rPr>
              <a:t>ТЕМА 36. СУДЕБНО-ТОВАРОВЕДЧЕСКАЯ ЭКСПЕРТИЗА</a:t>
            </a:r>
          </a:p>
        </p:txBody>
      </p:sp>
      <p:sp>
        <p:nvSpPr>
          <p:cNvPr id="281602" name="Прямоугольник 6">
            <a:extLst>
              <a:ext uri="{FF2B5EF4-FFF2-40B4-BE49-F238E27FC236}">
                <a16:creationId xmlns:a16="http://schemas.microsoft.com/office/drawing/2014/main" id="{78E4F4B0-254A-FE40-B87D-9D901E4635A5}"/>
              </a:ext>
            </a:extLst>
          </p:cNvPr>
          <p:cNvSpPr>
            <a:spLocks noChangeArrowheads="1"/>
          </p:cNvSpPr>
          <p:nvPr/>
        </p:nvSpPr>
        <p:spPr bwMode="auto">
          <a:xfrm>
            <a:off x="750888" y="969963"/>
            <a:ext cx="7705725"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Данная экспертиза включает в себя</a:t>
            </a:r>
            <a:r>
              <a:rPr lang="ru-RU" altLang="ru-RU" sz="1800">
                <a:latin typeface="Arial" panose="020B0604020202020204" pitchFamily="34" charset="0"/>
              </a:rPr>
              <a:t>:</a:t>
            </a:r>
            <a:endParaRPr lang="ru-RU" altLang="ru-RU" sz="1800" b="1">
              <a:solidFill>
                <a:srgbClr val="000000"/>
              </a:solidFill>
              <a:latin typeface="Arial" panose="020B0604020202020204" pitchFamily="34" charset="0"/>
              <a:cs typeface="Consolas" panose="020B0609020204030204" pitchFamily="49" charset="0"/>
            </a:endParaRPr>
          </a:p>
          <a:p>
            <a:pPr>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Судебно-экспертное товароведческое исследование непродовольственных товаров</a:t>
            </a:r>
          </a:p>
          <a:p>
            <a:pPr>
              <a:spcBef>
                <a:spcPct val="0"/>
              </a:spcBef>
              <a:buFont typeface="Wingdings" pitchFamily="2" charset="2"/>
              <a:buChar char="Ø"/>
            </a:pPr>
            <a:r>
              <a:rPr lang="ru-RU" altLang="ru-RU" sz="1800">
                <a:latin typeface="Arial" panose="020B0604020202020204" pitchFamily="34" charset="0"/>
              </a:rPr>
              <a:t>Судебно-экспертное исследование продовольственных товаров</a:t>
            </a:r>
          </a:p>
          <a:p>
            <a:pPr>
              <a:spcBef>
                <a:spcPct val="0"/>
              </a:spcBef>
              <a:buFont typeface="Wingdings" pitchFamily="2" charset="2"/>
              <a:buChar char="Ø"/>
            </a:pPr>
            <a:r>
              <a:rPr lang="ru-RU" altLang="ru-RU" sz="1800">
                <a:latin typeface="Arial" panose="020B0604020202020204" pitchFamily="34" charset="0"/>
              </a:rPr>
              <a:t>Судебно-экспертное автотовароведческое исследование</a:t>
            </a:r>
          </a:p>
          <a:p>
            <a:pPr>
              <a:spcBef>
                <a:spcPct val="0"/>
              </a:spcBef>
              <a:buFont typeface="Wingdings" pitchFamily="2" charset="2"/>
              <a:buChar char="Ø"/>
            </a:pPr>
            <a:r>
              <a:rPr lang="ru-RU" altLang="ru-RU" sz="1800">
                <a:latin typeface="Arial" panose="020B0604020202020204" pitchFamily="34" charset="0"/>
              </a:rPr>
              <a:t>Судебно-экспертное строительно-товароведческое исследование</a:t>
            </a:r>
          </a:p>
          <a:p>
            <a:pPr algn="just">
              <a:spcBef>
                <a:spcPct val="0"/>
              </a:spcBef>
              <a:buFont typeface="Wingdings" pitchFamily="2" charset="2"/>
              <a:buChar char="Ø"/>
            </a:pPr>
            <a:r>
              <a:rPr lang="ru-RU" altLang="ru-RU" sz="1800">
                <a:latin typeface="Arial" panose="020B0604020202020204" pitchFamily="34" charset="0"/>
              </a:rPr>
              <a:t>Судебно-экспертное товароведческое исследование аудиовизуального и программного продукта</a:t>
            </a:r>
          </a:p>
        </p:txBody>
      </p:sp>
      <p:sp>
        <p:nvSpPr>
          <p:cNvPr id="281603" name="Прямоугольник 7">
            <a:extLst>
              <a:ext uri="{FF2B5EF4-FFF2-40B4-BE49-F238E27FC236}">
                <a16:creationId xmlns:a16="http://schemas.microsoft.com/office/drawing/2014/main" id="{8CF92E98-27B9-1641-AA60-A13122AFC8C1}"/>
              </a:ext>
            </a:extLst>
          </p:cNvPr>
          <p:cNvSpPr>
            <a:spLocks noChangeArrowheads="1"/>
          </p:cNvSpPr>
          <p:nvPr/>
        </p:nvSpPr>
        <p:spPr bwMode="auto">
          <a:xfrm>
            <a:off x="476250" y="3614738"/>
            <a:ext cx="8389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товароведческое исследование непродовольственных товаров </a:t>
            </a:r>
            <a:endParaRPr lang="ru-RU" altLang="ru-RU" sz="1800" u="sng">
              <a:latin typeface="Arial" panose="020B0604020202020204" pitchFamily="34" charset="0"/>
            </a:endParaRPr>
          </a:p>
        </p:txBody>
      </p:sp>
      <p:sp>
        <p:nvSpPr>
          <p:cNvPr id="281604" name="Прямоугольник 8">
            <a:extLst>
              <a:ext uri="{FF2B5EF4-FFF2-40B4-BE49-F238E27FC236}">
                <a16:creationId xmlns:a16="http://schemas.microsoft.com/office/drawing/2014/main" id="{6D50848F-2832-2941-8A13-DA03670FAE9B}"/>
              </a:ext>
            </a:extLst>
          </p:cNvPr>
          <p:cNvSpPr>
            <a:spLocks noChangeArrowheads="1"/>
          </p:cNvSpPr>
          <p:nvPr/>
        </p:nvSpPr>
        <p:spPr bwMode="auto">
          <a:xfrm>
            <a:off x="719138" y="4699000"/>
            <a:ext cx="7705725" cy="1339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экспертизы</a:t>
            </a:r>
            <a:r>
              <a:rPr lang="ru-RU" altLang="ru-RU" sz="1800" b="1">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являются фактические данные об основополагающих характеристиках непродовольственных товаров, влияющих на их потребительную и иную стоимости, и факторов, формирующих данные характеристики.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Содержимое 2">
            <a:extLst>
              <a:ext uri="{FF2B5EF4-FFF2-40B4-BE49-F238E27FC236}">
                <a16:creationId xmlns:a16="http://schemas.microsoft.com/office/drawing/2014/main" id="{C6DD339A-79D7-6345-93B0-A722B1A87A58}"/>
              </a:ext>
            </a:extLst>
          </p:cNvPr>
          <p:cNvSpPr>
            <a:spLocks/>
          </p:cNvSpPr>
          <p:nvPr/>
        </p:nvSpPr>
        <p:spPr bwMode="auto">
          <a:xfrm>
            <a:off x="357188" y="285750"/>
            <a:ext cx="8429625" cy="1500188"/>
          </a:xfrm>
          <a:prstGeom prst="roundRect">
            <a:avLst>
              <a:gd name="adj" fmla="val 16667"/>
            </a:avLst>
          </a:prstGeom>
          <a:solidFill>
            <a:schemeClr val="bg1"/>
          </a:solidFill>
          <a:ln w="28575">
            <a:solidFill>
              <a:schemeClr val="tx1"/>
            </a:solidFill>
            <a:round/>
            <a:headEnd/>
            <a:tailEnd/>
          </a:ln>
        </p:spPr>
        <p:txBody>
          <a:bodyPr/>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algn="ctr">
              <a:buFont typeface="Arial" panose="020B0604020202020204" pitchFamily="34" charset="0"/>
              <a:buNone/>
            </a:pPr>
            <a:r>
              <a:rPr lang="ru-RU" altLang="ru-RU" sz="1600" b="1">
                <a:latin typeface="Arial" panose="020B0604020202020204" pitchFamily="34" charset="0"/>
                <a:cs typeface="Arial" panose="020B0604020202020204" pitchFamily="34" charset="0"/>
              </a:rPr>
              <a:t>Методология, включая в себя предмет, объекты, методы (методики), преобразованные в инструментарий познавательной деятельности, своим содержанием направлена на решение конкретных задач науки и практики и в этой связи дает возможность безошибочно выделить ту или иную область знания, лежащую в основе экспертизы</a:t>
            </a:r>
          </a:p>
        </p:txBody>
      </p:sp>
      <p:sp>
        <p:nvSpPr>
          <p:cNvPr id="46082" name="Скругленный прямоугольник 3">
            <a:extLst>
              <a:ext uri="{FF2B5EF4-FFF2-40B4-BE49-F238E27FC236}">
                <a16:creationId xmlns:a16="http://schemas.microsoft.com/office/drawing/2014/main" id="{C2374B05-C447-9042-A4FB-F0AE2AD1C89D}"/>
              </a:ext>
            </a:extLst>
          </p:cNvPr>
          <p:cNvSpPr>
            <a:spLocks noChangeArrowheads="1"/>
          </p:cNvSpPr>
          <p:nvPr/>
        </p:nvSpPr>
        <p:spPr bwMode="auto">
          <a:xfrm>
            <a:off x="3286125" y="2071688"/>
            <a:ext cx="2935288" cy="14636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По предлагаемому критерию все судебные экспертизы могут быть разбиты на следующие классы:</a:t>
            </a:r>
          </a:p>
        </p:txBody>
      </p:sp>
      <p:sp>
        <p:nvSpPr>
          <p:cNvPr id="46083" name="Прямоугольник 4">
            <a:extLst>
              <a:ext uri="{FF2B5EF4-FFF2-40B4-BE49-F238E27FC236}">
                <a16:creationId xmlns:a16="http://schemas.microsoft.com/office/drawing/2014/main" id="{EC6E306E-D194-7547-85BA-E9A5455DB405}"/>
              </a:ext>
            </a:extLst>
          </p:cNvPr>
          <p:cNvSpPr>
            <a:spLocks noChangeArrowheads="1"/>
          </p:cNvSpPr>
          <p:nvPr/>
        </p:nvSpPr>
        <p:spPr bwMode="auto">
          <a:xfrm>
            <a:off x="500063" y="2143125"/>
            <a:ext cx="26146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криминалистические экспертизы</a:t>
            </a:r>
          </a:p>
        </p:txBody>
      </p:sp>
      <p:sp>
        <p:nvSpPr>
          <p:cNvPr id="46084" name="Прямоугольник 5">
            <a:extLst>
              <a:ext uri="{FF2B5EF4-FFF2-40B4-BE49-F238E27FC236}">
                <a16:creationId xmlns:a16="http://schemas.microsoft.com/office/drawing/2014/main" id="{657B0BD4-62C6-8549-8680-AD75EEA30E4C}"/>
              </a:ext>
            </a:extLst>
          </p:cNvPr>
          <p:cNvSpPr>
            <a:spLocks noChangeArrowheads="1"/>
          </p:cNvSpPr>
          <p:nvPr/>
        </p:nvSpPr>
        <p:spPr bwMode="auto">
          <a:xfrm>
            <a:off x="500063" y="2714625"/>
            <a:ext cx="2643187"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судебные экспертизы человека, животных и растений </a:t>
            </a:r>
            <a:endParaRPr lang="ru-RU" altLang="ru-RU" sz="1400">
              <a:latin typeface="Arial" panose="020B0604020202020204" pitchFamily="34" charset="0"/>
            </a:endParaRPr>
          </a:p>
        </p:txBody>
      </p:sp>
      <p:sp>
        <p:nvSpPr>
          <p:cNvPr id="46085" name="Прямоугольник 6">
            <a:extLst>
              <a:ext uri="{FF2B5EF4-FFF2-40B4-BE49-F238E27FC236}">
                <a16:creationId xmlns:a16="http://schemas.microsoft.com/office/drawing/2014/main" id="{16344418-43A7-8F49-BCD1-C0445DFCFD7C}"/>
              </a:ext>
            </a:extLst>
          </p:cNvPr>
          <p:cNvSpPr>
            <a:spLocks noChangeArrowheads="1"/>
          </p:cNvSpPr>
          <p:nvPr/>
        </p:nvSpPr>
        <p:spPr bwMode="auto">
          <a:xfrm>
            <a:off x="6357938" y="2786063"/>
            <a:ext cx="25003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судебные экономические экспертизы</a:t>
            </a:r>
            <a:endParaRPr lang="ru-RU" altLang="ru-RU" sz="1400">
              <a:latin typeface="Arial" panose="020B0604020202020204" pitchFamily="34" charset="0"/>
            </a:endParaRPr>
          </a:p>
        </p:txBody>
      </p:sp>
      <p:sp>
        <p:nvSpPr>
          <p:cNvPr id="46086" name="Прямоугольник 7">
            <a:extLst>
              <a:ext uri="{FF2B5EF4-FFF2-40B4-BE49-F238E27FC236}">
                <a16:creationId xmlns:a16="http://schemas.microsoft.com/office/drawing/2014/main" id="{65E10890-BFC7-6B48-AB6D-4D144420DE87}"/>
              </a:ext>
            </a:extLst>
          </p:cNvPr>
          <p:cNvSpPr>
            <a:spLocks noChangeArrowheads="1"/>
          </p:cNvSpPr>
          <p:nvPr/>
        </p:nvSpPr>
        <p:spPr bwMode="auto">
          <a:xfrm>
            <a:off x="6357938" y="2214563"/>
            <a:ext cx="25003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судебные инженерно-технические экспертизы</a:t>
            </a:r>
            <a:endParaRPr lang="ru-RU" altLang="ru-RU" sz="1400">
              <a:latin typeface="Arial" panose="020B0604020202020204" pitchFamily="34" charset="0"/>
            </a:endParaRPr>
          </a:p>
        </p:txBody>
      </p:sp>
      <p:sp>
        <p:nvSpPr>
          <p:cNvPr id="46087" name="Скругленный прямоугольник 10">
            <a:extLst>
              <a:ext uri="{FF2B5EF4-FFF2-40B4-BE49-F238E27FC236}">
                <a16:creationId xmlns:a16="http://schemas.microsoft.com/office/drawing/2014/main" id="{1F81F7A5-7122-E247-9D42-A0E9BA6DD33B}"/>
              </a:ext>
            </a:extLst>
          </p:cNvPr>
          <p:cNvSpPr>
            <a:spLocks noChangeArrowheads="1"/>
          </p:cNvSpPr>
          <p:nvPr/>
        </p:nvSpPr>
        <p:spPr bwMode="auto">
          <a:xfrm>
            <a:off x="3571875" y="4857750"/>
            <a:ext cx="2357438" cy="868363"/>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i="1" dirty="0">
                <a:solidFill>
                  <a:srgbClr val="000000"/>
                </a:solidFill>
                <a:latin typeface="Arial" panose="020B0604020202020204" pitchFamily="34" charset="0"/>
                <a:cs typeface="Arial" panose="020B0604020202020204" pitchFamily="34" charset="0"/>
              </a:rPr>
              <a:t>Роды </a:t>
            </a:r>
            <a:r>
              <a:rPr lang="ru-RU" altLang="ru-RU" sz="1500" b="1" dirty="0">
                <a:solidFill>
                  <a:srgbClr val="000000"/>
                </a:solidFill>
                <a:latin typeface="Arial" panose="020B0604020202020204" pitchFamily="34" charset="0"/>
              </a:rPr>
              <a:t>криминалистической экспертизы</a:t>
            </a:r>
            <a:endParaRPr lang="ru-RU" altLang="ru-RU" sz="1500" b="1" i="1" dirty="0">
              <a:solidFill>
                <a:srgbClr val="000000"/>
              </a:solidFill>
              <a:latin typeface="Arial" panose="020B0604020202020204" pitchFamily="34" charset="0"/>
              <a:cs typeface="Arial" panose="020B0604020202020204" pitchFamily="34" charset="0"/>
            </a:endParaRPr>
          </a:p>
        </p:txBody>
      </p:sp>
      <p:sp>
        <p:nvSpPr>
          <p:cNvPr id="46088" name="Прямоугольник 11">
            <a:extLst>
              <a:ext uri="{FF2B5EF4-FFF2-40B4-BE49-F238E27FC236}">
                <a16:creationId xmlns:a16="http://schemas.microsoft.com/office/drawing/2014/main" id="{087E2F9F-FA40-8E4A-83F9-FBCD09BC6305}"/>
              </a:ext>
            </a:extLst>
          </p:cNvPr>
          <p:cNvSpPr>
            <a:spLocks noChangeArrowheads="1"/>
          </p:cNvSpPr>
          <p:nvPr/>
        </p:nvSpPr>
        <p:spPr bwMode="auto">
          <a:xfrm>
            <a:off x="357188" y="3929063"/>
            <a:ext cx="278606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экспертиза документов </a:t>
            </a:r>
            <a:endParaRPr lang="ru-RU" altLang="ru-RU" sz="1400">
              <a:latin typeface="Arial" panose="020B0604020202020204" pitchFamily="34" charset="0"/>
            </a:endParaRPr>
          </a:p>
        </p:txBody>
      </p:sp>
      <p:sp>
        <p:nvSpPr>
          <p:cNvPr id="46089" name="Прямоугольник 12">
            <a:extLst>
              <a:ext uri="{FF2B5EF4-FFF2-40B4-BE49-F238E27FC236}">
                <a16:creationId xmlns:a16="http://schemas.microsoft.com/office/drawing/2014/main" id="{FDB3CFBF-CC41-8540-A74B-69FB43BB3427}"/>
              </a:ext>
            </a:extLst>
          </p:cNvPr>
          <p:cNvSpPr>
            <a:spLocks noChangeArrowheads="1"/>
          </p:cNvSpPr>
          <p:nvPr/>
        </p:nvSpPr>
        <p:spPr bwMode="auto">
          <a:xfrm>
            <a:off x="3429000" y="3929063"/>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портретная экспертиза</a:t>
            </a:r>
            <a:endParaRPr lang="ru-RU" altLang="ru-RU" sz="1400">
              <a:latin typeface="Arial" panose="020B0604020202020204" pitchFamily="34" charset="0"/>
            </a:endParaRPr>
          </a:p>
        </p:txBody>
      </p:sp>
      <p:sp>
        <p:nvSpPr>
          <p:cNvPr id="46090" name="Прямоугольник 13">
            <a:extLst>
              <a:ext uri="{FF2B5EF4-FFF2-40B4-BE49-F238E27FC236}">
                <a16:creationId xmlns:a16="http://schemas.microsoft.com/office/drawing/2014/main" id="{278087A3-6C95-E849-9B1C-66B4AE1EA15E}"/>
              </a:ext>
            </a:extLst>
          </p:cNvPr>
          <p:cNvSpPr>
            <a:spLocks noChangeArrowheads="1"/>
          </p:cNvSpPr>
          <p:nvPr/>
        </p:nvSpPr>
        <p:spPr bwMode="auto">
          <a:xfrm>
            <a:off x="6429375" y="5357813"/>
            <a:ext cx="2500313"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видеофонографическая экспертиза</a:t>
            </a:r>
            <a:endParaRPr lang="ru-RU" altLang="ru-RU" sz="1400">
              <a:latin typeface="Arial" panose="020B0604020202020204" pitchFamily="34" charset="0"/>
            </a:endParaRPr>
          </a:p>
        </p:txBody>
      </p:sp>
      <p:sp>
        <p:nvSpPr>
          <p:cNvPr id="46091" name="Прямоугольник 14">
            <a:extLst>
              <a:ext uri="{FF2B5EF4-FFF2-40B4-BE49-F238E27FC236}">
                <a16:creationId xmlns:a16="http://schemas.microsoft.com/office/drawing/2014/main" id="{12A40F4C-4E08-554C-9D51-B83770BB64A4}"/>
              </a:ext>
            </a:extLst>
          </p:cNvPr>
          <p:cNvSpPr>
            <a:spLocks noChangeArrowheads="1"/>
          </p:cNvSpPr>
          <p:nvPr/>
        </p:nvSpPr>
        <p:spPr bwMode="auto">
          <a:xfrm>
            <a:off x="6357938" y="3929063"/>
            <a:ext cx="25717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 судебная фототехническая экспертиза</a:t>
            </a:r>
          </a:p>
        </p:txBody>
      </p:sp>
      <p:sp>
        <p:nvSpPr>
          <p:cNvPr id="46092" name="Прямоугольник 15">
            <a:extLst>
              <a:ext uri="{FF2B5EF4-FFF2-40B4-BE49-F238E27FC236}">
                <a16:creationId xmlns:a16="http://schemas.microsoft.com/office/drawing/2014/main" id="{F8FD0106-3A9A-7643-AF0C-3F1018F022E5}"/>
              </a:ext>
            </a:extLst>
          </p:cNvPr>
          <p:cNvSpPr>
            <a:spLocks noChangeArrowheads="1"/>
          </p:cNvSpPr>
          <p:nvPr/>
        </p:nvSpPr>
        <p:spPr bwMode="auto">
          <a:xfrm>
            <a:off x="357188" y="4643438"/>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трасологическая экспертиза</a:t>
            </a:r>
            <a:endParaRPr lang="ru-RU" altLang="ru-RU" sz="1400">
              <a:latin typeface="Arial" panose="020B0604020202020204" pitchFamily="34" charset="0"/>
            </a:endParaRPr>
          </a:p>
        </p:txBody>
      </p:sp>
      <p:sp>
        <p:nvSpPr>
          <p:cNvPr id="46093" name="Прямоугольник 16">
            <a:extLst>
              <a:ext uri="{FF2B5EF4-FFF2-40B4-BE49-F238E27FC236}">
                <a16:creationId xmlns:a16="http://schemas.microsoft.com/office/drawing/2014/main" id="{F37E8CAF-8647-F34B-8D5D-933868B9C9C1}"/>
              </a:ext>
            </a:extLst>
          </p:cNvPr>
          <p:cNvSpPr>
            <a:spLocks noChangeArrowheads="1"/>
          </p:cNvSpPr>
          <p:nvPr/>
        </p:nvSpPr>
        <p:spPr bwMode="auto">
          <a:xfrm>
            <a:off x="6386513" y="4643438"/>
            <a:ext cx="25431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баллистическая экспертиза</a:t>
            </a:r>
            <a:endParaRPr lang="ru-RU" altLang="ru-RU" sz="1400">
              <a:latin typeface="Arial" panose="020B0604020202020204" pitchFamily="34" charset="0"/>
            </a:endParaRPr>
          </a:p>
        </p:txBody>
      </p:sp>
      <p:sp>
        <p:nvSpPr>
          <p:cNvPr id="46094" name="Прямоугольник 17">
            <a:extLst>
              <a:ext uri="{FF2B5EF4-FFF2-40B4-BE49-F238E27FC236}">
                <a16:creationId xmlns:a16="http://schemas.microsoft.com/office/drawing/2014/main" id="{30D5C8B5-C5D1-0A4D-95A6-8B39BFE31BCD}"/>
              </a:ext>
            </a:extLst>
          </p:cNvPr>
          <p:cNvSpPr>
            <a:spLocks noChangeArrowheads="1"/>
          </p:cNvSpPr>
          <p:nvPr/>
        </p:nvSpPr>
        <p:spPr bwMode="auto">
          <a:xfrm>
            <a:off x="357188" y="5286375"/>
            <a:ext cx="2714625"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экспертиза веществ и материалов и изделий из них </a:t>
            </a:r>
            <a:endParaRPr lang="ru-RU" altLang="ru-RU" sz="1400">
              <a:latin typeface="Arial" panose="020B0604020202020204" pitchFamily="34" charset="0"/>
            </a:endParaRPr>
          </a:p>
        </p:txBody>
      </p:sp>
      <p:sp>
        <p:nvSpPr>
          <p:cNvPr id="46095" name="Прямоугольник 18">
            <a:extLst>
              <a:ext uri="{FF2B5EF4-FFF2-40B4-BE49-F238E27FC236}">
                <a16:creationId xmlns:a16="http://schemas.microsoft.com/office/drawing/2014/main" id="{2A4E9C77-5248-1341-BE12-D25DE71CB3F6}"/>
              </a:ext>
            </a:extLst>
          </p:cNvPr>
          <p:cNvSpPr>
            <a:spLocks noChangeArrowheads="1"/>
          </p:cNvSpPr>
          <p:nvPr/>
        </p:nvSpPr>
        <p:spPr bwMode="auto">
          <a:xfrm>
            <a:off x="357188" y="6215063"/>
            <a:ext cx="47863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экспертиза  наркотических средств, психотропных веществ и прекурсоров</a:t>
            </a:r>
          </a:p>
        </p:txBody>
      </p:sp>
      <p:sp>
        <p:nvSpPr>
          <p:cNvPr id="46096" name="Прямоугольник 19">
            <a:extLst>
              <a:ext uri="{FF2B5EF4-FFF2-40B4-BE49-F238E27FC236}">
                <a16:creationId xmlns:a16="http://schemas.microsoft.com/office/drawing/2014/main" id="{9C7C6F8B-918A-764E-98E0-46EF88281236}"/>
              </a:ext>
            </a:extLst>
          </p:cNvPr>
          <p:cNvSpPr>
            <a:spLocks noChangeArrowheads="1"/>
          </p:cNvSpPr>
          <p:nvPr/>
        </p:nvSpPr>
        <p:spPr bwMode="auto">
          <a:xfrm>
            <a:off x="5429250" y="6215063"/>
            <a:ext cx="35004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экспертиза обстоятельств ДТП и транспортных средств</a:t>
            </a:r>
            <a:endParaRPr lang="ru-RU" altLang="ru-RU" sz="1400">
              <a:latin typeface="Arial" panose="020B0604020202020204" pitchFamily="34" charset="0"/>
            </a:endParaRPr>
          </a:p>
        </p:txBody>
      </p:sp>
    </p:spTree>
  </p:cSld>
  <p:clrMapOvr>
    <a:masterClrMapping/>
  </p:clrMapOvr>
  <p:transition>
    <p:wipe dir="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Прямоугольник 1">
            <a:extLst>
              <a:ext uri="{FF2B5EF4-FFF2-40B4-BE49-F238E27FC236}">
                <a16:creationId xmlns:a16="http://schemas.microsoft.com/office/drawing/2014/main" id="{86777A62-6658-CE4A-BC29-67C746B9A93D}"/>
              </a:ext>
            </a:extLst>
          </p:cNvPr>
          <p:cNvSpPr>
            <a:spLocks noChangeArrowheads="1"/>
          </p:cNvSpPr>
          <p:nvPr/>
        </p:nvSpPr>
        <p:spPr bwMode="auto">
          <a:xfrm>
            <a:off x="468313" y="385763"/>
            <a:ext cx="8207375" cy="6086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Задачи, решаемые при производстве экспертизы:</a:t>
            </a:r>
            <a:endParaRPr lang="ru-RU" altLang="ru-RU" sz="20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диагностика товаров, представленных на исследование: определение технических параметров, отсутствия/наличия дефектов, уровня износа;</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классификация товаров, представленных на исследования: отнесение к классу, группе и виду по известным и общепринятым классификациям;</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идентификация товаров, представленных на исследование: сравнительное исследование на предмет соответствия образцу, сравнительное исследование на предмет принадлежности частей целому в рамках товароведения, определение соответствия характеристик товара (кроме стоимости) требованиям соответствующих стандартов и технических условий; </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проведение ситуационного анализа с использованием затратного, сравнительного и доходного подходов при определении стоимостных характеристик товара.</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Прямоугольник 1">
            <a:extLst>
              <a:ext uri="{FF2B5EF4-FFF2-40B4-BE49-F238E27FC236}">
                <a16:creationId xmlns:a16="http://schemas.microsoft.com/office/drawing/2014/main" id="{76ACE0D6-E6C4-B54B-B7C3-B23B1EDB3E9E}"/>
              </a:ext>
            </a:extLst>
          </p:cNvPr>
          <p:cNvSpPr>
            <a:spLocks noChangeArrowheads="1"/>
          </p:cNvSpPr>
          <p:nvPr/>
        </p:nvSpPr>
        <p:spPr bwMode="auto">
          <a:xfrm>
            <a:off x="287338" y="336550"/>
            <a:ext cx="8569325" cy="6184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данной экспертизы решаются следующие вопросы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каково наименование товара;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технические характеристики товара требованиям </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стандарта (указать реквизиты стандарта);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технические характеристики товара техническим условиям (указать реквизиты технических условий);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наименование и характеристики товара указанным на этикетке маркировочным обозначениям, клеймам;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каким способом (самодельным или фабрично-заводским) изготовлен товар;</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являются ли данные изделия товарами отечественного или зарубежного производства;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средняя рыночная стоимость товара;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средняя рыночная стоимость товара с учетом имеющегося износа;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средняя рыночная стоимость товара без учета имеющегося износа;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в изделии дефекты;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 характер дефектов (производственный, эксплуатационный);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изготовлен ли представленный товар на предприятии, образцы продукции которого представлены;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 входило ли представленное изделие в одну производственную партию;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соответствует ли изделие представленному образцу;</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иные вопросы, имеющие значение для дела и относящиеся к компетенции эксперта.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Прямоугольник 1">
            <a:extLst>
              <a:ext uri="{FF2B5EF4-FFF2-40B4-BE49-F238E27FC236}">
                <a16:creationId xmlns:a16="http://schemas.microsoft.com/office/drawing/2014/main" id="{A87B9479-A706-E246-ADA9-3C19DE69A750}"/>
              </a:ext>
            </a:extLst>
          </p:cNvPr>
          <p:cNvSpPr>
            <a:spLocks noChangeArrowheads="1"/>
          </p:cNvSpPr>
          <p:nvPr/>
        </p:nvSpPr>
        <p:spPr bwMode="auto">
          <a:xfrm>
            <a:off x="176213" y="192088"/>
            <a:ext cx="8809037" cy="1816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u="sng">
                <a:solidFill>
                  <a:srgbClr val="000000"/>
                </a:solidFill>
                <a:latin typeface="Arial" panose="020B0604020202020204" pitchFamily="34" charset="0"/>
                <a:cs typeface="Consolas" panose="020B0609020204030204" pitchFamily="49" charset="0"/>
              </a:rPr>
              <a:t>Объектами экспертизы являются:</a:t>
            </a:r>
            <a:endParaRPr lang="ru-RU" altLang="ru-RU" sz="1400" b="1" u="sng">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промышленные товары; </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упаковка;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маркировка;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сравнительный образец;</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документ, содержащий информацию о характеристиках актива и факторах, формирующих данные характеристики;</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иные документы и материалы, имеющие значение для дела.</a:t>
            </a:r>
            <a:endParaRPr lang="ru-RU" altLang="ru-RU" sz="1400">
              <a:latin typeface="Consolas" panose="020B0609020204030204" pitchFamily="49" charset="0"/>
              <a:cs typeface="Consolas" panose="020B0609020204030204" pitchFamily="49" charset="0"/>
            </a:endParaRPr>
          </a:p>
        </p:txBody>
      </p:sp>
      <p:sp>
        <p:nvSpPr>
          <p:cNvPr id="284674" name="Прямоугольник 2">
            <a:extLst>
              <a:ext uri="{FF2B5EF4-FFF2-40B4-BE49-F238E27FC236}">
                <a16:creationId xmlns:a16="http://schemas.microsoft.com/office/drawing/2014/main" id="{74AD6117-C661-A947-8512-B4C9DC91C388}"/>
              </a:ext>
            </a:extLst>
          </p:cNvPr>
          <p:cNvSpPr>
            <a:spLocks noChangeArrowheads="1"/>
          </p:cNvSpPr>
          <p:nvPr/>
        </p:nvSpPr>
        <p:spPr bwMode="auto">
          <a:xfrm>
            <a:off x="176213" y="2205038"/>
            <a:ext cx="8826500" cy="44005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u="sng">
                <a:solidFill>
                  <a:srgbClr val="000000"/>
                </a:solidFill>
                <a:latin typeface="Arial" panose="020B0604020202020204" pitchFamily="34" charset="0"/>
                <a:cs typeface="Consolas" panose="020B0609020204030204" pitchFamily="49" charset="0"/>
              </a:rPr>
              <a:t>В рамках данной экспертизы исследуются следующие товары:</a:t>
            </a:r>
            <a:endParaRPr lang="ru-RU" altLang="ru-RU" sz="1400" b="1" u="sng">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одежно-обувные товары и текстильные материалы: материалы для одежды и штучные текстильные изделия, одежда, головные уборы, обувь, галантерейные товары;</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гигиенические товары: парфюмерные товары, косметические товары, приборы и принадлежности для санитарии и личной гигиены;</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товары для украшения: ювелирные товары, художественно-декоративные товары;</a:t>
            </a:r>
            <a:endParaRPr lang="ru-RU" altLang="ru-RU" sz="1400">
              <a:latin typeface="Consolas" panose="020B0609020204030204" pitchFamily="49" charset="0"/>
              <a:cs typeface="Consolas" panose="020B0609020204030204" pitchFamily="49" charset="0"/>
            </a:endParaRPr>
          </a:p>
          <a:p>
            <a:pPr>
              <a:spcBef>
                <a:spcPct val="0"/>
              </a:spcBef>
            </a:pPr>
            <a:r>
              <a:rPr lang="en-US" altLang="ru-RU" sz="1400">
                <a:solidFill>
                  <a:srgbClr val="000000"/>
                </a:solidFill>
                <a:latin typeface="Arial" panose="020B0604020202020204" pitchFamily="34" charset="0"/>
                <a:cs typeface="Consolas" panose="020B0609020204030204" pitchFamily="49" charset="0"/>
              </a:rPr>
              <a:t> </a:t>
            </a:r>
            <a:r>
              <a:rPr lang="ru-RU" altLang="ru-RU" sz="1400">
                <a:solidFill>
                  <a:srgbClr val="000000"/>
                </a:solidFill>
                <a:latin typeface="Arial" panose="020B0604020202020204" pitchFamily="34" charset="0"/>
                <a:cs typeface="Consolas" panose="020B0609020204030204" pitchFamily="49" charset="0"/>
              </a:rPr>
              <a:t>культурно-бытовые товары: электротовары (аудиовидеотехника, офисная техника и компьютеры, средства связи, техника для фото- и видеосъемки), товары для активного отдыха и спорта, товары для умственного творчества и интеллектуального развития;</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транспортные средства личного пользования: велотранспорт и запасные части к нему;</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нефтепродукты и смазочные материалы;</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хозяйственные товары: мебель и предметы украшения интерьера, посуда и столовые приборы, бытовая техника, товары бытовой химии, хозинструменты и инвентарь, сельскозтовары</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медицинские товары (кроме лекарственных средств и пищевых добавок);</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емкости, не являющиеся частью системы водоснабжения и канализации здания и сооружения, также, не являющиеся частью подвижного состава железнодорожного и автомобильного транспорта;</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устройства и тара для сыпучих, штучных и тарно-штучных материалов (единичные самостоятельные устройства, не связанные с системой передачи, не являющиеся частью зданий и сооружений);</a:t>
            </a:r>
            <a:endParaRPr lang="ru-RU" altLang="ru-RU" sz="1400">
              <a:latin typeface="Consolas" panose="020B0609020204030204" pitchFamily="49" charset="0"/>
              <a:cs typeface="Consolas" panose="020B0609020204030204" pitchFamily="49" charset="0"/>
            </a:endParaRPr>
          </a:p>
          <a:p>
            <a:pPr>
              <a:spcBef>
                <a:spcPct val="0"/>
              </a:spcBef>
            </a:pPr>
            <a:r>
              <a:rPr lang="ru-RU" altLang="ru-RU" sz="1400">
                <a:solidFill>
                  <a:srgbClr val="000000"/>
                </a:solidFill>
                <a:latin typeface="Arial" panose="020B0604020202020204" pitchFamily="34" charset="0"/>
                <a:cs typeface="Consolas" panose="020B0609020204030204" pitchFamily="49" charset="0"/>
              </a:rPr>
              <a:t>иные товары, не участвующие в строительстве зданий и сооружений, и не являющиеся частью зданий и сооружений, а также, не являющиеся частью того или иного вида транспорта.</a:t>
            </a:r>
            <a:endParaRPr lang="ru-RU" altLang="ru-RU" sz="14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Прямоугольник 1">
            <a:extLst>
              <a:ext uri="{FF2B5EF4-FFF2-40B4-BE49-F238E27FC236}">
                <a16:creationId xmlns:a16="http://schemas.microsoft.com/office/drawing/2014/main" id="{EB86ACC9-51E3-714C-986B-C467AE899937}"/>
              </a:ext>
            </a:extLst>
          </p:cNvPr>
          <p:cNvSpPr>
            <a:spLocks noChangeArrowheads="1"/>
          </p:cNvSpPr>
          <p:nvPr/>
        </p:nvSpPr>
        <p:spPr bwMode="auto">
          <a:xfrm>
            <a:off x="395288" y="133350"/>
            <a:ext cx="8424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исследование продовольственных товаров</a:t>
            </a:r>
            <a:r>
              <a:rPr lang="ru-RU" altLang="ru-RU" sz="1800" b="1">
                <a:solidFill>
                  <a:srgbClr val="000000"/>
                </a:solidFill>
                <a:latin typeface="Arial" panose="020B0604020202020204" pitchFamily="34" charset="0"/>
                <a:cs typeface="Consolas" panose="020B0609020204030204" pitchFamily="49" charset="0"/>
              </a:rPr>
              <a:t> </a:t>
            </a:r>
            <a:endParaRPr lang="ru-RU" altLang="ru-RU" sz="1800">
              <a:latin typeface="Arial" panose="020B0604020202020204" pitchFamily="34" charset="0"/>
            </a:endParaRPr>
          </a:p>
        </p:txBody>
      </p:sp>
      <p:sp>
        <p:nvSpPr>
          <p:cNvPr id="285698" name="Прямоугольник 2">
            <a:extLst>
              <a:ext uri="{FF2B5EF4-FFF2-40B4-BE49-F238E27FC236}">
                <a16:creationId xmlns:a16="http://schemas.microsoft.com/office/drawing/2014/main" id="{CFAA16E0-AC87-7D4D-8D91-64841BDA2C70}"/>
              </a:ext>
            </a:extLst>
          </p:cNvPr>
          <p:cNvSpPr>
            <a:spLocks noChangeArrowheads="1"/>
          </p:cNvSpPr>
          <p:nvPr/>
        </p:nvSpPr>
        <p:spPr bwMode="auto">
          <a:xfrm>
            <a:off x="260350" y="681038"/>
            <a:ext cx="8640763"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судебной товароведческой экспертизы</a:t>
            </a:r>
            <a:r>
              <a:rPr lang="ru-RU" altLang="ru-RU" sz="1800">
                <a:solidFill>
                  <a:srgbClr val="000000"/>
                </a:solidFill>
                <a:latin typeface="Arial" panose="020B0604020202020204" pitchFamily="34" charset="0"/>
                <a:cs typeface="Consolas" panose="020B0609020204030204" pitchFamily="49" charset="0"/>
              </a:rPr>
              <a:t> являются фактические данные об основополагающих характеристиках продовольственных товаров, влияющих на потребительную и иную стоимость, и факторов, формирующих данные характеристики.</a:t>
            </a:r>
            <a:endParaRPr lang="ru-RU" altLang="ru-RU" sz="1100">
              <a:latin typeface="Consolas" panose="020B0609020204030204" pitchFamily="49" charset="0"/>
              <a:cs typeface="Consolas" panose="020B0609020204030204" pitchFamily="49" charset="0"/>
            </a:endParaRPr>
          </a:p>
        </p:txBody>
      </p:sp>
      <p:sp>
        <p:nvSpPr>
          <p:cNvPr id="285699" name="Прямоугольник 3">
            <a:extLst>
              <a:ext uri="{FF2B5EF4-FFF2-40B4-BE49-F238E27FC236}">
                <a16:creationId xmlns:a16="http://schemas.microsoft.com/office/drawing/2014/main" id="{C91C29C6-036B-274F-9A73-E9F578D7B989}"/>
              </a:ext>
            </a:extLst>
          </p:cNvPr>
          <p:cNvSpPr>
            <a:spLocks noChangeArrowheads="1"/>
          </p:cNvSpPr>
          <p:nvPr/>
        </p:nvSpPr>
        <p:spPr bwMode="auto">
          <a:xfrm>
            <a:off x="266700" y="2060575"/>
            <a:ext cx="8629650" cy="4556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Задачи, решаемые при производстве экспертизы:</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диагностика объектов исследования в рамках товароведения (отсутствие/ наличие дефектов, состояние объекта, срок годности, требования к качеству (физико–химические показатели) согласно представленным документам, размеры, масса, количество, дозировка);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классификация объектов исследования (отнесение к классу, группе, виду);</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идентификация объектов исследования в рамках товароведения (сравнительное исследование на предмет соответствия образца и объекта исследования, сравнительное исследование на предмет принадлежности частей объекту в рамках товароведения, определение соответствия характеристик объекта (кроме стоимости) требованиям соответствующих стандартов и технических условий.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проведение ситуационного анализа с использованием затратного, сравнительного и доходного подходов при определении стоимостных характеристик товара.</a:t>
            </a:r>
          </a:p>
          <a:p>
            <a:pPr algn="ctr">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Исключается из круга задач данной экспертизы: исследование соответствия характеристик объекта требованиям санитарной и экологической безопасности, технологии изготовления, о причинах нарушения функциональных свойств товара, исследование на предмет соответствия стоимости товара условиям договора и проектной сметной документации.</a:t>
            </a:r>
            <a:endParaRPr lang="ru-RU" altLang="ru-RU" sz="1600" b="1">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Прямоугольник 1">
            <a:extLst>
              <a:ext uri="{FF2B5EF4-FFF2-40B4-BE49-F238E27FC236}">
                <a16:creationId xmlns:a16="http://schemas.microsoft.com/office/drawing/2014/main" id="{C3554C96-9EBC-3549-9211-49BEE0AC5F8F}"/>
              </a:ext>
            </a:extLst>
          </p:cNvPr>
          <p:cNvSpPr>
            <a:spLocks noChangeArrowheads="1"/>
          </p:cNvSpPr>
          <p:nvPr/>
        </p:nvSpPr>
        <p:spPr bwMode="auto">
          <a:xfrm>
            <a:off x="250825" y="260350"/>
            <a:ext cx="8713788" cy="646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данной экспертизы решаются следующие вопросы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каково наименование товара;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из какого вида сырья изготовлен товар;</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отвечает ли качество товара ГОСТам, техническим или договорным условиям;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наименование и характеристики товара указанным на этикетке маркировочным обозначениям;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каким способом (самодельным или фабрично-заводским) изготовлен товар;</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являются ли товар продуктом отечественного или зарубежного производства;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соответствуют ли условия хранения и транспортировки товаров требованиям стандартов (указать стандарт);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потеря стоимости в результате порчи товара;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норма потерь при хранении товара;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средняя рыночная стоимость товара;</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средняя рыночная стоимость товара с учетом изменения его свойств (порчи, повреждения упаковки);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в товаре дефекты;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естественная убыль товара при определенных условиях;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изготовлен ли представленный товар на предприятии, образцы продукции которого представлены;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 входил ли представленный товар в одну производственную партию;</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иные вопросы, имеющие значение для дела и относящиеся к компетенции эксперта.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Прямоугольник 1">
            <a:extLst>
              <a:ext uri="{FF2B5EF4-FFF2-40B4-BE49-F238E27FC236}">
                <a16:creationId xmlns:a16="http://schemas.microsoft.com/office/drawing/2014/main" id="{20B203A1-3CD6-2E43-AB7D-B2CD83705B1A}"/>
              </a:ext>
            </a:extLst>
          </p:cNvPr>
          <p:cNvSpPr>
            <a:spLocks noChangeArrowheads="1"/>
          </p:cNvSpPr>
          <p:nvPr/>
        </p:nvSpPr>
        <p:spPr bwMode="auto">
          <a:xfrm>
            <a:off x="179388" y="115888"/>
            <a:ext cx="8785225" cy="12017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экспертизы продовольственных товаров являются</a:t>
            </a:r>
            <a:r>
              <a:rPr lang="ru-RU" altLang="ru-RU" sz="1800">
                <a:solidFill>
                  <a:srgbClr val="000000"/>
                </a:solidFill>
                <a:latin typeface="Arial" panose="020B0604020202020204" pitchFamily="34" charset="0"/>
                <a:cs typeface="Consolas" panose="020B0609020204030204" pitchFamily="49" charset="0"/>
              </a:rPr>
              <a:t>: упаковка; маркировка; сравнительный образец; документ, содержащий информацию о характеристиках актива и факторах, формирующих данные характеристики;</a:t>
            </a:r>
            <a:endParaRPr lang="ru-RU" altLang="ru-RU" sz="1800">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иные документы и материалы, имеющие значение для дела.</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
        <p:nvSpPr>
          <p:cNvPr id="287746" name="Прямоугольник 2">
            <a:extLst>
              <a:ext uri="{FF2B5EF4-FFF2-40B4-BE49-F238E27FC236}">
                <a16:creationId xmlns:a16="http://schemas.microsoft.com/office/drawing/2014/main" id="{443A807C-8D16-4546-AC75-515D21D896BB}"/>
              </a:ext>
            </a:extLst>
          </p:cNvPr>
          <p:cNvSpPr>
            <a:spLocks noChangeArrowheads="1"/>
          </p:cNvSpPr>
          <p:nvPr/>
        </p:nvSpPr>
        <p:spPr bwMode="auto">
          <a:xfrm>
            <a:off x="179388" y="1385888"/>
            <a:ext cx="8785225" cy="5356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данной экспертизы исследуются следующие товары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вспомогательные товары: пищевые добавки, пряности, приправы, натуральные улучшители консистенции;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товары растительного происхождения: зерномучные (зерно, мука, крупа, хлебобулочные и макаронные изделия), плодоовощные (свежие плоды, овощи, грибы и продукты их переработки), вкусовые (алкогольные, слабоалкогольные и безалкогольные напитки, чай, кофе, табак и табачные изделия), сахар и его заменители, крахмал и крахмалопродукты, кондитерские товары (растительные масла и маргариновая продукция;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товары животного происхождения: пищевые жиры животного происхождения, молочные (кисломолочные изделия - молоко, сметана, творог, сливки, масло, сыры), мясные (мясо различных животных и птиц и продукты их переработки (колбасные изделия, мясокопчености, мясные консервы, полуфабрикаты и кулинарные изделия), рыбные (рыба свежая, соленая, вяленая, копченая, сушеная, консервы, рыбная икра), нерыбное водное сырье (раки, крабы, моллюски, водоросли и другие), яйца и яйцепродукты (яйца птиц и продукты их переработки (меланж, яичный порошок);</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комбинированные товары: продукты детского питания, пищевые концентраты;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лекарственные препараты и биологически-активные добавки.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Прямоугольник 1">
            <a:extLst>
              <a:ext uri="{FF2B5EF4-FFF2-40B4-BE49-F238E27FC236}">
                <a16:creationId xmlns:a16="http://schemas.microsoft.com/office/drawing/2014/main" id="{A4A73C89-BAFE-6D47-92C7-B1FFCF6A158A}"/>
              </a:ext>
            </a:extLst>
          </p:cNvPr>
          <p:cNvSpPr>
            <a:spLocks noChangeArrowheads="1"/>
          </p:cNvSpPr>
          <p:nvPr/>
        </p:nvSpPr>
        <p:spPr bwMode="auto">
          <a:xfrm>
            <a:off x="395288" y="188913"/>
            <a:ext cx="8353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автотовароведческое исследование</a:t>
            </a:r>
            <a:r>
              <a:rPr lang="ru-RU" altLang="ru-RU" sz="1800">
                <a:latin typeface="Arial" panose="020B0604020202020204" pitchFamily="34" charset="0"/>
              </a:rPr>
              <a:t> </a:t>
            </a:r>
          </a:p>
        </p:txBody>
      </p:sp>
      <p:sp>
        <p:nvSpPr>
          <p:cNvPr id="288770" name="Прямоугольник 1">
            <a:extLst>
              <a:ext uri="{FF2B5EF4-FFF2-40B4-BE49-F238E27FC236}">
                <a16:creationId xmlns:a16="http://schemas.microsoft.com/office/drawing/2014/main" id="{6A235CC2-D46E-9246-9E35-A6E594326827}"/>
              </a:ext>
            </a:extLst>
          </p:cNvPr>
          <p:cNvSpPr>
            <a:spLocks noChangeArrowheads="1"/>
          </p:cNvSpPr>
          <p:nvPr/>
        </p:nvSpPr>
        <p:spPr bwMode="auto">
          <a:xfrm>
            <a:off x="227013" y="577850"/>
            <a:ext cx="8567737" cy="203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судебно-экспертного автотовароведческого исследования</a:t>
            </a:r>
            <a:r>
              <a:rPr lang="ru-RU" altLang="ru-RU" sz="1800">
                <a:solidFill>
                  <a:srgbClr val="000000"/>
                </a:solidFill>
                <a:latin typeface="Arial" panose="020B0604020202020204" pitchFamily="34" charset="0"/>
                <a:cs typeface="Consolas" panose="020B0609020204030204" pitchFamily="49" charset="0"/>
              </a:rPr>
              <a:t> является установление фактических данных о техническом состоянии автомототранспортных средств (далее - АМТС), дате выпуска АМТС, принадлежности его к определенной марке и модели, наличия и характера технических повреждений, стоимости АМТС и отдельных элементов, стоимости восстановительного ремонта, утраты товарной стоимости ТС в связи с ДТП или в результате иных повреждений и событий.</a:t>
            </a:r>
            <a:r>
              <a:rPr lang="ru-RU" altLang="ru-RU" sz="1800">
                <a:latin typeface="Arial" panose="020B0604020202020204" pitchFamily="34" charset="0"/>
              </a:rPr>
              <a:t> </a:t>
            </a:r>
          </a:p>
        </p:txBody>
      </p:sp>
      <p:sp>
        <p:nvSpPr>
          <p:cNvPr id="288771" name="Прямоугольник 2">
            <a:extLst>
              <a:ext uri="{FF2B5EF4-FFF2-40B4-BE49-F238E27FC236}">
                <a16:creationId xmlns:a16="http://schemas.microsoft.com/office/drawing/2014/main" id="{94DD4564-024D-514C-B0D4-D96829838874}"/>
              </a:ext>
            </a:extLst>
          </p:cNvPr>
          <p:cNvSpPr>
            <a:spLocks noChangeArrowheads="1"/>
          </p:cNvSpPr>
          <p:nvPr/>
        </p:nvSpPr>
        <p:spPr bwMode="auto">
          <a:xfrm>
            <a:off x="231775" y="2698750"/>
            <a:ext cx="8569325" cy="3970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Задачи, решение которых определяет содержание судебно-автотовароведческого исследования, включают:</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идентификацию объекта экспертизы (АМТС в целом; его детали, узлы,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агрегаты), если для этого не требуется проведения экспертизы другого рода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или вида;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характера и степени повреждений, дефектов, неисправностей АМТС, если для этого не требуется проведения экспертизы другого рода или вида;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технологии и стоимости восстановительного ремонта АМТС в связи с ДТП или в результате иных повреждений;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износа АМТС и его частей;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стоимости годных остатков АМТС;</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величины утраты товарной стоимости АМТС;</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стоимости АМТС и его частей.</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44BA8A5-90AB-1A49-ACC6-F56062E06CE3}"/>
              </a:ext>
            </a:extLst>
          </p:cNvPr>
          <p:cNvSpPr/>
          <p:nvPr/>
        </p:nvSpPr>
        <p:spPr>
          <a:xfrm>
            <a:off x="395288" y="160338"/>
            <a:ext cx="8424862" cy="3046412"/>
          </a:xfrm>
          <a:prstGeom prst="rect">
            <a:avLst/>
          </a:prstGeom>
          <a:ln w="28575">
            <a:solidFill>
              <a:schemeClr val="tx1"/>
            </a:solidFill>
          </a:ln>
        </p:spPr>
        <p:txBody>
          <a:bodyPr>
            <a:spAutoFit/>
          </a:bodyPr>
          <a:lstStyle/>
          <a:p>
            <a:pPr algn="ctr">
              <a:spcAft>
                <a:spcPts val="0"/>
              </a:spcAft>
              <a:defRPr/>
            </a:pPr>
            <a:r>
              <a:rPr lang="ru-RU" sz="1600" b="1" u="sng" dirty="0">
                <a:solidFill>
                  <a:srgbClr val="000000"/>
                </a:solidFill>
                <a:ea typeface="Consolas" panose="020B0609020204030204" pitchFamily="49" charset="0"/>
                <a:cs typeface="Arial" panose="020B0604020202020204" pitchFamily="34" charset="0"/>
              </a:rPr>
              <a:t>На разрешение судебной экспертизы в рамках данного вида исследования могут быть поставлены следующие типовые вопросы</a:t>
            </a:r>
            <a:r>
              <a:rPr lang="ru-RU" sz="1600" dirty="0">
                <a:solidFill>
                  <a:srgbClr val="000000"/>
                </a:solidFill>
                <a:ea typeface="Consolas" panose="020B0609020204030204" pitchFamily="49" charset="0"/>
                <a:cs typeface="Arial" panose="020B0604020202020204" pitchFamily="34" charset="0"/>
              </a:rPr>
              <a:t>:</a:t>
            </a:r>
            <a:endParaRPr lang="ru-RU" sz="1600" dirty="0">
              <a:ea typeface="Consolas" panose="020B0609020204030204" pitchFamily="49" charset="0"/>
              <a:cs typeface="Arial" panose="020B0604020202020204" pitchFamily="34" charset="0"/>
            </a:endParaRPr>
          </a:p>
          <a:p>
            <a:pPr marL="180975" indent="-180975"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какова величина физического износа представленного АМТС;</a:t>
            </a:r>
            <a:endParaRPr lang="ru-RU" sz="1600" dirty="0">
              <a:ea typeface="Consolas" panose="020B0609020204030204" pitchFamily="49" charset="0"/>
              <a:cs typeface="Arial" panose="020B0604020202020204" pitchFamily="34" charset="0"/>
            </a:endParaRPr>
          </a:p>
          <a:p>
            <a:pPr marL="180975" indent="-180975"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какова рыночная стоимость АМТС;</a:t>
            </a:r>
            <a:endParaRPr lang="ru-RU" sz="1600" dirty="0">
              <a:ea typeface="Consolas" panose="020B0609020204030204" pitchFamily="49" charset="0"/>
              <a:cs typeface="Arial" panose="020B0604020202020204" pitchFamily="34" charset="0"/>
            </a:endParaRPr>
          </a:p>
          <a:p>
            <a:pPr marL="180975" indent="-180975"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какова стоимость восстановительного ремонта АМТС с учетом его физического износа;</a:t>
            </a:r>
            <a:endParaRPr lang="ru-RU" sz="1600" dirty="0">
              <a:ea typeface="Consolas" panose="020B0609020204030204" pitchFamily="49" charset="0"/>
              <a:cs typeface="Arial" panose="020B0604020202020204" pitchFamily="34" charset="0"/>
            </a:endParaRPr>
          </a:p>
          <a:p>
            <a:pPr marL="180975" indent="-180975"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какова стоимость восстановительного ремонта АМТС без учета его физического износа;</a:t>
            </a:r>
            <a:endParaRPr lang="ru-RU" sz="1600" dirty="0">
              <a:ea typeface="Consolas" panose="020B0609020204030204" pitchFamily="49" charset="0"/>
              <a:cs typeface="Arial" panose="020B0604020202020204" pitchFamily="34" charset="0"/>
            </a:endParaRPr>
          </a:p>
          <a:p>
            <a:pPr marL="180975" indent="-180975"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целесообразен ли восстановительный ремонт АМТС с экономической точки зрения;</a:t>
            </a:r>
            <a:endParaRPr lang="ru-RU" sz="1600" dirty="0">
              <a:ea typeface="Consolas" panose="020B0609020204030204" pitchFamily="49" charset="0"/>
              <a:cs typeface="Arial" panose="020B0604020202020204" pitchFamily="34" charset="0"/>
            </a:endParaRPr>
          </a:p>
          <a:p>
            <a:pPr marL="180975" indent="-180975"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какова величина утраты товарной стоимости АМТС;</a:t>
            </a:r>
            <a:endParaRPr lang="ru-RU" sz="1600" dirty="0">
              <a:ea typeface="Consolas" panose="020B0609020204030204" pitchFamily="49" charset="0"/>
              <a:cs typeface="Arial" panose="020B0604020202020204" pitchFamily="34" charset="0"/>
            </a:endParaRPr>
          </a:p>
          <a:p>
            <a:pPr marL="180975" indent="-180975" algn="just">
              <a:spcAft>
                <a:spcPts val="0"/>
              </a:spcAft>
              <a:buFont typeface="Arial" panose="020B0604020202020204" pitchFamily="34" charset="0"/>
              <a:buChar char="•"/>
              <a:defRPr/>
            </a:pPr>
            <a:r>
              <a:rPr lang="ru-RU" sz="1600" dirty="0">
                <a:solidFill>
                  <a:srgbClr val="000000"/>
                </a:solidFill>
                <a:ea typeface="Consolas" panose="020B0609020204030204" pitchFamily="49" charset="0"/>
                <a:cs typeface="Arial" panose="020B0604020202020204" pitchFamily="34" charset="0"/>
              </a:rPr>
              <a:t>установить характеристики представленного АМТС (модель, марка, год выпуска, комплектация и т.п.).</a:t>
            </a:r>
            <a:endParaRPr lang="ru-RU" sz="1600" dirty="0">
              <a:ea typeface="Consolas" panose="020B0609020204030204" pitchFamily="49" charset="0"/>
              <a:cs typeface="Arial" panose="020B0604020202020204" pitchFamily="34" charset="0"/>
            </a:endParaRPr>
          </a:p>
        </p:txBody>
      </p:sp>
      <p:sp>
        <p:nvSpPr>
          <p:cNvPr id="289794" name="Прямоугольник 2">
            <a:extLst>
              <a:ext uri="{FF2B5EF4-FFF2-40B4-BE49-F238E27FC236}">
                <a16:creationId xmlns:a16="http://schemas.microsoft.com/office/drawing/2014/main" id="{DC760A27-08D4-F54C-9C34-066840947D8B}"/>
              </a:ext>
            </a:extLst>
          </p:cNvPr>
          <p:cNvSpPr>
            <a:spLocks noChangeArrowheads="1"/>
          </p:cNvSpPr>
          <p:nvPr/>
        </p:nvSpPr>
        <p:spPr bwMode="auto">
          <a:xfrm>
            <a:off x="395288" y="3397250"/>
            <a:ext cx="8424862" cy="3292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Объектами автотовароведческого исследования являются</a:t>
            </a:r>
            <a:r>
              <a:rPr lang="ru-RU" altLang="ru-RU" sz="1600">
                <a:solidFill>
                  <a:srgbClr val="000000"/>
                </a:solidFill>
                <a:latin typeface="Arial" panose="020B0604020202020204" pitchFamily="34" charset="0"/>
                <a:cs typeface="Consolas" panose="020B0609020204030204" pitchFamily="49" charset="0"/>
              </a:rPr>
              <a:t>: </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АМТС в целом, как сложное изделие, его детали, узлы, агрегаты;</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документы и материалы, представленные для проведения экспертизы или исследования (техническая документация на АМТС;</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данные учета о пробеге (наработке) АМТС, другие относящиеся к АМТС документы;</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информация представительств автопроизводителей, предприятий автосервиса, торговли и т.д.;</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данные средств массовой информации, сети Интернет;</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фотоматериалы, программное обеспечение по идентификации и определению стоимости ремонта АМТС;</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информационные справочники и другие специализированные источники информации, относящиеся к предмету экспертизы.</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Прямоугольник 1">
            <a:extLst>
              <a:ext uri="{FF2B5EF4-FFF2-40B4-BE49-F238E27FC236}">
                <a16:creationId xmlns:a16="http://schemas.microsoft.com/office/drawing/2014/main" id="{34E121B2-4177-6D48-8460-D7521531139E}"/>
              </a:ext>
            </a:extLst>
          </p:cNvPr>
          <p:cNvSpPr>
            <a:spLocks noChangeArrowheads="1"/>
          </p:cNvSpPr>
          <p:nvPr/>
        </p:nvSpPr>
        <p:spPr bwMode="auto">
          <a:xfrm>
            <a:off x="323850" y="333375"/>
            <a:ext cx="8496300" cy="6435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Объекты и материалы, предоставляемые для проведения экспертизы:</a:t>
            </a:r>
            <a:endParaRPr lang="ru-RU" altLang="ru-RU" sz="11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постановление либо определение, служащее основанием для назначения и проведения экспертизы;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подлежащее исследованию АМТС (либо узлы и агрегаты) в чистом виде (в случае не предоставления АМТС непосредственно при назначении экспертизы, экспертом будет заявлено ходатайство об организации его осмотра);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уголовного либо гражданского дела, с обязательным наличием в которых регистрационных документов на АМТС (свидетельство о регистрации АМТС, справка-счет, договор купли-продажи или контракт на поставку, в оригинале, либо копии, заверенные лицом, назначающим экспертизу) и иных документов, необходимых для проведения исследования (например: заказ-наряд о производстве текущего ремонта, путевой лист АМТС и пр.). Кроме того, необходимо наличие административного материала о ДТП с протоколом осмотра и проверки технического состояния АМТС (проведенного непосредственно после происшествия), фотоснимков подлежащего исследованию ТС, актов оценки или заключений специалистов, проведенных до назначаемой экспертизы;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ценовая информация на запасные части АМТС (по необходимости).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Прямоугольник 1">
            <a:extLst>
              <a:ext uri="{FF2B5EF4-FFF2-40B4-BE49-F238E27FC236}">
                <a16:creationId xmlns:a16="http://schemas.microsoft.com/office/drawing/2014/main" id="{A656A4A4-4C01-BE49-AFFE-80031BF539F8}"/>
              </a:ext>
            </a:extLst>
          </p:cNvPr>
          <p:cNvSpPr>
            <a:spLocks noChangeArrowheads="1"/>
          </p:cNvSpPr>
          <p:nvPr/>
        </p:nvSpPr>
        <p:spPr bwMode="auto">
          <a:xfrm>
            <a:off x="611188" y="26035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строительно-товароведческое исследование</a:t>
            </a:r>
            <a:r>
              <a:rPr lang="ru-RU" altLang="ru-RU" sz="1800">
                <a:latin typeface="Arial" panose="020B0604020202020204" pitchFamily="34" charset="0"/>
              </a:rPr>
              <a:t> </a:t>
            </a:r>
          </a:p>
        </p:txBody>
      </p:sp>
      <p:sp>
        <p:nvSpPr>
          <p:cNvPr id="291842" name="Прямоугольник 2">
            <a:extLst>
              <a:ext uri="{FF2B5EF4-FFF2-40B4-BE49-F238E27FC236}">
                <a16:creationId xmlns:a16="http://schemas.microsoft.com/office/drawing/2014/main" id="{332EF276-73DF-1D4B-A154-20D86921B307}"/>
              </a:ext>
            </a:extLst>
          </p:cNvPr>
          <p:cNvSpPr>
            <a:spLocks noChangeArrowheads="1"/>
          </p:cNvSpPr>
          <p:nvPr/>
        </p:nvSpPr>
        <p:spPr bwMode="auto">
          <a:xfrm>
            <a:off x="468313" y="798513"/>
            <a:ext cx="8207375" cy="5799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Задачи, решаемые в рамках судебной строительно-товароведческой экспертизы, относятся к задачам диагностического (в том числе классификационного) и ситуационного характера.</a:t>
            </a:r>
            <a:endParaRPr lang="ru-RU" altLang="ru-RU" sz="1100">
              <a:latin typeface="Consolas" panose="020B0609020204030204" pitchFamily="49" charset="0"/>
              <a:cs typeface="Consolas" panose="020B0609020204030204" pitchFamily="49" charset="0"/>
            </a:endParaRPr>
          </a:p>
          <a:p>
            <a:pPr algn="ctr">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На разрешение судебной строительно-товароведческой экспертизы чаще всего ставится вопрос по определению рыночной стоимости объекта недвижимости.</a:t>
            </a:r>
            <a:endParaRPr lang="ru-RU" altLang="ru-RU" sz="1100" b="1" u="sng">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Рыночная стоимость – расчетная денежная сумма, по которой данный объект может быть отчужден на основании сделки в условиях конкуренции, когда стороны сделки действуют, располагая всей доступной информацией об объекте оценки, а на цене сделки не отражаются какие-либо чрезвычайные обстоятельства, когда: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одна из сторон сделки не обязана отчуждать объект оценки, а другая сторона не обязана приобретать;</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стороны сделки хорошо осведомлены о предмете сделки и действуют в своих интересах;</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цена сделки представляет собой эквивалент денежного вознаграждения за объект оценки и принуждения к совершению сделки в отношении сторон сделки с чьей-либо стороны не было.</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Скругленный прямоугольник 2">
            <a:extLst>
              <a:ext uri="{FF2B5EF4-FFF2-40B4-BE49-F238E27FC236}">
                <a16:creationId xmlns:a16="http://schemas.microsoft.com/office/drawing/2014/main" id="{EFC49804-B496-AA4D-8AA4-359CC6FD5319}"/>
              </a:ext>
            </a:extLst>
          </p:cNvPr>
          <p:cNvSpPr>
            <a:spLocks noChangeArrowheads="1"/>
          </p:cNvSpPr>
          <p:nvPr/>
        </p:nvSpPr>
        <p:spPr bwMode="auto">
          <a:xfrm>
            <a:off x="3429000" y="428625"/>
            <a:ext cx="2357438" cy="11239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cs typeface="Arial" panose="020B0604020202020204" pitchFamily="34" charset="0"/>
              </a:rPr>
              <a:t>Роды  судебной экспертизы человека, животных и растений</a:t>
            </a:r>
          </a:p>
        </p:txBody>
      </p:sp>
      <p:sp>
        <p:nvSpPr>
          <p:cNvPr id="47106" name="Прямоугольник 3">
            <a:extLst>
              <a:ext uri="{FF2B5EF4-FFF2-40B4-BE49-F238E27FC236}">
                <a16:creationId xmlns:a16="http://schemas.microsoft.com/office/drawing/2014/main" id="{5F33450C-2C20-E444-B58B-5114B20973D0}"/>
              </a:ext>
            </a:extLst>
          </p:cNvPr>
          <p:cNvSpPr>
            <a:spLocks noChangeArrowheads="1"/>
          </p:cNvSpPr>
          <p:nvPr/>
        </p:nvSpPr>
        <p:spPr bwMode="auto">
          <a:xfrm>
            <a:off x="642938" y="428625"/>
            <a:ext cx="25003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судебно-медицинская экспертиза</a:t>
            </a:r>
            <a:endParaRPr lang="ru-RU" altLang="ru-RU" sz="1400">
              <a:latin typeface="Arial" panose="020B0604020202020204" pitchFamily="34" charset="0"/>
            </a:endParaRPr>
          </a:p>
        </p:txBody>
      </p:sp>
      <p:sp>
        <p:nvSpPr>
          <p:cNvPr id="47107" name="Прямоугольник 4">
            <a:extLst>
              <a:ext uri="{FF2B5EF4-FFF2-40B4-BE49-F238E27FC236}">
                <a16:creationId xmlns:a16="http://schemas.microsoft.com/office/drawing/2014/main" id="{C0BA72A9-0D53-F24D-9EBA-FDEF6E705E23}"/>
              </a:ext>
            </a:extLst>
          </p:cNvPr>
          <p:cNvSpPr>
            <a:spLocks noChangeArrowheads="1"/>
          </p:cNvSpPr>
          <p:nvPr/>
        </p:nvSpPr>
        <p:spPr bwMode="auto">
          <a:xfrm>
            <a:off x="642938" y="1000125"/>
            <a:ext cx="25003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биологическая экспертиза</a:t>
            </a:r>
            <a:endParaRPr lang="ru-RU" altLang="ru-RU" sz="1400">
              <a:latin typeface="Arial" panose="020B0604020202020204" pitchFamily="34" charset="0"/>
            </a:endParaRPr>
          </a:p>
        </p:txBody>
      </p:sp>
      <p:sp>
        <p:nvSpPr>
          <p:cNvPr id="47108" name="Прямоугольник 5">
            <a:extLst>
              <a:ext uri="{FF2B5EF4-FFF2-40B4-BE49-F238E27FC236}">
                <a16:creationId xmlns:a16="http://schemas.microsoft.com/office/drawing/2014/main" id="{A721B242-9AF6-3B41-A05B-361DDADD81A4}"/>
              </a:ext>
            </a:extLst>
          </p:cNvPr>
          <p:cNvSpPr>
            <a:spLocks noChangeArrowheads="1"/>
          </p:cNvSpPr>
          <p:nvPr/>
        </p:nvSpPr>
        <p:spPr bwMode="auto">
          <a:xfrm>
            <a:off x="3286125" y="1785938"/>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молекулярно-генетическая экспертиза</a:t>
            </a:r>
            <a:endParaRPr lang="ru-RU" altLang="ru-RU" sz="1400">
              <a:latin typeface="Arial" panose="020B0604020202020204" pitchFamily="34" charset="0"/>
            </a:endParaRPr>
          </a:p>
        </p:txBody>
      </p:sp>
      <p:sp>
        <p:nvSpPr>
          <p:cNvPr id="47109" name="Прямоугольник 6">
            <a:extLst>
              <a:ext uri="{FF2B5EF4-FFF2-40B4-BE49-F238E27FC236}">
                <a16:creationId xmlns:a16="http://schemas.microsoft.com/office/drawing/2014/main" id="{13F72882-28CC-AB4A-8B25-FD2F0D26E76F}"/>
              </a:ext>
            </a:extLst>
          </p:cNvPr>
          <p:cNvSpPr>
            <a:spLocks noChangeArrowheads="1"/>
          </p:cNvSpPr>
          <p:nvPr/>
        </p:nvSpPr>
        <p:spPr bwMode="auto">
          <a:xfrm>
            <a:off x="642938" y="1571625"/>
            <a:ext cx="250031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экспертиза психофизиологических </a:t>
            </a:r>
          </a:p>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процессов человека</a:t>
            </a:r>
          </a:p>
        </p:txBody>
      </p:sp>
      <p:sp>
        <p:nvSpPr>
          <p:cNvPr id="47110" name="Прямоугольник 7">
            <a:extLst>
              <a:ext uri="{FF2B5EF4-FFF2-40B4-BE49-F238E27FC236}">
                <a16:creationId xmlns:a16="http://schemas.microsoft.com/office/drawing/2014/main" id="{4C4ECA0D-6299-C140-9203-B9C631CFC2E6}"/>
              </a:ext>
            </a:extLst>
          </p:cNvPr>
          <p:cNvSpPr>
            <a:spLocks noChangeArrowheads="1"/>
          </p:cNvSpPr>
          <p:nvPr/>
        </p:nvSpPr>
        <p:spPr bwMode="auto">
          <a:xfrm>
            <a:off x="6072188" y="1571625"/>
            <a:ext cx="283051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судебно-экспертное</a:t>
            </a:r>
          </a:p>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психолого-криминалистическое исследование</a:t>
            </a:r>
          </a:p>
        </p:txBody>
      </p:sp>
      <p:sp>
        <p:nvSpPr>
          <p:cNvPr id="47111" name="Прямоугольник 9">
            <a:extLst>
              <a:ext uri="{FF2B5EF4-FFF2-40B4-BE49-F238E27FC236}">
                <a16:creationId xmlns:a16="http://schemas.microsoft.com/office/drawing/2014/main" id="{3F4D7945-2918-6443-87A0-1BB20F7D73C3}"/>
              </a:ext>
            </a:extLst>
          </p:cNvPr>
          <p:cNvSpPr>
            <a:spLocks noChangeArrowheads="1"/>
          </p:cNvSpPr>
          <p:nvPr/>
        </p:nvSpPr>
        <p:spPr bwMode="auto">
          <a:xfrm>
            <a:off x="6000750" y="500063"/>
            <a:ext cx="2928938"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судебно-экспертное</a:t>
            </a:r>
            <a:r>
              <a:rPr lang="ru-RU" altLang="ru-RU" sz="1800" b="1">
                <a:solidFill>
                  <a:srgbClr val="000000"/>
                </a:solidFill>
                <a:latin typeface="Arial" panose="020B0604020202020204" pitchFamily="34" charset="0"/>
                <a:cs typeface="Arial" panose="020B0604020202020204" pitchFamily="34" charset="0"/>
              </a:rPr>
              <a:t> </a:t>
            </a:r>
          </a:p>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психолого-филологическое исследование</a:t>
            </a:r>
          </a:p>
        </p:txBody>
      </p:sp>
      <p:sp>
        <p:nvSpPr>
          <p:cNvPr id="47112" name="Скругленный прямоугольник 11">
            <a:extLst>
              <a:ext uri="{FF2B5EF4-FFF2-40B4-BE49-F238E27FC236}">
                <a16:creationId xmlns:a16="http://schemas.microsoft.com/office/drawing/2014/main" id="{E1AB02E1-F10B-AC43-964E-C258AAF5FCED}"/>
              </a:ext>
            </a:extLst>
          </p:cNvPr>
          <p:cNvSpPr>
            <a:spLocks noChangeArrowheads="1"/>
          </p:cNvSpPr>
          <p:nvPr/>
        </p:nvSpPr>
        <p:spPr bwMode="auto">
          <a:xfrm>
            <a:off x="3393281" y="2560638"/>
            <a:ext cx="2357438" cy="86836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cs typeface="Arial" panose="020B0604020202020204" pitchFamily="34" charset="0"/>
              </a:rPr>
              <a:t>Роды</a:t>
            </a:r>
            <a:r>
              <a:rPr lang="ru-RU" altLang="ru-RU" sz="1500" b="1" i="1">
                <a:solidFill>
                  <a:srgbClr val="000000"/>
                </a:solidFill>
                <a:latin typeface="Arial" panose="020B0604020202020204" pitchFamily="34" charset="0"/>
                <a:cs typeface="Arial" panose="020B0604020202020204" pitchFamily="34" charset="0"/>
              </a:rPr>
              <a:t> </a:t>
            </a:r>
            <a:r>
              <a:rPr lang="ru-RU" altLang="ru-RU" sz="1500" b="1">
                <a:latin typeface="Arial" panose="020B0604020202020204" pitchFamily="34" charset="0"/>
                <a:cs typeface="Arial" panose="020B0604020202020204" pitchFamily="34" charset="0"/>
              </a:rPr>
              <a:t>судебно-экономической экспертизы</a:t>
            </a:r>
          </a:p>
        </p:txBody>
      </p:sp>
      <p:sp>
        <p:nvSpPr>
          <p:cNvPr id="47113" name="Прямоугольник 12">
            <a:extLst>
              <a:ext uri="{FF2B5EF4-FFF2-40B4-BE49-F238E27FC236}">
                <a16:creationId xmlns:a16="http://schemas.microsoft.com/office/drawing/2014/main" id="{4DDE983E-AD48-7243-89C4-32A27436C6E3}"/>
              </a:ext>
            </a:extLst>
          </p:cNvPr>
          <p:cNvSpPr>
            <a:spLocks noChangeArrowheads="1"/>
          </p:cNvSpPr>
          <p:nvPr/>
        </p:nvSpPr>
        <p:spPr bwMode="auto">
          <a:xfrm>
            <a:off x="571500" y="3214688"/>
            <a:ext cx="2571750"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судебно-экспертное исследование </a:t>
            </a:r>
          </a:p>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хозяйственных операций</a:t>
            </a:r>
          </a:p>
        </p:txBody>
      </p:sp>
      <p:sp>
        <p:nvSpPr>
          <p:cNvPr id="47114" name="Прямоугольник 13">
            <a:extLst>
              <a:ext uri="{FF2B5EF4-FFF2-40B4-BE49-F238E27FC236}">
                <a16:creationId xmlns:a16="http://schemas.microsoft.com/office/drawing/2014/main" id="{CEDA4BAB-9FE9-0442-8305-DE26DF217292}"/>
              </a:ext>
            </a:extLst>
          </p:cNvPr>
          <p:cNvSpPr>
            <a:spLocks noChangeArrowheads="1"/>
          </p:cNvSpPr>
          <p:nvPr/>
        </p:nvSpPr>
        <p:spPr bwMode="auto">
          <a:xfrm>
            <a:off x="6045200" y="2500313"/>
            <a:ext cx="28575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судебно-экспертное бухгалтерское исследование </a:t>
            </a:r>
            <a:endParaRPr lang="ru-RU" altLang="ru-RU" sz="1400">
              <a:latin typeface="Arial" panose="020B0604020202020204" pitchFamily="34" charset="0"/>
            </a:endParaRPr>
          </a:p>
        </p:txBody>
      </p:sp>
      <p:sp>
        <p:nvSpPr>
          <p:cNvPr id="47115" name="Прямоугольник 14">
            <a:extLst>
              <a:ext uri="{FF2B5EF4-FFF2-40B4-BE49-F238E27FC236}">
                <a16:creationId xmlns:a16="http://schemas.microsoft.com/office/drawing/2014/main" id="{CCE5BE16-BD6D-7645-870D-EE4E036CD97F}"/>
              </a:ext>
            </a:extLst>
          </p:cNvPr>
          <p:cNvSpPr>
            <a:spLocks noChangeArrowheads="1"/>
          </p:cNvSpPr>
          <p:nvPr/>
        </p:nvSpPr>
        <p:spPr bwMode="auto">
          <a:xfrm>
            <a:off x="3286125" y="3571875"/>
            <a:ext cx="2714625"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судебно-экспертное финансово-кредитное исследование</a:t>
            </a:r>
          </a:p>
        </p:txBody>
      </p:sp>
      <p:sp>
        <p:nvSpPr>
          <p:cNvPr id="47116" name="Прямоугольник 15">
            <a:extLst>
              <a:ext uri="{FF2B5EF4-FFF2-40B4-BE49-F238E27FC236}">
                <a16:creationId xmlns:a16="http://schemas.microsoft.com/office/drawing/2014/main" id="{2D80B7D3-DEE3-FF47-8B15-5A0C784270EE}"/>
              </a:ext>
            </a:extLst>
          </p:cNvPr>
          <p:cNvSpPr>
            <a:spLocks noChangeArrowheads="1"/>
          </p:cNvSpPr>
          <p:nvPr/>
        </p:nvSpPr>
        <p:spPr bwMode="auto">
          <a:xfrm>
            <a:off x="6072188" y="3214688"/>
            <a:ext cx="2857500"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судебно-экспертное </a:t>
            </a:r>
          </a:p>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финансово-бюджетное исследование</a:t>
            </a:r>
          </a:p>
        </p:txBody>
      </p:sp>
      <p:sp>
        <p:nvSpPr>
          <p:cNvPr id="47117" name="Прямоугольник 16">
            <a:extLst>
              <a:ext uri="{FF2B5EF4-FFF2-40B4-BE49-F238E27FC236}">
                <a16:creationId xmlns:a16="http://schemas.microsoft.com/office/drawing/2014/main" id="{8C1B8346-D9E1-874B-9E3B-0484278E41B0}"/>
              </a:ext>
            </a:extLst>
          </p:cNvPr>
          <p:cNvSpPr>
            <a:spLocks noChangeArrowheads="1"/>
          </p:cNvSpPr>
          <p:nvPr/>
        </p:nvSpPr>
        <p:spPr bwMode="auto">
          <a:xfrm>
            <a:off x="571500" y="2553931"/>
            <a:ext cx="25717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товароведческая экспертиза</a:t>
            </a:r>
            <a:endParaRPr lang="ru-RU" altLang="ru-RU" sz="1400">
              <a:latin typeface="Arial" panose="020B0604020202020204" pitchFamily="34" charset="0"/>
            </a:endParaRPr>
          </a:p>
        </p:txBody>
      </p:sp>
      <p:sp>
        <p:nvSpPr>
          <p:cNvPr id="47118" name="Скругленный прямоугольник 18">
            <a:extLst>
              <a:ext uri="{FF2B5EF4-FFF2-40B4-BE49-F238E27FC236}">
                <a16:creationId xmlns:a16="http://schemas.microsoft.com/office/drawing/2014/main" id="{C1543B4D-1D84-9141-8057-1C19AB403729}"/>
              </a:ext>
            </a:extLst>
          </p:cNvPr>
          <p:cNvSpPr>
            <a:spLocks noChangeArrowheads="1"/>
          </p:cNvSpPr>
          <p:nvPr/>
        </p:nvSpPr>
        <p:spPr bwMode="auto">
          <a:xfrm>
            <a:off x="3429000" y="4643438"/>
            <a:ext cx="2286000" cy="11239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dirty="0">
                <a:solidFill>
                  <a:srgbClr val="000000"/>
                </a:solidFill>
                <a:latin typeface="Arial" panose="020B0604020202020204" pitchFamily="34" charset="0"/>
                <a:cs typeface="Arial" panose="020B0604020202020204" pitchFamily="34" charset="0"/>
              </a:rPr>
              <a:t>Роды судебной инженерно-технической экспертиз</a:t>
            </a:r>
            <a:endParaRPr lang="ru-RU" altLang="ru-RU" sz="1500" dirty="0">
              <a:latin typeface="Arial" panose="020B0604020202020204" pitchFamily="34" charset="0"/>
            </a:endParaRPr>
          </a:p>
        </p:txBody>
      </p:sp>
      <p:sp>
        <p:nvSpPr>
          <p:cNvPr id="47119" name="Прямоугольник 19">
            <a:extLst>
              <a:ext uri="{FF2B5EF4-FFF2-40B4-BE49-F238E27FC236}">
                <a16:creationId xmlns:a16="http://schemas.microsoft.com/office/drawing/2014/main" id="{A26308A2-0621-6740-8D9E-449C9A6DCBC0}"/>
              </a:ext>
            </a:extLst>
          </p:cNvPr>
          <p:cNvSpPr>
            <a:spLocks noChangeArrowheads="1"/>
          </p:cNvSpPr>
          <p:nvPr/>
        </p:nvSpPr>
        <p:spPr bwMode="auto">
          <a:xfrm>
            <a:off x="214313" y="4643438"/>
            <a:ext cx="30718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пожарно-техническая экспертиза</a:t>
            </a:r>
            <a:endParaRPr lang="ru-RU" altLang="ru-RU" sz="1800">
              <a:latin typeface="Arial" panose="020B0604020202020204" pitchFamily="34" charset="0"/>
            </a:endParaRPr>
          </a:p>
        </p:txBody>
      </p:sp>
      <p:sp>
        <p:nvSpPr>
          <p:cNvPr id="47120" name="Прямоугольник 20">
            <a:extLst>
              <a:ext uri="{FF2B5EF4-FFF2-40B4-BE49-F238E27FC236}">
                <a16:creationId xmlns:a16="http://schemas.microsoft.com/office/drawing/2014/main" id="{90EFE089-94CC-A548-8118-EDCF246B61D2}"/>
              </a:ext>
            </a:extLst>
          </p:cNvPr>
          <p:cNvSpPr>
            <a:spLocks noChangeArrowheads="1"/>
          </p:cNvSpPr>
          <p:nvPr/>
        </p:nvSpPr>
        <p:spPr bwMode="auto">
          <a:xfrm>
            <a:off x="5857875" y="4643438"/>
            <a:ext cx="307181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строительно-техническая экспертиза</a:t>
            </a:r>
            <a:endParaRPr lang="ru-RU" altLang="ru-RU" sz="1800">
              <a:latin typeface="Arial" panose="020B0604020202020204" pitchFamily="34" charset="0"/>
            </a:endParaRPr>
          </a:p>
        </p:txBody>
      </p:sp>
      <p:sp>
        <p:nvSpPr>
          <p:cNvPr id="47121" name="Прямоугольник 21">
            <a:extLst>
              <a:ext uri="{FF2B5EF4-FFF2-40B4-BE49-F238E27FC236}">
                <a16:creationId xmlns:a16="http://schemas.microsoft.com/office/drawing/2014/main" id="{A9B98CA8-40CF-974C-A55E-3FA5F66EEEDC}"/>
              </a:ext>
            </a:extLst>
          </p:cNvPr>
          <p:cNvSpPr>
            <a:spLocks noChangeArrowheads="1"/>
          </p:cNvSpPr>
          <p:nvPr/>
        </p:nvSpPr>
        <p:spPr bwMode="auto">
          <a:xfrm>
            <a:off x="214313" y="5286375"/>
            <a:ext cx="30718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взрывотехническая экспертиза</a:t>
            </a:r>
            <a:endParaRPr lang="ru-RU" altLang="ru-RU" sz="1800">
              <a:latin typeface="Arial" panose="020B0604020202020204" pitchFamily="34" charset="0"/>
            </a:endParaRPr>
          </a:p>
        </p:txBody>
      </p:sp>
      <p:sp>
        <p:nvSpPr>
          <p:cNvPr id="47122" name="Прямоугольник 22">
            <a:extLst>
              <a:ext uri="{FF2B5EF4-FFF2-40B4-BE49-F238E27FC236}">
                <a16:creationId xmlns:a16="http://schemas.microsoft.com/office/drawing/2014/main" id="{0B097EF8-78D1-4943-9B54-6A61BADFBC3D}"/>
              </a:ext>
            </a:extLst>
          </p:cNvPr>
          <p:cNvSpPr>
            <a:spLocks noChangeArrowheads="1"/>
          </p:cNvSpPr>
          <p:nvPr/>
        </p:nvSpPr>
        <p:spPr bwMode="auto">
          <a:xfrm>
            <a:off x="5857875" y="5286375"/>
            <a:ext cx="307181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инженеро-технологическая экспертиза</a:t>
            </a:r>
            <a:endParaRPr lang="ru-RU" altLang="ru-RU" sz="1800">
              <a:latin typeface="Arial" panose="020B0604020202020204" pitchFamily="34" charset="0"/>
            </a:endParaRPr>
          </a:p>
        </p:txBody>
      </p:sp>
      <p:sp>
        <p:nvSpPr>
          <p:cNvPr id="47123" name="Прямоугольник 23">
            <a:extLst>
              <a:ext uri="{FF2B5EF4-FFF2-40B4-BE49-F238E27FC236}">
                <a16:creationId xmlns:a16="http://schemas.microsoft.com/office/drawing/2014/main" id="{E56F3E0E-60C5-784A-8884-A46C9784F9A0}"/>
              </a:ext>
            </a:extLst>
          </p:cNvPr>
          <p:cNvSpPr>
            <a:spLocks noChangeArrowheads="1"/>
          </p:cNvSpPr>
          <p:nvPr/>
        </p:nvSpPr>
        <p:spPr bwMode="auto">
          <a:xfrm>
            <a:off x="3429000" y="5929313"/>
            <a:ext cx="2286000"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агротехническая экспертиза</a:t>
            </a:r>
            <a:endParaRPr lang="ru-RU" altLang="ru-RU" sz="1800">
              <a:latin typeface="Arial" panose="020B0604020202020204" pitchFamily="34" charset="0"/>
            </a:endParaRPr>
          </a:p>
        </p:txBody>
      </p:sp>
      <p:sp>
        <p:nvSpPr>
          <p:cNvPr id="47124" name="Прямоугольник 24">
            <a:extLst>
              <a:ext uri="{FF2B5EF4-FFF2-40B4-BE49-F238E27FC236}">
                <a16:creationId xmlns:a16="http://schemas.microsoft.com/office/drawing/2014/main" id="{92B5C2B8-C1E0-094F-B5B9-6F4B698D6BD7}"/>
              </a:ext>
            </a:extLst>
          </p:cNvPr>
          <p:cNvSpPr>
            <a:spLocks noChangeArrowheads="1"/>
          </p:cNvSpPr>
          <p:nvPr/>
        </p:nvSpPr>
        <p:spPr bwMode="auto">
          <a:xfrm>
            <a:off x="5857875" y="5929313"/>
            <a:ext cx="3071813"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экспертиза компьютерных систем и технологий</a:t>
            </a:r>
            <a:endParaRPr lang="ru-RU" altLang="ru-RU" sz="1800">
              <a:latin typeface="Arial" panose="020B0604020202020204" pitchFamily="34" charset="0"/>
            </a:endParaRPr>
          </a:p>
        </p:txBody>
      </p:sp>
      <p:sp>
        <p:nvSpPr>
          <p:cNvPr id="47125" name="Прямоугольник 25">
            <a:extLst>
              <a:ext uri="{FF2B5EF4-FFF2-40B4-BE49-F238E27FC236}">
                <a16:creationId xmlns:a16="http://schemas.microsoft.com/office/drawing/2014/main" id="{4C161E66-3362-1B42-A292-5F60C681ECB8}"/>
              </a:ext>
            </a:extLst>
          </p:cNvPr>
          <p:cNvSpPr>
            <a:spLocks noChangeArrowheads="1"/>
          </p:cNvSpPr>
          <p:nvPr/>
        </p:nvSpPr>
        <p:spPr bwMode="auto">
          <a:xfrm>
            <a:off x="214313" y="5929313"/>
            <a:ext cx="3071812"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судебная экспертиза электротехнических систем и оборудования</a:t>
            </a:r>
            <a:endParaRPr lang="ru-RU" altLang="ru-RU" sz="1800">
              <a:latin typeface="Arial" panose="020B0604020202020204" pitchFamily="34" charset="0"/>
            </a:endParaRPr>
          </a:p>
        </p:txBody>
      </p:sp>
    </p:spTree>
  </p:cSld>
  <p:clrMapOvr>
    <a:masterClrMapping/>
  </p:clrMapOvr>
  <p:transition>
    <p:wipe dir="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Прямоугольник 1">
            <a:extLst>
              <a:ext uri="{FF2B5EF4-FFF2-40B4-BE49-F238E27FC236}">
                <a16:creationId xmlns:a16="http://schemas.microsoft.com/office/drawing/2014/main" id="{75404005-812D-0C4B-AB24-F704D3A8AB60}"/>
              </a:ext>
            </a:extLst>
          </p:cNvPr>
          <p:cNvSpPr>
            <a:spLocks noChangeArrowheads="1"/>
          </p:cNvSpPr>
          <p:nvPr/>
        </p:nvSpPr>
        <p:spPr bwMode="auto">
          <a:xfrm>
            <a:off x="323850" y="260350"/>
            <a:ext cx="8496300" cy="6186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Иная стоимость</a:t>
            </a:r>
            <a:r>
              <a:rPr lang="ru-RU" altLang="ru-RU" sz="1800">
                <a:solidFill>
                  <a:srgbClr val="000000"/>
                </a:solidFill>
                <a:latin typeface="Arial" panose="020B0604020202020204" pitchFamily="34" charset="0"/>
                <a:cs typeface="Consolas" panose="020B0609020204030204" pitchFamily="49" charset="0"/>
              </a:rPr>
              <a:t> – иная, кроме рыночной, стоимость объекта оценки, виды, которой устанавливаются стандартами оценки, в том числе:</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Стоимость воспроизводства (восстановительная стоимость</a:t>
            </a:r>
            <a:r>
              <a:rPr lang="ru-RU" altLang="ru-RU" sz="1800">
                <a:solidFill>
                  <a:srgbClr val="000000"/>
                </a:solidFill>
                <a:latin typeface="Arial" panose="020B0604020202020204" pitchFamily="34" charset="0"/>
                <a:cs typeface="Consolas" panose="020B0609020204030204" pitchFamily="49" charset="0"/>
              </a:rPr>
              <a:t>) - определенная на дату оценки текущая стоимость затрат на создание в современных условиях нового объекта, который является идентичным объекту оценки. </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Стоимость замещения (замещающая стоимость</a:t>
            </a:r>
            <a:r>
              <a:rPr lang="ru-RU" altLang="ru-RU" sz="1800">
                <a:solidFill>
                  <a:srgbClr val="000000"/>
                </a:solidFill>
                <a:latin typeface="Arial" panose="020B0604020202020204" pitchFamily="34" charset="0"/>
                <a:cs typeface="Consolas" panose="020B0609020204030204" pitchFamily="49" charset="0"/>
              </a:rPr>
              <a:t>) - определенная на дату оценки текущая стоимость затрат на создание нового объекта, подобного объекту оценки, который может быть ему равноценной заменой.</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Стоимость при существующем использовании</a:t>
            </a:r>
            <a:r>
              <a:rPr lang="ru-RU" altLang="ru-RU" sz="1800">
                <a:solidFill>
                  <a:srgbClr val="000000"/>
                </a:solidFill>
                <a:latin typeface="Arial" panose="020B0604020202020204" pitchFamily="34" charset="0"/>
                <a:cs typeface="Consolas" panose="020B0609020204030204" pitchFamily="49" charset="0"/>
              </a:rPr>
              <a:t> — стоимость объекта недвижимости, определяемая исходя из существующих условий и цели его использования.</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Ликвидационная стоимость</a:t>
            </a:r>
            <a:r>
              <a:rPr lang="ru-RU" altLang="ru-RU" sz="1800">
                <a:solidFill>
                  <a:srgbClr val="000000"/>
                </a:solidFill>
                <a:latin typeface="Arial" panose="020B0604020202020204" pitchFamily="34" charset="0"/>
                <a:cs typeface="Consolas" panose="020B0609020204030204" pitchFamily="49" charset="0"/>
              </a:rPr>
              <a:t> - стоимость объекта недвижимости в случае, если объект недвижимости отчуждается в срок, меньше обычного срока экспозиции аналогичных объектов.</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Утилизационная стоимость</a:t>
            </a:r>
            <a:r>
              <a:rPr lang="ru-RU" altLang="ru-RU" sz="1800">
                <a:solidFill>
                  <a:srgbClr val="000000"/>
                </a:solidFill>
                <a:latin typeface="Arial" panose="020B0604020202020204" pitchFamily="34" charset="0"/>
                <a:cs typeface="Consolas" panose="020B0609020204030204" pitchFamily="49" charset="0"/>
              </a:rPr>
              <a:t> - стоимость объекта недвижимости, равная рыночной стоимости материалов, которые он в себя включает, которые могут остаться пригодными для повторного применения после разборки объекта недвижимости, с учетом затрат на утилизацию объекта.</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Учетная (балансовая) стоимость</a:t>
            </a:r>
            <a:r>
              <a:rPr lang="ru-RU" altLang="ru-RU" sz="1800">
                <a:solidFill>
                  <a:srgbClr val="000000"/>
                </a:solidFill>
                <a:latin typeface="Arial" panose="020B0604020202020204" pitchFamily="34" charset="0"/>
                <a:cs typeface="Consolas" panose="020B0609020204030204" pitchFamily="49" charset="0"/>
              </a:rPr>
              <a:t> - первоначальная или текущая стоимость объектов недвижимости (за вычетом суммы накопленной амортизации), по которой они отражены в бухгалтерском балансе (учете) на отчетную дату.</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Прямоугольник 1">
            <a:extLst>
              <a:ext uri="{FF2B5EF4-FFF2-40B4-BE49-F238E27FC236}">
                <a16:creationId xmlns:a16="http://schemas.microsoft.com/office/drawing/2014/main" id="{BBFBB2EE-5BC0-2D49-940D-DCFF593C4AAE}"/>
              </a:ext>
            </a:extLst>
          </p:cNvPr>
          <p:cNvSpPr>
            <a:spLocks noChangeArrowheads="1"/>
          </p:cNvSpPr>
          <p:nvPr/>
        </p:nvSpPr>
        <p:spPr bwMode="auto">
          <a:xfrm>
            <a:off x="395288" y="333375"/>
            <a:ext cx="8353425" cy="6121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900" b="1" u="sng">
                <a:solidFill>
                  <a:srgbClr val="000000"/>
                </a:solidFill>
                <a:latin typeface="Arial" panose="020B0604020202020204" pitchFamily="34" charset="0"/>
                <a:cs typeface="Consolas" panose="020B0609020204030204" pitchFamily="49" charset="0"/>
              </a:rPr>
              <a:t>Вопросы, которые чаще всего ставятся на разрешение судебной строительно-товароведческой экспертизы:</a:t>
            </a:r>
            <a:endParaRPr lang="ru-RU" altLang="ru-RU" sz="19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900">
                <a:solidFill>
                  <a:srgbClr val="000000"/>
                </a:solidFill>
                <a:latin typeface="Arial" panose="020B0604020202020204" pitchFamily="34" charset="0"/>
                <a:cs typeface="Consolas" panose="020B0609020204030204" pitchFamily="49" charset="0"/>
              </a:rPr>
              <a:t>какова рыночная стоимость объекта недвижимости (указать наименование объекта недвижимости, адрес места нахождения объекта недвижимости) на дату (указать дату, если датой является период, предыдущий дате производства экспертизы);</a:t>
            </a:r>
            <a:endParaRPr lang="ru-RU" altLang="ru-RU" sz="1900">
              <a:latin typeface="Consolas" panose="020B0609020204030204" pitchFamily="49" charset="0"/>
              <a:cs typeface="Consolas" panose="020B0609020204030204" pitchFamily="49" charset="0"/>
            </a:endParaRPr>
          </a:p>
          <a:p>
            <a:pPr algn="just">
              <a:lnSpc>
                <a:spcPct val="115000"/>
              </a:lnSpc>
              <a:spcBef>
                <a:spcPct val="0"/>
              </a:spcBef>
            </a:pPr>
            <a:r>
              <a:rPr lang="ru-RU" altLang="ru-RU" sz="1900">
                <a:solidFill>
                  <a:srgbClr val="000000"/>
                </a:solidFill>
                <a:latin typeface="Arial" panose="020B0604020202020204" pitchFamily="34" charset="0"/>
                <a:cs typeface="Consolas" panose="020B0609020204030204" pitchFamily="49" charset="0"/>
              </a:rPr>
              <a:t>какова рыночная стоимость строительных материалов, изделий, конструкций (указать наименование и местонахождение объектов);</a:t>
            </a:r>
            <a:endParaRPr lang="ru-RU" altLang="ru-RU" sz="1900">
              <a:latin typeface="Consolas" panose="020B0609020204030204" pitchFamily="49" charset="0"/>
              <a:cs typeface="Consolas" panose="020B0609020204030204" pitchFamily="49" charset="0"/>
            </a:endParaRPr>
          </a:p>
          <a:p>
            <a:pPr algn="just">
              <a:lnSpc>
                <a:spcPct val="115000"/>
              </a:lnSpc>
              <a:spcBef>
                <a:spcPct val="0"/>
              </a:spcBef>
            </a:pPr>
            <a:r>
              <a:rPr lang="ru-RU" altLang="ru-RU" sz="1900">
                <a:solidFill>
                  <a:srgbClr val="000000"/>
                </a:solidFill>
                <a:latin typeface="Arial" panose="020B0604020202020204" pitchFamily="34" charset="0"/>
                <a:cs typeface="Consolas" panose="020B0609020204030204" pitchFamily="49" charset="0"/>
              </a:rPr>
              <a:t>какова стоимость незавершенных строительством зданий и сооружений;</a:t>
            </a:r>
            <a:endParaRPr lang="ru-RU" altLang="ru-RU" sz="1900">
              <a:latin typeface="Consolas" panose="020B0609020204030204" pitchFamily="49" charset="0"/>
              <a:cs typeface="Consolas" panose="020B0609020204030204" pitchFamily="49" charset="0"/>
            </a:endParaRPr>
          </a:p>
          <a:p>
            <a:pPr algn="just">
              <a:lnSpc>
                <a:spcPct val="115000"/>
              </a:lnSpc>
              <a:spcBef>
                <a:spcPct val="0"/>
              </a:spcBef>
            </a:pPr>
            <a:r>
              <a:rPr lang="ru-RU" altLang="ru-RU" sz="1900">
                <a:solidFill>
                  <a:srgbClr val="000000"/>
                </a:solidFill>
                <a:latin typeface="Arial" panose="020B0604020202020204" pitchFamily="34" charset="0"/>
                <a:cs typeface="Consolas" panose="020B0609020204030204" pitchFamily="49" charset="0"/>
              </a:rPr>
              <a:t>какова стоимость строительных материалов, изделий, конструкций с учетом их физического износа (или фактического состояния);</a:t>
            </a:r>
            <a:endParaRPr lang="ru-RU" altLang="ru-RU" sz="1900">
              <a:latin typeface="Consolas" panose="020B0609020204030204" pitchFamily="49" charset="0"/>
              <a:cs typeface="Consolas" panose="020B0609020204030204" pitchFamily="49" charset="0"/>
            </a:endParaRPr>
          </a:p>
          <a:p>
            <a:pPr algn="just">
              <a:lnSpc>
                <a:spcPct val="115000"/>
              </a:lnSpc>
              <a:spcBef>
                <a:spcPct val="0"/>
              </a:spcBef>
            </a:pPr>
            <a:r>
              <a:rPr lang="ru-RU" altLang="ru-RU" sz="1900">
                <a:solidFill>
                  <a:srgbClr val="000000"/>
                </a:solidFill>
                <a:latin typeface="Arial" panose="020B0604020202020204" pitchFamily="34" charset="0"/>
                <a:cs typeface="Consolas" panose="020B0609020204030204" pitchFamily="49" charset="0"/>
              </a:rPr>
              <a:t>соответствуют ли условия хранения и транспортировки строительных материалов, изделий и конструкций требованиям стандартов, техническим условиям;</a:t>
            </a:r>
            <a:endParaRPr lang="ru-RU" altLang="ru-RU" sz="1900">
              <a:latin typeface="Consolas" panose="020B0609020204030204" pitchFamily="49" charset="0"/>
              <a:cs typeface="Consolas" panose="020B0609020204030204" pitchFamily="49" charset="0"/>
            </a:endParaRPr>
          </a:p>
          <a:p>
            <a:pPr algn="just">
              <a:lnSpc>
                <a:spcPct val="115000"/>
              </a:lnSpc>
              <a:spcBef>
                <a:spcPct val="0"/>
              </a:spcBef>
            </a:pPr>
            <a:r>
              <a:rPr lang="ru-RU" altLang="ru-RU" sz="1900">
                <a:solidFill>
                  <a:srgbClr val="000000"/>
                </a:solidFill>
                <a:latin typeface="Arial" panose="020B0604020202020204" pitchFamily="34" charset="0"/>
                <a:cs typeface="Consolas" panose="020B0609020204030204" pitchFamily="49" charset="0"/>
              </a:rPr>
              <a:t>какова восстановительная стоимость конструктивных элементов объекта (наименование и местонахождение объекта), поврежденных в результате пожара.</a:t>
            </a:r>
            <a:endParaRPr lang="ru-RU" altLang="ru-RU" sz="19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Прямоугольник 1">
            <a:extLst>
              <a:ext uri="{FF2B5EF4-FFF2-40B4-BE49-F238E27FC236}">
                <a16:creationId xmlns:a16="http://schemas.microsoft.com/office/drawing/2014/main" id="{CA0841A8-8150-6E44-8321-49035AF28014}"/>
              </a:ext>
            </a:extLst>
          </p:cNvPr>
          <p:cNvSpPr>
            <a:spLocks noChangeArrowheads="1"/>
          </p:cNvSpPr>
          <p:nvPr/>
        </p:nvSpPr>
        <p:spPr bwMode="auto">
          <a:xfrm>
            <a:off x="395288" y="404813"/>
            <a:ext cx="828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товароведческое исследование аудиовизуального и программного продукта</a:t>
            </a:r>
            <a:r>
              <a:rPr lang="ru-RU" altLang="ru-RU" sz="1800">
                <a:latin typeface="Arial" panose="020B0604020202020204" pitchFamily="34" charset="0"/>
              </a:rPr>
              <a:t> </a:t>
            </a:r>
          </a:p>
        </p:txBody>
      </p:sp>
      <p:sp>
        <p:nvSpPr>
          <p:cNvPr id="295938" name="Прямоугольник 2">
            <a:extLst>
              <a:ext uri="{FF2B5EF4-FFF2-40B4-BE49-F238E27FC236}">
                <a16:creationId xmlns:a16="http://schemas.microsoft.com/office/drawing/2014/main" id="{B8976B3B-B794-8948-B9FA-E6610F0E8466}"/>
              </a:ext>
            </a:extLst>
          </p:cNvPr>
          <p:cNvSpPr>
            <a:spLocks noChangeArrowheads="1"/>
          </p:cNvSpPr>
          <p:nvPr/>
        </p:nvSpPr>
        <p:spPr bwMode="auto">
          <a:xfrm>
            <a:off x="395288" y="1125538"/>
            <a:ext cx="8353425" cy="21224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Исследование аудиовизуального и программного продукта проводится по направлениям:</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оформление дизайна (футляра упаковки, вкладыша, наклеек, товарных знаков) носителя записи аудиовизуального произведения и программного продукта;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носителя записи аудиовизуального произведения (видео- аудиокассеты, компакт-диски) и программного продукта;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записи аудиовизуального произведения и программного продукта на носителе;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промежуточной записывающей аппаратуры и устройств со съемными дисками.</a:t>
            </a:r>
            <a:endParaRPr lang="ru-RU" altLang="ru-RU" sz="1600">
              <a:latin typeface="Consolas" panose="020B0609020204030204" pitchFamily="49" charset="0"/>
              <a:cs typeface="Consolas" panose="020B0609020204030204" pitchFamily="49" charset="0"/>
            </a:endParaRPr>
          </a:p>
        </p:txBody>
      </p:sp>
      <p:sp>
        <p:nvSpPr>
          <p:cNvPr id="295939" name="Прямоугольник 5">
            <a:extLst>
              <a:ext uri="{FF2B5EF4-FFF2-40B4-BE49-F238E27FC236}">
                <a16:creationId xmlns:a16="http://schemas.microsoft.com/office/drawing/2014/main" id="{349E5FD8-A17A-8144-99C7-977541B7D61A}"/>
              </a:ext>
            </a:extLst>
          </p:cNvPr>
          <p:cNvSpPr>
            <a:spLocks noChangeArrowheads="1"/>
          </p:cNvSpPr>
          <p:nvPr/>
        </p:nvSpPr>
        <p:spPr bwMode="auto">
          <a:xfrm>
            <a:off x="395288" y="3605213"/>
            <a:ext cx="8353425" cy="2832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В рамках товароведческого исследования аудиовизуального и программного продукта решаются следующие задачи</a:t>
            </a:r>
            <a:r>
              <a:rPr lang="ru-RU" altLang="ru-RU" sz="1600" b="1">
                <a:solidFill>
                  <a:srgbClr val="000000"/>
                </a:solidFill>
                <a:latin typeface="Arial" panose="020B0604020202020204" pitchFamily="34" charset="0"/>
                <a:cs typeface="Consolas" panose="020B0609020204030204" pitchFamily="49" charset="0"/>
              </a:rPr>
              <a:t>:</a:t>
            </a:r>
            <a:endParaRPr lang="ru-RU" altLang="ru-RU" sz="1600" b="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признаков тождества или сходства до степени смешения образца товара в упаковке с информацией представленному оригиналу, их количественная и качественная оценка;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условий изготовления изделия оформления носителя записи (выделение конструктивных особенностей и видовой принадлежности использованных материалов, содержание реквизитов, наличие необходимой информации в текстовом оформлении, наличие знаков охраны и средств защиты прав правообладателя), способа нанесения на него изображений дизайна и изготовления </a:t>
            </a:r>
            <a:r>
              <a:rPr lang="ru-RU" altLang="ru-RU" sz="1800">
                <a:solidFill>
                  <a:srgbClr val="000000"/>
                </a:solidFill>
                <a:latin typeface="Arial" panose="020B0604020202020204" pitchFamily="34" charset="0"/>
                <a:cs typeface="Consolas" panose="020B0609020204030204" pitchFamily="49" charset="0"/>
              </a:rPr>
              <a:t>средств защиты;</a:t>
            </a:r>
            <a:endParaRPr lang="ru-RU" altLang="ru-RU" sz="18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Прямоугольник 1">
            <a:extLst>
              <a:ext uri="{FF2B5EF4-FFF2-40B4-BE49-F238E27FC236}">
                <a16:creationId xmlns:a16="http://schemas.microsoft.com/office/drawing/2014/main" id="{11A53FD3-3A66-C649-A351-617A8E4B4225}"/>
              </a:ext>
            </a:extLst>
          </p:cNvPr>
          <p:cNvSpPr>
            <a:spLocks noChangeArrowheads="1"/>
          </p:cNvSpPr>
          <p:nvPr/>
        </p:nvSpPr>
        <p:spPr bwMode="auto">
          <a:xfrm>
            <a:off x="179388" y="277813"/>
            <a:ext cx="8785225" cy="6302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a:t>
            </a:r>
            <a:r>
              <a:rPr lang="ru-RU" altLang="ru-RU" sz="1600" b="1" u="sng">
                <a:solidFill>
                  <a:srgbClr val="000000"/>
                </a:solidFill>
                <a:latin typeface="Arial" panose="020B0604020202020204" pitchFamily="34" charset="0"/>
                <a:cs typeface="Consolas" panose="020B0609020204030204" pitchFamily="49" charset="0"/>
              </a:rPr>
              <a:t>Задачи – продолжение</a:t>
            </a:r>
            <a:r>
              <a:rPr lang="ru-RU" altLang="ru-RU" sz="1600" b="1">
                <a:solidFill>
                  <a:srgbClr val="000000"/>
                </a:solidFill>
                <a:latin typeface="Arial" panose="020B0604020202020204" pitchFamily="34" charset="0"/>
                <a:cs typeface="Consolas" panose="020B0609020204030204" pitchFamily="49" charset="0"/>
              </a:rPr>
              <a:t>)</a:t>
            </a: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идентификация изделия оформления носителя записи (особенности конструкции и материалов, изображения дизайна оформления, средства защиты прав правообладателя) по аналогу-образцу лицензионной продукции;</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наличия/отсутствия знаков маркировки на носителе записи произведения, способа их нанесения или удаления;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идентификация носителя записи произведения по аналогу-образцу лицензионной продукции;</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идентификация технических средств и принадлежностей, применявшихся для маркировки носителя записи произведения или удаления с него знаков маркировки;</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условий изготовления записи произведения на носителе и ее характеристик (вид записи – аналоговая или цифровая;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оригинал или копия;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качество записи;</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компиляция - монтаж из произведений разных сборников;</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дублирование с копий; наименование, содержание, формат, режим записи, общая продолжительность всей записи и ее частей, последовательность расположения основной записи и дополнительных включений в нее);</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идентификация записи произведения на носителе (технические, качественные и количественные показатели) по аналогу-образцу лицензионной продукции;</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идентификация промежуточной записывающей аппаратуры, использованной для тиражирования дубликатов с носителя лицензионного экземпляра записи.</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Прямоугольник 1">
            <a:extLst>
              <a:ext uri="{FF2B5EF4-FFF2-40B4-BE49-F238E27FC236}">
                <a16:creationId xmlns:a16="http://schemas.microsoft.com/office/drawing/2014/main" id="{4E73EFB3-75D0-DE4C-919F-4F96C7B3F1A8}"/>
              </a:ext>
            </a:extLst>
          </p:cNvPr>
          <p:cNvSpPr>
            <a:spLocks noChangeArrowheads="1"/>
          </p:cNvSpPr>
          <p:nvPr/>
        </p:nvSpPr>
        <p:spPr bwMode="auto">
          <a:xfrm>
            <a:off x="179388" y="242888"/>
            <a:ext cx="8785225" cy="6372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В рамках данной экспертизы решаются следующие вопросы</a:t>
            </a:r>
            <a:r>
              <a:rPr lang="ru-RU" altLang="ru-RU" sz="1500">
                <a:solidFill>
                  <a:srgbClr val="000000"/>
                </a:solidFill>
                <a:latin typeface="Arial" panose="020B0604020202020204" pitchFamily="34" charset="0"/>
                <a:cs typeface="Consolas" panose="020B0609020204030204" pitchFamily="49" charset="0"/>
              </a:rPr>
              <a:t>:</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соответствует ли по способу изготовления продукция оформления носителя записи аудиовизуального произведения с названием (указывается название) представленному для сравнения аналогу-образцу лицензионной продукции;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соответствуют ли технические и качественные параметры исследуемой записи произведения (изображение, звуковое сопровождение, видеосигналы) на носителе аналогичным параметрам записи представленного для сравнения аналога-образца;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не является ли представленная на исследование копия записи аудиовизуального произведения с названием (указывается название) дубликатом с "экранной, демонстрационной, рабочей" копии произведения, выпуск которого не лицензирован;</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изготовлена ли копия записи аудиовизуального произведения с названием (указывается название) с копии данной стандартной единицы лицензионно выпущенной продукции;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не сделана ли запись фонограммы на носителе путем ее монтажа (компиляции) в один сборник с разных носителей записей с использованием промежуточной аппаратуры;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запись произведения на носителе является оригиналом или копией, если копией, то какой "номер" копии –"номер перезаписи";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соответствуют ли характеристики и вариант исполнения фонограммы, записанной на исследуемом носителе, характеристикам и варианту исполнения фонограммы, записанной на носителе-образце;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изготовлены ли записи исследуемых фонограмм на одном и том же аппаратном комплексе (то есть не являются ли сравниваемые объекты одним и тем же продуктом);</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на исследуемом носителе записи (компакт-диск) маркирующие обозначения, если отсутствуют, то не удалены ли путем механического воздействия (вырубка);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 использованием ли конкретного технологического оборудования изготовлены исследуемые носители (компакт-диски);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 использованием ли конкретной промежуточной записывающей аппаратуры тиражировались дубликаты записи на исследуемые носители</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Прямоугольник 1">
            <a:extLst>
              <a:ext uri="{FF2B5EF4-FFF2-40B4-BE49-F238E27FC236}">
                <a16:creationId xmlns:a16="http://schemas.microsoft.com/office/drawing/2014/main" id="{3C224C34-6CCA-0B47-9899-6C92713A3F1B}"/>
              </a:ext>
            </a:extLst>
          </p:cNvPr>
          <p:cNvSpPr>
            <a:spLocks noChangeArrowheads="1"/>
          </p:cNvSpPr>
          <p:nvPr/>
        </p:nvSpPr>
        <p:spPr bwMode="auto">
          <a:xfrm>
            <a:off x="107950" y="115888"/>
            <a:ext cx="8856663" cy="655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Объектами данного экспертного исследования являются:</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носители информации (аудиокассеты, видеокассеты, компакт-диски, компьютерные дискеты, программные продукты) и их составляющие: корпус и магнитная лента аудио-, видеокассет, поверхности компакт-дисков и дискет (размеры, профили поверхностей);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записи произведений на носителях: основные параметры (формат, система цветного телевидения, режим записи);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условия записи (вид записи: аналоговая, цифровая);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оригинал или копия: "номер" копии, "номер" перезаписи; параметры полного видеосигнала (совпадение или отличие от стандартных показателей);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рабочие параметры (общая продолжительность всей записи произведения и отдельных ее частей), наличие и продолжительность записи рекламного ролика, последовательность записи рекламных роликов в рекламном блоке, последовательность записи рекламного ролика и произведения, запись тайм-кода (наличие или отсутствие, его тип, показания и месторасположение);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общие составляющие характеристики произведения (титры, наименование произведения, состав актеров и создателей или исполнителей);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состав произведения (серия, часть) и его содержание;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стандарты качества записи изображения (цветопередача, наличие шумов, помех и срывов изображения) и звука (наличие шумов, помех и срывов при воспроизведении, не одновременность воспроизведения, вид озвучивания);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упаковка и носители информации о товаре: футляр упаковки и вкладыш как средства оформления носителя записи произведения или программного продукта: дизайн;</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элементы защиты прав правообладателя (знаки охраны авторских и (или) смежных прав, голографические наклейки с логотипом фирмы, товарный знак, индивидуальный штрих-код, информация об авторах произведения и защищенности их прав);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материалы, футляра упаковки и вкладыша как средства изготовления и воспроизведения на них изображений (бумага, картон, клей, красящие и иные материалы голографических наклеек, краски (красители) для нанесения изображений дизайна и печатных текстов.</a:t>
            </a:r>
          </a:p>
        </p:txBody>
      </p:sp>
    </p:spTree>
  </p:cSld>
  <p:clrMapOvr>
    <a:masterClrMapping/>
  </p:clrMapOvr>
  <p:transition>
    <p:wipe dir="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Прямоугольник 1">
            <a:extLst>
              <a:ext uri="{FF2B5EF4-FFF2-40B4-BE49-F238E27FC236}">
                <a16:creationId xmlns:a16="http://schemas.microsoft.com/office/drawing/2014/main" id="{B0ABB848-9700-3547-96D8-11F04BC83A70}"/>
              </a:ext>
            </a:extLst>
          </p:cNvPr>
          <p:cNvSpPr>
            <a:spLocks noChangeArrowheads="1"/>
          </p:cNvSpPr>
          <p:nvPr/>
        </p:nvSpPr>
        <p:spPr bwMode="auto">
          <a:xfrm>
            <a:off x="250825" y="196850"/>
            <a:ext cx="8642350" cy="646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Объекты - продолжение</a:t>
            </a: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образцы для экспертного исследования – лицензионные носители виртуальной информации (аудиокассеты, видеокассеты, компакт-диски, компьютерные дискеты, программные продукты) и их составляющие: корпус и магнитная лента аудио-, видеокассет;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поверхности компакт-дисков и дискет (размеры, профили поверхностей), аналогичные представленным продуктам от оптовых дистрибьюторов и официальных дилеров;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справочная информация (цель производимых аудио-, видеозаписей; об используемой для тиражирования носителях аппаратуры (тип, модель аудио-видеоаппаратуры, их технические характеристики, возможность оперативного воспроизведения); о материалах, используемых для фиксации (тип, класс, марка, модель технические характеристики аудио-, видеокассеты, компакт-диска, компьютерной дискеты и программного продукта); о производителе, стандартах оформления его продукции средствами защиты, о лицензировании его деятельности на территории Республики Казахстан);</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дела, содержащие информацию, необходимую для производства экспертных исследований (об условиях производимых записей (время, место, способ), источник получения носителя аудиовизуального произведения и программного продукта, сведения о количестве лицензионно тиражируемых копий, незаконно изготовленных с них дубликатов).</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Прямоугольник 1">
            <a:extLst>
              <a:ext uri="{FF2B5EF4-FFF2-40B4-BE49-F238E27FC236}">
                <a16:creationId xmlns:a16="http://schemas.microsoft.com/office/drawing/2014/main" id="{B3DF93A3-D6C3-3B4A-A1D0-FFC396B710AD}"/>
              </a:ext>
            </a:extLst>
          </p:cNvPr>
          <p:cNvSpPr>
            <a:spLocks noChangeArrowheads="1"/>
          </p:cNvSpPr>
          <p:nvPr/>
        </p:nvSpPr>
        <p:spPr bwMode="auto">
          <a:xfrm>
            <a:off x="971550" y="180975"/>
            <a:ext cx="705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37. СУДЕБНАЯ СТРОИТЕЛЬНАЯ ЭКСПЕРТИЗА </a:t>
            </a:r>
            <a:endParaRPr lang="ru-RU" altLang="ru-RU" sz="1800" dirty="0">
              <a:latin typeface="Arial" panose="020B0604020202020204" pitchFamily="34" charset="0"/>
            </a:endParaRPr>
          </a:p>
        </p:txBody>
      </p:sp>
      <p:sp>
        <p:nvSpPr>
          <p:cNvPr id="301058" name="Прямоугольник 2">
            <a:extLst>
              <a:ext uri="{FF2B5EF4-FFF2-40B4-BE49-F238E27FC236}">
                <a16:creationId xmlns:a16="http://schemas.microsoft.com/office/drawing/2014/main" id="{8B3DAE65-20A0-F347-9458-37D156BE73A9}"/>
              </a:ext>
            </a:extLst>
          </p:cNvPr>
          <p:cNvSpPr>
            <a:spLocks noChangeArrowheads="1"/>
          </p:cNvSpPr>
          <p:nvPr/>
        </p:nvSpPr>
        <p:spPr bwMode="auto">
          <a:xfrm>
            <a:off x="268288" y="642938"/>
            <a:ext cx="85693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В рамках данной экспертизы выделяют ещё два вида исследований:</a:t>
            </a:r>
          </a:p>
          <a:p>
            <a:pPr algn="just">
              <a:lnSpc>
                <a:spcPct val="115000"/>
              </a:lnSpc>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Судебно-экспертное строительно-экономическое исследование зданий и сооружений</a:t>
            </a:r>
          </a:p>
          <a:p>
            <a:pPr algn="just">
              <a:lnSpc>
                <a:spcPct val="115000"/>
              </a:lnSpc>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Судебно-экспертное строительно-техническое исследование зданий и сооружений </a:t>
            </a:r>
            <a:endParaRPr lang="ru-RU" altLang="ru-RU" sz="1600">
              <a:latin typeface="Arial" panose="020B0604020202020204" pitchFamily="34" charset="0"/>
            </a:endParaRPr>
          </a:p>
        </p:txBody>
      </p:sp>
      <p:sp>
        <p:nvSpPr>
          <p:cNvPr id="301059" name="Прямоугольник 1">
            <a:extLst>
              <a:ext uri="{FF2B5EF4-FFF2-40B4-BE49-F238E27FC236}">
                <a16:creationId xmlns:a16="http://schemas.microsoft.com/office/drawing/2014/main" id="{12C88CBA-7E10-2F4C-AB1B-B358310ED01E}"/>
              </a:ext>
            </a:extLst>
          </p:cNvPr>
          <p:cNvSpPr>
            <a:spLocks noChangeArrowheads="1"/>
          </p:cNvSpPr>
          <p:nvPr/>
        </p:nvSpPr>
        <p:spPr bwMode="auto">
          <a:xfrm>
            <a:off x="287338" y="1676400"/>
            <a:ext cx="8677275" cy="923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судебной строительной экспертизы</a:t>
            </a:r>
            <a:r>
              <a:rPr lang="ru-RU" altLang="ru-RU" sz="1800" b="1">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являются обстоятельства дела, связанные с установлением данных, характеризующих процесс проектирования, строительства, эксплуатации и ремонта зданий и сооружений. </a:t>
            </a:r>
            <a:endParaRPr lang="ru-RU" altLang="ru-RU" sz="1800">
              <a:latin typeface="Arial" panose="020B0604020202020204" pitchFamily="34" charset="0"/>
            </a:endParaRPr>
          </a:p>
        </p:txBody>
      </p:sp>
      <p:sp>
        <p:nvSpPr>
          <p:cNvPr id="301060" name="Прямоугольник 3">
            <a:extLst>
              <a:ext uri="{FF2B5EF4-FFF2-40B4-BE49-F238E27FC236}">
                <a16:creationId xmlns:a16="http://schemas.microsoft.com/office/drawing/2014/main" id="{2CE27263-8455-B646-9756-D867242778BB}"/>
              </a:ext>
            </a:extLst>
          </p:cNvPr>
          <p:cNvSpPr>
            <a:spLocks noChangeArrowheads="1"/>
          </p:cNvSpPr>
          <p:nvPr/>
        </p:nvSpPr>
        <p:spPr bwMode="auto">
          <a:xfrm>
            <a:off x="277813" y="2762250"/>
            <a:ext cx="8677275" cy="1570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Примечание 1. </a:t>
            </a:r>
            <a:r>
              <a:rPr lang="ru-RU" altLang="ru-RU" sz="1600">
                <a:solidFill>
                  <a:srgbClr val="000000"/>
                </a:solidFill>
                <a:latin typeface="Arial" panose="020B0604020202020204" pitchFamily="34" charset="0"/>
                <a:cs typeface="Consolas" panose="020B0609020204030204" pitchFamily="49" charset="0"/>
              </a:rPr>
              <a:t>Проведение экспертизы проектов, финансируемых за счет бюджетных средств, относится исключительно к компетенции экспертов органов государственной экспертизы проектов (см. Приложение А (обязательное) СН РК 1.02-03-2011 "Порядок разработки, согласования, утверждения и состав проектной документации на строительство" и см. статью 64-4 Закона Республики Казахстан "Об архитектурной, градостроительной и строительной деятельности в Республике Казахстан").</a:t>
            </a:r>
            <a:endParaRPr lang="ru-RU" altLang="ru-RU" sz="1600">
              <a:latin typeface="Consolas" panose="020B0609020204030204" pitchFamily="49" charset="0"/>
              <a:cs typeface="Consolas" panose="020B0609020204030204" pitchFamily="49" charset="0"/>
            </a:endParaRPr>
          </a:p>
        </p:txBody>
      </p:sp>
      <p:sp>
        <p:nvSpPr>
          <p:cNvPr id="301061" name="Прямоугольник 4">
            <a:extLst>
              <a:ext uri="{FF2B5EF4-FFF2-40B4-BE49-F238E27FC236}">
                <a16:creationId xmlns:a16="http://schemas.microsoft.com/office/drawing/2014/main" id="{CA83A8D0-FD07-BF44-988F-5B1F23CC676A}"/>
              </a:ext>
            </a:extLst>
          </p:cNvPr>
          <p:cNvSpPr>
            <a:spLocks noChangeArrowheads="1"/>
          </p:cNvSpPr>
          <p:nvPr/>
        </p:nvSpPr>
        <p:spPr bwMode="auto">
          <a:xfrm>
            <a:off x="250825" y="4502150"/>
            <a:ext cx="8696325" cy="1076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Примечание 2. </a:t>
            </a:r>
            <a:r>
              <a:rPr lang="ru-RU" altLang="ru-RU" sz="1600">
                <a:solidFill>
                  <a:srgbClr val="000000"/>
                </a:solidFill>
                <a:latin typeface="Arial" panose="020B0604020202020204" pitchFamily="34" charset="0"/>
                <a:cs typeface="Consolas" panose="020B0609020204030204" pitchFamily="49" charset="0"/>
              </a:rPr>
              <a:t>Вопросы о давности образования повреждений или вопросы о давности проведения строительных работ не решаются, так как так как современный уровень науки, техники и экспертной практики не позволяет имеющимися методами проводить исследование с целью решения данных вопросов.</a:t>
            </a:r>
            <a:endParaRPr lang="ru-RU" altLang="ru-RU" sz="1600">
              <a:latin typeface="Consolas" panose="020B0609020204030204" pitchFamily="49" charset="0"/>
              <a:cs typeface="Consolas" panose="020B0609020204030204" pitchFamily="49" charset="0"/>
            </a:endParaRPr>
          </a:p>
        </p:txBody>
      </p:sp>
      <p:sp>
        <p:nvSpPr>
          <p:cNvPr id="301062" name="Прямоугольник 5">
            <a:extLst>
              <a:ext uri="{FF2B5EF4-FFF2-40B4-BE49-F238E27FC236}">
                <a16:creationId xmlns:a16="http://schemas.microsoft.com/office/drawing/2014/main" id="{C27376CA-BE46-9544-B47C-17E6AABE8440}"/>
              </a:ext>
            </a:extLst>
          </p:cNvPr>
          <p:cNvSpPr>
            <a:spLocks noChangeArrowheads="1"/>
          </p:cNvSpPr>
          <p:nvPr/>
        </p:nvSpPr>
        <p:spPr bwMode="auto">
          <a:xfrm>
            <a:off x="257175" y="5748338"/>
            <a:ext cx="8696325" cy="5857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Примечание 3</a:t>
            </a:r>
            <a:r>
              <a:rPr lang="ru-RU" altLang="ru-RU" sz="1600">
                <a:solidFill>
                  <a:srgbClr val="000000"/>
                </a:solidFill>
                <a:latin typeface="Arial" panose="020B0604020202020204" pitchFamily="34" charset="0"/>
                <a:cs typeface="Consolas" panose="020B0609020204030204" pitchFamily="49" charset="0"/>
              </a:rPr>
              <a:t>. Вопросы по определению ущерба требуют правовой оценки фактических данных и обстоятельств, что не относится к компетенции судебной экспертизы.</a:t>
            </a:r>
            <a:r>
              <a:rPr lang="ru-RU" altLang="ru-RU" sz="1600">
                <a:latin typeface="Arial" panose="020B0604020202020204" pitchFamily="34" charset="0"/>
              </a:rPr>
              <a:t> </a:t>
            </a:r>
          </a:p>
        </p:txBody>
      </p:sp>
    </p:spTree>
  </p:cSld>
  <p:clrMapOvr>
    <a:masterClrMapping/>
  </p:clrMapOvr>
  <p:transition>
    <p:wipe dir="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Прямоугольник 1">
            <a:extLst>
              <a:ext uri="{FF2B5EF4-FFF2-40B4-BE49-F238E27FC236}">
                <a16:creationId xmlns:a16="http://schemas.microsoft.com/office/drawing/2014/main" id="{A4DED455-E494-174C-B8C5-C1DE5D0B5967}"/>
              </a:ext>
            </a:extLst>
          </p:cNvPr>
          <p:cNvSpPr>
            <a:spLocks noChangeArrowheads="1"/>
          </p:cNvSpPr>
          <p:nvPr/>
        </p:nvSpPr>
        <p:spPr bwMode="auto">
          <a:xfrm>
            <a:off x="503238" y="692150"/>
            <a:ext cx="8137525" cy="563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Объектами исследования при производстве судебной строительной экспертизы являются</a:t>
            </a:r>
            <a:r>
              <a:rPr lang="ru-RU" altLang="ru-RU" sz="2000" b="1">
                <a:solidFill>
                  <a:srgbClr val="000000"/>
                </a:solidFill>
                <a:latin typeface="Arial" panose="020B0604020202020204" pitchFamily="34" charset="0"/>
                <a:cs typeface="Consolas" panose="020B0609020204030204" pitchFamily="49" charset="0"/>
              </a:rPr>
              <a:t>:</a:t>
            </a:r>
            <a:endParaRPr lang="ru-RU" altLang="ru-RU" sz="20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здания и сооружения промышленного, гражданского и административного назначения, или их отдельные конструктивные элементы;</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земельные участки, занятые улучшениями;</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материалы уголовного, гражданского или административного дела;</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техническая документация - инвентаризационные дела, технические паспорта, паспорта; проектно-сметная документация на объекты строительства; договорная документация; исполнительная документация;</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акты приемки (форма 2в) и справки (форма 3) о стоимости выполненных строительно-монтажных и ремонтно-строительных работ;</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другие документы в зависимости от предмета исследования.</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Прямоугольник 1">
            <a:extLst>
              <a:ext uri="{FF2B5EF4-FFF2-40B4-BE49-F238E27FC236}">
                <a16:creationId xmlns:a16="http://schemas.microsoft.com/office/drawing/2014/main" id="{759452A2-E1D5-C04F-9D6C-A6C466ED6AE6}"/>
              </a:ext>
            </a:extLst>
          </p:cNvPr>
          <p:cNvSpPr>
            <a:spLocks noChangeArrowheads="1"/>
          </p:cNvSpPr>
          <p:nvPr/>
        </p:nvSpPr>
        <p:spPr bwMode="auto">
          <a:xfrm>
            <a:off x="755650" y="333375"/>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строительно-экономическое исследование зданий и сооружений </a:t>
            </a:r>
            <a:endParaRPr lang="ru-RU" altLang="ru-RU" sz="1800" b="1" u="sng">
              <a:latin typeface="Arial" panose="020B0604020202020204" pitchFamily="34" charset="0"/>
            </a:endParaRPr>
          </a:p>
        </p:txBody>
      </p:sp>
      <p:sp>
        <p:nvSpPr>
          <p:cNvPr id="303106" name="Прямоугольник 1">
            <a:extLst>
              <a:ext uri="{FF2B5EF4-FFF2-40B4-BE49-F238E27FC236}">
                <a16:creationId xmlns:a16="http://schemas.microsoft.com/office/drawing/2014/main" id="{AF187469-95A6-4849-8CC1-DA14EC166C39}"/>
              </a:ext>
            </a:extLst>
          </p:cNvPr>
          <p:cNvSpPr>
            <a:spLocks noChangeArrowheads="1"/>
          </p:cNvSpPr>
          <p:nvPr/>
        </p:nvSpPr>
        <p:spPr bwMode="auto">
          <a:xfrm>
            <a:off x="539750" y="1268413"/>
            <a:ext cx="8064500" cy="5016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Задачами судебно-экспертного строительно-технического исследования зданий и сооружений являются:</a:t>
            </a:r>
            <a:endParaRPr lang="ru-RU" altLang="ru-RU" sz="2000" b="1" u="sng">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определение видов и объемов фактически выполненных строительно-монтажных работ (или ремонтно-строительных работ); </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определение соответствия качества выполненных строительно-монтажных работ (или ремонтно-строительных работ) строительным нормам;</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определение соответствия качества строительных материалов нормам ГОСТ, ТУ;</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определение причины образования повреждений объекта строительства;</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определение технической возможности раздела домовладения (строения и земельный участок) в натуре;</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определение соответствия границ земельного участка правоустанавливающим документам.</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a:extLst>
              <a:ext uri="{FF2B5EF4-FFF2-40B4-BE49-F238E27FC236}">
                <a16:creationId xmlns:a16="http://schemas.microsoft.com/office/drawing/2014/main" id="{8DFC2B83-E505-E148-8CAB-8EDA80D09FC5}"/>
              </a:ext>
            </a:extLst>
          </p:cNvPr>
          <p:cNvSpPr>
            <a:spLocks noGrp="1"/>
          </p:cNvSpPr>
          <p:nvPr>
            <p:ph type="title"/>
          </p:nvPr>
        </p:nvSpPr>
        <p:spPr>
          <a:xfrm>
            <a:off x="3571875" y="2643188"/>
            <a:ext cx="2571750" cy="1143000"/>
          </a:xfrm>
          <a:prstGeom prst="roundRect">
            <a:avLst>
              <a:gd name="adj" fmla="val 16667"/>
            </a:avLst>
          </a:prstGeom>
          <a:solidFill>
            <a:schemeClr val="bg1"/>
          </a:solidFill>
          <a:ln w="28575">
            <a:solidFill>
              <a:schemeClr val="tx1"/>
            </a:solidFill>
            <a:round/>
            <a:headEnd/>
            <a:tailEnd/>
          </a:ln>
        </p:spPr>
        <p:txBody>
          <a:bodyPr/>
          <a:lstStyle/>
          <a:p>
            <a:r>
              <a:rPr lang="ru-RU" altLang="ru-RU" sz="1800" b="1">
                <a:latin typeface="Arial" panose="020B0604020202020204" pitchFamily="34" charset="0"/>
                <a:cs typeface="Arial" panose="020B0604020202020204" pitchFamily="34" charset="0"/>
              </a:rPr>
              <a:t>ИНЫЕ КЛАССИФИКАЦИИ СУДЕБНЫХ ЭКСПЕРТИЗ</a:t>
            </a:r>
          </a:p>
        </p:txBody>
      </p:sp>
      <p:sp>
        <p:nvSpPr>
          <p:cNvPr id="48130" name="Rectangle 1">
            <a:extLst>
              <a:ext uri="{FF2B5EF4-FFF2-40B4-BE49-F238E27FC236}">
                <a16:creationId xmlns:a16="http://schemas.microsoft.com/office/drawing/2014/main" id="{B2DB0160-2A57-0B43-B252-7DD7EAD5FF61}"/>
              </a:ext>
            </a:extLst>
          </p:cNvPr>
          <p:cNvSpPr>
            <a:spLocks noChangeArrowheads="1"/>
          </p:cNvSpPr>
          <p:nvPr/>
        </p:nvSpPr>
        <p:spPr bwMode="auto">
          <a:xfrm>
            <a:off x="357188" y="2714625"/>
            <a:ext cx="28575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latin typeface="Arial" panose="020B0604020202020204" pitchFamily="34" charset="0"/>
                <a:ea typeface="Calibri" panose="020F0502020204030204" pitchFamily="34" charset="0"/>
                <a:cs typeface="Arial" panose="020B0604020202020204" pitchFamily="34" charset="0"/>
              </a:rPr>
              <a:t>по </a:t>
            </a:r>
          </a:p>
          <a:p>
            <a:pPr algn="ctr">
              <a:spcBef>
                <a:spcPct val="0"/>
              </a:spcBef>
              <a:buFontTx/>
              <a:buNone/>
            </a:pPr>
            <a:r>
              <a:rPr lang="ru-RU" altLang="ru-RU" sz="1800">
                <a:latin typeface="Arial" panose="020B0604020202020204" pitchFamily="34" charset="0"/>
                <a:ea typeface="Calibri" panose="020F0502020204030204" pitchFamily="34" charset="0"/>
                <a:cs typeface="Arial" panose="020B0604020202020204" pitchFamily="34" charset="0"/>
              </a:rPr>
              <a:t>последовательности </a:t>
            </a:r>
          </a:p>
          <a:p>
            <a:pPr algn="ctr">
              <a:spcBef>
                <a:spcPct val="0"/>
              </a:spcBef>
              <a:buFontTx/>
              <a:buNone/>
            </a:pPr>
            <a:r>
              <a:rPr lang="ru-RU" altLang="ru-RU" sz="1800">
                <a:latin typeface="Arial" panose="020B0604020202020204" pitchFamily="34" charset="0"/>
                <a:ea typeface="Calibri" panose="020F0502020204030204" pitchFamily="34" charset="0"/>
                <a:cs typeface="Arial" panose="020B0604020202020204" pitchFamily="34" charset="0"/>
              </a:rPr>
              <a:t>проведения </a:t>
            </a:r>
          </a:p>
        </p:txBody>
      </p:sp>
      <p:sp>
        <p:nvSpPr>
          <p:cNvPr id="48131" name="Прямоугольник 5">
            <a:extLst>
              <a:ext uri="{FF2B5EF4-FFF2-40B4-BE49-F238E27FC236}">
                <a16:creationId xmlns:a16="http://schemas.microsoft.com/office/drawing/2014/main" id="{926ED7C0-2457-1D40-9B85-0739FBE11F1F}"/>
              </a:ext>
            </a:extLst>
          </p:cNvPr>
          <p:cNvSpPr>
            <a:spLocks noChangeArrowheads="1"/>
          </p:cNvSpPr>
          <p:nvPr/>
        </p:nvSpPr>
        <p:spPr bwMode="auto">
          <a:xfrm>
            <a:off x="1643063" y="1714500"/>
            <a:ext cx="2286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дополнительные</a:t>
            </a:r>
          </a:p>
        </p:txBody>
      </p:sp>
      <p:sp>
        <p:nvSpPr>
          <p:cNvPr id="48132" name="Прямоугольник 6">
            <a:extLst>
              <a:ext uri="{FF2B5EF4-FFF2-40B4-BE49-F238E27FC236}">
                <a16:creationId xmlns:a16="http://schemas.microsoft.com/office/drawing/2014/main" id="{B0D6A4D4-0F64-784A-AFCD-13777384126A}"/>
              </a:ext>
            </a:extLst>
          </p:cNvPr>
          <p:cNvSpPr>
            <a:spLocks noChangeArrowheads="1"/>
          </p:cNvSpPr>
          <p:nvPr/>
        </p:nvSpPr>
        <p:spPr bwMode="auto">
          <a:xfrm>
            <a:off x="857250" y="642938"/>
            <a:ext cx="2286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ea typeface="Calibri" panose="020F0502020204030204" pitchFamily="34" charset="0"/>
                <a:cs typeface="Arial" panose="020B0604020202020204" pitchFamily="34" charset="0"/>
              </a:rPr>
              <a:t>по объему исследования</a:t>
            </a:r>
          </a:p>
        </p:txBody>
      </p:sp>
      <p:sp>
        <p:nvSpPr>
          <p:cNvPr id="48133" name="Прямоугольник 7">
            <a:extLst>
              <a:ext uri="{FF2B5EF4-FFF2-40B4-BE49-F238E27FC236}">
                <a16:creationId xmlns:a16="http://schemas.microsoft.com/office/drawing/2014/main" id="{24D5B731-1706-A74D-8217-19AA218EBE2D}"/>
              </a:ext>
            </a:extLst>
          </p:cNvPr>
          <p:cNvSpPr>
            <a:spLocks noChangeArrowheads="1"/>
          </p:cNvSpPr>
          <p:nvPr/>
        </p:nvSpPr>
        <p:spPr bwMode="auto">
          <a:xfrm>
            <a:off x="214313" y="1714500"/>
            <a:ext cx="12319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основные</a:t>
            </a:r>
            <a:endParaRPr lang="ru-RU" altLang="ru-RU" sz="1800">
              <a:latin typeface="Arial" panose="020B0604020202020204" pitchFamily="34" charset="0"/>
              <a:ea typeface="Calibri" panose="020F0502020204030204" pitchFamily="34" charset="0"/>
              <a:cs typeface="Arial" panose="020B0604020202020204" pitchFamily="34" charset="0"/>
            </a:endParaRPr>
          </a:p>
        </p:txBody>
      </p:sp>
      <p:sp>
        <p:nvSpPr>
          <p:cNvPr id="48134" name="Прямоугольник 8">
            <a:extLst>
              <a:ext uri="{FF2B5EF4-FFF2-40B4-BE49-F238E27FC236}">
                <a16:creationId xmlns:a16="http://schemas.microsoft.com/office/drawing/2014/main" id="{3DEDCAFF-1039-9D47-A422-3518626A3486}"/>
              </a:ext>
            </a:extLst>
          </p:cNvPr>
          <p:cNvSpPr>
            <a:spLocks noChangeArrowheads="1"/>
          </p:cNvSpPr>
          <p:nvPr/>
        </p:nvSpPr>
        <p:spPr bwMode="auto">
          <a:xfrm>
            <a:off x="5857875" y="642938"/>
            <a:ext cx="21431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ea typeface="Calibri" panose="020F0502020204030204" pitchFamily="34" charset="0"/>
                <a:cs typeface="Arial" panose="020B0604020202020204" pitchFamily="34" charset="0"/>
              </a:rPr>
              <a:t>по количеству экспертов  </a:t>
            </a:r>
          </a:p>
        </p:txBody>
      </p:sp>
      <p:sp>
        <p:nvSpPr>
          <p:cNvPr id="48135" name="Прямоугольник 9">
            <a:extLst>
              <a:ext uri="{FF2B5EF4-FFF2-40B4-BE49-F238E27FC236}">
                <a16:creationId xmlns:a16="http://schemas.microsoft.com/office/drawing/2014/main" id="{41F333FC-EA4E-CA4B-BEB2-8FA026A17BC6}"/>
              </a:ext>
            </a:extLst>
          </p:cNvPr>
          <p:cNvSpPr>
            <a:spLocks noChangeArrowheads="1"/>
          </p:cNvSpPr>
          <p:nvPr/>
        </p:nvSpPr>
        <p:spPr bwMode="auto">
          <a:xfrm>
            <a:off x="4929188" y="1714500"/>
            <a:ext cx="16287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единоличные</a:t>
            </a:r>
            <a:endParaRPr lang="ru-RU" altLang="ru-RU" sz="1800">
              <a:latin typeface="Arial" panose="020B0604020202020204" pitchFamily="34" charset="0"/>
              <a:ea typeface="Calibri" panose="020F0502020204030204" pitchFamily="34" charset="0"/>
              <a:cs typeface="Arial" panose="020B0604020202020204" pitchFamily="34" charset="0"/>
            </a:endParaRPr>
          </a:p>
        </p:txBody>
      </p:sp>
      <p:sp>
        <p:nvSpPr>
          <p:cNvPr id="48136" name="Прямоугольник 10">
            <a:extLst>
              <a:ext uri="{FF2B5EF4-FFF2-40B4-BE49-F238E27FC236}">
                <a16:creationId xmlns:a16="http://schemas.microsoft.com/office/drawing/2014/main" id="{55D25A40-FFCA-AA4A-A81D-255972AB988C}"/>
              </a:ext>
            </a:extLst>
          </p:cNvPr>
          <p:cNvSpPr>
            <a:spLocks noChangeArrowheads="1"/>
          </p:cNvSpPr>
          <p:nvPr/>
        </p:nvSpPr>
        <p:spPr bwMode="auto">
          <a:xfrm>
            <a:off x="7000875" y="1714500"/>
            <a:ext cx="174148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комиссионные</a:t>
            </a:r>
          </a:p>
        </p:txBody>
      </p:sp>
      <p:sp>
        <p:nvSpPr>
          <p:cNvPr id="48137" name="Прямоугольник 12">
            <a:extLst>
              <a:ext uri="{FF2B5EF4-FFF2-40B4-BE49-F238E27FC236}">
                <a16:creationId xmlns:a16="http://schemas.microsoft.com/office/drawing/2014/main" id="{7023B8F5-5044-2248-B202-51EA7C4FCDA9}"/>
              </a:ext>
            </a:extLst>
          </p:cNvPr>
          <p:cNvSpPr>
            <a:spLocks noChangeArrowheads="1"/>
          </p:cNvSpPr>
          <p:nvPr/>
        </p:nvSpPr>
        <p:spPr bwMode="auto">
          <a:xfrm>
            <a:off x="285750" y="4286250"/>
            <a:ext cx="22558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первичные</a:t>
            </a:r>
          </a:p>
        </p:txBody>
      </p:sp>
      <p:sp>
        <p:nvSpPr>
          <p:cNvPr id="48138" name="Прямоугольник 13">
            <a:extLst>
              <a:ext uri="{FF2B5EF4-FFF2-40B4-BE49-F238E27FC236}">
                <a16:creationId xmlns:a16="http://schemas.microsoft.com/office/drawing/2014/main" id="{BD54685E-6CC9-C942-82C3-9D8266548394}"/>
              </a:ext>
            </a:extLst>
          </p:cNvPr>
          <p:cNvSpPr>
            <a:spLocks noChangeArrowheads="1"/>
          </p:cNvSpPr>
          <p:nvPr/>
        </p:nvSpPr>
        <p:spPr bwMode="auto">
          <a:xfrm>
            <a:off x="2714625" y="4286250"/>
            <a:ext cx="13398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повторные</a:t>
            </a:r>
          </a:p>
        </p:txBody>
      </p:sp>
      <p:sp>
        <p:nvSpPr>
          <p:cNvPr id="48139" name="Прямоугольник 14">
            <a:extLst>
              <a:ext uri="{FF2B5EF4-FFF2-40B4-BE49-F238E27FC236}">
                <a16:creationId xmlns:a16="http://schemas.microsoft.com/office/drawing/2014/main" id="{459F2751-F2B6-0842-957C-DFE2D042DB8D}"/>
              </a:ext>
            </a:extLst>
          </p:cNvPr>
          <p:cNvSpPr>
            <a:spLocks noChangeArrowheads="1"/>
          </p:cNvSpPr>
          <p:nvPr/>
        </p:nvSpPr>
        <p:spPr bwMode="auto">
          <a:xfrm>
            <a:off x="6500813" y="2714625"/>
            <a:ext cx="22860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по составу используемых знаний  </a:t>
            </a:r>
          </a:p>
        </p:txBody>
      </p:sp>
      <p:sp>
        <p:nvSpPr>
          <p:cNvPr id="48140" name="Прямоугольник 15">
            <a:extLst>
              <a:ext uri="{FF2B5EF4-FFF2-40B4-BE49-F238E27FC236}">
                <a16:creationId xmlns:a16="http://schemas.microsoft.com/office/drawing/2014/main" id="{4BB857B4-288F-3B4A-8D65-969066E88182}"/>
              </a:ext>
            </a:extLst>
          </p:cNvPr>
          <p:cNvSpPr>
            <a:spLocks noChangeArrowheads="1"/>
          </p:cNvSpPr>
          <p:nvPr/>
        </p:nvSpPr>
        <p:spPr bwMode="auto">
          <a:xfrm>
            <a:off x="5143500" y="4214813"/>
            <a:ext cx="15081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однородные</a:t>
            </a:r>
          </a:p>
        </p:txBody>
      </p:sp>
      <p:sp>
        <p:nvSpPr>
          <p:cNvPr id="48141" name="Прямоугольник 16">
            <a:extLst>
              <a:ext uri="{FF2B5EF4-FFF2-40B4-BE49-F238E27FC236}">
                <a16:creationId xmlns:a16="http://schemas.microsoft.com/office/drawing/2014/main" id="{903B7ADB-4510-7242-B392-15D24E1EB5DE}"/>
              </a:ext>
            </a:extLst>
          </p:cNvPr>
          <p:cNvSpPr>
            <a:spLocks noChangeArrowheads="1"/>
          </p:cNvSpPr>
          <p:nvPr/>
        </p:nvSpPr>
        <p:spPr bwMode="auto">
          <a:xfrm>
            <a:off x="6929438" y="4214813"/>
            <a:ext cx="185737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комплексные</a:t>
            </a:r>
          </a:p>
        </p:txBody>
      </p:sp>
      <p:sp>
        <p:nvSpPr>
          <p:cNvPr id="48142" name="Прямоугольник 17">
            <a:extLst>
              <a:ext uri="{FF2B5EF4-FFF2-40B4-BE49-F238E27FC236}">
                <a16:creationId xmlns:a16="http://schemas.microsoft.com/office/drawing/2014/main" id="{59DB5C82-BC9A-7344-BA40-11376C61A49B}"/>
              </a:ext>
            </a:extLst>
          </p:cNvPr>
          <p:cNvSpPr>
            <a:spLocks noChangeArrowheads="1"/>
          </p:cNvSpPr>
          <p:nvPr/>
        </p:nvSpPr>
        <p:spPr bwMode="auto">
          <a:xfrm>
            <a:off x="3714750" y="4857750"/>
            <a:ext cx="2286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ea typeface="Calibri" panose="020F0502020204030204" pitchFamily="34" charset="0"/>
                <a:cs typeface="Arial" panose="020B0604020202020204" pitchFamily="34" charset="0"/>
              </a:rPr>
              <a:t>по месту производства </a:t>
            </a:r>
          </a:p>
        </p:txBody>
      </p:sp>
      <p:sp>
        <p:nvSpPr>
          <p:cNvPr id="48143" name="Прямоугольник 18">
            <a:extLst>
              <a:ext uri="{FF2B5EF4-FFF2-40B4-BE49-F238E27FC236}">
                <a16:creationId xmlns:a16="http://schemas.microsoft.com/office/drawing/2014/main" id="{E4E7FA66-1DF6-0548-B9AE-15058EAE3B37}"/>
              </a:ext>
            </a:extLst>
          </p:cNvPr>
          <p:cNvSpPr>
            <a:spLocks noChangeArrowheads="1"/>
          </p:cNvSpPr>
          <p:nvPr/>
        </p:nvSpPr>
        <p:spPr bwMode="auto">
          <a:xfrm>
            <a:off x="785813" y="5857875"/>
            <a:ext cx="38576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в экспертном учреждении</a:t>
            </a:r>
          </a:p>
        </p:txBody>
      </p:sp>
      <p:sp>
        <p:nvSpPr>
          <p:cNvPr id="48144" name="Прямоугольник 19">
            <a:extLst>
              <a:ext uri="{FF2B5EF4-FFF2-40B4-BE49-F238E27FC236}">
                <a16:creationId xmlns:a16="http://schemas.microsoft.com/office/drawing/2014/main" id="{2F9F49D7-7967-634B-ACEE-BB3156278FD6}"/>
              </a:ext>
            </a:extLst>
          </p:cNvPr>
          <p:cNvSpPr>
            <a:spLocks noChangeArrowheads="1"/>
          </p:cNvSpPr>
          <p:nvPr/>
        </p:nvSpPr>
        <p:spPr bwMode="auto">
          <a:xfrm>
            <a:off x="5357813" y="5857875"/>
            <a:ext cx="35004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0000"/>
                </a:solidFill>
                <a:latin typeface="Arial" panose="020B0604020202020204" pitchFamily="34" charset="0"/>
                <a:ea typeface="Calibri" panose="020F0502020204030204" pitchFamily="34" charset="0"/>
                <a:cs typeface="Arial" panose="020B0604020202020204" pitchFamily="34" charset="0"/>
              </a:rPr>
              <a:t>вне экспертного учреждения</a:t>
            </a:r>
            <a:endParaRPr lang="ru-RU" altLang="ru-RU" sz="1800">
              <a:latin typeface="Arial" panose="020B0604020202020204" pitchFamily="34" charset="0"/>
              <a:ea typeface="Calibri" panose="020F0502020204030204" pitchFamily="34" charset="0"/>
              <a:cs typeface="Arial" panose="020B0604020202020204" pitchFamily="34" charset="0"/>
            </a:endParaRPr>
          </a:p>
        </p:txBody>
      </p:sp>
      <p:cxnSp>
        <p:nvCxnSpPr>
          <p:cNvPr id="22" name="Прямая соединительная линия 21">
            <a:extLst>
              <a:ext uri="{FF2B5EF4-FFF2-40B4-BE49-F238E27FC236}">
                <a16:creationId xmlns:a16="http://schemas.microsoft.com/office/drawing/2014/main" id="{7662E3A9-4B10-474B-BB7E-C0A6E1E1CE86}"/>
              </a:ext>
            </a:extLst>
          </p:cNvPr>
          <p:cNvCxnSpPr>
            <a:stCxn id="48132" idx="2"/>
            <a:endCxn id="48133" idx="0"/>
          </p:cNvCxnSpPr>
          <p:nvPr/>
        </p:nvCxnSpPr>
        <p:spPr>
          <a:xfrm rot="5400000">
            <a:off x="1202532" y="916781"/>
            <a:ext cx="425450" cy="1169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1A31583A-86FA-5243-8A21-DDBD6535FEEA}"/>
              </a:ext>
            </a:extLst>
          </p:cNvPr>
          <p:cNvCxnSpPr>
            <a:stCxn id="48132" idx="2"/>
            <a:endCxn id="48131" idx="0"/>
          </p:cNvCxnSpPr>
          <p:nvPr/>
        </p:nvCxnSpPr>
        <p:spPr>
          <a:xfrm rot="16200000" flipH="1">
            <a:off x="2180432" y="1108868"/>
            <a:ext cx="425450" cy="785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0A8F3749-A2EB-BE4F-A474-C3C8816D4296}"/>
              </a:ext>
            </a:extLst>
          </p:cNvPr>
          <p:cNvCxnSpPr>
            <a:stCxn id="48134" idx="2"/>
            <a:endCxn id="48135" idx="0"/>
          </p:cNvCxnSpPr>
          <p:nvPr/>
        </p:nvCxnSpPr>
        <p:spPr>
          <a:xfrm rot="5400000">
            <a:off x="6123782" y="908843"/>
            <a:ext cx="425450" cy="1185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0FF9E089-A6E1-DE40-9AA8-55EE8796AF1D}"/>
              </a:ext>
            </a:extLst>
          </p:cNvPr>
          <p:cNvCxnSpPr>
            <a:stCxn id="48134" idx="2"/>
            <a:endCxn id="48136" idx="0"/>
          </p:cNvCxnSpPr>
          <p:nvPr/>
        </p:nvCxnSpPr>
        <p:spPr>
          <a:xfrm rot="16200000" flipH="1">
            <a:off x="7188201" y="1030287"/>
            <a:ext cx="425450" cy="942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715E3988-EF0A-2C49-865E-844224615C00}"/>
              </a:ext>
            </a:extLst>
          </p:cNvPr>
          <p:cNvCxnSpPr>
            <a:stCxn id="48130" idx="2"/>
            <a:endCxn id="48137" idx="0"/>
          </p:cNvCxnSpPr>
          <p:nvPr/>
        </p:nvCxnSpPr>
        <p:spPr>
          <a:xfrm rot="5400000">
            <a:off x="1276351" y="3776662"/>
            <a:ext cx="647700"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BB88DF8E-CC48-EF43-9824-D642227CBC09}"/>
              </a:ext>
            </a:extLst>
          </p:cNvPr>
          <p:cNvCxnSpPr>
            <a:stCxn id="48130" idx="2"/>
            <a:endCxn id="48138" idx="0"/>
          </p:cNvCxnSpPr>
          <p:nvPr/>
        </p:nvCxnSpPr>
        <p:spPr>
          <a:xfrm rot="16200000" flipH="1">
            <a:off x="2261394" y="3163094"/>
            <a:ext cx="647700" cy="1598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1063918F-93F4-B848-B9E3-E19901D8D6D1}"/>
              </a:ext>
            </a:extLst>
          </p:cNvPr>
          <p:cNvCxnSpPr>
            <a:endCxn id="48140" idx="0"/>
          </p:cNvCxnSpPr>
          <p:nvPr/>
        </p:nvCxnSpPr>
        <p:spPr>
          <a:xfrm rot="10800000" flipV="1">
            <a:off x="5897563" y="3643313"/>
            <a:ext cx="1706562" cy="571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735E670D-F44A-B94A-B3BA-6F457156383A}"/>
              </a:ext>
            </a:extLst>
          </p:cNvPr>
          <p:cNvCxnSpPr>
            <a:stCxn id="48139" idx="2"/>
            <a:endCxn id="48141" idx="0"/>
          </p:cNvCxnSpPr>
          <p:nvPr/>
        </p:nvCxnSpPr>
        <p:spPr>
          <a:xfrm rot="16200000" flipH="1">
            <a:off x="7462837" y="3819526"/>
            <a:ext cx="576263"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a:extLst>
              <a:ext uri="{FF2B5EF4-FFF2-40B4-BE49-F238E27FC236}">
                <a16:creationId xmlns:a16="http://schemas.microsoft.com/office/drawing/2014/main" id="{1021F06F-07F2-2747-A283-43828949730B}"/>
              </a:ext>
            </a:extLst>
          </p:cNvPr>
          <p:cNvCxnSpPr>
            <a:stCxn id="48142" idx="2"/>
            <a:endCxn id="48143" idx="0"/>
          </p:cNvCxnSpPr>
          <p:nvPr/>
        </p:nvCxnSpPr>
        <p:spPr>
          <a:xfrm rot="5400000">
            <a:off x="3609182" y="4609306"/>
            <a:ext cx="354012" cy="2143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737DE39E-5F23-664F-8155-E63E06325051}"/>
              </a:ext>
            </a:extLst>
          </p:cNvPr>
          <p:cNvCxnSpPr>
            <a:stCxn id="48142" idx="2"/>
            <a:endCxn id="48144" idx="0"/>
          </p:cNvCxnSpPr>
          <p:nvPr/>
        </p:nvCxnSpPr>
        <p:spPr>
          <a:xfrm rot="16200000" flipH="1">
            <a:off x="5806282" y="4555331"/>
            <a:ext cx="354012" cy="2251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Прямоугольник 1">
            <a:extLst>
              <a:ext uri="{FF2B5EF4-FFF2-40B4-BE49-F238E27FC236}">
                <a16:creationId xmlns:a16="http://schemas.microsoft.com/office/drawing/2014/main" id="{56D3C181-86E6-1747-8AD9-E543BE69CAD9}"/>
              </a:ext>
            </a:extLst>
          </p:cNvPr>
          <p:cNvSpPr>
            <a:spLocks noChangeArrowheads="1"/>
          </p:cNvSpPr>
          <p:nvPr/>
        </p:nvSpPr>
        <p:spPr bwMode="auto">
          <a:xfrm>
            <a:off x="323850" y="366713"/>
            <a:ext cx="8496300" cy="6124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Вопросы, которые чаще всего ставятся на разрешение судебной строительной экспертизы по строительно-техническому исследованию</a:t>
            </a:r>
            <a:r>
              <a:rPr lang="ru-RU" altLang="ru-RU" sz="1800">
                <a:solidFill>
                  <a:srgbClr val="000000"/>
                </a:solidFill>
                <a:latin typeface="Arial" panose="020B0604020202020204" pitchFamily="34" charset="0"/>
                <a:cs typeface="Consolas" panose="020B0609020204030204" pitchFamily="49" charset="0"/>
              </a:rPr>
              <a:t>:</a:t>
            </a:r>
            <a:endParaRPr lang="ru-RU" altLang="ru-RU" sz="18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определить виды и объемы фактически выполненных строительно-монтажных работ (или ремонтно-строительных работ) при строительстве (ремонте) объекта (указать наименование и местонахождение объекта);</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соответствует ли качество выполненных строительно-монтажных работ (или ремонтно-строительных работ) при строительстве (ремонте) объекта (указать наименование и местонахождение объекта) строительным нормам;</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соответствует ли качество строительных материалов нормам ГОСТ, ТУ;</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какова причина образования дефектов и повреждений объекта (указать наименование и местонахождение объекта);</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какова причина затопления объекта (указать наименование и местонахождение объекта);</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возможен ли раздел домовладения (строения и земельный участок) в натуре на две (три, четыре и так далее) равноценные (или иное, указать размер долей) части;</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соответствуют ли границы земельного участка площадью ХХ кв.м. кадастровый №ХХ, расположенного по адресу: (указать местонахождение участка), правоустанавливающим документам (указать наименование документов);</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соответствует ли градостроительным, противопожарным и санитарно-техническим нормам расположение строений на земельном участке.</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Прямоугольник 1">
            <a:extLst>
              <a:ext uri="{FF2B5EF4-FFF2-40B4-BE49-F238E27FC236}">
                <a16:creationId xmlns:a16="http://schemas.microsoft.com/office/drawing/2014/main" id="{A6ECAC37-8316-C04E-AB20-B4F74E83C830}"/>
              </a:ext>
            </a:extLst>
          </p:cNvPr>
          <p:cNvSpPr>
            <a:spLocks noChangeArrowheads="1"/>
          </p:cNvSpPr>
          <p:nvPr/>
        </p:nvSpPr>
        <p:spPr bwMode="auto">
          <a:xfrm>
            <a:off x="215900" y="182563"/>
            <a:ext cx="8712200" cy="6492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Объектами исследования при производстве судебного строительно-технического исследования являются:</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здания и сооружения;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отдельные конструктивные элементы зданий и сооружений;</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объекты незавершенного строительства;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земельные участки, занятые улучшениями;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другие объекты в зависимости от предмета исследования;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материалы уголовного, гражданского или административного дела;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техническая документация: инвентаризационные дела, технические паспорта, паспорта (для эксплуатируемых объектов);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земельно-кадастровые дела;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акты на право собственности (право временного возмездного землепользования) на земельные участки;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проектно-сметная документация (ПСД) на объекты строительства, включающая в себя пояснительную записку, рабочие чертежи, сметную документацию. ПСД предоставляется на бумажном носителе, оформленной и утвержденной в установленном порядке и в полном объеме. В случае необходимости возможно предоставление дополнительного экземпляра ПСД на электронном носителе;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технические решения на изменение проектно-сметной документации с приложением сметных расчетов на исключение/добавление работ;</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договорная документация (в том числе дополнительные соглашения к договору);</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исполнительная документация (журналы авторского и технического надзора, журналы производства работ, акты освидетельствования скрытых работ, исполнительные схемы на выполненные работы, акты промежуточной приемки ответственных конструкций, сертификаты соответствия на строительные материалы, изделия и конструкции, другие документы);</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Прямоугольник 1">
            <a:extLst>
              <a:ext uri="{FF2B5EF4-FFF2-40B4-BE49-F238E27FC236}">
                <a16:creationId xmlns:a16="http://schemas.microsoft.com/office/drawing/2014/main" id="{F8D9A2A6-B898-864D-8D60-C72C77FEE62E}"/>
              </a:ext>
            </a:extLst>
          </p:cNvPr>
          <p:cNvSpPr>
            <a:spLocks noChangeArrowheads="1"/>
          </p:cNvSpPr>
          <p:nvPr/>
        </p:nvSpPr>
        <p:spPr bwMode="auto">
          <a:xfrm>
            <a:off x="287338" y="336550"/>
            <a:ext cx="8569325" cy="6184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 </a:t>
            </a:r>
            <a:r>
              <a:rPr lang="en-US" altLang="ru-RU" sz="1800" dirty="0">
                <a:solidFill>
                  <a:srgbClr val="000000"/>
                </a:solidFill>
                <a:latin typeface="Arial" panose="020B0604020202020204" pitchFamily="34" charset="0"/>
                <a:cs typeface="Consolas" panose="020B0609020204030204" pitchFamily="49" charset="0"/>
              </a:rPr>
              <a:t>     </a:t>
            </a:r>
            <a:r>
              <a:rPr lang="ru-RU" altLang="ru-RU" sz="1800" dirty="0">
                <a:solidFill>
                  <a:srgbClr val="000000"/>
                </a:solidFill>
                <a:latin typeface="Arial" panose="020B0604020202020204" pitchFamily="34" charset="0"/>
                <a:cs typeface="Consolas" panose="020B0609020204030204" pitchFamily="49" charset="0"/>
              </a:rPr>
              <a:t> </a:t>
            </a:r>
            <a:r>
              <a:rPr lang="ru-RU" altLang="ru-RU" sz="1800" b="1" u="sng" dirty="0">
                <a:solidFill>
                  <a:srgbClr val="000000"/>
                </a:solidFill>
                <a:latin typeface="Arial" panose="020B0604020202020204" pitchFamily="34" charset="0"/>
                <a:cs typeface="Consolas" panose="020B0609020204030204" pitchFamily="49" charset="0"/>
              </a:rPr>
              <a:t>Объекты исследования (продолжение)</a:t>
            </a:r>
            <a:endParaRPr lang="en-US" altLang="ru-RU" sz="1800" b="1" u="sng" dirty="0">
              <a:solidFill>
                <a:srgbClr val="000000"/>
              </a:solidFill>
              <a:latin typeface="Arial" panose="020B0604020202020204" pitchFamily="34"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акты приемки выполненных работ (форма 2в) и справки (форма 3) о стоимости выполненных строительно-монтажных и ремонтно-строительных работ; </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акты обмеров фактически выполненных объемов работ, с указанием объемов невыполненных работ и дополнительно выполненных работ, с привязкой к проектно-сметной документации;</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протоколы испытаний а/б смеси автомобильных дорог; </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лабораторное заключение на ремонт автомобильных дорог; </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лабораторное заключение по определению послойного уплотнения дорожного основания покрытия автомобильной дороги; </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заключение специалиста по определению объема земляных работ дорожного основания послойно;</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протоколы испытаний строительных материалов, изделий и конструкций;</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акты обследования технических причин аварий при производстве строительно-монтажных и ремонтно-строительных работ;</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акты о затоплении с указанием причины затопления, составленные комиссией, включающей представителей КСК, свидетелей и иных лиц;</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акт осмотра места пожара; </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протокол осмотра места происшествия;</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заключение специалиста, предоставленное по ходатайству эксперта;</a:t>
            </a:r>
            <a:endParaRPr lang="ru-RU" altLang="ru-RU" sz="18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800" dirty="0">
                <a:solidFill>
                  <a:srgbClr val="000000"/>
                </a:solidFill>
                <a:latin typeface="Arial" panose="020B0604020202020204" pitchFamily="34" charset="0"/>
                <a:cs typeface="Consolas" panose="020B0609020204030204" pitchFamily="49" charset="0"/>
              </a:rPr>
              <a:t>другие документы в зависимости от предмета исследования.</a:t>
            </a:r>
            <a:endParaRPr lang="ru-RU" altLang="ru-RU" sz="1400" dirty="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Прямоугольник 1">
            <a:extLst>
              <a:ext uri="{FF2B5EF4-FFF2-40B4-BE49-F238E27FC236}">
                <a16:creationId xmlns:a16="http://schemas.microsoft.com/office/drawing/2014/main" id="{8FD7B78C-8048-114B-9012-A321041E5E36}"/>
              </a:ext>
            </a:extLst>
          </p:cNvPr>
          <p:cNvSpPr>
            <a:spLocks noChangeArrowheads="1"/>
          </p:cNvSpPr>
          <p:nvPr/>
        </p:nvSpPr>
        <p:spPr bwMode="auto">
          <a:xfrm>
            <a:off x="250825" y="133350"/>
            <a:ext cx="871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38. СУДЕБНО-ЭКСПЕРТНОЕ ТЕХНОЛОГИЧЕСКОЕ ИССЛЕДОВАНИЕ </a:t>
            </a:r>
            <a:endParaRPr lang="ru-RU" altLang="ru-RU" sz="1800" dirty="0">
              <a:latin typeface="Arial" panose="020B0604020202020204" pitchFamily="34" charset="0"/>
            </a:endParaRPr>
          </a:p>
        </p:txBody>
      </p:sp>
      <p:sp>
        <p:nvSpPr>
          <p:cNvPr id="307202" name="Прямоугольник 2">
            <a:extLst>
              <a:ext uri="{FF2B5EF4-FFF2-40B4-BE49-F238E27FC236}">
                <a16:creationId xmlns:a16="http://schemas.microsoft.com/office/drawing/2014/main" id="{D3F813A1-16E4-9B4D-BE73-4196F217E520}"/>
              </a:ext>
            </a:extLst>
          </p:cNvPr>
          <p:cNvSpPr>
            <a:spLocks noChangeArrowheads="1"/>
          </p:cNvSpPr>
          <p:nvPr/>
        </p:nvSpPr>
        <p:spPr bwMode="auto">
          <a:xfrm>
            <a:off x="179388" y="638175"/>
            <a:ext cx="8785225" cy="831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Предметом судебной технологической экспертизы</a:t>
            </a:r>
            <a:r>
              <a:rPr lang="ru-RU" altLang="ru-RU" sz="1600">
                <a:solidFill>
                  <a:srgbClr val="000000"/>
                </a:solidFill>
                <a:latin typeface="Arial" panose="020B0604020202020204" pitchFamily="34" charset="0"/>
                <a:cs typeface="Consolas" panose="020B0609020204030204" pitchFamily="49" charset="0"/>
              </a:rPr>
              <a:t> является установление фактических данных, отражающих процесс производства какой-либо продукции, особенности технологии. </a:t>
            </a:r>
            <a:endParaRPr lang="ru-RU" altLang="ru-RU" sz="1600">
              <a:latin typeface="Arial" panose="020B0604020202020204" pitchFamily="34" charset="0"/>
            </a:endParaRPr>
          </a:p>
        </p:txBody>
      </p:sp>
      <p:sp>
        <p:nvSpPr>
          <p:cNvPr id="307203" name="Прямоугольник 3">
            <a:extLst>
              <a:ext uri="{FF2B5EF4-FFF2-40B4-BE49-F238E27FC236}">
                <a16:creationId xmlns:a16="http://schemas.microsoft.com/office/drawing/2014/main" id="{1E3FBE5B-0AEC-5949-968A-350417B95071}"/>
              </a:ext>
            </a:extLst>
          </p:cNvPr>
          <p:cNvSpPr>
            <a:spLocks noChangeArrowheads="1"/>
          </p:cNvSpPr>
          <p:nvPr/>
        </p:nvSpPr>
        <p:spPr bwMode="auto">
          <a:xfrm>
            <a:off x="179388" y="1625600"/>
            <a:ext cx="8785225" cy="50180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Типовыми ситуациями, связанными с технологическими процессами производства продукции являются:</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выпуск/поставка недоброкачественной продукции или несоответствующего качества;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выпуск нестандартной, некомплектной продукции;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изменение потребительских свойств продукции, связанное с нарушением технологического процесса производства;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изменение функциональных свойств продукции, связанное с нарушением технологического процесса производства;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изменение качества сырья, полуфабрикатов, продукции, связанное с технологическими процессами транспортировки, хранения;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разрушение, нарушение функциональных свойств продукции (технологические линии, сооружения, здания) как следствие несоответствия качества ремонтных, монтажных, строительных работ;</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нарушение технологического процесса, связанное с профессионально-технической деятельностью субъекта производства;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нарушение технологических процессов производства, хранения (консервации), транспортировки, повлекшие последствия - взрывы, пожары, загрязнения окружающей среды (промышленные выбросы, токсичные отходы);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обстоятельства, связанные с фальсификацией продукции;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обстоятельства, связанные с незаконным промыслом.</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Прямоугольник 1">
            <a:extLst>
              <a:ext uri="{FF2B5EF4-FFF2-40B4-BE49-F238E27FC236}">
                <a16:creationId xmlns:a16="http://schemas.microsoft.com/office/drawing/2014/main" id="{62BE4614-8E15-F444-8BCB-AF7CE52C3B0C}"/>
              </a:ext>
            </a:extLst>
          </p:cNvPr>
          <p:cNvSpPr>
            <a:spLocks noChangeArrowheads="1"/>
          </p:cNvSpPr>
          <p:nvPr/>
        </p:nvSpPr>
        <p:spPr bwMode="auto">
          <a:xfrm>
            <a:off x="468313" y="404813"/>
            <a:ext cx="8207375" cy="599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этом могут решаться следующие вопросы</a:t>
            </a:r>
            <a:r>
              <a:rPr lang="ru-RU" altLang="ru-RU" sz="1800">
                <a:solidFill>
                  <a:srgbClr val="000000"/>
                </a:solidFill>
                <a:latin typeface="Arial" panose="020B0604020202020204" pitchFamily="34" charset="0"/>
                <a:cs typeface="Consolas" panose="020B0609020204030204" pitchFamily="49" charset="0"/>
              </a:rPr>
              <a:t>.</a:t>
            </a:r>
          </a:p>
          <a:p>
            <a:pPr algn="ctr">
              <a:lnSpc>
                <a:spcPct val="115000"/>
              </a:lnSpc>
              <a:spcBef>
                <a:spcPct val="0"/>
              </a:spcBef>
              <a:buFontTx/>
              <a:buNone/>
            </a:pPr>
            <a:endParaRPr lang="ru-RU" altLang="ru-RU" sz="1100" i="1">
              <a:latin typeface="Consolas" panose="020B0609020204030204" pitchFamily="49" charset="0"/>
              <a:cs typeface="Consolas" panose="020B0609020204030204" pitchFamily="49" charset="0"/>
            </a:endParaRPr>
          </a:p>
          <a:p>
            <a:pPr algn="ctr">
              <a:lnSpc>
                <a:spcPct val="115000"/>
              </a:lnSpc>
              <a:spcBef>
                <a:spcPct val="0"/>
              </a:spcBef>
              <a:buFontTx/>
              <a:buNone/>
            </a:pPr>
            <a:r>
              <a:rPr lang="ru-RU" altLang="ru-RU" sz="1800" i="1">
                <a:solidFill>
                  <a:srgbClr val="000000"/>
                </a:solidFill>
                <a:latin typeface="Arial" panose="020B0604020202020204" pitchFamily="34" charset="0"/>
                <a:cs typeface="Consolas" panose="020B0609020204030204" pitchFamily="49" charset="0"/>
              </a:rPr>
              <a:t> </a:t>
            </a:r>
            <a:r>
              <a:rPr lang="ru-RU" altLang="ru-RU" sz="1800" b="1" i="1" u="sng">
                <a:solidFill>
                  <a:srgbClr val="000000"/>
                </a:solidFill>
                <a:latin typeface="Arial" panose="020B0604020202020204" pitchFamily="34" charset="0"/>
                <a:cs typeface="Consolas" panose="020B0609020204030204" pitchFamily="49" charset="0"/>
              </a:rPr>
              <a:t>1) В отношении сырья (материалов), полуфабрикатов, изделий: </a:t>
            </a:r>
            <a:endParaRPr lang="ru-RU" altLang="ru-RU" sz="1100" b="1" i="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определить способ изготовления, назначение и область применения объектов;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установить источник происхождения объекта (завод-изготовитель, технологическая линия, конкретный механизм);</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какова природа представленных на исследование материалов (сырья), изделий и их целевое назначение;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способ производства представленных на исследование изделий (заводской, кустарный);</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соответствует ли качество продукции (изделий) требованиям, указанным в сопроводительных документах (сертификате), нормативным требованиям или условиям договора;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не является ли недоброкачественность продукции, ее дефекты, следствием нарушения условий хранения и транспортировки;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имелись ли отступления от технологических режимов производства продукции (изделий), если да, то не находятся ли они в причинной связи с теми дефектами, по которым забракована продукция (изделия).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Прямоугольник 1">
            <a:extLst>
              <a:ext uri="{FF2B5EF4-FFF2-40B4-BE49-F238E27FC236}">
                <a16:creationId xmlns:a16="http://schemas.microsoft.com/office/drawing/2014/main" id="{676E4FB0-76B9-ED43-9511-67D8FDBF6ADA}"/>
              </a:ext>
            </a:extLst>
          </p:cNvPr>
          <p:cNvSpPr>
            <a:spLocks noChangeArrowheads="1"/>
          </p:cNvSpPr>
          <p:nvPr/>
        </p:nvSpPr>
        <p:spPr bwMode="auto">
          <a:xfrm>
            <a:off x="250825" y="257175"/>
            <a:ext cx="8642350" cy="2030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Arial" panose="020B0604020202020204" pitchFamily="34" charset="0"/>
                <a:cs typeface="Consolas" panose="020B0609020204030204" pitchFamily="49" charset="0"/>
              </a:rPr>
              <a:t>2) В отношении механизмов и сооружений (здания, технологические линии и прочие) могут быть поставлены следующие вопросы:</a:t>
            </a:r>
            <a:endParaRPr lang="ru-RU" altLang="ru-RU" sz="1800" b="1" i="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каково технологическое состояние объекта;</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 функционирует объект относительно нормативных правил (соответствует ли объект требованиям монтажа и установки);</a:t>
            </a:r>
            <a:endParaRPr lang="ru-RU" altLang="ru-RU" sz="1800">
              <a:latin typeface="Consolas" panose="020B0609020204030204" pitchFamily="49" charset="0"/>
              <a:cs typeface="Consolas" panose="020B0609020204030204" pitchFamily="49" charset="0"/>
            </a:endParaRPr>
          </a:p>
          <a:p>
            <a:pPr>
              <a:spcBef>
                <a:spcPct val="0"/>
              </a:spcBef>
            </a:pPr>
            <a:r>
              <a:rPr lang="ru-RU" altLang="ru-RU" sz="1800">
                <a:solidFill>
                  <a:srgbClr val="000000"/>
                </a:solidFill>
                <a:latin typeface="Arial" panose="020B0604020202020204" pitchFamily="34" charset="0"/>
                <a:cs typeface="Consolas" panose="020B0609020204030204" pitchFamily="49" charset="0"/>
              </a:rPr>
              <a:t>какова причина нарушения функциональных свойств объекта (качество строительных, наладочных, ремонтных, монтажных работ).</a:t>
            </a:r>
            <a:r>
              <a:rPr lang="ru-RU" altLang="ru-RU" sz="1800">
                <a:latin typeface="Arial" panose="020B0604020202020204" pitchFamily="34" charset="0"/>
              </a:rPr>
              <a:t> </a:t>
            </a:r>
            <a:r>
              <a:rPr lang="en-US" altLang="ru-RU" sz="1800">
                <a:latin typeface="Arial" panose="020B0604020202020204" pitchFamily="34" charset="0"/>
              </a:rPr>
              <a:t>    </a:t>
            </a:r>
            <a:endParaRPr lang="ru-RU" altLang="ru-RU" sz="1800">
              <a:latin typeface="Arial" panose="020B0604020202020204" pitchFamily="34" charset="0"/>
            </a:endParaRPr>
          </a:p>
        </p:txBody>
      </p:sp>
      <p:sp>
        <p:nvSpPr>
          <p:cNvPr id="309250" name="Прямоугольник 2">
            <a:extLst>
              <a:ext uri="{FF2B5EF4-FFF2-40B4-BE49-F238E27FC236}">
                <a16:creationId xmlns:a16="http://schemas.microsoft.com/office/drawing/2014/main" id="{B78C16B5-24FF-E14B-9514-3C748D8FFB17}"/>
              </a:ext>
            </a:extLst>
          </p:cNvPr>
          <p:cNvSpPr>
            <a:spLocks noChangeArrowheads="1"/>
          </p:cNvSpPr>
          <p:nvPr/>
        </p:nvSpPr>
        <p:spPr bwMode="auto">
          <a:xfrm>
            <a:off x="250825" y="4356100"/>
            <a:ext cx="86423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Кроме того, в зависимости от фактических данных, на разрешение могут быть поставлены следующие вопросы:</a:t>
            </a:r>
            <a:endParaRPr lang="ru-RU" altLang="ru-RU" sz="18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надуманные названия работ, либо их дублирование с использованием разных терминов в договоре о поставках, актах приема-передачи, калькуляциях по доставке, установке и подготовке продукции к работе;</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возможно ли проведение производственных (трудовых) операций в конкретных условиях.</a:t>
            </a:r>
            <a:endParaRPr lang="ru-RU" altLang="ru-RU" sz="1800">
              <a:latin typeface="Consolas" panose="020B0609020204030204" pitchFamily="49" charset="0"/>
              <a:cs typeface="Consolas" panose="020B0609020204030204" pitchFamily="49" charset="0"/>
            </a:endParaRPr>
          </a:p>
        </p:txBody>
      </p:sp>
      <p:sp>
        <p:nvSpPr>
          <p:cNvPr id="309251" name="Прямоугольник 3">
            <a:extLst>
              <a:ext uri="{FF2B5EF4-FFF2-40B4-BE49-F238E27FC236}">
                <a16:creationId xmlns:a16="http://schemas.microsoft.com/office/drawing/2014/main" id="{F5CA04A0-F1DE-6E4F-B7D4-B8525F5E0C5C}"/>
              </a:ext>
            </a:extLst>
          </p:cNvPr>
          <p:cNvSpPr>
            <a:spLocks noChangeArrowheads="1"/>
          </p:cNvSpPr>
          <p:nvPr/>
        </p:nvSpPr>
        <p:spPr bwMode="auto">
          <a:xfrm>
            <a:off x="250825" y="2435225"/>
            <a:ext cx="8642350" cy="1754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i="1" u="sng">
                <a:solidFill>
                  <a:srgbClr val="000000"/>
                </a:solidFill>
                <a:latin typeface="Arial" panose="020B0604020202020204" pitchFamily="34" charset="0"/>
                <a:cs typeface="Consolas" panose="020B0609020204030204" pitchFamily="49" charset="0"/>
              </a:rPr>
              <a:t>3) Для выяснения обстоятельств, повлекших разрушение объекта, могут быть поставлены следующие вопросы</a:t>
            </a:r>
            <a:r>
              <a:rPr lang="ru-RU" altLang="ru-RU" sz="1800" b="1" i="1">
                <a:solidFill>
                  <a:srgbClr val="000000"/>
                </a:solidFill>
                <a:latin typeface="Arial" panose="020B0604020202020204" pitchFamily="34" charset="0"/>
                <a:cs typeface="Consolas" panose="020B0609020204030204" pitchFamily="49" charset="0"/>
              </a:rPr>
              <a:t>:</a:t>
            </a:r>
            <a:endParaRPr lang="ru-RU" altLang="ru-RU" sz="1800" b="1" i="1">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причина разрушения объекта;</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причинная связь между действием/бездействием и последствиями, повлекшими изменение потребительских и функциональных свойств объектов, или их разрушение.</a:t>
            </a:r>
            <a:endParaRPr lang="ru-RU" altLang="ru-RU" sz="18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Прямоугольник 1">
            <a:extLst>
              <a:ext uri="{FF2B5EF4-FFF2-40B4-BE49-F238E27FC236}">
                <a16:creationId xmlns:a16="http://schemas.microsoft.com/office/drawing/2014/main" id="{97774DA2-B3DD-E749-9122-E7184394E2A2}"/>
              </a:ext>
            </a:extLst>
          </p:cNvPr>
          <p:cNvSpPr>
            <a:spLocks noChangeArrowheads="1"/>
          </p:cNvSpPr>
          <p:nvPr/>
        </p:nvSpPr>
        <p:spPr bwMode="auto">
          <a:xfrm>
            <a:off x="250825" y="136525"/>
            <a:ext cx="8642350" cy="3092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Объектами судебной технологической экспертизы являются</a:t>
            </a:r>
            <a:r>
              <a:rPr lang="ru-RU" altLang="ru-RU" sz="1500">
                <a:solidFill>
                  <a:srgbClr val="000000"/>
                </a:solidFill>
                <a:latin typeface="Arial" panose="020B0604020202020204" pitchFamily="34" charset="0"/>
                <a:cs typeface="Consolas" panose="020B0609020204030204" pitchFamily="49" charset="0"/>
              </a:rPr>
              <a:t>:</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материалы (сырье);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полуфабрикаты;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изделия (широкого потребления и производственно-технического назначения);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отходы производства;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образцы готовой продукции (полуфабрикатов);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механизмы и сооружения (здания, технологические линии);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технологическая документация (технологическая схема производства, технологические расчеты, маршрутные карты, графики);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нормативная документация (государственные стандарты, технические условия) на готовую продукцию;</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материалы дела, содержащие информацию, необходимую для производства экспертных исследований (сопроводительные документы, сертификаты, договора).</a:t>
            </a:r>
            <a:endParaRPr lang="ru-RU" altLang="ru-RU" sz="1500">
              <a:latin typeface="Consolas" panose="020B0609020204030204" pitchFamily="49" charset="0"/>
              <a:cs typeface="Consolas" panose="020B0609020204030204" pitchFamily="49" charset="0"/>
            </a:endParaRPr>
          </a:p>
        </p:txBody>
      </p:sp>
      <p:sp>
        <p:nvSpPr>
          <p:cNvPr id="310274" name="Прямоугольник 2">
            <a:extLst>
              <a:ext uri="{FF2B5EF4-FFF2-40B4-BE49-F238E27FC236}">
                <a16:creationId xmlns:a16="http://schemas.microsoft.com/office/drawing/2014/main" id="{8A5B8BA9-31C8-8249-9380-16FFCD3DE020}"/>
              </a:ext>
            </a:extLst>
          </p:cNvPr>
          <p:cNvSpPr>
            <a:spLocks noChangeArrowheads="1"/>
          </p:cNvSpPr>
          <p:nvPr/>
        </p:nvSpPr>
        <p:spPr bwMode="auto">
          <a:xfrm>
            <a:off x="250825" y="3413125"/>
            <a:ext cx="8642350" cy="3324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b="1">
                <a:solidFill>
                  <a:srgbClr val="000000"/>
                </a:solidFill>
                <a:latin typeface="Arial" panose="020B0604020202020204" pitchFamily="34" charset="0"/>
                <a:cs typeface="Consolas" panose="020B0609020204030204" pitchFamily="49" charset="0"/>
              </a:rPr>
              <a:t>Порядок и объем представления материалов для назначения судебной технологической экспертизы зависят от содержания и специфики задач, ставящихся перед экспертом.</a:t>
            </a:r>
            <a:endParaRPr lang="ru-RU" altLang="ru-RU" sz="1500" b="1">
              <a:latin typeface="Consolas" panose="020B0609020204030204" pitchFamily="49" charset="0"/>
              <a:cs typeface="Consolas" panose="020B0609020204030204" pitchFamily="49" charset="0"/>
            </a:endParaRPr>
          </a:p>
          <a:p>
            <a:pPr algn="ct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 </a:t>
            </a: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Необходимые исходные данные - материалы дела, содержащие </a:t>
            </a:r>
          </a:p>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следующие сведения: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протоколы допросов;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документы (техническая документация, товарные ярлыки, сертификаты, акты испытаний), содержащие данные об особенностях обнаружения и изъятия или упаковки объектов;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сведения о порядке и способе отбора проб, если объект по каким-то причинам целиком не направляется эксперту;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особенностях взаимодействия предметов на месте происшествия;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использовании и хранении объектов с момента преступления до изъятия их следователем);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изъятые вещественные доказательства (вещества, изделия, материалы, документы, оборудование).</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Прямоугольник 2">
            <a:extLst>
              <a:ext uri="{FF2B5EF4-FFF2-40B4-BE49-F238E27FC236}">
                <a16:creationId xmlns:a16="http://schemas.microsoft.com/office/drawing/2014/main" id="{D3D440E8-B985-094E-9C25-5B9B35DE581D}"/>
              </a:ext>
            </a:extLst>
          </p:cNvPr>
          <p:cNvSpPr>
            <a:spLocks noChangeArrowheads="1"/>
          </p:cNvSpPr>
          <p:nvPr/>
        </p:nvSpPr>
        <p:spPr bwMode="auto">
          <a:xfrm>
            <a:off x="358775" y="327025"/>
            <a:ext cx="8426450" cy="3138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случае постановки вопросов, в рамках которых решаются задачи по оценке содержания и объемов проведенных работ, возможности осуществления технологических (трудовых) операций, для производства исследования представляются: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проектная документация: технологические схемы, расчетные данные - материальный, энергетический баланс, мощности оборудования;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непосредственно объекты, в отношении которых ставятся вопросы, с сопровождающими документами (договоры на создание (передачу) продукции;</a:t>
            </a: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акты сдачи-приема продукции, калькуляции стоимости этапов предпродажной подготовки изделий).</a:t>
            </a:r>
            <a:endParaRPr lang="ru-RU" altLang="ru-RU" sz="1100">
              <a:latin typeface="Consolas" panose="020B0609020204030204" pitchFamily="49" charset="0"/>
              <a:cs typeface="Consolas" panose="020B0609020204030204" pitchFamily="49" charset="0"/>
            </a:endParaRPr>
          </a:p>
        </p:txBody>
      </p:sp>
      <p:sp>
        <p:nvSpPr>
          <p:cNvPr id="311298" name="Прямоугольник 3">
            <a:extLst>
              <a:ext uri="{FF2B5EF4-FFF2-40B4-BE49-F238E27FC236}">
                <a16:creationId xmlns:a16="http://schemas.microsoft.com/office/drawing/2014/main" id="{20943838-150A-E74D-8F29-C63BE82E8FBC}"/>
              </a:ext>
            </a:extLst>
          </p:cNvPr>
          <p:cNvSpPr>
            <a:spLocks noChangeArrowheads="1"/>
          </p:cNvSpPr>
          <p:nvPr/>
        </p:nvSpPr>
        <p:spPr bwMode="auto">
          <a:xfrm>
            <a:off x="358775" y="3668713"/>
            <a:ext cx="8426450" cy="2862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a:solidFill>
                  <a:srgbClr val="000000"/>
                </a:solidFill>
                <a:latin typeface="Arial" panose="020B0604020202020204" pitchFamily="34" charset="0"/>
                <a:cs typeface="Consolas" panose="020B0609020204030204" pitchFamily="49" charset="0"/>
              </a:rPr>
              <a:t>Необходимо принять меры предохраняющие объекты от порчи, фальсификации и уничтожения.</a:t>
            </a:r>
            <a:endParaRPr lang="ru-RU" altLang="ru-RU" sz="1100" b="1">
              <a:latin typeface="Consolas" panose="020B0609020204030204" pitchFamily="49" charset="0"/>
              <a:cs typeface="Consolas" panose="020B0609020204030204" pitchFamily="49" charset="0"/>
            </a:endParaRPr>
          </a:p>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Если объект невозможно (или нецелесообразно) представить на исследование (физическое состояние, токсичность, габариты), органу, назначающему экспертизу, необходимо обеспечить:</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доставку эксперта к месту исследования;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свободный доступ эксперта к объекту исследования;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создание условий, необходимых для проведения исследования (например, получение образцов продукции (полуфабрикатов);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проведение экспертного эксперимента.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Прямоугольник 1">
            <a:extLst>
              <a:ext uri="{FF2B5EF4-FFF2-40B4-BE49-F238E27FC236}">
                <a16:creationId xmlns:a16="http://schemas.microsoft.com/office/drawing/2014/main" id="{05F1A439-6248-4144-9D7F-DA8603DCA59F}"/>
              </a:ext>
            </a:extLst>
          </p:cNvPr>
          <p:cNvSpPr>
            <a:spLocks noChangeArrowheads="1"/>
          </p:cNvSpPr>
          <p:nvPr/>
        </p:nvSpPr>
        <p:spPr bwMode="auto">
          <a:xfrm>
            <a:off x="539750" y="333375"/>
            <a:ext cx="8424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39. СУДЕБНО-ЭКСПЕРТНОЕ ИССЛЕДОВАНИЕ СРЕДСТВ КОМПЬЮТЕРНОЙ ТЕХНОЛОГИИ </a:t>
            </a:r>
            <a:endParaRPr lang="ru-RU" altLang="ru-RU" sz="1800" dirty="0">
              <a:latin typeface="Arial" panose="020B0604020202020204" pitchFamily="34" charset="0"/>
            </a:endParaRPr>
          </a:p>
        </p:txBody>
      </p:sp>
      <p:sp>
        <p:nvSpPr>
          <p:cNvPr id="312322" name="Прямоугольник 2">
            <a:extLst>
              <a:ext uri="{FF2B5EF4-FFF2-40B4-BE49-F238E27FC236}">
                <a16:creationId xmlns:a16="http://schemas.microsoft.com/office/drawing/2014/main" id="{C2BD3361-B683-7A45-9392-D71C87C6489C}"/>
              </a:ext>
            </a:extLst>
          </p:cNvPr>
          <p:cNvSpPr>
            <a:spLocks noChangeArrowheads="1"/>
          </p:cNvSpPr>
          <p:nvPr/>
        </p:nvSpPr>
        <p:spPr bwMode="auto">
          <a:xfrm>
            <a:off x="323850" y="979488"/>
            <a:ext cx="8424863" cy="1754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судебно-экспертного исследования средств компьютерной технологии</a:t>
            </a:r>
            <a:r>
              <a:rPr lang="ru-RU" altLang="ru-RU" sz="1800">
                <a:solidFill>
                  <a:srgbClr val="000000"/>
                </a:solidFill>
                <a:latin typeface="Arial" panose="020B0604020202020204" pitchFamily="34" charset="0"/>
                <a:cs typeface="Consolas" panose="020B0609020204030204" pitchFamily="49" charset="0"/>
              </a:rPr>
              <a:t> являются факты и обстоятельства, устанавливаемые на основе исследования закономерностей разработки и эксплуатации компьютерных средств, обеспечивающих реализацию информационных процессов, которые зафиксированы в материалах гражданского, уголовного дела или дела об административном правонарушении.</a:t>
            </a:r>
            <a:r>
              <a:rPr lang="ru-RU" altLang="ru-RU" sz="1800">
                <a:latin typeface="Arial" panose="020B0604020202020204" pitchFamily="34" charset="0"/>
              </a:rPr>
              <a:t> </a:t>
            </a:r>
          </a:p>
        </p:txBody>
      </p:sp>
      <p:sp>
        <p:nvSpPr>
          <p:cNvPr id="312323" name="Прямоугольник 3">
            <a:extLst>
              <a:ext uri="{FF2B5EF4-FFF2-40B4-BE49-F238E27FC236}">
                <a16:creationId xmlns:a16="http://schemas.microsoft.com/office/drawing/2014/main" id="{291C0C59-753F-3148-A1FF-4D005E312C40}"/>
              </a:ext>
            </a:extLst>
          </p:cNvPr>
          <p:cNvSpPr>
            <a:spLocks noChangeArrowheads="1"/>
          </p:cNvSpPr>
          <p:nvPr/>
        </p:nvSpPr>
        <p:spPr bwMode="auto">
          <a:xfrm>
            <a:off x="323850" y="2924175"/>
            <a:ext cx="8424863" cy="923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Задачи, решаемые в рамках данной методики, относятся к задачам диагностического, классификационного, идентификационного и ситуационного уровня.</a:t>
            </a:r>
            <a:r>
              <a:rPr lang="ru-RU" altLang="ru-RU" sz="1800">
                <a:latin typeface="Arial" panose="020B0604020202020204" pitchFamily="34" charset="0"/>
              </a:rPr>
              <a:t> </a:t>
            </a:r>
          </a:p>
        </p:txBody>
      </p:sp>
      <p:sp>
        <p:nvSpPr>
          <p:cNvPr id="312324" name="Прямоугольник 4">
            <a:extLst>
              <a:ext uri="{FF2B5EF4-FFF2-40B4-BE49-F238E27FC236}">
                <a16:creationId xmlns:a16="http://schemas.microsoft.com/office/drawing/2014/main" id="{0FC9553D-F861-EE40-8E1B-875B211C13A3}"/>
              </a:ext>
            </a:extLst>
          </p:cNvPr>
          <p:cNvSpPr>
            <a:spLocks noChangeArrowheads="1"/>
          </p:cNvSpPr>
          <p:nvPr/>
        </p:nvSpPr>
        <p:spPr bwMode="auto">
          <a:xfrm>
            <a:off x="323850" y="4040188"/>
            <a:ext cx="8424863" cy="2584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производстве данной экспертизы решаются следующие вопросы:</a:t>
            </a:r>
            <a:endParaRPr lang="ru-RU" altLang="ru-RU" sz="1100" b="1" u="sng">
              <a:latin typeface="Consolas" panose="020B0609020204030204" pitchFamily="49" charset="0"/>
              <a:cs typeface="Consolas" panose="020B0609020204030204" pitchFamily="49" charset="0"/>
            </a:endParaRPr>
          </a:p>
          <a:p>
            <a:pPr algn="ctr">
              <a:spcBef>
                <a:spcPct val="0"/>
              </a:spcBef>
              <a:buFontTx/>
              <a:buNone/>
            </a:pPr>
            <a:r>
              <a:rPr lang="en-US" altLang="ru-RU" sz="1800" i="1">
                <a:solidFill>
                  <a:srgbClr val="000000"/>
                </a:solidFill>
                <a:latin typeface="Arial" panose="020B0604020202020204" pitchFamily="34" charset="0"/>
                <a:cs typeface="Consolas" panose="020B0609020204030204" pitchFamily="49" charset="0"/>
              </a:rPr>
              <a:t>     </a:t>
            </a:r>
            <a:r>
              <a:rPr lang="ru-RU" altLang="ru-RU" sz="1800" i="1">
                <a:solidFill>
                  <a:srgbClr val="000000"/>
                </a:solidFill>
                <a:latin typeface="Arial" panose="020B0604020202020204" pitchFamily="34" charset="0"/>
                <a:cs typeface="Consolas" panose="020B0609020204030204" pitchFamily="49" charset="0"/>
              </a:rPr>
              <a:t> </a:t>
            </a:r>
            <a:r>
              <a:rPr lang="ru-RU" altLang="ru-RU" sz="1800" b="1" i="1" u="sng">
                <a:solidFill>
                  <a:srgbClr val="000000"/>
                </a:solidFill>
                <a:latin typeface="Arial" panose="020B0604020202020204" pitchFamily="34" charset="0"/>
                <a:cs typeface="Consolas" panose="020B0609020204030204" pitchFamily="49" charset="0"/>
              </a:rPr>
              <a:t>1) По аппаратным средствам</a:t>
            </a:r>
            <a:r>
              <a:rPr lang="ru-RU" altLang="ru-RU" sz="1800" i="1">
                <a:solidFill>
                  <a:srgbClr val="000000"/>
                </a:solidFill>
                <a:latin typeface="Arial" panose="020B0604020202020204" pitchFamily="34" charset="0"/>
                <a:cs typeface="Consolas" panose="020B0609020204030204" pitchFamily="49" charset="0"/>
              </a:rPr>
              <a:t>:</a:t>
            </a:r>
            <a:endParaRPr lang="ru-RU" altLang="ru-RU" sz="1100" i="1">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каковы технические характеристики представленной компьютерной техники;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возможно ли использование представленного технического комплекса для осуществления тех или иных функциональных задач (например, выхода в интернет, запись компакт-дисков);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каковы ориентировочные даты создания вычислительного комплекса с заданными возможностями и даты изготовления его отдельных блоков.</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Прямоугольник 1">
            <a:extLst>
              <a:ext uri="{FF2B5EF4-FFF2-40B4-BE49-F238E27FC236}">
                <a16:creationId xmlns:a16="http://schemas.microsoft.com/office/drawing/2014/main" id="{3ACAE153-9E89-CC4C-8449-3342F0E7D2C7}"/>
              </a:ext>
            </a:extLst>
          </p:cNvPr>
          <p:cNvSpPr>
            <a:spLocks noChangeArrowheads="1"/>
          </p:cNvSpPr>
          <p:nvPr/>
        </p:nvSpPr>
        <p:spPr bwMode="auto">
          <a:xfrm>
            <a:off x="323850" y="476250"/>
            <a:ext cx="8496300" cy="6186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    Выносимые вопросы (продолжение)</a:t>
            </a:r>
            <a:r>
              <a:rPr lang="en-US" altLang="ru-RU" sz="1800" b="1">
                <a:solidFill>
                  <a:srgbClr val="000000"/>
                </a:solidFill>
                <a:latin typeface="Arial" panose="020B0604020202020204" pitchFamily="34" charset="0"/>
                <a:cs typeface="Consolas" panose="020B0609020204030204" pitchFamily="49" charset="0"/>
              </a:rPr>
              <a:t>    </a:t>
            </a:r>
            <a:endParaRPr lang="ru-RU" altLang="ru-RU" sz="1800" b="1">
              <a:solidFill>
                <a:srgbClr val="000000"/>
              </a:solidFill>
              <a:latin typeface="Arial" panose="020B0604020202020204" pitchFamily="34" charset="0"/>
              <a:cs typeface="Consolas" panose="020B0609020204030204" pitchFamily="49" charset="0"/>
            </a:endParaRPr>
          </a:p>
          <a:p>
            <a:pPr algn="ctr">
              <a:spcBef>
                <a:spcPct val="0"/>
              </a:spcBef>
              <a:buFontTx/>
              <a:buNone/>
            </a:pPr>
            <a:r>
              <a:rPr lang="en-US" altLang="ru-RU" sz="1800" b="1">
                <a:solidFill>
                  <a:srgbClr val="000000"/>
                </a:solidFill>
                <a:latin typeface="Arial" panose="020B0604020202020204" pitchFamily="34" charset="0"/>
                <a:cs typeface="Consolas" panose="020B0609020204030204" pitchFamily="49" charset="0"/>
              </a:rPr>
              <a:t> </a:t>
            </a:r>
            <a:r>
              <a:rPr lang="ru-RU" altLang="ru-RU" sz="1800" b="1">
                <a:solidFill>
                  <a:srgbClr val="000000"/>
                </a:solidFill>
                <a:latin typeface="Arial" panose="020B0604020202020204" pitchFamily="34" charset="0"/>
                <a:cs typeface="Consolas" panose="020B0609020204030204" pitchFamily="49" charset="0"/>
              </a:rPr>
              <a:t> </a:t>
            </a:r>
            <a:r>
              <a:rPr lang="ru-RU" altLang="ru-RU" sz="1800" b="1" i="1" u="sng">
                <a:solidFill>
                  <a:srgbClr val="000000"/>
                </a:solidFill>
                <a:latin typeface="Arial" panose="020B0604020202020204" pitchFamily="34" charset="0"/>
                <a:cs typeface="Consolas" panose="020B0609020204030204" pitchFamily="49" charset="0"/>
              </a:rPr>
              <a:t>2) По программным продуктам</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какая операционная система установлена в представленном системном блоке;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имеется ли в представленном системном блоке установленное программное обеспечение (указывается название);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находится ли данное программное обеспечение в работоспособном состоянии;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каковы дата и время установки программного обеспечения (указывается название);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в предоставленных системных блоках программы, приводящие к неправомерному доступу к охраняемой законом компьютерной информации, внесению изменений в существующие программы, заведомо приводящих к несанкционированному уничтожению, блокированию, модификации либо копированию информации, нарушению работы ЭВМ;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каковы основные функции представленного программного обеспечения;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каково назначение представленных программ для ЭВМ;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возможно ли осуществление заданного вида деятельности с использованием представленных технических средств и размещенного на нем информационного и специального программного обеспечения (запись компакт-дисков, подготовка и изготовление поддельных денежных знаков).</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Прямоугольник 4">
            <a:extLst>
              <a:ext uri="{FF2B5EF4-FFF2-40B4-BE49-F238E27FC236}">
                <a16:creationId xmlns:a16="http://schemas.microsoft.com/office/drawing/2014/main" id="{9F9F6287-067F-004D-BD45-A895DF591E12}"/>
              </a:ext>
            </a:extLst>
          </p:cNvPr>
          <p:cNvSpPr>
            <a:spLocks noChangeArrowheads="1"/>
          </p:cNvSpPr>
          <p:nvPr/>
        </p:nvSpPr>
        <p:spPr bwMode="auto">
          <a:xfrm>
            <a:off x="428625" y="785813"/>
            <a:ext cx="2643188" cy="2678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b="1" i="1">
                <a:latin typeface="Arial" panose="020B0604020202020204" pitchFamily="34" charset="0"/>
              </a:rPr>
              <a:t>Комиссионная экспертиза </a:t>
            </a:r>
            <a:r>
              <a:rPr lang="ru-RU" altLang="ru-RU" sz="1400">
                <a:latin typeface="Arial" panose="020B0604020202020204" pitchFamily="34" charset="0"/>
              </a:rPr>
              <a:t>предполагает комиссионный состав экспертов. Основанием для ее назначения является </a:t>
            </a:r>
            <a:r>
              <a:rPr lang="ru-RU" altLang="ru-RU" sz="1400" b="1">
                <a:latin typeface="Arial" panose="020B0604020202020204" pitchFamily="34" charset="0"/>
              </a:rPr>
              <a:t>необходимость проведения сложных исследований экспертами одной специальности </a:t>
            </a:r>
            <a:r>
              <a:rPr lang="ru-RU" altLang="ru-RU" sz="1400">
                <a:latin typeface="Arial" panose="020B0604020202020204" pitchFamily="34" charset="0"/>
              </a:rPr>
              <a:t>на основе совместного анализа и оценки полученных результатов</a:t>
            </a:r>
          </a:p>
        </p:txBody>
      </p:sp>
      <p:sp>
        <p:nvSpPr>
          <p:cNvPr id="5" name="Заголовок 1">
            <a:extLst>
              <a:ext uri="{FF2B5EF4-FFF2-40B4-BE49-F238E27FC236}">
                <a16:creationId xmlns:a16="http://schemas.microsoft.com/office/drawing/2014/main" id="{94603129-AF33-1E41-854F-4D401FB3E4E1}"/>
              </a:ext>
            </a:extLst>
          </p:cNvPr>
          <p:cNvSpPr txBox="1">
            <a:spLocks/>
          </p:cNvSpPr>
          <p:nvPr/>
        </p:nvSpPr>
        <p:spPr>
          <a:xfrm>
            <a:off x="642938" y="142875"/>
            <a:ext cx="7858125" cy="500063"/>
          </a:xfrm>
          <a:prstGeom prst="rect">
            <a:avLst/>
          </a:prstGeom>
          <a:solidFill>
            <a:schemeClr val="bg1"/>
          </a:solidFill>
          <a:ln>
            <a:solidFill>
              <a:schemeClr val="bg1"/>
            </a:solidFill>
          </a:ln>
        </p:spPr>
        <p:txBody>
          <a:bodyPr/>
          <a:lstStyle/>
          <a:p>
            <a:pPr algn="ctr">
              <a:defRPr/>
            </a:pPr>
            <a:r>
              <a:rPr lang="ru-RU" altLang="ru-RU" sz="1600" b="1">
                <a:latin typeface="Arial" charset="0"/>
                <a:ea typeface="+mj-ea"/>
                <a:cs typeface="Arial" charset="0"/>
              </a:rPr>
              <a:t>В процессуальном законодательстве предусмотрена следующая правовая классификация экспертиз</a:t>
            </a:r>
            <a:endParaRPr lang="ru-RU" altLang="ru-RU" sz="1600" b="1" dirty="0">
              <a:latin typeface="Arial" charset="0"/>
              <a:ea typeface="+mj-ea"/>
              <a:cs typeface="Arial" charset="0"/>
            </a:endParaRPr>
          </a:p>
        </p:txBody>
      </p:sp>
      <p:sp>
        <p:nvSpPr>
          <p:cNvPr id="49155" name="Прямоугольник 6">
            <a:extLst>
              <a:ext uri="{FF2B5EF4-FFF2-40B4-BE49-F238E27FC236}">
                <a16:creationId xmlns:a16="http://schemas.microsoft.com/office/drawing/2014/main" id="{B7F24261-C505-F34B-A53C-A2EA996BD584}"/>
              </a:ext>
            </a:extLst>
          </p:cNvPr>
          <p:cNvSpPr>
            <a:spLocks noChangeArrowheads="1"/>
          </p:cNvSpPr>
          <p:nvPr/>
        </p:nvSpPr>
        <p:spPr bwMode="auto">
          <a:xfrm>
            <a:off x="3286125" y="785813"/>
            <a:ext cx="2643188" cy="2678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b="1" i="1">
                <a:latin typeface="Arial" panose="020B0604020202020204" pitchFamily="34" charset="0"/>
              </a:rPr>
              <a:t>Дополнительная экспертиза</a:t>
            </a:r>
            <a:r>
              <a:rPr lang="ru-RU" altLang="ru-RU" sz="1400">
                <a:latin typeface="Arial" panose="020B0604020202020204" pitchFamily="34" charset="0"/>
              </a:rPr>
              <a:t> назначается при </a:t>
            </a:r>
            <a:r>
              <a:rPr lang="ru-RU" altLang="ru-RU" sz="1400" b="1">
                <a:latin typeface="Arial" panose="020B0604020202020204" pitchFamily="34" charset="0"/>
              </a:rPr>
              <a:t>недостаточной ясности</a:t>
            </a:r>
            <a:r>
              <a:rPr lang="ru-RU" altLang="ru-RU" sz="1400">
                <a:latin typeface="Arial" panose="020B0604020202020204" pitchFamily="34" charset="0"/>
              </a:rPr>
              <a:t> </a:t>
            </a:r>
            <a:r>
              <a:rPr lang="ru-RU" altLang="ru-RU" sz="1400" b="1">
                <a:latin typeface="Arial" panose="020B0604020202020204" pitchFamily="34" charset="0"/>
              </a:rPr>
              <a:t>или</a:t>
            </a:r>
            <a:r>
              <a:rPr lang="ru-RU" altLang="ru-RU" sz="1400">
                <a:latin typeface="Arial" panose="020B0604020202020204" pitchFamily="34" charset="0"/>
              </a:rPr>
              <a:t> </a:t>
            </a:r>
            <a:r>
              <a:rPr lang="ru-RU" altLang="ru-RU" sz="1400" b="1">
                <a:latin typeface="Arial" panose="020B0604020202020204" pitchFamily="34" charset="0"/>
              </a:rPr>
              <a:t>полноте первичной экспертизы</a:t>
            </a:r>
            <a:r>
              <a:rPr lang="ru-RU" altLang="ru-RU" sz="1400">
                <a:latin typeface="Arial" panose="020B0604020202020204" pitchFamily="34" charset="0"/>
              </a:rPr>
              <a:t>, а также </a:t>
            </a:r>
            <a:r>
              <a:rPr lang="ru-RU" altLang="ru-RU" sz="1400" b="1">
                <a:latin typeface="Arial" panose="020B0604020202020204" pitchFamily="34" charset="0"/>
              </a:rPr>
              <a:t>при</a:t>
            </a:r>
            <a:r>
              <a:rPr lang="ru-RU" altLang="ru-RU" sz="1400">
                <a:latin typeface="Arial" panose="020B0604020202020204" pitchFamily="34" charset="0"/>
              </a:rPr>
              <a:t> </a:t>
            </a:r>
            <a:r>
              <a:rPr lang="ru-RU" altLang="ru-RU" sz="1400" b="1">
                <a:latin typeface="Arial" panose="020B0604020202020204" pitchFamily="34" charset="0"/>
              </a:rPr>
              <a:t>возникновение новых вопросов в отношении ранее исследованных обстоятельств</a:t>
            </a:r>
            <a:r>
              <a:rPr lang="ru-RU" altLang="ru-RU" sz="1400">
                <a:latin typeface="Arial" panose="020B0604020202020204" pitchFamily="34" charset="0"/>
              </a:rPr>
              <a:t>. Согласно закону ее производство может быть поручено тому же или другому эксперту</a:t>
            </a:r>
          </a:p>
        </p:txBody>
      </p:sp>
      <p:sp>
        <p:nvSpPr>
          <p:cNvPr id="49156" name="Прямоугольник 5">
            <a:extLst>
              <a:ext uri="{FF2B5EF4-FFF2-40B4-BE49-F238E27FC236}">
                <a16:creationId xmlns:a16="http://schemas.microsoft.com/office/drawing/2014/main" id="{59F85C63-67B5-3447-927D-0ED9B8448881}"/>
              </a:ext>
            </a:extLst>
          </p:cNvPr>
          <p:cNvSpPr>
            <a:spLocks noChangeArrowheads="1"/>
          </p:cNvSpPr>
          <p:nvPr/>
        </p:nvSpPr>
        <p:spPr bwMode="auto">
          <a:xfrm>
            <a:off x="6072188" y="785813"/>
            <a:ext cx="2857500" cy="3970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b="1" i="1">
                <a:latin typeface="Arial" panose="020B0604020202020204" pitchFamily="34" charset="0"/>
              </a:rPr>
              <a:t>Комплексная экспертиза</a:t>
            </a:r>
            <a:r>
              <a:rPr lang="ru-RU" altLang="ru-RU" sz="1400">
                <a:latin typeface="Arial" panose="020B0604020202020204" pitchFamily="34" charset="0"/>
              </a:rPr>
              <a:t> назначается при необходимости установления обстоятельств </a:t>
            </a:r>
            <a:r>
              <a:rPr lang="ru-RU" altLang="ru-RU" sz="1400" b="1">
                <a:latin typeface="Arial" panose="020B0604020202020204" pitchFamily="34" charset="0"/>
              </a:rPr>
              <a:t>на основе разных отраслей знания экспертами различных специальностей в пределах своей компетенции</a:t>
            </a:r>
            <a:r>
              <a:rPr lang="ru-RU" altLang="ru-RU" sz="1400">
                <a:latin typeface="Arial" panose="020B0604020202020204" pitchFamily="34" charset="0"/>
              </a:rPr>
              <a:t>.</a:t>
            </a:r>
          </a:p>
          <a:p>
            <a:pPr algn="just" eaLnBrk="1" hangingPunct="1">
              <a:spcBef>
                <a:spcPct val="0"/>
              </a:spcBef>
              <a:buFontTx/>
              <a:buNone/>
            </a:pPr>
            <a:r>
              <a:rPr lang="ru-RU" altLang="ru-RU" sz="1400">
                <a:latin typeface="Arial" panose="020B0604020202020204" pitchFamily="34" charset="0"/>
              </a:rPr>
              <a:t>   В процессе производства комплексной экспертизы формулирование общего вывода производится на основе исследований, проведенных</a:t>
            </a:r>
            <a:r>
              <a:rPr lang="ru-RU" altLang="ru-RU" sz="1400" b="1">
                <a:latin typeface="Arial" panose="020B0604020202020204" pitchFamily="34" charset="0"/>
              </a:rPr>
              <a:t> каждым экспертом</a:t>
            </a:r>
            <a:r>
              <a:rPr lang="ru-RU" altLang="ru-RU" sz="1400">
                <a:latin typeface="Arial" panose="020B0604020202020204" pitchFamily="34" charset="0"/>
              </a:rPr>
              <a:t>. Общий вывод при этом формулируют и подписывают только эксперты, компетентные в оценке полученных результатом</a:t>
            </a:r>
          </a:p>
        </p:txBody>
      </p:sp>
      <p:sp>
        <p:nvSpPr>
          <p:cNvPr id="49157" name="Прямоугольник 7">
            <a:extLst>
              <a:ext uri="{FF2B5EF4-FFF2-40B4-BE49-F238E27FC236}">
                <a16:creationId xmlns:a16="http://schemas.microsoft.com/office/drawing/2014/main" id="{CAB41723-76E6-AB40-A8C9-AD80853E07C1}"/>
              </a:ext>
            </a:extLst>
          </p:cNvPr>
          <p:cNvSpPr>
            <a:spLocks noChangeArrowheads="1"/>
          </p:cNvSpPr>
          <p:nvPr/>
        </p:nvSpPr>
        <p:spPr bwMode="auto">
          <a:xfrm>
            <a:off x="428625" y="3643313"/>
            <a:ext cx="5357813" cy="1169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b="1" i="1">
                <a:latin typeface="Arial" panose="020B0604020202020204" pitchFamily="34" charset="0"/>
              </a:rPr>
              <a:t>Повторная  экспертиза</a:t>
            </a:r>
            <a:r>
              <a:rPr lang="ru-RU" altLang="ru-RU" sz="1400">
                <a:latin typeface="Arial" panose="020B0604020202020204" pitchFamily="34" charset="0"/>
              </a:rPr>
              <a:t> всегда назначается для исследования тех же объектов и решения тех же вопросов, которые были предметом рассмотрения первичной экспертизы. Основанием же ее назначения являются случаи, когда: </a:t>
            </a:r>
          </a:p>
        </p:txBody>
      </p:sp>
      <p:sp>
        <p:nvSpPr>
          <p:cNvPr id="49158" name="Прямоугольник 8">
            <a:extLst>
              <a:ext uri="{FF2B5EF4-FFF2-40B4-BE49-F238E27FC236}">
                <a16:creationId xmlns:a16="http://schemas.microsoft.com/office/drawing/2014/main" id="{0C38BFD3-90F5-6741-9AD3-48B4A598F1F3}"/>
              </a:ext>
            </a:extLst>
          </p:cNvPr>
          <p:cNvSpPr>
            <a:spLocks noChangeArrowheads="1"/>
          </p:cNvSpPr>
          <p:nvPr/>
        </p:nvSpPr>
        <p:spPr bwMode="auto">
          <a:xfrm>
            <a:off x="1071563" y="5857875"/>
            <a:ext cx="7215187" cy="9540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rPr>
              <a:t>Повторная экспертиза всегда производится комиссионным составом, при этом эксперты, проводившие первичную экспертизу, могут присутствовать при производстве повторной экспертизы и давать комиссии пояснения, однако в экспертном исследовании они не участвуют</a:t>
            </a:r>
          </a:p>
        </p:txBody>
      </p:sp>
      <p:sp>
        <p:nvSpPr>
          <p:cNvPr id="49159" name="Прямоугольник 9">
            <a:extLst>
              <a:ext uri="{FF2B5EF4-FFF2-40B4-BE49-F238E27FC236}">
                <a16:creationId xmlns:a16="http://schemas.microsoft.com/office/drawing/2014/main" id="{7C41AD23-02D8-3F42-91AA-7A539EFB6EE8}"/>
              </a:ext>
            </a:extLst>
          </p:cNvPr>
          <p:cNvSpPr>
            <a:spLocks noChangeArrowheads="1"/>
          </p:cNvSpPr>
          <p:nvPr/>
        </p:nvSpPr>
        <p:spPr bwMode="auto">
          <a:xfrm>
            <a:off x="6000750" y="5000625"/>
            <a:ext cx="2928938"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были существенно нарушены процессуальные нормы ее производства</a:t>
            </a:r>
          </a:p>
        </p:txBody>
      </p:sp>
      <p:sp>
        <p:nvSpPr>
          <p:cNvPr id="49160" name="Прямоугольник 10">
            <a:extLst>
              <a:ext uri="{FF2B5EF4-FFF2-40B4-BE49-F238E27FC236}">
                <a16:creationId xmlns:a16="http://schemas.microsoft.com/office/drawing/2014/main" id="{368C4F13-01F3-144F-8D47-F662A6399930}"/>
              </a:ext>
            </a:extLst>
          </p:cNvPr>
          <p:cNvSpPr>
            <a:spLocks noChangeArrowheads="1"/>
          </p:cNvSpPr>
          <p:nvPr/>
        </p:nvSpPr>
        <p:spPr bwMode="auto">
          <a:xfrm>
            <a:off x="428625" y="5000625"/>
            <a:ext cx="2357438"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предыдущее заключение эксперта недостаточно обосновано</a:t>
            </a:r>
          </a:p>
        </p:txBody>
      </p:sp>
      <p:sp>
        <p:nvSpPr>
          <p:cNvPr id="49161" name="Прямоугольник 11">
            <a:extLst>
              <a:ext uri="{FF2B5EF4-FFF2-40B4-BE49-F238E27FC236}">
                <a16:creationId xmlns:a16="http://schemas.microsoft.com/office/drawing/2014/main" id="{D5ACF476-E9A7-3842-94AF-D81C2A49718C}"/>
              </a:ext>
            </a:extLst>
          </p:cNvPr>
          <p:cNvSpPr>
            <a:spLocks noChangeArrowheads="1"/>
          </p:cNvSpPr>
          <p:nvPr/>
        </p:nvSpPr>
        <p:spPr bwMode="auto">
          <a:xfrm>
            <a:off x="3500438" y="5000625"/>
            <a:ext cx="164306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его правильность вызывает сомнение</a:t>
            </a:r>
          </a:p>
        </p:txBody>
      </p:sp>
      <p:cxnSp>
        <p:nvCxnSpPr>
          <p:cNvPr id="14" name="Прямая соединительная линия 13">
            <a:extLst>
              <a:ext uri="{FF2B5EF4-FFF2-40B4-BE49-F238E27FC236}">
                <a16:creationId xmlns:a16="http://schemas.microsoft.com/office/drawing/2014/main" id="{FE337CE9-7629-2C43-B0B1-DAD7DB12167A}"/>
              </a:ext>
            </a:extLst>
          </p:cNvPr>
          <p:cNvCxnSpPr>
            <a:stCxn id="49157" idx="2"/>
            <a:endCxn id="49159" idx="0"/>
          </p:cNvCxnSpPr>
          <p:nvPr/>
        </p:nvCxnSpPr>
        <p:spPr>
          <a:xfrm rot="16200000" flipH="1">
            <a:off x="5193506" y="2728119"/>
            <a:ext cx="187325" cy="4357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E58A096F-8B50-114C-A818-AA6496C3AF73}"/>
              </a:ext>
            </a:extLst>
          </p:cNvPr>
          <p:cNvCxnSpPr>
            <a:stCxn id="49157" idx="2"/>
            <a:endCxn id="49161" idx="0"/>
          </p:cNvCxnSpPr>
          <p:nvPr/>
        </p:nvCxnSpPr>
        <p:spPr>
          <a:xfrm rot="16200000" flipH="1">
            <a:off x="3621881" y="4299744"/>
            <a:ext cx="187325" cy="1214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2DC6607-96DE-7A44-90A9-22035F0AD997}"/>
              </a:ext>
            </a:extLst>
          </p:cNvPr>
          <p:cNvCxnSpPr>
            <a:stCxn id="49157" idx="2"/>
            <a:endCxn id="49160" idx="0"/>
          </p:cNvCxnSpPr>
          <p:nvPr/>
        </p:nvCxnSpPr>
        <p:spPr>
          <a:xfrm rot="5400000">
            <a:off x="2264569" y="4156869"/>
            <a:ext cx="187325" cy="1500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Прямоугольник 1">
            <a:extLst>
              <a:ext uri="{FF2B5EF4-FFF2-40B4-BE49-F238E27FC236}">
                <a16:creationId xmlns:a16="http://schemas.microsoft.com/office/drawing/2014/main" id="{2EDF6160-D933-9644-A795-D78E585D5BDE}"/>
              </a:ext>
            </a:extLst>
          </p:cNvPr>
          <p:cNvSpPr>
            <a:spLocks noChangeArrowheads="1"/>
          </p:cNvSpPr>
          <p:nvPr/>
        </p:nvSpPr>
        <p:spPr bwMode="auto">
          <a:xfrm>
            <a:off x="576263" y="563563"/>
            <a:ext cx="7991475" cy="5730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2000" b="1">
                <a:solidFill>
                  <a:srgbClr val="000000"/>
                </a:solidFill>
                <a:latin typeface="Arial" panose="020B0604020202020204" pitchFamily="34" charset="0"/>
                <a:cs typeface="Consolas" panose="020B0609020204030204" pitchFamily="49" charset="0"/>
              </a:rPr>
              <a:t>Выносимые вопросы (продолжение)</a:t>
            </a:r>
            <a:endParaRPr lang="ru-RU" altLang="ru-RU" sz="2000">
              <a:solidFill>
                <a:srgbClr val="000000"/>
              </a:solidFill>
              <a:latin typeface="Arial" panose="020B0604020202020204" pitchFamily="34" charset="0"/>
              <a:cs typeface="Consolas" panose="020B0609020204030204" pitchFamily="49" charset="0"/>
            </a:endParaRPr>
          </a:p>
          <a:p>
            <a:pPr algn="ctr">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 </a:t>
            </a:r>
            <a:r>
              <a:rPr lang="ru-RU" altLang="ru-RU" sz="2000" b="1" i="1" u="sng">
                <a:solidFill>
                  <a:srgbClr val="000000"/>
                </a:solidFill>
                <a:latin typeface="Arial" panose="020B0604020202020204" pitchFamily="34" charset="0"/>
                <a:cs typeface="Consolas" panose="020B0609020204030204" pitchFamily="49" charset="0"/>
              </a:rPr>
              <a:t>3) По информационным объектам:</a:t>
            </a:r>
            <a:endParaRPr lang="ru-RU" altLang="ru-RU" sz="2000" b="1" i="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имеется ли на представленном магнитном диске или в составе технических средств вычислительной техники необходимое информационное обеспечение для решения какой-либо конкретной функциональной задачи;</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имеются ли на представленных магнитных носителях файлы с документами, относящимися к той или иной сфере деятельности (файлы с изображениями денежных знаков, бланками юридических лиц и оттисками печатей);</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имеются ли на представленных магнитных носителях ранее удаленные файлы (указываются названия);</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имеются ли на магнитном носителе какая-либо информация, если да, то каков вид ее представления;</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каковы дата и время создания файлов (указываются названия).</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Прямоугольник 1">
            <a:extLst>
              <a:ext uri="{FF2B5EF4-FFF2-40B4-BE49-F238E27FC236}">
                <a16:creationId xmlns:a16="http://schemas.microsoft.com/office/drawing/2014/main" id="{FB23B822-8358-9B49-B31B-5F4216C62EA0}"/>
              </a:ext>
            </a:extLst>
          </p:cNvPr>
          <p:cNvSpPr>
            <a:spLocks noChangeArrowheads="1"/>
          </p:cNvSpPr>
          <p:nvPr/>
        </p:nvSpPr>
        <p:spPr bwMode="auto">
          <a:xfrm>
            <a:off x="161925" y="115888"/>
            <a:ext cx="871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40. СУДЕБНО-ЭКСПЕРТНОЕ ИССЛЕДОВАНИЕ</a:t>
            </a:r>
          </a:p>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 ОБСТОЯТЕЛЬСТВ ПОЖАРОВ </a:t>
            </a:r>
            <a:endParaRPr lang="ru-RU" altLang="ru-RU" sz="1800" dirty="0">
              <a:latin typeface="Arial" panose="020B0604020202020204" pitchFamily="34" charset="0"/>
            </a:endParaRPr>
          </a:p>
        </p:txBody>
      </p:sp>
      <p:sp>
        <p:nvSpPr>
          <p:cNvPr id="315394" name="Прямоугольник 2">
            <a:extLst>
              <a:ext uri="{FF2B5EF4-FFF2-40B4-BE49-F238E27FC236}">
                <a16:creationId xmlns:a16="http://schemas.microsoft.com/office/drawing/2014/main" id="{242294F2-1481-CA40-B06C-4015D1B168CA}"/>
              </a:ext>
            </a:extLst>
          </p:cNvPr>
          <p:cNvSpPr>
            <a:spLocks noChangeArrowheads="1"/>
          </p:cNvSpPr>
          <p:nvPr/>
        </p:nvSpPr>
        <p:spPr bwMode="auto">
          <a:xfrm>
            <a:off x="323850" y="777875"/>
            <a:ext cx="8424863" cy="923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Предметом судебной пожарно-технической экспертизы </a:t>
            </a:r>
            <a:r>
              <a:rPr lang="ru-RU" altLang="ru-RU" sz="1800">
                <a:solidFill>
                  <a:srgbClr val="000000"/>
                </a:solidFill>
                <a:latin typeface="Arial" panose="020B0604020202020204" pitchFamily="34" charset="0"/>
                <a:cs typeface="Consolas" panose="020B0609020204030204" pitchFamily="49" charset="0"/>
              </a:rPr>
              <a:t>является установление фактических данных, обстоятельств возникновения, развитие пожара и наступления тяжких последствий.</a:t>
            </a:r>
            <a:r>
              <a:rPr lang="ru-RU" altLang="ru-RU" sz="1800">
                <a:latin typeface="Arial" panose="020B0604020202020204" pitchFamily="34" charset="0"/>
              </a:rPr>
              <a:t> </a:t>
            </a:r>
          </a:p>
        </p:txBody>
      </p:sp>
      <p:sp>
        <p:nvSpPr>
          <p:cNvPr id="315395" name="Прямоугольник 3">
            <a:extLst>
              <a:ext uri="{FF2B5EF4-FFF2-40B4-BE49-F238E27FC236}">
                <a16:creationId xmlns:a16="http://schemas.microsoft.com/office/drawing/2014/main" id="{C7EA6135-C6F4-4E47-80FA-78FEB7885A7B}"/>
              </a:ext>
            </a:extLst>
          </p:cNvPr>
          <p:cNvSpPr>
            <a:spLocks noChangeArrowheads="1"/>
          </p:cNvSpPr>
          <p:nvPr/>
        </p:nvSpPr>
        <p:spPr bwMode="auto">
          <a:xfrm>
            <a:off x="323850" y="1863725"/>
            <a:ext cx="8424863" cy="1754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Задачами пожарно-технической экспертизы являются: </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места возникновения первоначального горения (очага пожара, направления распространения горения, особенностей пожара);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механизма возникновения и развития горения;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выявление обстоятельств, способствующих возникновению и развитию пожара.</a:t>
            </a:r>
            <a:endParaRPr lang="ru-RU" altLang="ru-RU" sz="1100">
              <a:latin typeface="Consolas" panose="020B0609020204030204" pitchFamily="49" charset="0"/>
              <a:cs typeface="Consolas" panose="020B0609020204030204" pitchFamily="49" charset="0"/>
            </a:endParaRPr>
          </a:p>
        </p:txBody>
      </p:sp>
      <p:sp>
        <p:nvSpPr>
          <p:cNvPr id="315396" name="Прямоугольник 4">
            <a:extLst>
              <a:ext uri="{FF2B5EF4-FFF2-40B4-BE49-F238E27FC236}">
                <a16:creationId xmlns:a16="http://schemas.microsoft.com/office/drawing/2014/main" id="{CF00467D-959E-C145-923F-F6EBED67204D}"/>
              </a:ext>
            </a:extLst>
          </p:cNvPr>
          <p:cNvSpPr>
            <a:spLocks noChangeArrowheads="1"/>
          </p:cNvSpPr>
          <p:nvPr/>
        </p:nvSpPr>
        <p:spPr bwMode="auto">
          <a:xfrm>
            <a:off x="358775" y="3779838"/>
            <a:ext cx="8426450" cy="2862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На разрешение пожарно-технической экспертизы выносятся вопросы, которые можно разделить на несколько групп:</a:t>
            </a:r>
            <a:endParaRPr lang="ru-RU" altLang="ru-RU" sz="1100" b="1" u="sng">
              <a:latin typeface="Consolas" panose="020B0609020204030204" pitchFamily="49" charset="0"/>
              <a:cs typeface="Consolas" panose="020B0609020204030204" pitchFamily="49" charset="0"/>
            </a:endParaRPr>
          </a:p>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en-US" altLang="ru-RU" sz="1800" b="1" i="1">
                <a:solidFill>
                  <a:srgbClr val="000000"/>
                </a:solidFill>
                <a:latin typeface="Arial" panose="020B0604020202020204" pitchFamily="34" charset="0"/>
                <a:cs typeface="Consolas" panose="020B0609020204030204" pitchFamily="49" charset="0"/>
              </a:rPr>
              <a:t> </a:t>
            </a:r>
            <a:r>
              <a:rPr lang="ru-RU" altLang="ru-RU" sz="1800" b="1" i="1">
                <a:solidFill>
                  <a:srgbClr val="000000"/>
                </a:solidFill>
                <a:latin typeface="Arial" panose="020B0604020202020204" pitchFamily="34" charset="0"/>
                <a:cs typeface="Consolas" panose="020B0609020204030204" pitchFamily="49" charset="0"/>
              </a:rPr>
              <a:t> 1) Установление очага пожара и диагностика его динамики в пространстве (направленность распространения горения).</a:t>
            </a:r>
            <a:endParaRPr lang="ru-RU" altLang="ru-RU" sz="1100" b="1" i="1">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где располагался (находился) очаг пожара;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каковы пути (направленность) распространения горения.</a:t>
            </a:r>
            <a:endParaRPr lang="ru-RU" altLang="ru-RU" sz="1100">
              <a:latin typeface="Consolas" panose="020B0609020204030204" pitchFamily="49" charset="0"/>
              <a:cs typeface="Consolas" panose="020B0609020204030204" pitchFamily="49" charset="0"/>
            </a:endParaRPr>
          </a:p>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i="1" u="sng">
                <a:solidFill>
                  <a:srgbClr val="000000"/>
                </a:solidFill>
                <a:latin typeface="Arial" panose="020B0604020202020204" pitchFamily="34" charset="0"/>
                <a:cs typeface="Consolas" panose="020B0609020204030204" pitchFamily="49" charset="0"/>
              </a:rPr>
              <a:t>2) Диагностика механизма возникновения пожара.</a:t>
            </a:r>
            <a:endParaRPr lang="ru-RU" altLang="ru-RU" sz="1100" b="1" i="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что произошло раньше пожар или взрыв;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 наиболее вероятный механизм возникновения горения в очаге пожара.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Прямоугольник 1">
            <a:extLst>
              <a:ext uri="{FF2B5EF4-FFF2-40B4-BE49-F238E27FC236}">
                <a16:creationId xmlns:a16="http://schemas.microsoft.com/office/drawing/2014/main" id="{B35DBB6E-EAE7-224F-BB56-22A6BFECB464}"/>
              </a:ext>
            </a:extLst>
          </p:cNvPr>
          <p:cNvSpPr>
            <a:spLocks noChangeArrowheads="1"/>
          </p:cNvSpPr>
          <p:nvPr/>
        </p:nvSpPr>
        <p:spPr bwMode="auto">
          <a:xfrm>
            <a:off x="233363" y="115888"/>
            <a:ext cx="8677275" cy="4879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700" b="1" i="1" u="sng">
                <a:solidFill>
                  <a:srgbClr val="000000"/>
                </a:solidFill>
                <a:latin typeface="Arial" panose="020B0604020202020204" pitchFamily="34" charset="0"/>
                <a:cs typeface="Consolas" panose="020B0609020204030204" pitchFamily="49" charset="0"/>
              </a:rPr>
              <a:t>2а) Диагностика особенностей взаимодействия источника зажигания с горючим веществом, самовозгорания веществ и материалов.</a:t>
            </a:r>
            <a:endParaRPr lang="ru-RU" altLang="ru-RU" sz="1700" b="1" i="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возможно ли возникновение горения данных веществ, материалов, изделий при конкретных условиях (указать каких именно условиях);</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возможно ли самовозгорание (тепловое, химическое, микробиологическое) данных веществ и материалов при данных условиях (указывается каких именно);</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имеются ли признаки, указывающие на возникновение горения в очаге пожара вследствие самовозгорания;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какие условия являются благоприятными для самовозгорания исследуемого объекта (вещества, материалов);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какие условия способствовали быстрому и интенсивному развитию пожара;</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достаточно ли тепла, выделяющегося при взаимодействии указанных веществ, для возникновения горения при указанных условиях;</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имеются ли на представленных объектах следы легковоспламеняющихся жидкостей, горюче-смазочных материалов, если да, то каких;</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не имеют ли общей родовой, принадлежности следы горючей жидкости, обнаруженной в очаге пожара, и жидкости, изъятой у подозреваемого;</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решается комплексной экспертизой с привлечением эксперта КМВИ;</a:t>
            </a:r>
            <a:endParaRPr lang="ru-RU" altLang="ru-RU" sz="1700">
              <a:latin typeface="Consolas" panose="020B0609020204030204" pitchFamily="49" charset="0"/>
              <a:cs typeface="Consolas" panose="020B0609020204030204" pitchFamily="49" charset="0"/>
            </a:endParaRPr>
          </a:p>
        </p:txBody>
      </p:sp>
      <p:sp>
        <p:nvSpPr>
          <p:cNvPr id="316418" name="Прямоугольник 2">
            <a:extLst>
              <a:ext uri="{FF2B5EF4-FFF2-40B4-BE49-F238E27FC236}">
                <a16:creationId xmlns:a16="http://schemas.microsoft.com/office/drawing/2014/main" id="{54C6ACA2-372F-D648-B980-599EB00F211F}"/>
              </a:ext>
            </a:extLst>
          </p:cNvPr>
          <p:cNvSpPr>
            <a:spLocks noChangeArrowheads="1"/>
          </p:cNvSpPr>
          <p:nvPr/>
        </p:nvSpPr>
        <p:spPr bwMode="auto">
          <a:xfrm>
            <a:off x="233363" y="5084763"/>
            <a:ext cx="8677275" cy="15700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i="1">
                <a:solidFill>
                  <a:srgbClr val="000000"/>
                </a:solidFill>
                <a:latin typeface="Arial" panose="020B0604020202020204" pitchFamily="34" charset="0"/>
                <a:cs typeface="Consolas" panose="020B0609020204030204" pitchFamily="49" charset="0"/>
              </a:rPr>
              <a:t>При производстве экспертизы следует изучить сведения об условиях и сроках хранения и транспортировки, справки или сведения гидрометеослужбы о</a:t>
            </a:r>
          </a:p>
          <a:p>
            <a:pPr algn="just">
              <a:spcBef>
                <a:spcPct val="0"/>
              </a:spcBef>
              <a:buFontTx/>
              <a:buNone/>
            </a:pPr>
            <a:r>
              <a:rPr lang="ru-RU" altLang="ru-RU" sz="1600" b="1" i="1">
                <a:solidFill>
                  <a:srgbClr val="000000"/>
                </a:solidFill>
                <a:latin typeface="Arial" panose="020B0604020202020204" pitchFamily="34" charset="0"/>
                <a:cs typeface="Consolas" panose="020B0609020204030204" pitchFamily="49" charset="0"/>
              </a:rPr>
              <a:t>погодных условиях за 2-3 недели до пожара и на день пожара в местности, где произошел пожар, сведения о вентиляции и влагозащищенности помещения, способе упаковки и хранения, видах материалов и веществ, хранящихся совместно</a:t>
            </a:r>
            <a:r>
              <a:rPr lang="ru-RU" altLang="ru-RU" sz="1600" b="1">
                <a:solidFill>
                  <a:srgbClr val="000000"/>
                </a:solidFill>
                <a:latin typeface="Arial" panose="020B0604020202020204" pitchFamily="34" charset="0"/>
                <a:cs typeface="Consolas" panose="020B0609020204030204" pitchFamily="49" charset="0"/>
              </a:rPr>
              <a:t>.</a:t>
            </a:r>
            <a:endParaRPr lang="ru-RU" altLang="ru-RU" sz="1600" b="1">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Прямоугольник 1">
            <a:extLst>
              <a:ext uri="{FF2B5EF4-FFF2-40B4-BE49-F238E27FC236}">
                <a16:creationId xmlns:a16="http://schemas.microsoft.com/office/drawing/2014/main" id="{824B3CCE-7637-D144-8FB1-C422401EBF0C}"/>
              </a:ext>
            </a:extLst>
          </p:cNvPr>
          <p:cNvSpPr>
            <a:spLocks noChangeArrowheads="1"/>
          </p:cNvSpPr>
          <p:nvPr/>
        </p:nvSpPr>
        <p:spPr bwMode="auto">
          <a:xfrm>
            <a:off x="250825" y="260350"/>
            <a:ext cx="8642350" cy="624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b="1" i="1" u="sng">
                <a:solidFill>
                  <a:srgbClr val="000000"/>
                </a:solidFill>
                <a:latin typeface="Arial" panose="020B0604020202020204" pitchFamily="34" charset="0"/>
                <a:cs typeface="Consolas" panose="020B0609020204030204" pitchFamily="49" charset="0"/>
              </a:rPr>
              <a:t>2б) Диагностика возможности возникновения пожара от источников зажигания электрической природы -  высоконагретых токоведущих элементов, мест некачественных контактных соединений, коротких замыканий, горящей изоляции, малоразмерных частиц раскаленного металла, искровых разрядов и тому подобное (решается комплексной экспертизой с привлечением эксперта по электротехническому исследованию):</a:t>
            </a:r>
            <a:endParaRPr lang="ru-RU" altLang="ru-RU" sz="2000" b="1" i="1" u="sng">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имеются ли на представленных объектах следы оплавлений, токовой перегрузки, короткого замыкания и прочие;</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чем обусловлено изменение свойств материалов и дефектов (оплавлений, прожогов, изменений сечения) на объектах - термическим воздействием пожара или аварийными режимами работы в электрических цепях;</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каков наиболее вероятный механизм возникновения и развития аварийного режима работы электроустановки;</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когда возник аварийный режим - до пожара или в ходе развития пожара;</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имеется ли причинно-следственная связь аварийного режима работы в электроустановке и возникновения пожара</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Прямоугольник 1">
            <a:extLst>
              <a:ext uri="{FF2B5EF4-FFF2-40B4-BE49-F238E27FC236}">
                <a16:creationId xmlns:a16="http://schemas.microsoft.com/office/drawing/2014/main" id="{7F2DAC3D-10DB-0646-9FB9-870D10C43D24}"/>
              </a:ext>
            </a:extLst>
          </p:cNvPr>
          <p:cNvSpPr>
            <a:spLocks noChangeArrowheads="1"/>
          </p:cNvSpPr>
          <p:nvPr/>
        </p:nvSpPr>
        <p:spPr bwMode="auto">
          <a:xfrm>
            <a:off x="227013" y="254000"/>
            <a:ext cx="8642350" cy="21685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b="1" i="1" u="sng">
                <a:solidFill>
                  <a:srgbClr val="000000"/>
                </a:solidFill>
                <a:latin typeface="Arial" panose="020B0604020202020204" pitchFamily="34" charset="0"/>
                <a:cs typeface="Consolas" panose="020B0609020204030204" pitchFamily="49" charset="0"/>
              </a:rPr>
              <a:t>2в) Диагностика возможности возникновения пожара от аварийных режимов технологического оборудования, приборов и устройств производственного и бытового назначения:</a:t>
            </a:r>
            <a:endParaRPr lang="ru-RU" altLang="ru-RU" sz="1500" b="1" i="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могут ли указанные неисправности оборудования, приборов, устройств вызвать возникновение пожара при данных условиях (указать какие неисправности и условия);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какая температура могла развиться на поверхности работающего устройства;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достаточно ли этой температуры для возникновения горения указанных материалов;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какие пожароопасные проявления сопровождают данный аварийный режим работы оборудования.</a:t>
            </a:r>
            <a:endParaRPr lang="ru-RU" altLang="ru-RU" sz="1500">
              <a:latin typeface="Consolas" panose="020B0609020204030204" pitchFamily="49" charset="0"/>
              <a:cs typeface="Consolas" panose="020B0609020204030204" pitchFamily="49" charset="0"/>
            </a:endParaRPr>
          </a:p>
        </p:txBody>
      </p:sp>
      <p:sp>
        <p:nvSpPr>
          <p:cNvPr id="318466" name="Прямоугольник 2">
            <a:extLst>
              <a:ext uri="{FF2B5EF4-FFF2-40B4-BE49-F238E27FC236}">
                <a16:creationId xmlns:a16="http://schemas.microsoft.com/office/drawing/2014/main" id="{88EF10B9-1886-D84B-B1EC-58C77D43808D}"/>
              </a:ext>
            </a:extLst>
          </p:cNvPr>
          <p:cNvSpPr>
            <a:spLocks noChangeArrowheads="1"/>
          </p:cNvSpPr>
          <p:nvPr/>
        </p:nvSpPr>
        <p:spPr bwMode="auto">
          <a:xfrm>
            <a:off x="227013" y="2543175"/>
            <a:ext cx="8642350" cy="40560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500" b="1" i="1">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2г) Диагностика возможности возникновения пожара от внесенного извне источника открытого огня или малокалорийного источника теплот</a:t>
            </a:r>
            <a:r>
              <a:rPr lang="ru-RU" altLang="ru-RU" sz="1500" b="1" i="1" u="sng">
                <a:solidFill>
                  <a:srgbClr val="000000"/>
                </a:solidFill>
                <a:latin typeface="Arial" panose="020B0604020202020204" pitchFamily="34" charset="0"/>
                <a:cs typeface="Consolas" panose="020B0609020204030204" pitchFamily="49" charset="0"/>
              </a:rPr>
              <a:t>ы</a:t>
            </a:r>
            <a:r>
              <a:rPr lang="ru-RU" altLang="ru-RU" sz="1500" b="1" i="1">
                <a:solidFill>
                  <a:srgbClr val="000000"/>
                </a:solidFill>
                <a:latin typeface="Arial" panose="020B0604020202020204" pitchFamily="34" charset="0"/>
                <a:cs typeface="Consolas" panose="020B0609020204030204" pitchFamily="49" charset="0"/>
              </a:rPr>
              <a:t>:</a:t>
            </a:r>
            <a:endParaRPr lang="ru-RU" altLang="ru-RU" sz="1500" b="1" i="1">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возможно ли возгорание данного предмета при его контакте с открытым пламенем (спички, факела, костра, газовой горелки и тому подобное);</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при каких условиях (взаимное пространственное расположение источника зажигания и горючего материала, способ их контактирования) может возникнуть горение;</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могли ли загореться стружки (опилки, бумага, ветошь) от непотушенного окурка папиросы, сигареты, свечи;</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могли ли загореться вещества и материалы (указать какие) от искры механического происхождения или искры, образующейся при горении твердых веществ и материалов (указывается каких);</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какое время прошло от момента попадания непотушенного окурка сигареты на сухие древесные стружки до их тления и появления открытого огня;</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pPr>
            <a:r>
              <a:rPr lang="ru-RU" altLang="ru-RU" sz="1500">
                <a:solidFill>
                  <a:srgbClr val="000000"/>
                </a:solidFill>
                <a:latin typeface="Arial" panose="020B0604020202020204" pitchFamily="34" charset="0"/>
                <a:cs typeface="Consolas" panose="020B0609020204030204" pitchFamily="49" charset="0"/>
              </a:rPr>
              <a:t>при какой продолжительности воздействия источника зажигания может произойти возгорания данных (конкретных) веществ, материалов, изделий и конструкций.</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Прямоугольник 1">
            <a:extLst>
              <a:ext uri="{FF2B5EF4-FFF2-40B4-BE49-F238E27FC236}">
                <a16:creationId xmlns:a16="http://schemas.microsoft.com/office/drawing/2014/main" id="{B50FF079-1628-B94D-B086-B6080B236CF7}"/>
              </a:ext>
            </a:extLst>
          </p:cNvPr>
          <p:cNvSpPr>
            <a:spLocks noChangeArrowheads="1"/>
          </p:cNvSpPr>
          <p:nvPr/>
        </p:nvSpPr>
        <p:spPr bwMode="auto">
          <a:xfrm>
            <a:off x="395288" y="2157413"/>
            <a:ext cx="8280400" cy="4314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 </a:t>
            </a:r>
            <a:r>
              <a:rPr lang="en-US" altLang="ru-RU" sz="2000">
                <a:solidFill>
                  <a:srgbClr val="000000"/>
                </a:solidFill>
                <a:latin typeface="Arial" panose="020B0604020202020204" pitchFamily="34" charset="0"/>
                <a:cs typeface="Consolas" panose="020B0609020204030204" pitchFamily="49" charset="0"/>
              </a:rPr>
              <a:t>     </a:t>
            </a:r>
            <a:r>
              <a:rPr lang="ru-RU" altLang="ru-RU" sz="2000">
                <a:solidFill>
                  <a:srgbClr val="000000"/>
                </a:solidFill>
                <a:latin typeface="Arial" panose="020B0604020202020204" pitchFamily="34" charset="0"/>
                <a:cs typeface="Consolas" panose="020B0609020204030204" pitchFamily="49" charset="0"/>
              </a:rPr>
              <a:t> </a:t>
            </a:r>
            <a:r>
              <a:rPr lang="ru-RU" altLang="ru-RU" sz="2000" b="1" i="1" u="sng">
                <a:solidFill>
                  <a:srgbClr val="000000"/>
                </a:solidFill>
                <a:latin typeface="Arial" panose="020B0604020202020204" pitchFamily="34" charset="0"/>
                <a:cs typeface="Consolas" panose="020B0609020204030204" pitchFamily="49" charset="0"/>
              </a:rPr>
              <a:t>2д) Исследование иных причин пожаров.</a:t>
            </a:r>
            <a:endParaRPr lang="ru-RU" altLang="ru-RU" sz="2000" b="1" i="1" u="sng">
              <a:latin typeface="Consolas" panose="020B0609020204030204" pitchFamily="49" charset="0"/>
              <a:cs typeface="Consolas" panose="020B0609020204030204" pitchFamily="49" charset="0"/>
            </a:endParaRPr>
          </a:p>
          <a:p>
            <a:pPr algn="ctr">
              <a:lnSpc>
                <a:spcPct val="115000"/>
              </a:lnSpc>
              <a:spcBef>
                <a:spcPct val="0"/>
              </a:spcBef>
              <a:buFontTx/>
              <a:buNone/>
            </a:pPr>
            <a:r>
              <a:rPr lang="en-US" altLang="ru-RU" sz="2000">
                <a:solidFill>
                  <a:srgbClr val="000000"/>
                </a:solidFill>
                <a:latin typeface="Arial" panose="020B0604020202020204" pitchFamily="34" charset="0"/>
                <a:cs typeface="Consolas" panose="020B0609020204030204" pitchFamily="49" charset="0"/>
              </a:rPr>
              <a:t>     </a:t>
            </a:r>
            <a:r>
              <a:rPr lang="ru-RU" altLang="ru-RU" sz="2000">
                <a:solidFill>
                  <a:srgbClr val="000000"/>
                </a:solidFill>
                <a:latin typeface="Arial" panose="020B0604020202020204" pitchFamily="34" charset="0"/>
                <a:cs typeface="Consolas" panose="020B0609020204030204" pitchFamily="49" charset="0"/>
              </a:rPr>
              <a:t> </a:t>
            </a:r>
            <a:r>
              <a:rPr lang="ru-RU" altLang="ru-RU" sz="2000" b="1" u="sng">
                <a:solidFill>
                  <a:srgbClr val="000000"/>
                </a:solidFill>
                <a:latin typeface="Arial" panose="020B0604020202020204" pitchFamily="34" charset="0"/>
                <a:cs typeface="Consolas" panose="020B0609020204030204" pitchFamily="49" charset="0"/>
              </a:rPr>
              <a:t>В этом случае решаются следующие вопросы:</a:t>
            </a:r>
            <a:endParaRPr lang="ru-RU" altLang="ru-RU" sz="20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мог ли произойти пожар в результате воздействия грозового разряда;</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мог ли загореться тот или иной материал (указывается какой) в результате искрообразования (при проведении сварочных работ; </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при работе котельных, тепловозов, печей, плит, водонагревательных приборов, самоваров, двигателей; </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при соударении и трении деталей технологического оборудования и транспортных средств);</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возможно ли возникновение пожара в результате образования и накопления зарядов статического электричества.</a:t>
            </a:r>
            <a:endParaRPr lang="ru-RU" altLang="ru-RU" sz="2000">
              <a:latin typeface="Consolas" panose="020B0609020204030204" pitchFamily="49" charset="0"/>
              <a:cs typeface="Consolas" panose="020B0609020204030204" pitchFamily="49" charset="0"/>
            </a:endParaRPr>
          </a:p>
        </p:txBody>
      </p:sp>
      <p:sp>
        <p:nvSpPr>
          <p:cNvPr id="319490" name="Прямоугольник 2">
            <a:extLst>
              <a:ext uri="{FF2B5EF4-FFF2-40B4-BE49-F238E27FC236}">
                <a16:creationId xmlns:a16="http://schemas.microsoft.com/office/drawing/2014/main" id="{DF4C795C-7D9A-B64A-A8C5-E2CB28344867}"/>
              </a:ext>
            </a:extLst>
          </p:cNvPr>
          <p:cNvSpPr>
            <a:spLocks noChangeArrowheads="1"/>
          </p:cNvSpPr>
          <p:nvPr/>
        </p:nvSpPr>
        <p:spPr bwMode="auto">
          <a:xfrm>
            <a:off x="395288" y="404813"/>
            <a:ext cx="8280400" cy="14843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2000" b="1">
                <a:solidFill>
                  <a:srgbClr val="000000"/>
                </a:solidFill>
                <a:latin typeface="Arial" panose="020B0604020202020204" pitchFamily="34" charset="0"/>
                <a:cs typeface="Consolas" panose="020B0609020204030204" pitchFamily="49" charset="0"/>
              </a:rPr>
              <a:t>Данные вопросы решаются при комплексном изучении места пожара, проведения исследований объектов, изъятых с места пожара, материалов уголовного дела, моделирования процесса горения.</a:t>
            </a:r>
            <a:endParaRPr lang="ru-RU" altLang="ru-RU" sz="2000" b="1">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Прямоугольник 1">
            <a:extLst>
              <a:ext uri="{FF2B5EF4-FFF2-40B4-BE49-F238E27FC236}">
                <a16:creationId xmlns:a16="http://schemas.microsoft.com/office/drawing/2014/main" id="{B837BE73-3B3A-DF43-85AC-12B4D7CC4AB9}"/>
              </a:ext>
            </a:extLst>
          </p:cNvPr>
          <p:cNvSpPr>
            <a:spLocks noChangeArrowheads="1"/>
          </p:cNvSpPr>
          <p:nvPr/>
        </p:nvSpPr>
        <p:spPr bwMode="auto">
          <a:xfrm>
            <a:off x="323850" y="333375"/>
            <a:ext cx="8569325" cy="4524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исследования судебной экспертизы пожара являются: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место пожара;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подвергшиеся воздействию высокой температуры конструктивные элементы и части зданий и сооружений;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вещества, материалы, изделия, обнаруженные на месте пожара, теплооборудование;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электрические провода, электрозащитная аппаратура, электрическая арматура и другие электроприборы, могущие иметь причинную связь с возникновением пожара;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фрагменты электрических проводов и кабелей со следами оплавлений;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различные предметы-носители, в отношении которых имеется предположение о наличии на них следов горючих и легковоспламеняющихся жидкостей, являющихся инициаторами горения;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образцы для производства сравнительных исследований и модельных экспертных экспериментов;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сведения из материалов дела, относящиеся к предмету экспертизы.</a:t>
            </a:r>
            <a:endParaRPr lang="ru-RU" altLang="ru-RU" sz="1100">
              <a:latin typeface="Consolas" panose="020B0609020204030204" pitchFamily="49" charset="0"/>
              <a:cs typeface="Consolas" panose="020B0609020204030204" pitchFamily="49" charset="0"/>
            </a:endParaRPr>
          </a:p>
        </p:txBody>
      </p:sp>
      <p:sp>
        <p:nvSpPr>
          <p:cNvPr id="320514" name="Прямоугольник 2">
            <a:extLst>
              <a:ext uri="{FF2B5EF4-FFF2-40B4-BE49-F238E27FC236}">
                <a16:creationId xmlns:a16="http://schemas.microsoft.com/office/drawing/2014/main" id="{AD61A8C1-9C4D-A443-9148-A7723D308599}"/>
              </a:ext>
            </a:extLst>
          </p:cNvPr>
          <p:cNvSpPr>
            <a:spLocks noChangeArrowheads="1"/>
          </p:cNvSpPr>
          <p:nvPr/>
        </p:nvSpPr>
        <p:spPr bwMode="auto">
          <a:xfrm>
            <a:off x="323850" y="5084763"/>
            <a:ext cx="8569325" cy="1339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 направлении объектов с места пожара на экспертизу необходимо упаковывать таким образом, чтобы в процессе хранения и транспортировки не были уничтожены имеющиеся признаки. На каждой упаковке должна быть удостоверительная надпись.</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Прямоугольник 1">
            <a:extLst>
              <a:ext uri="{FF2B5EF4-FFF2-40B4-BE49-F238E27FC236}">
                <a16:creationId xmlns:a16="http://schemas.microsoft.com/office/drawing/2014/main" id="{FB15A100-E615-4143-80E8-BCE4DA6F2263}"/>
              </a:ext>
            </a:extLst>
          </p:cNvPr>
          <p:cNvSpPr>
            <a:spLocks noChangeArrowheads="1"/>
          </p:cNvSpPr>
          <p:nvPr/>
        </p:nvSpPr>
        <p:spPr bwMode="auto">
          <a:xfrm>
            <a:off x="179388" y="257175"/>
            <a:ext cx="8785225" cy="831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Следует учитывать, что следы бензина на предметах-носителях в открытом виде могут сохраниться не более 2-3-х суток; следы керосина и дизельного топлива — не более 2-3-х недель, поэтому указанные объекты немедленно упаковываются в герметичную тару.</a:t>
            </a:r>
            <a:endParaRPr lang="ru-RU" altLang="ru-RU" sz="1600">
              <a:latin typeface="Consolas" panose="020B0609020204030204" pitchFamily="49" charset="0"/>
              <a:cs typeface="Consolas" panose="020B0609020204030204" pitchFamily="49" charset="0"/>
            </a:endParaRPr>
          </a:p>
        </p:txBody>
      </p:sp>
      <p:sp>
        <p:nvSpPr>
          <p:cNvPr id="321538" name="Прямоугольник 2">
            <a:extLst>
              <a:ext uri="{FF2B5EF4-FFF2-40B4-BE49-F238E27FC236}">
                <a16:creationId xmlns:a16="http://schemas.microsoft.com/office/drawing/2014/main" id="{F08246CC-463B-9D4E-8BC7-D960E421C0DB}"/>
              </a:ext>
            </a:extLst>
          </p:cNvPr>
          <p:cNvSpPr>
            <a:spLocks noChangeArrowheads="1"/>
          </p:cNvSpPr>
          <p:nvPr/>
        </p:nvSpPr>
        <p:spPr bwMode="auto">
          <a:xfrm>
            <a:off x="174625" y="1236663"/>
            <a:ext cx="8783638" cy="830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Паклю, вату, почву, фрагменты тканей, бумагу и другие объекты, в отношении которых имеется предположение, что они содержат следы горючих и легковоспламеняющихся жидкостей, следует помещать в стеклянные банки с полиэтиленовыми крышками.</a:t>
            </a:r>
            <a:endParaRPr lang="ru-RU" altLang="ru-RU" sz="1600">
              <a:latin typeface="Consolas" panose="020B0609020204030204" pitchFamily="49" charset="0"/>
              <a:cs typeface="Consolas" panose="020B0609020204030204" pitchFamily="49" charset="0"/>
            </a:endParaRPr>
          </a:p>
        </p:txBody>
      </p:sp>
      <p:sp>
        <p:nvSpPr>
          <p:cNvPr id="321539" name="Прямоугольник 3">
            <a:extLst>
              <a:ext uri="{FF2B5EF4-FFF2-40B4-BE49-F238E27FC236}">
                <a16:creationId xmlns:a16="http://schemas.microsoft.com/office/drawing/2014/main" id="{EBA7E75E-8130-6D46-AF9C-641F3833D52E}"/>
              </a:ext>
            </a:extLst>
          </p:cNvPr>
          <p:cNvSpPr>
            <a:spLocks noChangeArrowheads="1"/>
          </p:cNvSpPr>
          <p:nvPr/>
        </p:nvSpPr>
        <p:spPr bwMode="auto">
          <a:xfrm>
            <a:off x="174625" y="2214563"/>
            <a:ext cx="8783638" cy="831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Одежда, обувь, доски, грунт, кирпич и другие объекты, предположительно содержащие следы горючих жидкостей, помещаются в полиэтиленовые мешки, пакеты. Каждый предмет одежды или каждый объект упаковывается отдельно.</a:t>
            </a:r>
            <a:endParaRPr lang="ru-RU" altLang="ru-RU" sz="1600">
              <a:latin typeface="Consolas" panose="020B0609020204030204" pitchFamily="49" charset="0"/>
              <a:cs typeface="Consolas" panose="020B0609020204030204" pitchFamily="49" charset="0"/>
            </a:endParaRPr>
          </a:p>
        </p:txBody>
      </p:sp>
      <p:sp>
        <p:nvSpPr>
          <p:cNvPr id="321540" name="Прямоугольник 4">
            <a:extLst>
              <a:ext uri="{FF2B5EF4-FFF2-40B4-BE49-F238E27FC236}">
                <a16:creationId xmlns:a16="http://schemas.microsoft.com/office/drawing/2014/main" id="{C7B0A84C-2D00-ED4E-9D6D-B6C2E2F388BB}"/>
              </a:ext>
            </a:extLst>
          </p:cNvPr>
          <p:cNvSpPr>
            <a:spLocks noChangeArrowheads="1"/>
          </p:cNvSpPr>
          <p:nvPr/>
        </p:nvSpPr>
        <p:spPr bwMode="auto">
          <a:xfrm>
            <a:off x="174625" y="3194050"/>
            <a:ext cx="8767763" cy="1076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Куски электропроводки, имеющие следы оплавления, нагрева, разрушения изоляции, необходимо поместить в мягкую прослойку из ваты, марли, мягкой ткани, а затем завернуть в пакет из плотной бумаги. Кроме поврежденных участков, следует направлять на экспертизу и часть провода с неповрежденной изоляцией. </a:t>
            </a:r>
            <a:endParaRPr lang="ru-RU" altLang="ru-RU" sz="1600">
              <a:latin typeface="Consolas" panose="020B0609020204030204" pitchFamily="49" charset="0"/>
              <a:cs typeface="Consolas" panose="020B0609020204030204" pitchFamily="49" charset="0"/>
            </a:endParaRPr>
          </a:p>
        </p:txBody>
      </p:sp>
      <p:sp>
        <p:nvSpPr>
          <p:cNvPr id="321541" name="Прямоугольник 5">
            <a:extLst>
              <a:ext uri="{FF2B5EF4-FFF2-40B4-BE49-F238E27FC236}">
                <a16:creationId xmlns:a16="http://schemas.microsoft.com/office/drawing/2014/main" id="{CD308D94-FA14-C245-8E75-6B6B4878E3F3}"/>
              </a:ext>
            </a:extLst>
          </p:cNvPr>
          <p:cNvSpPr>
            <a:spLocks noChangeArrowheads="1"/>
          </p:cNvSpPr>
          <p:nvPr/>
        </p:nvSpPr>
        <p:spPr bwMode="auto">
          <a:xfrm>
            <a:off x="174625" y="4456113"/>
            <a:ext cx="8767763" cy="1077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Каждый предмет электрозащитной аппаратуры, электроарматуры и установочных изделий, бытовых электрических приборов и аппаратуры, промышленных потребителей электротока помещается в отдельную упаковку. Подводящие или выводящие провода сохраняются в том виде, как они были обнаружены. </a:t>
            </a:r>
            <a:endParaRPr lang="ru-RU" altLang="ru-RU" sz="1600">
              <a:latin typeface="Arial" panose="020B0604020202020204" pitchFamily="34" charset="0"/>
            </a:endParaRPr>
          </a:p>
        </p:txBody>
      </p:sp>
      <p:sp>
        <p:nvSpPr>
          <p:cNvPr id="321542" name="Прямоугольник 6">
            <a:extLst>
              <a:ext uri="{FF2B5EF4-FFF2-40B4-BE49-F238E27FC236}">
                <a16:creationId xmlns:a16="http://schemas.microsoft.com/office/drawing/2014/main" id="{CD10E9B2-AAA3-5D44-ADFB-AB6A758F4804}"/>
              </a:ext>
            </a:extLst>
          </p:cNvPr>
          <p:cNvSpPr>
            <a:spLocks noChangeArrowheads="1"/>
          </p:cNvSpPr>
          <p:nvPr/>
        </p:nvSpPr>
        <p:spPr bwMode="auto">
          <a:xfrm>
            <a:off x="174625" y="5667375"/>
            <a:ext cx="8783638" cy="830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При изъятии автоматических выключателей необходимо указывать, в каком положении - "включено" или "выключено" - они находились на момент ликвидации пожара, то есть на момент их изъятия.</a:t>
            </a:r>
            <a:r>
              <a:rPr lang="ru-RU" altLang="ru-RU" sz="1600">
                <a:latin typeface="Arial" panose="020B0604020202020204" pitchFamily="34" charset="0"/>
              </a:rPr>
              <a:t> </a:t>
            </a:r>
          </a:p>
        </p:txBody>
      </p:sp>
    </p:spTree>
  </p:cSld>
  <p:clrMapOvr>
    <a:masterClrMapping/>
  </p:clrMapOvr>
  <p:transition>
    <p:wipe dir="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Прямоугольник 1">
            <a:extLst>
              <a:ext uri="{FF2B5EF4-FFF2-40B4-BE49-F238E27FC236}">
                <a16:creationId xmlns:a16="http://schemas.microsoft.com/office/drawing/2014/main" id="{5D3FFC53-0017-0345-AAD1-B633ACD855E8}"/>
              </a:ext>
            </a:extLst>
          </p:cNvPr>
          <p:cNvSpPr>
            <a:spLocks noChangeArrowheads="1"/>
          </p:cNvSpPr>
          <p:nvPr/>
        </p:nvSpPr>
        <p:spPr bwMode="auto">
          <a:xfrm>
            <a:off x="395288" y="369888"/>
            <a:ext cx="8353425" cy="599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назначении экспертизы предоставляются</a:t>
            </a:r>
            <a:r>
              <a:rPr lang="ru-RU"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a:p>
            <a:pPr algn="just">
              <a:spcBef>
                <a:spcPct val="0"/>
              </a:spcBef>
              <a:buFontTx/>
              <a:buNone/>
            </a:pP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протокол осмотра места происшествия с указанием строительно-конструкторской характеристики здания, его размеров;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архитектурных особенностей сгоревшего объекта и его материалов;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расположения помещений, дверей и окон;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что сгорело, где и как обуглилось, какие части здания сохранились;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где и в каком состоянии находятся отопительные трубы, расстояние от них до сгораемых конструкций;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размеры и формы сквозных прогаров в конструкциях здания;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обстановка в предполагаемом очаге пожара с подробным описанием признаков очага пожара; пути распространения огня;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расположения различных электроустановок, способов их крепления (на стене, потолке);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положение аппаратов управления и защиты;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рубильников, автоматов, предохранителей;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 и какими проводами проложена электропроводка;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наличие оплавлений на проводах, приборах и других объектах, которые могли вызвать загорание, их местоположение.</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Прямоугольник 1">
            <a:extLst>
              <a:ext uri="{FF2B5EF4-FFF2-40B4-BE49-F238E27FC236}">
                <a16:creationId xmlns:a16="http://schemas.microsoft.com/office/drawing/2014/main" id="{034E7806-B4CA-8648-B4EE-01F5758ED482}"/>
              </a:ext>
            </a:extLst>
          </p:cNvPr>
          <p:cNvSpPr>
            <a:spLocks noChangeArrowheads="1"/>
          </p:cNvSpPr>
          <p:nvPr/>
        </p:nvSpPr>
        <p:spPr bwMode="auto">
          <a:xfrm>
            <a:off x="179388" y="185738"/>
            <a:ext cx="8856662" cy="28019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latin typeface="Arial" panose="020B0604020202020204" pitchFamily="34" charset="0"/>
              </a:rPr>
              <a:t>При назначении экспертизы предоставляются</a:t>
            </a:r>
            <a:r>
              <a:rPr lang="ru-RU" altLang="ru-RU" sz="1600">
                <a:latin typeface="Arial" panose="020B0604020202020204" pitchFamily="34" charset="0"/>
              </a:rPr>
              <a:t>: </a:t>
            </a:r>
            <a:endParaRPr lang="ru-RU" altLang="ru-RU" sz="1600">
              <a:solidFill>
                <a:srgbClr val="000000"/>
              </a:solidFill>
              <a:latin typeface="Arial" panose="020B0604020202020204" pitchFamily="34"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акт о пожаре, составленный комиссией под председательством пожарной инспекции, где указывается время обнаружения пожара, время сообщения о пожаре, что горело к моменту прибытия на пожар, время ликвидации пожара, последствия пожара, предполагаемая причина возникновения огня, основные тактические действия при ликвидации пожара;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чертежи в масштабе, схемы, фотоснимки объекта после пожара, с указанием точки съемки;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протоколы допроса очевидцев, потерпевших, свидетелей; </a:t>
            </a:r>
            <a:endParaRPr lang="ru-RU" altLang="ru-RU" sz="1600">
              <a:latin typeface="Consolas" panose="020B0609020204030204" pitchFamily="49" charset="0"/>
              <a:cs typeface="Consolas" panose="020B0609020204030204" pitchFamily="49" charset="0"/>
            </a:endParaRPr>
          </a:p>
          <a:p>
            <a:pPr>
              <a:spcBef>
                <a:spcPct val="0"/>
              </a:spcBef>
            </a:pPr>
            <a:r>
              <a:rPr lang="ru-RU" altLang="ru-RU" sz="1600">
                <a:solidFill>
                  <a:srgbClr val="000000"/>
                </a:solidFill>
                <a:latin typeface="Arial" panose="020B0604020202020204" pitchFamily="34" charset="0"/>
                <a:cs typeface="Consolas" panose="020B0609020204030204" pitchFamily="49" charset="0"/>
              </a:rPr>
              <a:t>подробные схемы электрохозяйств объектов, проектная документация по электроснабжению.</a:t>
            </a:r>
            <a:r>
              <a:rPr lang="ru-RU" altLang="ru-RU" sz="1600">
                <a:latin typeface="Arial" panose="020B0604020202020204" pitchFamily="34" charset="0"/>
              </a:rPr>
              <a:t> </a:t>
            </a:r>
          </a:p>
        </p:txBody>
      </p:sp>
      <p:sp>
        <p:nvSpPr>
          <p:cNvPr id="323586" name="Прямоугольник 2">
            <a:extLst>
              <a:ext uri="{FF2B5EF4-FFF2-40B4-BE49-F238E27FC236}">
                <a16:creationId xmlns:a16="http://schemas.microsoft.com/office/drawing/2014/main" id="{7E78297A-2A53-F34D-A6E3-462E650A3F13}"/>
              </a:ext>
            </a:extLst>
          </p:cNvPr>
          <p:cNvSpPr>
            <a:spLocks noChangeArrowheads="1"/>
          </p:cNvSpPr>
          <p:nvPr/>
        </p:nvSpPr>
        <p:spPr bwMode="auto">
          <a:xfrm>
            <a:off x="179388" y="4811713"/>
            <a:ext cx="8856662" cy="1876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600" b="1">
                <a:solidFill>
                  <a:srgbClr val="000000"/>
                </a:solidFill>
                <a:latin typeface="Arial" panose="020B0604020202020204" pitchFamily="34" charset="0"/>
                <a:cs typeface="Consolas" panose="020B0609020204030204" pitchFamily="49" charset="0"/>
              </a:rPr>
              <a:t>Вопросы, решение которых выходит за пределы компетенции</a:t>
            </a:r>
          </a:p>
          <a:p>
            <a:pPr algn="ctr">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 пожарно-технической экспертиз:</a:t>
            </a:r>
            <a:endParaRPr lang="ru-RU" altLang="ru-RU" sz="1600" b="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на ком из должностных лиц лежит обязанность за соблюдением пожарной безопасности на объекте;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какова непосредственная причина пожара;</a:t>
            </a: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был ли совершен поджог и каким способом;</a:t>
            </a:r>
          </a:p>
          <a:p>
            <a:pPr algn="just">
              <a:spcBef>
                <a:spcPct val="0"/>
              </a:spcBef>
            </a:pPr>
            <a:r>
              <a:rPr lang="ru-RU" altLang="ru-RU" sz="1600">
                <a:latin typeface="Arial" panose="020B0604020202020204" pitchFamily="34" charset="0"/>
              </a:rPr>
              <a:t>правильно ли выполняли действия при тушении пожара те или иные лица. </a:t>
            </a:r>
            <a:endParaRPr lang="ru-RU" altLang="ru-RU" sz="1600">
              <a:latin typeface="Consolas" panose="020B0609020204030204" pitchFamily="49" charset="0"/>
              <a:cs typeface="Consolas" panose="020B0609020204030204" pitchFamily="49" charset="0"/>
            </a:endParaRPr>
          </a:p>
        </p:txBody>
      </p:sp>
      <p:sp>
        <p:nvSpPr>
          <p:cNvPr id="323587" name="Прямоугольник 3">
            <a:extLst>
              <a:ext uri="{FF2B5EF4-FFF2-40B4-BE49-F238E27FC236}">
                <a16:creationId xmlns:a16="http://schemas.microsoft.com/office/drawing/2014/main" id="{7C88DF61-7674-1347-AADC-6E9D714C9A90}"/>
              </a:ext>
            </a:extLst>
          </p:cNvPr>
          <p:cNvSpPr>
            <a:spLocks noChangeArrowheads="1"/>
          </p:cNvSpPr>
          <p:nvPr/>
        </p:nvSpPr>
        <p:spPr bwMode="auto">
          <a:xfrm>
            <a:off x="179388" y="3044825"/>
            <a:ext cx="8856662" cy="1708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Для проведения осмотров и иных следственных действий</a:t>
            </a: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следует привлекать специалистов для оказания консультационной - технической помощи.</a:t>
            </a: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 Кроме того, специалисты могут решить ряд вопросов, которые не требуют проведения специальных исследований, таких как:</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соблюдались ли правила пожарной безопасности на данном объекте;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соблюдалась ли тактика пожаротушения на данном объекте;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соответствует ли монтаж электролинии или электрооборудования требованиям Правил устройств электроустановок (далее - ПУЭ).</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Содержимое 9">
            <a:extLst>
              <a:ext uri="{FF2B5EF4-FFF2-40B4-BE49-F238E27FC236}">
                <a16:creationId xmlns:a16="http://schemas.microsoft.com/office/drawing/2014/main" id="{D89704A4-146F-EC44-8C68-03AB4359C1A2}"/>
              </a:ext>
            </a:extLst>
          </p:cNvPr>
          <p:cNvSpPr>
            <a:spLocks noGrp="1"/>
          </p:cNvSpPr>
          <p:nvPr>
            <p:ph idx="1"/>
          </p:nvPr>
        </p:nvSpPr>
        <p:spPr>
          <a:xfrm>
            <a:off x="1714500" y="928688"/>
            <a:ext cx="6000750" cy="1714500"/>
          </a:xfrm>
          <a:ln>
            <a:solidFill>
              <a:schemeClr val="tx1"/>
            </a:solidFill>
            <a:miter lim="800000"/>
            <a:headEnd/>
            <a:tailEnd/>
          </a:ln>
        </p:spPr>
        <p:txBody>
          <a:bodyPr/>
          <a:lstStyle/>
          <a:p>
            <a:pPr algn="ctr">
              <a:buFont typeface="Arial" panose="020B0604020202020204" pitchFamily="34" charset="0"/>
              <a:buNone/>
            </a:pPr>
            <a:r>
              <a:rPr lang="ru-RU" altLang="ru-RU" sz="1600" b="1" dirty="0">
                <a:latin typeface="Arial" panose="020B0604020202020204" pitchFamily="34" charset="0"/>
                <a:cs typeface="Arial" panose="020B0604020202020204" pitchFamily="34" charset="0"/>
              </a:rPr>
              <a:t>А. ПОДГОТОВИТЕЛЬНАЯ СТАДИЯ</a:t>
            </a:r>
            <a:r>
              <a:rPr lang="ru-RU" altLang="ru-RU" sz="1600" dirty="0">
                <a:latin typeface="Arial" panose="020B0604020202020204" pitchFamily="34" charset="0"/>
                <a:cs typeface="Arial" panose="020B0604020202020204" pitchFamily="34" charset="0"/>
              </a:rPr>
              <a:t> :</a:t>
            </a:r>
          </a:p>
          <a:p>
            <a:pPr>
              <a:buFont typeface="+mj-lt"/>
              <a:buAutoNum type="arabicPeriod"/>
            </a:pPr>
            <a:r>
              <a:rPr lang="ru-RU" altLang="ru-RU" sz="1600" b="1" dirty="0">
                <a:latin typeface="Arial" panose="020B0604020202020204" pitchFamily="34" charset="0"/>
                <a:cs typeface="Arial" panose="020B0604020202020204" pitchFamily="34" charset="0"/>
              </a:rPr>
              <a:t>Принятие решения о назначении экспертизы</a:t>
            </a:r>
          </a:p>
          <a:p>
            <a:pPr>
              <a:buFont typeface="+mj-lt"/>
              <a:buAutoNum type="arabicPeriod"/>
            </a:pPr>
            <a:r>
              <a:rPr lang="ru-RU" altLang="ru-RU" sz="1600" b="1" dirty="0">
                <a:latin typeface="Arial" panose="020B0604020202020204" pitchFamily="34" charset="0"/>
                <a:cs typeface="Arial" panose="020B0604020202020204" pitchFamily="34" charset="0"/>
              </a:rPr>
              <a:t>Определения задач, требующих экспертного разрешения</a:t>
            </a:r>
          </a:p>
          <a:p>
            <a:pPr>
              <a:buFont typeface="+mj-lt"/>
              <a:buAutoNum type="arabicPeriod"/>
            </a:pPr>
            <a:r>
              <a:rPr lang="ru-RU" altLang="ru-RU" sz="1600" b="1" dirty="0">
                <a:latin typeface="Arial" panose="020B0604020202020204" pitchFamily="34" charset="0"/>
                <a:cs typeface="Arial" panose="020B0604020202020204" pitchFamily="34" charset="0"/>
              </a:rPr>
              <a:t>Определение конкретного вида экспертизы</a:t>
            </a:r>
          </a:p>
          <a:p>
            <a:pPr>
              <a:buFont typeface="+mj-lt"/>
              <a:buAutoNum type="arabicPeriod"/>
            </a:pPr>
            <a:r>
              <a:rPr lang="ru-RU" altLang="ru-RU" sz="1600" b="1" dirty="0">
                <a:latin typeface="Arial" panose="020B0604020202020204" pitchFamily="34" charset="0"/>
                <a:cs typeface="Arial" panose="020B0604020202020204" pitchFamily="34" charset="0"/>
              </a:rPr>
              <a:t>Формулирование вопросов эксперту</a:t>
            </a:r>
            <a:endParaRPr lang="ru-RU" altLang="ru-RU" sz="1600" dirty="0">
              <a:latin typeface="Arial" panose="020B0604020202020204" pitchFamily="34" charset="0"/>
              <a:cs typeface="Arial" panose="020B0604020202020204" pitchFamily="34" charset="0"/>
            </a:endParaRPr>
          </a:p>
        </p:txBody>
      </p:sp>
      <p:sp>
        <p:nvSpPr>
          <p:cNvPr id="29700" name="Rectangle 2">
            <a:extLst>
              <a:ext uri="{FF2B5EF4-FFF2-40B4-BE49-F238E27FC236}">
                <a16:creationId xmlns:a16="http://schemas.microsoft.com/office/drawing/2014/main" id="{47D6EAD3-159B-CF4C-AE2F-D61EBEA43C08}"/>
              </a:ext>
            </a:extLst>
          </p:cNvPr>
          <p:cNvSpPr>
            <a:spLocks noChangeArrowheads="1"/>
          </p:cNvSpPr>
          <p:nvPr/>
        </p:nvSpPr>
        <p:spPr bwMode="auto">
          <a:xfrm>
            <a:off x="428625" y="2857500"/>
            <a:ext cx="5143500" cy="3724275"/>
          </a:xfrm>
          <a:prstGeom prst="rect">
            <a:avLst/>
          </a:prstGeom>
          <a:solidFill>
            <a:schemeClr val="bg1"/>
          </a:solidFill>
          <a:ln w="9525">
            <a:solidFill>
              <a:schemeClr val="tx1"/>
            </a:solidFill>
            <a:miter lim="800000"/>
            <a:headEnd/>
            <a:tailEnd/>
          </a:ln>
        </p:spPr>
        <p:txBody>
          <a:bodyPr anchor="ctr">
            <a:spAutoFit/>
          </a:bodyPr>
          <a:lstStyle/>
          <a:p>
            <a:pPr marL="342900" indent="-342900" algn="ctr">
              <a:buFontTx/>
              <a:buAutoNum type="arabicPeriod"/>
              <a:defRPr/>
            </a:pPr>
            <a:r>
              <a:rPr lang="ru-RU" altLang="ru-RU" sz="1400" b="1" u="sng" dirty="0">
                <a:ea typeface="Calibri" pitchFamily="34" charset="0"/>
                <a:cs typeface="Arial" panose="020B0604020202020204" pitchFamily="34" charset="0"/>
              </a:rPr>
              <a:t>ПРИНЯТИЕ РЕШЕНИЯ О НАЗНАЧЕНИИ ЭКСПЕРТИЗЫ</a:t>
            </a:r>
            <a:r>
              <a:rPr lang="ru-RU" altLang="ru-RU" sz="1400" u="sng" dirty="0">
                <a:ea typeface="Calibri" pitchFamily="34" charset="0"/>
                <a:cs typeface="Arial" panose="020B0604020202020204" pitchFamily="34" charset="0"/>
              </a:rPr>
              <a:t> </a:t>
            </a:r>
          </a:p>
          <a:p>
            <a:pPr algn="just">
              <a:defRPr/>
            </a:pPr>
            <a:r>
              <a:rPr lang="ru-RU" altLang="ru-RU" sz="1600" b="1" dirty="0">
                <a:ea typeface="Calibri" pitchFamily="34" charset="0"/>
                <a:cs typeface="Arial" pitchFamily="34" charset="0"/>
              </a:rPr>
              <a:t>Данный этап подразумевает, что в процессе предварительного следствия либо судебного разбирательства возникает ситуация, требующая привлечения специальных научных знаний для установления обстоятельств, имеющих значение для дела. Иными словами, если субъектами доказывания будут исчерпаны возможности использования имеющихся способов получения доказательственной информации для установления искомых обстоятельств, то тогда следователь либо суд могут принять решение о назначении экспертизы.</a:t>
            </a:r>
            <a:r>
              <a:rPr lang="ru-RU" altLang="ru-RU" sz="1600" b="1" dirty="0">
                <a:cs typeface="Arial" pitchFamily="34" charset="0"/>
              </a:rPr>
              <a:t> </a:t>
            </a:r>
          </a:p>
        </p:txBody>
      </p:sp>
      <p:sp>
        <p:nvSpPr>
          <p:cNvPr id="51203" name="Rectangle 3">
            <a:extLst>
              <a:ext uri="{FF2B5EF4-FFF2-40B4-BE49-F238E27FC236}">
                <a16:creationId xmlns:a16="http://schemas.microsoft.com/office/drawing/2014/main" id="{5B82141C-5143-D743-8B29-C14AA18F577E}"/>
              </a:ext>
            </a:extLst>
          </p:cNvPr>
          <p:cNvSpPr>
            <a:spLocks noChangeArrowheads="1"/>
          </p:cNvSpPr>
          <p:nvPr/>
        </p:nvSpPr>
        <p:spPr bwMode="auto">
          <a:xfrm>
            <a:off x="5786438" y="2857500"/>
            <a:ext cx="2928937" cy="3692525"/>
          </a:xfrm>
          <a:prstGeom prst="rect">
            <a:avLst/>
          </a:prstGeom>
          <a:solidFill>
            <a:schemeClr val="bg1"/>
          </a:solidFill>
          <a:ln w="9525">
            <a:solidFill>
              <a:schemeClr val="tx1"/>
            </a:solidFill>
            <a:miter lim="800000"/>
            <a:headEnd/>
            <a:tailEnd/>
          </a:ln>
        </p:spPr>
        <p:txBody>
          <a:bodyPr anchor="ct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400" b="1" u="sng" dirty="0">
                <a:latin typeface="Arial" panose="020B0604020202020204" pitchFamily="34" charset="0"/>
                <a:ea typeface="Calibri" panose="020F0502020204030204" pitchFamily="34" charset="0"/>
                <a:cs typeface="Arial" panose="020B0604020202020204" pitchFamily="34" charset="0"/>
              </a:rPr>
              <a:t>2. ОПРЕДЕЛЕНИЕ ЗАДАЧ, ТРЕБУЮЩИХ ЭКСПЕРТНОГО РАЗРЕШЕНИЯ</a:t>
            </a:r>
            <a:endParaRPr lang="ru-RU" altLang="ru-RU" sz="900" u="sng" dirty="0">
              <a:latin typeface="Arial" panose="020B0604020202020204" pitchFamily="34" charset="0"/>
              <a:ea typeface="Calibri" panose="020F0502020204030204" pitchFamily="34" charset="0"/>
              <a:cs typeface="Arial" panose="020B0604020202020204" pitchFamily="34" charset="0"/>
            </a:endParaRPr>
          </a:p>
          <a:p>
            <a:pPr algn="just">
              <a:spcBef>
                <a:spcPct val="0"/>
              </a:spcBef>
              <a:buFontTx/>
              <a:buNone/>
            </a:pPr>
            <a:r>
              <a:rPr lang="ru-RU" altLang="ru-RU" sz="1600" b="1" dirty="0">
                <a:latin typeface="Arial" panose="020B0604020202020204" pitchFamily="34" charset="0"/>
                <a:ea typeface="Calibri" panose="020F0502020204030204" pitchFamily="34" charset="0"/>
                <a:cs typeface="Times New Roman" panose="02020603050405020304" pitchFamily="18" charset="0"/>
              </a:rPr>
              <a:t>Следователь (суд) должны четко определиться с конкретными задачами предстоящего исследования, что подразумевает конкретизацию целей экспертного исследования и условий, необходимых и достаточных для производства экспертизы.</a:t>
            </a:r>
            <a:endParaRPr lang="ru-RU" altLang="ru-RU" sz="1600" b="1" dirty="0">
              <a:latin typeface="Arial" panose="020B0604020202020204" pitchFamily="34" charset="0"/>
              <a:ea typeface="Calibri" panose="020F0502020204030204" pitchFamily="34" charset="0"/>
              <a:cs typeface="Arial" panose="020B0604020202020204" pitchFamily="34" charset="0"/>
            </a:endParaRPr>
          </a:p>
        </p:txBody>
      </p:sp>
      <p:sp>
        <p:nvSpPr>
          <p:cNvPr id="51204" name="Прямоугольник 5">
            <a:extLst>
              <a:ext uri="{FF2B5EF4-FFF2-40B4-BE49-F238E27FC236}">
                <a16:creationId xmlns:a16="http://schemas.microsoft.com/office/drawing/2014/main" id="{66344708-D785-6442-825E-E01ED1290846}"/>
              </a:ext>
            </a:extLst>
          </p:cNvPr>
          <p:cNvSpPr>
            <a:spLocks noChangeArrowheads="1"/>
          </p:cNvSpPr>
          <p:nvPr/>
        </p:nvSpPr>
        <p:spPr bwMode="auto">
          <a:xfrm>
            <a:off x="571500" y="142875"/>
            <a:ext cx="821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latin typeface="Arial" panose="020B0604020202020204" pitchFamily="34" charset="0"/>
                <a:cs typeface="Arial" panose="020B0604020202020204" pitchFamily="34" charset="0"/>
              </a:rPr>
              <a:t>ТЕМА 6. ОРГАНИЗАЦИОННЫЕ ВОПРОСЫ НАЗНАЧЕНИЯ </a:t>
            </a:r>
          </a:p>
          <a:p>
            <a:pPr algn="ctr" eaLnBrk="1" hangingPunct="1">
              <a:spcBef>
                <a:spcPct val="0"/>
              </a:spcBef>
              <a:buFontTx/>
              <a:buNone/>
            </a:pPr>
            <a:r>
              <a:rPr lang="ru-RU" altLang="ru-RU" sz="1800" b="1" dirty="0">
                <a:latin typeface="Arial" panose="020B0604020202020204" pitchFamily="34" charset="0"/>
                <a:cs typeface="Arial" panose="020B0604020202020204" pitchFamily="34" charset="0"/>
              </a:rPr>
              <a:t>И ПРОИЗВОДСТВА СУДЕБНОЙ ЭКСПЕРТИЗЫ </a:t>
            </a:r>
          </a:p>
        </p:txBody>
      </p:sp>
    </p:spTree>
  </p:cSld>
  <p:clrMapOvr>
    <a:masterClrMapping/>
  </p:clrMapOvr>
  <p:transition>
    <p:wipe dir="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Прямоугольник 1">
            <a:extLst>
              <a:ext uri="{FF2B5EF4-FFF2-40B4-BE49-F238E27FC236}">
                <a16:creationId xmlns:a16="http://schemas.microsoft.com/office/drawing/2014/main" id="{A972242F-D7AB-634A-BBCA-AEEC52645E2B}"/>
              </a:ext>
            </a:extLst>
          </p:cNvPr>
          <p:cNvSpPr>
            <a:spLocks noChangeArrowheads="1"/>
          </p:cNvSpPr>
          <p:nvPr/>
        </p:nvSpPr>
        <p:spPr bwMode="auto">
          <a:xfrm>
            <a:off x="179388" y="115888"/>
            <a:ext cx="8964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41. СУДЕБНО-ЭКСПЕРТНОЕ ЭЛЕКТРОТЕХНИЧЕСКОЕ ИССЛЕДОВАНИЕ</a:t>
            </a:r>
            <a:r>
              <a:rPr lang="ru-RU" altLang="ru-RU" sz="1800" dirty="0">
                <a:latin typeface="Arial" panose="020B0604020202020204" pitchFamily="34" charset="0"/>
              </a:rPr>
              <a:t> </a:t>
            </a:r>
          </a:p>
        </p:txBody>
      </p:sp>
      <p:sp>
        <p:nvSpPr>
          <p:cNvPr id="324610" name="Прямоугольник 1">
            <a:extLst>
              <a:ext uri="{FF2B5EF4-FFF2-40B4-BE49-F238E27FC236}">
                <a16:creationId xmlns:a16="http://schemas.microsoft.com/office/drawing/2014/main" id="{7335E883-F68F-9746-895C-9ABDE0196E86}"/>
              </a:ext>
            </a:extLst>
          </p:cNvPr>
          <p:cNvSpPr>
            <a:spLocks noChangeArrowheads="1"/>
          </p:cNvSpPr>
          <p:nvPr/>
        </p:nvSpPr>
        <p:spPr bwMode="auto">
          <a:xfrm>
            <a:off x="215900" y="649288"/>
            <a:ext cx="8712200"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судебной электротехнической экспертизы</a:t>
            </a:r>
            <a:r>
              <a:rPr lang="ru-RU" altLang="ru-RU" sz="1800">
                <a:solidFill>
                  <a:srgbClr val="000000"/>
                </a:solidFill>
                <a:latin typeface="Arial" panose="020B0604020202020204" pitchFamily="34" charset="0"/>
                <a:cs typeface="Consolas" panose="020B0609020204030204" pitchFamily="49" charset="0"/>
              </a:rPr>
              <a:t> являются факты, обстоятельства дела, связанные с установлением причин возникновения аварийных режимов, работы аппаратов защиты сетей в работе электросетей и электрооборудования. </a:t>
            </a:r>
            <a:endParaRPr lang="ru-RU" altLang="ru-RU" sz="1100">
              <a:latin typeface="Consolas" panose="020B0609020204030204" pitchFamily="49" charset="0"/>
              <a:cs typeface="Consolas" panose="020B0609020204030204" pitchFamily="49" charset="0"/>
            </a:endParaRPr>
          </a:p>
        </p:txBody>
      </p:sp>
      <p:sp>
        <p:nvSpPr>
          <p:cNvPr id="324611" name="Прямоугольник 2">
            <a:extLst>
              <a:ext uri="{FF2B5EF4-FFF2-40B4-BE49-F238E27FC236}">
                <a16:creationId xmlns:a16="http://schemas.microsoft.com/office/drawing/2014/main" id="{E378435D-2054-1B42-A373-295C6D9AC8AB}"/>
              </a:ext>
            </a:extLst>
          </p:cNvPr>
          <p:cNvSpPr>
            <a:spLocks noChangeArrowheads="1"/>
          </p:cNvSpPr>
          <p:nvPr/>
        </p:nvSpPr>
        <p:spPr bwMode="auto">
          <a:xfrm>
            <a:off x="215900" y="2055813"/>
            <a:ext cx="8712200" cy="4540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Задачами судебной электротехнической экспертизы являются:</a:t>
            </a:r>
            <a:endParaRPr lang="ru-RU" altLang="ru-RU" sz="17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установление факта несоблюдения правил технической эксплуатации электроустановок потребителей (далее – ПТЭ), правил техники безопасности при эксплуатации электроустановок потребителей (далее – ПТБ), правил пользования электрической и тепловой энергией и правил предоставления коммунальных услуг;</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анализ электрических сетей помещений и их конструктивного исполнения;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исследование типа, сечения и способа прокладки электрических проводов, кабелей, шнуров;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определение причастности к технологическим сбоям в работе, авариям, аварийным режимам в электротехнических устройствах;</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решение вопросов об исправности электроустановок и электроаппаратуры;</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исследование электротехнических установок и электропроводов с места аварии;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определение момента возникновения короткого замыкания и перегрузок в электросетях;</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выявление основных признаков аварийных состояний – короткого замыкания, токовых перегрузок, больших переходных сопротивлений;</a:t>
            </a:r>
            <a:r>
              <a:rPr lang="en-US" altLang="ru-RU" sz="1700">
                <a:solidFill>
                  <a:srgbClr val="000000"/>
                </a:solidFill>
                <a:latin typeface="Arial" panose="020B0604020202020204" pitchFamily="34" charset="0"/>
                <a:cs typeface="Consolas" panose="020B0609020204030204" pitchFamily="49" charset="0"/>
              </a:rPr>
              <a:t> </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Прямоугольник 1">
            <a:extLst>
              <a:ext uri="{FF2B5EF4-FFF2-40B4-BE49-F238E27FC236}">
                <a16:creationId xmlns:a16="http://schemas.microsoft.com/office/drawing/2014/main" id="{A4F3E6F1-E404-8243-ACEA-CE681E6354DA}"/>
              </a:ext>
            </a:extLst>
          </p:cNvPr>
          <p:cNvSpPr>
            <a:spLocks noChangeArrowheads="1"/>
          </p:cNvSpPr>
          <p:nvPr/>
        </p:nvSpPr>
        <p:spPr bwMode="auto">
          <a:xfrm>
            <a:off x="358775" y="454025"/>
            <a:ext cx="8426450" cy="5949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Задачи экспертизы – (продолжение)</a:t>
            </a: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правильности монтажа и соответствия применяемого электрооборудования требованиям правил устройства электроустановок (далее – ПУЭ);</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решение вопросов правильности технической эксплуатации электрооборудования и соблюдения техники безопасности при его использовании;</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исследование возможности возникновения аварийных режимов работы бытовых электронагревательных приборов и другой электроаппаратуры;</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исправности электрических средств защиты в электросетях;</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исследование состояния контактов и заземления;</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расчет рабочего режима питающей сети, допустимых токовых нагрузок электрических кабелей и правильности выбора сечения проводов;</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норм комплектования средствами защиты электроустановок;</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проведение различных электротехнических расчетов;</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организация безопасности производства работ и ведение надзора за ними в электроустановках любого напряжения;</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требования к приборам расчётного учёта расхода электрической и тепловой энергии.</a:t>
            </a:r>
            <a:endParaRPr lang="ru-RU" altLang="ru-RU" sz="1800">
              <a:latin typeface="Arial" panose="020B0604020202020204" pitchFamily="34" charset="0"/>
            </a:endParaRPr>
          </a:p>
        </p:txBody>
      </p:sp>
    </p:spTree>
  </p:cSld>
  <p:clrMapOvr>
    <a:masterClrMapping/>
  </p:clrMapOvr>
  <p:transition>
    <p:wipe dir="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Прямоугольник 1">
            <a:extLst>
              <a:ext uri="{FF2B5EF4-FFF2-40B4-BE49-F238E27FC236}">
                <a16:creationId xmlns:a16="http://schemas.microsoft.com/office/drawing/2014/main" id="{A8772C34-3222-8443-AF0A-81CE7699F5AA}"/>
              </a:ext>
            </a:extLst>
          </p:cNvPr>
          <p:cNvSpPr>
            <a:spLocks noChangeArrowheads="1"/>
          </p:cNvSpPr>
          <p:nvPr/>
        </p:nvSpPr>
        <p:spPr bwMode="auto">
          <a:xfrm>
            <a:off x="215900" y="211138"/>
            <a:ext cx="8712200" cy="6435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Вопросы, разрешаемые судебной электротехнической экспертизой</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каково техническое состояние электрооборудования и электроприборов;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механизма возникновения и развития аварийного режима работы электроустановки;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имеется ли причинная связь электрооборудования с возникновением аварийных режимов работы на исследуемых объектах или с происшествиями на них;</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правильно ли произведен монтаж электропроводки и электроустановок;</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соответствует ли тип защиты и состояние заземления требованиям ПУЭ;</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 представленных объектах исследования признаки короткого замыкания и момент его возникновения;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имели ли место несоблюдение требований эксплуатации, перепад напряжения в сети, несоответствие защиты;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исправны ли светотехнические изделия, представленные на исследование;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каковы марка (типа) электроприборов, проводов и кабелей, их техническое состояние и область применения;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причин повреждения электрооборудования, электропроводки;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следы изменений, переделок в узлах и деталях устройства электрозащиты, и если имеются, то, как это отразилось на его характеристиках;</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Прямоугольник 1">
            <a:extLst>
              <a:ext uri="{FF2B5EF4-FFF2-40B4-BE49-F238E27FC236}">
                <a16:creationId xmlns:a16="http://schemas.microsoft.com/office/drawing/2014/main" id="{3581EB63-C22C-8D4C-A6B1-FE50A50FEE6A}"/>
              </a:ext>
            </a:extLst>
          </p:cNvPr>
          <p:cNvSpPr>
            <a:spLocks noChangeArrowheads="1"/>
          </p:cNvSpPr>
          <p:nvPr/>
        </p:nvSpPr>
        <p:spPr bwMode="auto">
          <a:xfrm>
            <a:off x="468313" y="454025"/>
            <a:ext cx="8280400" cy="5949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Вопросы, выносимые на зкспертизу – (продолжение)</a:t>
            </a: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следы изменений, переделок в узлах и деталях устройства электрозащиты, и если имеются, то, как это отразилось на его характеристиках;</a:t>
            </a: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сработало ли устройство электрозащиты при аварийном режиме электроустановки, а если не сработало, то чем это вызвано;</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соответствует ли характеристика устройства электрозащиты (плавкого предохранителя, автоматического выключателя) требованиям ПУЭ;</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каковы характеристики устройства электрозащиты;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чем вызвано разрушение плавкой вставки предохранителя;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из какого материала выполнена плавкая вставка предохранителя;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является ли плавкая вставка стандартной или нестандартной (самодельной)? Какова ее защитная характеристика;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позволяла ли данная схема подключения нагрузки пользоваться электроэнергией в обход прибора учета;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соответствует ли сечение электропроводки потребляемой мощности;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каковы характеристики электропроводки, изоляционного покрытия;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соответствует ли электропроводка на объекте требованиям правил устройства электроустановок (ПУЭ);</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были ли соблюдены правила техники безопасности при эксплуатации электросетей, электрооборудования. </a:t>
            </a:r>
            <a:r>
              <a:rPr lang="en-US" altLang="ru-RU" sz="1800">
                <a:solidFill>
                  <a:srgbClr val="000000"/>
                </a:solidFill>
                <a:latin typeface="Arial" panose="020B0604020202020204" pitchFamily="34" charset="0"/>
                <a:cs typeface="Consolas" panose="020B0609020204030204" pitchFamily="49" charset="0"/>
              </a:rPr>
              <a:t> </a:t>
            </a:r>
            <a:endParaRPr lang="ru-RU" altLang="ru-RU" sz="1800">
              <a:latin typeface="Arial" panose="020B0604020202020204" pitchFamily="34" charset="0"/>
            </a:endParaRPr>
          </a:p>
        </p:txBody>
      </p:sp>
    </p:spTree>
  </p:cSld>
  <p:clrMapOvr>
    <a:masterClrMapping/>
  </p:clrMapOvr>
  <p:transition>
    <p:wipe dir="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Прямоугольник 1">
            <a:extLst>
              <a:ext uri="{FF2B5EF4-FFF2-40B4-BE49-F238E27FC236}">
                <a16:creationId xmlns:a16="http://schemas.microsoft.com/office/drawing/2014/main" id="{3EF12D40-D165-B54E-A754-9FFA9BFC1E08}"/>
              </a:ext>
            </a:extLst>
          </p:cNvPr>
          <p:cNvSpPr>
            <a:spLocks noChangeArrowheads="1"/>
          </p:cNvSpPr>
          <p:nvPr/>
        </p:nvSpPr>
        <p:spPr bwMode="auto">
          <a:xfrm>
            <a:off x="173038" y="115888"/>
            <a:ext cx="8785225"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Объектами судебной электротехнической экспертизы являются: </a:t>
            </a:r>
            <a:r>
              <a:rPr lang="ru-RU" altLang="ru-RU" sz="1500">
                <a:solidFill>
                  <a:srgbClr val="000000"/>
                </a:solidFill>
                <a:latin typeface="Arial" panose="020B0604020202020204" pitchFamily="34" charset="0"/>
                <a:cs typeface="Consolas" panose="020B0609020204030204" pitchFamily="49" charset="0"/>
              </a:rPr>
              <a:t>вещественные доказательства - электроприборы и электрооборудование бытового и производственного назначения, электроосветительные устройства, светотехнические изделия, электропровода, кабельные изделия, электрораспределительные системы, объекты энергообеспечения - гидро-распределительная электростанция (далее – ГРЭС), гидроэлектростанция (далее – ГЭС), теплоэлектростанция (далее – ТЭЦ), трансформаторные подстанции.</a:t>
            </a:r>
            <a:r>
              <a:rPr lang="ru-RU" altLang="ru-RU" sz="1500">
                <a:latin typeface="Arial" panose="020B0604020202020204" pitchFamily="34" charset="0"/>
              </a:rPr>
              <a:t> </a:t>
            </a:r>
          </a:p>
        </p:txBody>
      </p:sp>
      <p:sp>
        <p:nvSpPr>
          <p:cNvPr id="329730" name="Прямоугольник 2">
            <a:extLst>
              <a:ext uri="{FF2B5EF4-FFF2-40B4-BE49-F238E27FC236}">
                <a16:creationId xmlns:a16="http://schemas.microsoft.com/office/drawing/2014/main" id="{C0760DD5-6C43-FD4D-A5D4-3D95B305F795}"/>
              </a:ext>
            </a:extLst>
          </p:cNvPr>
          <p:cNvSpPr>
            <a:spLocks noChangeArrowheads="1"/>
          </p:cNvSpPr>
          <p:nvPr/>
        </p:nvSpPr>
        <p:spPr bwMode="auto">
          <a:xfrm>
            <a:off x="173038" y="1755775"/>
            <a:ext cx="8785225" cy="4986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Органу (лицу), назначившему экспертизу, необходимо</a:t>
            </a:r>
            <a:r>
              <a:rPr lang="ru-RU" altLang="ru-RU" sz="1500">
                <a:solidFill>
                  <a:srgbClr val="000000"/>
                </a:solidFill>
                <a:latin typeface="Arial" panose="020B0604020202020204" pitchFamily="34" charset="0"/>
                <a:cs typeface="Consolas" panose="020B0609020204030204" pitchFamily="49" charset="0"/>
              </a:rPr>
              <a:t>:</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при исследовании места происшествия предоставить эксперту возможность проведения осмотра как в статической, так и в динамической стадиях с обязательным сохранением первоначальной обстановки и проведением фотосъемки;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представить эксперту вещественные доказательства и документы в том виде, в каком они были обнаружены и изъяты при осмотре места происшествия.</a:t>
            </a:r>
            <a:endParaRPr lang="ru-RU" altLang="ru-RU" sz="1500">
              <a:latin typeface="Consolas" panose="020B0609020204030204" pitchFamily="49" charset="0"/>
              <a:cs typeface="Consolas" panose="020B0609020204030204" pitchFamily="49" charset="0"/>
            </a:endParaRPr>
          </a:p>
          <a:p>
            <a:pPr algn="ct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В протоколе осмотра места происшествия обязательно отражаются</a:t>
            </a:r>
            <a:r>
              <a:rPr lang="ru-RU" altLang="ru-RU" sz="1500">
                <a:solidFill>
                  <a:srgbClr val="000000"/>
                </a:solidFill>
                <a:latin typeface="Arial" panose="020B0604020202020204" pitchFamily="34" charset="0"/>
                <a:cs typeface="Consolas" panose="020B0609020204030204" pitchFamily="49" charset="0"/>
              </a:rPr>
              <a:t>:</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способ прокладки электропроводки, а также способ ввода ее в здание;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тип предохранителей и другой защитной аппаратуры, их состояние, наличие самодельных плавких вставок и шунтирующих проводов на объекте;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положение в момент осмотра рубильников, выключателей, переключателей, пускателей электробытовых и осветительных приборов и другого электрооборудования, а также положение кнопок пуска и управления на электрических приборах;</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типы применяемых проводов и кабелей, их сечение и соответствие электросхеме объекта, способы присоединения проводов;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способы исполнения электрооборудования, коммутационной и электроосветительной аппаратуры;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расстояние от электропроводки и электрооборудования до ближайших, горючих материалов; </a:t>
            </a:r>
            <a:r>
              <a:rPr lang="ru-RU" altLang="ru-RU" sz="1600">
                <a:solidFill>
                  <a:srgbClr val="000000"/>
                </a:solidFill>
                <a:latin typeface="Arial" panose="020B0604020202020204" pitchFamily="34" charset="0"/>
                <a:cs typeface="Consolas" panose="020B0609020204030204" pitchFamily="49" charset="0"/>
              </a:rPr>
              <a:t>документация и технические характеристики электрооборудования, осветительных, нагревательных и других электрических приборов, характер их разрушения, наличие на них оплавлений.</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Прямоугольник 2">
            <a:extLst>
              <a:ext uri="{FF2B5EF4-FFF2-40B4-BE49-F238E27FC236}">
                <a16:creationId xmlns:a16="http://schemas.microsoft.com/office/drawing/2014/main" id="{C15E6514-8D01-334F-8725-9208CEE66131}"/>
              </a:ext>
            </a:extLst>
          </p:cNvPr>
          <p:cNvSpPr>
            <a:spLocks noChangeArrowheads="1"/>
          </p:cNvSpPr>
          <p:nvPr/>
        </p:nvSpPr>
        <p:spPr bwMode="auto">
          <a:xfrm>
            <a:off x="468313" y="404813"/>
            <a:ext cx="8351837" cy="611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Объекты необходимо предоставлять в опечатанном и упакованном виде, хранить в специально оборудованном помещении.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Не допускается делать пометок в протоколах осмотра, на планах, схемах электропроводки и других документах.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Минимальная длина провода, представляемого на исследование и имеющего локальное оплавление, должна быть не менее 20 см, причем его нужно упаковать так, чтобы участки, подлежащие исследованию, не подвергались механическим воздействиям.</a:t>
            </a:r>
            <a:endParaRPr lang="ru-RU" altLang="ru-RU" sz="1100">
              <a:latin typeface="Consolas" panose="020B0609020204030204" pitchFamily="49" charset="0"/>
              <a:cs typeface="Consolas" panose="020B0609020204030204" pitchFamily="49" charset="0"/>
            </a:endParaRPr>
          </a:p>
          <a:p>
            <a:pPr algn="ctr">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Для решения вопросов о неисправности электрической сети  эксперту необходимо предоставлять следующие данные: </a:t>
            </a:r>
            <a:endParaRPr lang="ru-RU" altLang="ru-RU" sz="11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время окончания работы на объекте;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какие электроустановки включались;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какие электроустановки оставались включенными после окончания рабочего дня; </a:t>
            </a: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наблюдались ли искрение, чрезмерный нагрев, слабые контакты, оголение проводов, утечка тока, удары током и тому подобное;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имелось ли электроосвещение и исправно ли оно;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какие велись работы;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какие использовались отопительные и электронагревательные приборы.</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Прямоугольник 1">
            <a:extLst>
              <a:ext uri="{FF2B5EF4-FFF2-40B4-BE49-F238E27FC236}">
                <a16:creationId xmlns:a16="http://schemas.microsoft.com/office/drawing/2014/main" id="{523705BF-6C1E-C540-B36D-7640243F607D}"/>
              </a:ext>
            </a:extLst>
          </p:cNvPr>
          <p:cNvSpPr>
            <a:spLocks noChangeArrowheads="1"/>
          </p:cNvSpPr>
          <p:nvPr/>
        </p:nvSpPr>
        <p:spPr bwMode="auto">
          <a:xfrm>
            <a:off x="755650" y="188913"/>
            <a:ext cx="784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42. СУДЕБНАЯ ВЗРЫВОТЕХНИЧЕСКАЯ ЭКСПЕРТИЗА </a:t>
            </a:r>
            <a:endParaRPr lang="ru-RU" altLang="ru-RU" sz="1800" dirty="0">
              <a:latin typeface="Arial" panose="020B0604020202020204" pitchFamily="34" charset="0"/>
            </a:endParaRPr>
          </a:p>
        </p:txBody>
      </p:sp>
      <p:sp>
        <p:nvSpPr>
          <p:cNvPr id="332802" name="Прямоугольник 2">
            <a:extLst>
              <a:ext uri="{FF2B5EF4-FFF2-40B4-BE49-F238E27FC236}">
                <a16:creationId xmlns:a16="http://schemas.microsoft.com/office/drawing/2014/main" id="{316123CB-BA54-1F48-918B-F49D1ACCB265}"/>
              </a:ext>
            </a:extLst>
          </p:cNvPr>
          <p:cNvSpPr>
            <a:spLocks noChangeArrowheads="1"/>
          </p:cNvSpPr>
          <p:nvPr/>
        </p:nvSpPr>
        <p:spPr bwMode="auto">
          <a:xfrm>
            <a:off x="323850" y="557213"/>
            <a:ext cx="8496300" cy="10779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Предметом судебной взрывотехнической экспертизы являются </a:t>
            </a:r>
            <a:r>
              <a:rPr lang="ru-RU" altLang="ru-RU" sz="1600">
                <a:solidFill>
                  <a:srgbClr val="000000"/>
                </a:solidFill>
                <a:latin typeface="Arial" panose="020B0604020202020204" pitchFamily="34" charset="0"/>
                <a:cs typeface="Consolas" panose="020B0609020204030204" pitchFamily="49" charset="0"/>
              </a:rPr>
              <a:t>обстоятельства дела, связанные с установлением групповой принадлежности и источника происхождения взрывных устройств (боеприпасов и самодельных взрывных устройств), взрывчатых веществ и средств взрывания, а также обстоятельств взрыва.</a:t>
            </a:r>
            <a:endParaRPr lang="ru-RU" altLang="ru-RU" sz="1600">
              <a:latin typeface="Consolas" panose="020B0609020204030204" pitchFamily="49" charset="0"/>
              <a:cs typeface="Consolas" panose="020B0609020204030204" pitchFamily="49" charset="0"/>
            </a:endParaRPr>
          </a:p>
        </p:txBody>
      </p:sp>
      <p:sp>
        <p:nvSpPr>
          <p:cNvPr id="330755" name="Прямоугольник 3">
            <a:extLst>
              <a:ext uri="{FF2B5EF4-FFF2-40B4-BE49-F238E27FC236}">
                <a16:creationId xmlns:a16="http://schemas.microsoft.com/office/drawing/2014/main" id="{FFFCEEBD-CC92-6444-97E2-50B7427B9E9B}"/>
              </a:ext>
            </a:extLst>
          </p:cNvPr>
          <p:cNvSpPr>
            <a:spLocks noChangeArrowheads="1"/>
          </p:cNvSpPr>
          <p:nvPr/>
        </p:nvSpPr>
        <p:spPr bwMode="auto">
          <a:xfrm>
            <a:off x="323850" y="1768475"/>
            <a:ext cx="8496300" cy="2062163"/>
          </a:xfrm>
          <a:prstGeom prst="rect">
            <a:avLst/>
          </a:prstGeom>
          <a:noFill/>
          <a:ln w="2857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sz="1600" b="1" u="sng" dirty="0">
                <a:solidFill>
                  <a:srgbClr val="000000"/>
                </a:solidFill>
                <a:cs typeface="Consolas" panose="020B0609020204030204" pitchFamily="49" charset="0"/>
              </a:rPr>
              <a:t>Задачами судебной </a:t>
            </a:r>
            <a:r>
              <a:rPr lang="ru-RU" altLang="ru-RU" sz="1600" b="1" u="sng" dirty="0" err="1">
                <a:solidFill>
                  <a:srgbClr val="000000"/>
                </a:solidFill>
                <a:cs typeface="Consolas" panose="020B0609020204030204" pitchFamily="49" charset="0"/>
              </a:rPr>
              <a:t>взрывотехнической</a:t>
            </a:r>
            <a:r>
              <a:rPr lang="ru-RU" altLang="ru-RU" sz="1600" b="1" u="sng" dirty="0">
                <a:solidFill>
                  <a:srgbClr val="000000"/>
                </a:solidFill>
                <a:cs typeface="Consolas" panose="020B0609020204030204" pitchFamily="49" charset="0"/>
              </a:rPr>
              <a:t> экспертизы являются:</a:t>
            </a:r>
            <a:endParaRPr lang="ru-RU" altLang="ru-RU" sz="1600" b="1" u="sng" dirty="0">
              <a:latin typeface="Consolas" panose="020B0609020204030204" pitchFamily="49" charset="0"/>
              <a:cs typeface="Consolas" panose="020B0609020204030204" pitchFamily="49" charset="0"/>
            </a:endParaRPr>
          </a:p>
          <a:p>
            <a:pPr marL="285750" indent="-285750" algn="just">
              <a:buFont typeface="Arial" panose="020B0604020202020204" pitchFamily="34" charset="0"/>
              <a:buChar char="•"/>
              <a:defRPr/>
            </a:pPr>
            <a:r>
              <a:rPr lang="ru-RU" altLang="ru-RU" sz="1600" dirty="0">
                <a:solidFill>
                  <a:srgbClr val="000000"/>
                </a:solidFill>
                <a:cs typeface="Consolas" panose="020B0609020204030204" pitchFamily="49" charset="0"/>
              </a:rPr>
              <a:t>установление факта взрыва; причин возникновения аварийной ситуации;</a:t>
            </a:r>
            <a:endParaRPr lang="ru-RU" altLang="ru-RU" sz="1600" dirty="0">
              <a:latin typeface="Consolas" panose="020B0609020204030204" pitchFamily="49" charset="0"/>
              <a:cs typeface="Consolas" panose="020B0609020204030204" pitchFamily="49" charset="0"/>
            </a:endParaRPr>
          </a:p>
          <a:p>
            <a:pPr marL="285750" indent="-285750" algn="just">
              <a:buFont typeface="Arial" panose="020B0604020202020204" pitchFamily="34" charset="0"/>
              <a:buChar char="•"/>
              <a:defRPr/>
            </a:pPr>
            <a:r>
              <a:rPr lang="ru-RU" altLang="ru-RU" sz="1600" dirty="0">
                <a:solidFill>
                  <a:srgbClr val="000000"/>
                </a:solidFill>
                <a:cs typeface="Consolas" panose="020B0609020204030204" pitchFamily="49" charset="0"/>
              </a:rPr>
              <a:t>установление природы взрыва, установление места нахождения эпицентра взрыва (места расположения заряда взрывчатого вещества);</a:t>
            </a:r>
            <a:endParaRPr lang="ru-RU" altLang="ru-RU" sz="1600" dirty="0">
              <a:latin typeface="Consolas" panose="020B0609020204030204" pitchFamily="49" charset="0"/>
              <a:cs typeface="Consolas" panose="020B0609020204030204" pitchFamily="49" charset="0"/>
            </a:endParaRPr>
          </a:p>
          <a:p>
            <a:pPr marL="285750" indent="-285750" algn="just">
              <a:buFont typeface="Arial" panose="020B0604020202020204" pitchFamily="34" charset="0"/>
              <a:buChar char="•"/>
              <a:defRPr/>
            </a:pPr>
            <a:r>
              <a:rPr lang="ru-RU" altLang="ru-RU" sz="1600" dirty="0">
                <a:solidFill>
                  <a:srgbClr val="000000"/>
                </a:solidFill>
                <a:cs typeface="Consolas" panose="020B0609020204030204" pitchFamily="49" charset="0"/>
              </a:rPr>
              <a:t>определение конструкции взрывного устройства, принципа его функционирования, поражающих свойств, массы использованного заряда взрывчатого вещества; </a:t>
            </a:r>
            <a:endParaRPr lang="ru-RU" altLang="ru-RU" sz="1600" dirty="0">
              <a:latin typeface="Consolas" panose="020B0609020204030204" pitchFamily="49" charset="0"/>
              <a:cs typeface="Consolas" panose="020B0609020204030204" pitchFamily="49" charset="0"/>
            </a:endParaRPr>
          </a:p>
          <a:p>
            <a:pPr marL="285750" indent="-285750" algn="just">
              <a:buFont typeface="Arial" panose="020B0604020202020204" pitchFamily="34" charset="0"/>
              <a:buChar char="•"/>
              <a:defRPr/>
            </a:pPr>
            <a:r>
              <a:rPr lang="ru-RU" altLang="ru-RU" sz="1600" dirty="0">
                <a:solidFill>
                  <a:srgbClr val="000000"/>
                </a:solidFill>
                <a:cs typeface="Consolas" panose="020B0609020204030204" pitchFamily="49" charset="0"/>
              </a:rPr>
              <a:t>квалификации, необходимой для изготовления самодельного взрывного устройства.</a:t>
            </a:r>
            <a:endParaRPr lang="ru-RU" altLang="ru-RU" sz="1600" dirty="0">
              <a:latin typeface="Consolas" panose="020B0609020204030204" pitchFamily="49" charset="0"/>
              <a:cs typeface="Consolas" panose="020B0609020204030204" pitchFamily="49" charset="0"/>
            </a:endParaRPr>
          </a:p>
        </p:txBody>
      </p:sp>
      <p:sp>
        <p:nvSpPr>
          <p:cNvPr id="332804" name="Прямоугольник 1">
            <a:extLst>
              <a:ext uri="{FF2B5EF4-FFF2-40B4-BE49-F238E27FC236}">
                <a16:creationId xmlns:a16="http://schemas.microsoft.com/office/drawing/2014/main" id="{6A7B33D6-E369-0C40-9951-B8FD1FD041CD}"/>
              </a:ext>
            </a:extLst>
          </p:cNvPr>
          <p:cNvSpPr>
            <a:spLocks noChangeArrowheads="1"/>
          </p:cNvSpPr>
          <p:nvPr/>
        </p:nvSpPr>
        <p:spPr bwMode="auto">
          <a:xfrm>
            <a:off x="323850" y="3946525"/>
            <a:ext cx="8648700" cy="2800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На разрешение взрывотехнической экспертизы выносятся вопросы, которые можно разделить на несколько групп:</a:t>
            </a:r>
            <a:endParaRPr lang="ru-RU" altLang="ru-RU" sz="1600" b="1" u="sng">
              <a:latin typeface="Consolas" panose="020B0609020204030204" pitchFamily="49" charset="0"/>
              <a:cs typeface="Consolas" panose="020B0609020204030204" pitchFamily="49" charset="0"/>
            </a:endParaRPr>
          </a:p>
          <a:p>
            <a:pPr algn="ctr">
              <a:spcBef>
                <a:spcPct val="0"/>
              </a:spcBef>
              <a:buFontTx/>
              <a:buNone/>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a:t>
            </a:r>
            <a:r>
              <a:rPr lang="ru-RU" altLang="ru-RU" sz="1600" b="1" i="1">
                <a:solidFill>
                  <a:srgbClr val="000000"/>
                </a:solidFill>
                <a:latin typeface="Arial" panose="020B0604020202020204" pitchFamily="34" charset="0"/>
                <a:cs typeface="Consolas" panose="020B0609020204030204" pitchFamily="49" charset="0"/>
              </a:rPr>
              <a:t>1) Диагностическое исследование взрывных систем.</a:t>
            </a:r>
            <a:endParaRPr lang="ru-RU" altLang="ru-RU" sz="1600" b="1" i="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является ли представленный на исследование предмет взрывным устройством;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 какому виду, типу взрывных устройств он относится;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где (в каких отраслях народного хозяйства, военного дела) и для чего применятся данное взрывное устройство (далее – ВУ);</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каково назначение данное ВУ;</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является ли представленный на исследование предмет боеприпасом ствольной артиллерии или инженерным боеприпасом, к какому виду, типу и калибру он относится;</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Прямоугольник 1">
            <a:extLst>
              <a:ext uri="{FF2B5EF4-FFF2-40B4-BE49-F238E27FC236}">
                <a16:creationId xmlns:a16="http://schemas.microsoft.com/office/drawing/2014/main" id="{2556EAE3-460B-B748-9C97-E945A4F0C8B8}"/>
              </a:ext>
            </a:extLst>
          </p:cNvPr>
          <p:cNvSpPr>
            <a:spLocks noChangeArrowheads="1"/>
          </p:cNvSpPr>
          <p:nvPr/>
        </p:nvSpPr>
        <p:spPr bwMode="auto">
          <a:xfrm>
            <a:off x="250825" y="374650"/>
            <a:ext cx="8642350" cy="61245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Диагностические </a:t>
            </a:r>
            <a:r>
              <a:rPr lang="ru-RU" altLang="ru-RU" sz="1800" b="1" i="1" u="sng">
                <a:solidFill>
                  <a:srgbClr val="000000"/>
                </a:solidFill>
                <a:latin typeface="Arial" panose="020B0604020202020204" pitchFamily="34" charset="0"/>
                <a:cs typeface="Consolas" panose="020B0609020204030204" pitchFamily="49" charset="0"/>
              </a:rPr>
              <a:t>исследование взрывных систем</a:t>
            </a:r>
            <a:r>
              <a:rPr lang="ru-RU" altLang="ru-RU" sz="1800" b="1" u="sng">
                <a:solidFill>
                  <a:srgbClr val="000000"/>
                </a:solidFill>
                <a:latin typeface="Arial" panose="020B0604020202020204" pitchFamily="34" charset="0"/>
                <a:cs typeface="Consolas" panose="020B0609020204030204" pitchFamily="49" charset="0"/>
              </a:rPr>
              <a:t> – (продолжение)</a:t>
            </a:r>
            <a:endParaRPr lang="ru-RU" altLang="ru-RU" sz="1800" b="1" i="1">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каковы способ приведения в действие и конструкция данного ВУ;</a:t>
            </a: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 способ изготовления данного ВУ заводской (промышленный) или самодельный;</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 принцип поражающего (разрушающего) действия данного ВУ;</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пригодно ли для использования ВУ (производства взрыва), если нет, то каковы причины непригодности;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может ли быть данное ВУ приведено в пригодное для использования состояние;</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какие взрывчатые вещества (далее – ВВ) и в каком количестве использовались для снаряжения ВУ;</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одинаковы ли по конструкции, материалам, и принципу приведения в действие ВУ, обнаруженные в пунктах А и Б;</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является ли данная деталь (часть) деталью от ВУ, какой именно и каково ее назначение;</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являются ли данные чертежи (схемы) ВУ или отдельных его частей;</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возможен ли самопроизвольный взрыв данного ВУ под влиянием внешних воздействий (механических, термических, химических);</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является ли представленный на исследование предмет боеприпасом;</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из каких элементов было изготовлено (смонтировано) данное взрывное устройство, какая оболочка использовалась для его изготовления, способ приведения его в действие;</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какова принципиальная схема и принцип действия ВУ, самодельного взрывного устройства (далее – СВУ);</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Прямоугольник 1">
            <a:extLst>
              <a:ext uri="{FF2B5EF4-FFF2-40B4-BE49-F238E27FC236}">
                <a16:creationId xmlns:a16="http://schemas.microsoft.com/office/drawing/2014/main" id="{8B29E644-A9D9-7D43-A3EF-F25D28124FBA}"/>
              </a:ext>
            </a:extLst>
          </p:cNvPr>
          <p:cNvSpPr>
            <a:spLocks noChangeArrowheads="1"/>
          </p:cNvSpPr>
          <p:nvPr/>
        </p:nvSpPr>
        <p:spPr bwMode="auto">
          <a:xfrm>
            <a:off x="250825" y="236538"/>
            <a:ext cx="8620125" cy="6384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2) Диагностическое исследование взрывчатых веществ:</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является ли данное вещество взрывчатым и, если да, то каким именно, где и для чего оно применяется;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 какому виду ВВ (инициирующие, бризантные, метательные) относится представленное ВВ;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 способ изготовления данного ВВ;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пригодно ли для производства взрыва данное ВВ;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какова точная масса данного ВВ.</a:t>
            </a:r>
            <a:endParaRPr lang="ru-RU" altLang="ru-RU" sz="1700">
              <a:latin typeface="Consolas" panose="020B0609020204030204" pitchFamily="49" charset="0"/>
              <a:cs typeface="Consolas" panose="020B0609020204030204" pitchFamily="49" charset="0"/>
            </a:endParaRPr>
          </a:p>
          <a:p>
            <a:pPr algn="ctr">
              <a:spcBef>
                <a:spcPct val="0"/>
              </a:spcBef>
              <a:buFontTx/>
              <a:buNone/>
            </a:pPr>
            <a:r>
              <a:rPr lang="en-US" altLang="ru-RU" sz="1700">
                <a:solidFill>
                  <a:srgbClr val="000000"/>
                </a:solidFill>
                <a:latin typeface="Arial" panose="020B0604020202020204" pitchFamily="34" charset="0"/>
                <a:cs typeface="Consolas" panose="020B0609020204030204" pitchFamily="49" charset="0"/>
              </a:rPr>
              <a:t>     </a:t>
            </a:r>
            <a:r>
              <a:rPr lang="ru-RU" altLang="ru-RU" sz="1700">
                <a:solidFill>
                  <a:srgbClr val="000000"/>
                </a:solidFill>
                <a:latin typeface="Arial" panose="020B0604020202020204" pitchFamily="34" charset="0"/>
                <a:cs typeface="Consolas" panose="020B0609020204030204" pitchFamily="49" charset="0"/>
              </a:rPr>
              <a:t> </a:t>
            </a:r>
            <a:r>
              <a:rPr lang="ru-RU" altLang="ru-RU" sz="1700" b="1" u="sng">
                <a:solidFill>
                  <a:srgbClr val="000000"/>
                </a:solidFill>
                <a:latin typeface="Arial" panose="020B0604020202020204" pitchFamily="34" charset="0"/>
                <a:cs typeface="Consolas" panose="020B0609020204030204" pitchFamily="49" charset="0"/>
              </a:rPr>
              <a:t>3) Диагностическое исследование средств взрывания (далее – СВ):</a:t>
            </a:r>
            <a:endParaRPr lang="ru-RU" altLang="ru-RU" sz="17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являются ли данные предметы СВ и какими именно, где и для чего они применяются;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для взрыва каких именно ВВ используются данные СВ;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пригодны ли для применения данные СВ, если нет, то почему;</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какое время необходимо для сгорания огнепроводного шнура (далее – ОШ) данной марки и данной длины.</a:t>
            </a:r>
            <a:endParaRPr lang="ru-RU" altLang="ru-RU" sz="1700">
              <a:latin typeface="Consolas" panose="020B0609020204030204" pitchFamily="49" charset="0"/>
              <a:cs typeface="Consolas" panose="020B0609020204030204" pitchFamily="49" charset="0"/>
            </a:endParaRPr>
          </a:p>
          <a:p>
            <a:pPr algn="ctr">
              <a:spcBef>
                <a:spcPct val="0"/>
              </a:spcBef>
              <a:buFontTx/>
              <a:buNone/>
            </a:pPr>
            <a:r>
              <a:rPr lang="en-US" altLang="ru-RU" sz="1700">
                <a:solidFill>
                  <a:srgbClr val="000000"/>
                </a:solidFill>
                <a:latin typeface="Arial" panose="020B0604020202020204" pitchFamily="34" charset="0"/>
                <a:cs typeface="Consolas" panose="020B0609020204030204" pitchFamily="49" charset="0"/>
              </a:rPr>
              <a:t>     </a:t>
            </a:r>
            <a:r>
              <a:rPr lang="ru-RU" altLang="ru-RU" sz="1700">
                <a:solidFill>
                  <a:srgbClr val="000000"/>
                </a:solidFill>
                <a:latin typeface="Arial" panose="020B0604020202020204" pitchFamily="34" charset="0"/>
                <a:cs typeface="Consolas" panose="020B0609020204030204" pitchFamily="49" charset="0"/>
              </a:rPr>
              <a:t> </a:t>
            </a:r>
            <a:r>
              <a:rPr lang="ru-RU" altLang="ru-RU" sz="1700" b="1" u="sng">
                <a:solidFill>
                  <a:srgbClr val="000000"/>
                </a:solidFill>
                <a:latin typeface="Arial" panose="020B0604020202020204" pitchFamily="34" charset="0"/>
                <a:cs typeface="Consolas" panose="020B0609020204030204" pitchFamily="49" charset="0"/>
              </a:rPr>
              <a:t>4) Исследование имитационных средств (далее – ИС):</a:t>
            </a:r>
            <a:endParaRPr lang="ru-RU" altLang="ru-RU" sz="17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являются ли представленные на исследование предметы имитационными средствами, где и для чего они применяются;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 способ их изготовления;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какими веществами снаряжены данные ИС, содержат ли они взрывчатые вещества;</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 каким последствиям может привести нештатное использование данных (указать каких) ИС;</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каковы его технические характеристики и область применения.</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Прямоугольник 1">
            <a:extLst>
              <a:ext uri="{FF2B5EF4-FFF2-40B4-BE49-F238E27FC236}">
                <a16:creationId xmlns:a16="http://schemas.microsoft.com/office/drawing/2014/main" id="{301B4346-D1A7-1847-A718-5E10DE9DCCC9}"/>
              </a:ext>
            </a:extLst>
          </p:cNvPr>
          <p:cNvSpPr>
            <a:spLocks noChangeArrowheads="1"/>
          </p:cNvSpPr>
          <p:nvPr/>
        </p:nvSpPr>
        <p:spPr bwMode="auto">
          <a:xfrm>
            <a:off x="179388" y="115888"/>
            <a:ext cx="8785225" cy="65262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5) Исследование пиротехнических средств (далее – ПС) и пиротехнических смесей:</a:t>
            </a:r>
            <a:endParaRPr lang="ru-RU" altLang="ru-RU" sz="1500" b="1" u="sng">
              <a:latin typeface="Consolas" panose="020B0609020204030204" pitchFamily="49" charset="0"/>
              <a:cs typeface="Consolas" panose="020B0609020204030204" pitchFamily="49" charset="0"/>
            </a:endParaRPr>
          </a:p>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Вопросы, которые решаются экспертизой:</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являются ли представленный на исследование предмет ПС, если да, то каким именно;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каковы способ его изготовления, принцип действия и область применения;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каково поражающее действие при нештатном использовании данного ПС;</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являются ли представленные вещества остатками после срабатывания ПС, если да, то какого именно;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является ли представленное на исследование вещество пиротехническим составом, если да, то каким именно;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каким пиротехническим составом снаряжено данное ПС;</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из каких веществ состоит данный пиротехнический состав;</a:t>
            </a:r>
            <a:endParaRPr lang="ru-RU" altLang="ru-RU" sz="1500">
              <a:latin typeface="Consolas" panose="020B0609020204030204" pitchFamily="49" charset="0"/>
              <a:cs typeface="Consolas" panose="020B0609020204030204" pitchFamily="49" charset="0"/>
            </a:endParaRPr>
          </a:p>
          <a:p>
            <a:pPr algn="ctr">
              <a:spcBef>
                <a:spcPct val="0"/>
              </a:spcBef>
              <a:buFontTx/>
              <a:buNone/>
            </a:pPr>
            <a:r>
              <a:rPr lang="en-US" altLang="ru-RU" sz="1500">
                <a:solidFill>
                  <a:srgbClr val="000000"/>
                </a:solidFill>
                <a:latin typeface="Arial" panose="020B0604020202020204" pitchFamily="34" charset="0"/>
                <a:cs typeface="Consolas" panose="020B0609020204030204" pitchFamily="49" charset="0"/>
              </a:rPr>
              <a:t>  </a:t>
            </a:r>
            <a:r>
              <a:rPr lang="en-US" altLang="ru-RU" sz="1400">
                <a:solidFill>
                  <a:srgbClr val="000000"/>
                </a:solidFill>
                <a:latin typeface="Arial" panose="020B0604020202020204" pitchFamily="34" charset="0"/>
                <a:cs typeface="Consolas" panose="020B0609020204030204" pitchFamily="49" charset="0"/>
              </a:rPr>
              <a:t>  </a:t>
            </a:r>
            <a:r>
              <a:rPr lang="ru-RU" altLang="ru-RU" sz="1400" b="1" u="sng">
                <a:solidFill>
                  <a:srgbClr val="000000"/>
                </a:solidFill>
                <a:latin typeface="Arial" panose="020B0604020202020204" pitchFamily="34" charset="0"/>
                <a:cs typeface="Consolas" panose="020B0609020204030204" pitchFamily="49" charset="0"/>
              </a:rPr>
              <a:t>6) Исследование места взрыва и следов взрыва заряда взрывчатого вещества (взрывного устройства:</a:t>
            </a:r>
            <a:endParaRPr lang="ru-RU" altLang="ru-RU" sz="1400" b="1" u="sng">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имел ли место в данном случае взрыв, если да, то какова его природа;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какова техническая причина происшедшего взрыва;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являются ли данные повреждения на предметах обстановки места происшествия следами взрыва;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имеются ли на данных предметах следы ВВ или продукты его сгорания, и какого именно, каковы его свойства и область применения;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какое ВУ (вид, конструкция, способ изготовления, назначение, принцип приведения в действие) применялось для взрыва, судя по следам на месте происшествия;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где находился эпицентр взрыва (где находился заряд ВВ);</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каков способ подрыва взорванного устройства и последовательность его осуществления;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каковы поражающие свойства взорванного взрывного устройства;</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если взорванное устройство промышленного изготовления, то какова его видовая принадлежность и марка (артиллерийские снаряды, мины, гранаты, имитационные патроны, средства взрывания);</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является ли взорванное ВУ одним из видов боеприпасов;</a:t>
            </a:r>
            <a:endParaRPr lang="ru-RU" altLang="ru-RU" sz="1400">
              <a:latin typeface="Consolas" panose="020B0609020204030204" pitchFamily="49" charset="0"/>
              <a:cs typeface="Consolas" panose="020B0609020204030204" pitchFamily="49" charset="0"/>
            </a:endParaRP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какое именно ВВ и в каком количестве использовалось при взрыве;</a:t>
            </a:r>
            <a:endParaRPr lang="ru-RU" altLang="ru-RU" sz="1400">
              <a:latin typeface="Consolas" panose="020B0609020204030204" pitchFamily="49" charset="0"/>
              <a:cs typeface="Consolas" panose="020B0609020204030204" pitchFamily="49" charset="0"/>
            </a:endParaRPr>
          </a:p>
          <a:p>
            <a:pPr algn="just">
              <a:spcBef>
                <a:spcPct val="0"/>
              </a:spcBef>
            </a:pPr>
            <a:r>
              <a:rPr lang="en-US" altLang="ru-RU" sz="1400">
                <a:solidFill>
                  <a:srgbClr val="000000"/>
                </a:solidFill>
                <a:latin typeface="Arial" panose="020B0604020202020204" pitchFamily="34" charset="0"/>
                <a:cs typeface="Consolas" panose="020B0609020204030204" pitchFamily="49" charset="0"/>
              </a:rPr>
              <a:t> </a:t>
            </a:r>
            <a:r>
              <a:rPr lang="ru-RU" altLang="ru-RU" sz="1400">
                <a:solidFill>
                  <a:srgbClr val="000000"/>
                </a:solidFill>
                <a:latin typeface="Arial" panose="020B0604020202020204" pitchFamily="34" charset="0"/>
                <a:cs typeface="Consolas" panose="020B0609020204030204" pitchFamily="49" charset="0"/>
              </a:rPr>
              <a:t>являются ли данные фрагменты осколками ВУ и, если да, то какого именно;</a:t>
            </a:r>
            <a:endParaRPr lang="ru-RU" altLang="ru-RU" sz="1400">
              <a:latin typeface="Consolas" panose="020B0609020204030204" pitchFamily="49" charset="0"/>
              <a:cs typeface="Consolas" panose="020B0609020204030204" pitchFamily="49" charset="0"/>
            </a:endParaRPr>
          </a:p>
          <a:p>
            <a:pPr algn="just">
              <a:spcBef>
                <a:spcPct val="0"/>
              </a:spcBef>
            </a:pPr>
            <a:r>
              <a:rPr lang="en-US" altLang="ru-RU" sz="1400">
                <a:solidFill>
                  <a:srgbClr val="000000"/>
                </a:solidFill>
                <a:latin typeface="Arial" panose="020B0604020202020204" pitchFamily="34" charset="0"/>
                <a:cs typeface="Consolas" panose="020B0609020204030204" pitchFamily="49" charset="0"/>
              </a:rPr>
              <a:t> </a:t>
            </a:r>
            <a:r>
              <a:rPr lang="ru-RU" altLang="ru-RU" sz="1400">
                <a:solidFill>
                  <a:srgbClr val="000000"/>
                </a:solidFill>
                <a:latin typeface="Arial" panose="020B0604020202020204" pitchFamily="34" charset="0"/>
                <a:cs typeface="Consolas" panose="020B0609020204030204" pitchFamily="49" charset="0"/>
              </a:rPr>
              <a:t>не являются ли данные фрагменты осколками, частями или деталями определенного ВУ;</a:t>
            </a:r>
            <a:endParaRPr lang="ru-RU" altLang="ru-RU" sz="14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a:extLst>
              <a:ext uri="{FF2B5EF4-FFF2-40B4-BE49-F238E27FC236}">
                <a16:creationId xmlns:a16="http://schemas.microsoft.com/office/drawing/2014/main" id="{8E2CB957-42E7-464B-BCD4-96871C4C7EA8}"/>
              </a:ext>
            </a:extLst>
          </p:cNvPr>
          <p:cNvSpPr>
            <a:spLocks noGrp="1"/>
          </p:cNvSpPr>
          <p:nvPr>
            <p:ph type="title"/>
          </p:nvPr>
        </p:nvSpPr>
        <p:spPr>
          <a:xfrm>
            <a:off x="714375" y="357188"/>
            <a:ext cx="8072438" cy="1428750"/>
          </a:xfrm>
          <a:solidFill>
            <a:schemeClr val="bg1"/>
          </a:solidFill>
          <a:ln w="28575">
            <a:solidFill>
              <a:schemeClr val="tx1"/>
            </a:solidFill>
            <a:miter lim="800000"/>
            <a:headEnd/>
            <a:tailEnd/>
          </a:ln>
        </p:spPr>
        <p:txBody>
          <a:bodyPr/>
          <a:lstStyle/>
          <a:p>
            <a:r>
              <a:rPr lang="ru-RU" altLang="ru-RU" sz="1800" b="1" u="sng">
                <a:latin typeface="Arial" panose="020B0604020202020204" pitchFamily="34" charset="0"/>
                <a:cs typeface="Arial" panose="020B0604020202020204" pitchFamily="34" charset="0"/>
              </a:rPr>
              <a:t>3. ОПРЕДЕЛЕНИЕ КОНКРЕТНОГО ВИДА СУДЕБНОЙ ЭКСПЕРТИЗЫ </a:t>
            </a:r>
            <a:br>
              <a:rPr lang="ru-RU" altLang="ru-RU" sz="1800"/>
            </a:br>
            <a:r>
              <a:rPr lang="ru-RU" altLang="ru-RU" sz="1600" b="1">
                <a:latin typeface="Arial" panose="020B0604020202020204" pitchFamily="34" charset="0"/>
                <a:cs typeface="Arial" panose="020B0604020202020204" pitchFamily="34" charset="0"/>
              </a:rPr>
              <a:t>Решение данного вопроса предопределяет эффективность привлечения экспертных знаний. В этой связи следователь либо суд должны профессионально ориентироваться в существующих классификациях экспертиз и их возможностях.</a:t>
            </a:r>
          </a:p>
        </p:txBody>
      </p:sp>
      <p:sp>
        <p:nvSpPr>
          <p:cNvPr id="32771" name="Содержимое 2">
            <a:extLst>
              <a:ext uri="{FF2B5EF4-FFF2-40B4-BE49-F238E27FC236}">
                <a16:creationId xmlns:a16="http://schemas.microsoft.com/office/drawing/2014/main" id="{B578905D-36C3-F44F-BC52-3D527C9DF701}"/>
              </a:ext>
            </a:extLst>
          </p:cNvPr>
          <p:cNvSpPr>
            <a:spLocks noGrp="1"/>
          </p:cNvSpPr>
          <p:nvPr>
            <p:ph idx="1"/>
          </p:nvPr>
        </p:nvSpPr>
        <p:spPr>
          <a:xfrm>
            <a:off x="714375" y="1928813"/>
            <a:ext cx="8072438" cy="1727200"/>
          </a:xfrm>
          <a:solidFill>
            <a:schemeClr val="bg1"/>
          </a:solidFill>
          <a:ln w="28575">
            <a:solidFill>
              <a:schemeClr val="tx1"/>
            </a:solidFill>
          </a:ln>
        </p:spPr>
        <p:txBody>
          <a:bodyPr/>
          <a:lstStyle/>
          <a:p>
            <a:pPr algn="ctr">
              <a:buFont typeface="Arial" charset="0"/>
              <a:buNone/>
              <a:defRPr/>
            </a:pPr>
            <a:r>
              <a:rPr lang="ru-RU" altLang="ru-RU" sz="1800" b="1" u="sng" dirty="0">
                <a:latin typeface="Arial" charset="0"/>
                <a:cs typeface="Arial" charset="0"/>
              </a:rPr>
              <a:t>4. ФОРМУЛИРОВАНИЕ ВОПРОСОВ ЭКСПЕРТУ</a:t>
            </a:r>
            <a:endParaRPr lang="ru-RU" altLang="ru-RU" sz="1800" u="sng" dirty="0">
              <a:latin typeface="Arial" charset="0"/>
              <a:cs typeface="Arial" charset="0"/>
            </a:endParaRPr>
          </a:p>
          <a:p>
            <a:pPr marL="0" indent="0" algn="just">
              <a:buFont typeface="Arial" charset="0"/>
              <a:buNone/>
              <a:defRPr/>
            </a:pPr>
            <a:r>
              <a:rPr lang="ru-RU" altLang="ru-RU" sz="1600" b="1" dirty="0">
                <a:latin typeface="Arial" charset="0"/>
                <a:cs typeface="Arial" charset="0"/>
              </a:rPr>
              <a:t>После опре</a:t>
            </a:r>
            <a:r>
              <a:rPr lang="ru-RU" altLang="ru-RU" sz="1600" b="1" dirty="0">
                <a:latin typeface="Arial" pitchFamily="34" charset="0"/>
                <a:cs typeface="Arial" pitchFamily="34" charset="0"/>
              </a:rPr>
              <a:t>деления вида экспертизы и конкретизации ее задач следователь (суд) должны приступить к формулированию вопросов, выносимых на разрешение эксперта. </a:t>
            </a:r>
            <a:r>
              <a:rPr lang="ru-RU" altLang="ru-RU" sz="1600" b="1" dirty="0">
                <a:solidFill>
                  <a:prstClr val="black"/>
                </a:solidFill>
                <a:latin typeface="Arial" pitchFamily="34" charset="0"/>
                <a:cs typeface="Arial" pitchFamily="34" charset="0"/>
              </a:rPr>
              <a:t>Субъектам доказывания важно при этом руководствоваться методическими и процессуальными требованиями к их постановке</a:t>
            </a:r>
            <a:r>
              <a:rPr lang="ru-RU" altLang="ru-RU" sz="1800" dirty="0">
                <a:solidFill>
                  <a:prstClr val="black"/>
                </a:solidFill>
                <a:latin typeface="Arial" pitchFamily="34" charset="0"/>
                <a:cs typeface="Arial" pitchFamily="34" charset="0"/>
              </a:rPr>
              <a:t>. </a:t>
            </a:r>
            <a:endParaRPr lang="ru-RU" altLang="ru-RU" sz="1800" dirty="0">
              <a:latin typeface="Arial" pitchFamily="34" charset="0"/>
              <a:cs typeface="Arial" pitchFamily="34" charset="0"/>
            </a:endParaRPr>
          </a:p>
        </p:txBody>
      </p:sp>
      <p:sp>
        <p:nvSpPr>
          <p:cNvPr id="52227" name="Прямоугольник 5">
            <a:extLst>
              <a:ext uri="{FF2B5EF4-FFF2-40B4-BE49-F238E27FC236}">
                <a16:creationId xmlns:a16="http://schemas.microsoft.com/office/drawing/2014/main" id="{0E73EFBF-1D71-6444-91DE-925D0281F3BA}"/>
              </a:ext>
            </a:extLst>
          </p:cNvPr>
          <p:cNvSpPr>
            <a:spLocks noChangeArrowheads="1"/>
          </p:cNvSpPr>
          <p:nvPr/>
        </p:nvSpPr>
        <p:spPr bwMode="auto">
          <a:xfrm>
            <a:off x="4572000" y="3786188"/>
            <a:ext cx="1785938" cy="2862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r>
              <a:rPr lang="ru-RU" altLang="ru-RU" sz="1800" b="1">
                <a:solidFill>
                  <a:srgbClr val="000000"/>
                </a:solidFill>
                <a:latin typeface="Arial" panose="020B0604020202020204" pitchFamily="34" charset="0"/>
                <a:cs typeface="Arial" panose="020B0604020202020204" pitchFamily="34" charset="0"/>
              </a:rPr>
              <a:t>Вопросы</a:t>
            </a:r>
            <a:r>
              <a:rPr lang="ru-RU" altLang="ru-RU" sz="1800" b="1">
                <a:solidFill>
                  <a:srgbClr val="000000"/>
                </a:solidFill>
                <a:cs typeface="Arial" panose="020B0604020202020204" pitchFamily="34" charset="0"/>
              </a:rPr>
              <a:t> </a:t>
            </a:r>
            <a:r>
              <a:rPr lang="ru-RU" altLang="ru-RU" sz="1800" b="1">
                <a:solidFill>
                  <a:srgbClr val="000000"/>
                </a:solidFill>
                <a:latin typeface="Arial" panose="020B0604020202020204" pitchFamily="34" charset="0"/>
                <a:cs typeface="Arial" panose="020B0604020202020204" pitchFamily="34" charset="0"/>
              </a:rPr>
              <a:t>не должны выходить за пределы компетенции экспертизы и специально-сти выбранного эксперта. </a:t>
            </a:r>
          </a:p>
        </p:txBody>
      </p:sp>
      <p:sp>
        <p:nvSpPr>
          <p:cNvPr id="52228" name="Прямоугольник 6">
            <a:extLst>
              <a:ext uri="{FF2B5EF4-FFF2-40B4-BE49-F238E27FC236}">
                <a16:creationId xmlns:a16="http://schemas.microsoft.com/office/drawing/2014/main" id="{3081786D-14D8-1B4C-A4E6-EFA6A2C5F748}"/>
              </a:ext>
            </a:extLst>
          </p:cNvPr>
          <p:cNvSpPr>
            <a:spLocks noChangeArrowheads="1"/>
          </p:cNvSpPr>
          <p:nvPr/>
        </p:nvSpPr>
        <p:spPr bwMode="auto">
          <a:xfrm>
            <a:off x="785813" y="3786188"/>
            <a:ext cx="3643312" cy="2862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r>
              <a:rPr lang="ru-RU" altLang="ru-RU" sz="1800" b="1">
                <a:solidFill>
                  <a:srgbClr val="000000"/>
                </a:solidFill>
                <a:latin typeface="Arial" panose="020B0604020202020204" pitchFamily="34" charset="0"/>
                <a:cs typeface="Arial" panose="020B0604020202020204" pitchFamily="34" charset="0"/>
              </a:rPr>
              <a:t>Вопросы к эксперту должны ставиться в логической последовательности, что предполагает их построение с учетом установления вначале фактов (обстоятельств) общего порядка  с переходом к более конкретным, интересующим следствие (суд). </a:t>
            </a:r>
          </a:p>
        </p:txBody>
      </p:sp>
      <p:sp>
        <p:nvSpPr>
          <p:cNvPr id="52229" name="Прямоугольник 7">
            <a:extLst>
              <a:ext uri="{FF2B5EF4-FFF2-40B4-BE49-F238E27FC236}">
                <a16:creationId xmlns:a16="http://schemas.microsoft.com/office/drawing/2014/main" id="{23DC91C6-DA24-BD42-A4AD-680E77CDD4F4}"/>
              </a:ext>
            </a:extLst>
          </p:cNvPr>
          <p:cNvSpPr>
            <a:spLocks noChangeArrowheads="1"/>
          </p:cNvSpPr>
          <p:nvPr/>
        </p:nvSpPr>
        <p:spPr bwMode="auto">
          <a:xfrm>
            <a:off x="6500813" y="3786188"/>
            <a:ext cx="2143125" cy="2862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r>
              <a:rPr lang="ru-RU" altLang="ru-RU" sz="1800" b="1">
                <a:solidFill>
                  <a:srgbClr val="000000"/>
                </a:solidFill>
                <a:latin typeface="Arial" panose="020B0604020202020204" pitchFamily="34" charset="0"/>
                <a:cs typeface="Arial" panose="020B0604020202020204" pitchFamily="34" charset="0"/>
              </a:rPr>
              <a:t>Вопросы к эксперту должны содержать четкие и ясные формулировки и быть понятными всем участникам процесса</a:t>
            </a:r>
            <a:endParaRPr lang="ru-RU" altLang="ru-RU" sz="1800" b="1">
              <a:solidFill>
                <a:srgbClr val="000000"/>
              </a:solidFill>
              <a:latin typeface="Arial" panose="020B0604020202020204" pitchFamily="34" charset="0"/>
            </a:endParaRPr>
          </a:p>
        </p:txBody>
      </p:sp>
    </p:spTree>
  </p:cSld>
  <p:clrMapOvr>
    <a:masterClrMapping/>
  </p:clrMapOvr>
  <p:transition>
    <p:wipe dir="r"/>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Прямоугольник 1">
            <a:extLst>
              <a:ext uri="{FF2B5EF4-FFF2-40B4-BE49-F238E27FC236}">
                <a16:creationId xmlns:a16="http://schemas.microsoft.com/office/drawing/2014/main" id="{75B107C6-FCEB-9E46-8608-47604B25C8C4}"/>
              </a:ext>
            </a:extLst>
          </p:cNvPr>
          <p:cNvSpPr>
            <a:spLocks noChangeArrowheads="1"/>
          </p:cNvSpPr>
          <p:nvPr/>
        </p:nvSpPr>
        <p:spPr bwMode="auto">
          <a:xfrm>
            <a:off x="230188" y="3573463"/>
            <a:ext cx="8653462" cy="3092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Объектами исследования судебной взрывотехнической </a:t>
            </a:r>
          </a:p>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экспертизы являются:</a:t>
            </a:r>
            <a:endParaRPr lang="ru-RU" altLang="ru-RU" sz="1500" b="1" u="sng">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штатные артиллерийские, инженерные и пехотные боеприпасы взрывного действия (мины, гранаты, бомбы) и самодельные взрывные устройства;</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средства взрывания; </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взрывчатые вещества (военного, промышленного или универсального назначения), пороха, пиротехнические средства и пиротехнические смеси;</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следы взрыва: (продукты взрыва, фрагменты взорванных боеприпасов и/или самодельных взрывных устройств, объекты вещной остановки, подвергшиеся действию взрыва);</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объемы помещений, где могут образовываться паро-, пыле- и газовоздушные смеси;</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места происшествий по делам обо всех видах взрывов;</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материалы уголовного дела, относящиеся к предмету экспертизы;</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образцы для экспертного исследования.</a:t>
            </a:r>
            <a:endParaRPr lang="ru-RU" altLang="ru-RU" sz="1500">
              <a:latin typeface="Consolas" panose="020B0609020204030204" pitchFamily="49" charset="0"/>
              <a:cs typeface="Consolas" panose="020B0609020204030204" pitchFamily="49" charset="0"/>
            </a:endParaRPr>
          </a:p>
        </p:txBody>
      </p:sp>
      <p:sp>
        <p:nvSpPr>
          <p:cNvPr id="336898" name="Прямоугольник 2">
            <a:extLst>
              <a:ext uri="{FF2B5EF4-FFF2-40B4-BE49-F238E27FC236}">
                <a16:creationId xmlns:a16="http://schemas.microsoft.com/office/drawing/2014/main" id="{35542CA9-618E-DB4D-B3B4-6B7214C6FC1A}"/>
              </a:ext>
            </a:extLst>
          </p:cNvPr>
          <p:cNvSpPr>
            <a:spLocks noChangeArrowheads="1"/>
          </p:cNvSpPr>
          <p:nvPr/>
        </p:nvSpPr>
        <p:spPr bwMode="auto">
          <a:xfrm>
            <a:off x="250825" y="130175"/>
            <a:ext cx="8642350" cy="3324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7) </a:t>
            </a:r>
            <a:r>
              <a:rPr lang="ru-RU" altLang="ru-RU" sz="1500" b="1" u="sng">
                <a:solidFill>
                  <a:srgbClr val="000000"/>
                </a:solidFill>
                <a:latin typeface="Arial" panose="020B0604020202020204" pitchFamily="34" charset="0"/>
                <a:cs typeface="Consolas" panose="020B0609020204030204" pitchFamily="49" charset="0"/>
              </a:rPr>
              <a:t>Исследование места взрыва в результате образования паро-, </a:t>
            </a:r>
          </a:p>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пыле-газовоздушных смесей:</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имел ли место взрыв паро-, пыле-, газо-воздушной смеси;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где находился эпицентр взрыва;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возможно ли образование взрывоопасной паро-, пыле-, газо-воздушной смеси в данном помещении (объеме), если да, то при каких условиях;</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что явилось источником образования взрывоопасной концентрации паро-, пыле-, газовоздушной смеси;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повреждения на газовом вентиле, редукторе, горловине баллона, способствовавшие истечению газа и образованию газо-воздушной смеси взрывоопасной концентрации;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что явилось источником воспламенения образовавшейся паро-, пыле-газо-воздушной смеси в данном помещении (объеме);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какова направленность взрыва в данном помещении (объеме).</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Прямоугольник 2">
            <a:extLst>
              <a:ext uri="{FF2B5EF4-FFF2-40B4-BE49-F238E27FC236}">
                <a16:creationId xmlns:a16="http://schemas.microsoft.com/office/drawing/2014/main" id="{A1E3866F-8D8C-1E4F-97D2-A394EDFCD055}"/>
              </a:ext>
            </a:extLst>
          </p:cNvPr>
          <p:cNvSpPr>
            <a:spLocks noChangeArrowheads="1"/>
          </p:cNvSpPr>
          <p:nvPr/>
        </p:nvSpPr>
        <p:spPr bwMode="auto">
          <a:xfrm>
            <a:off x="179388" y="3402013"/>
            <a:ext cx="8785225" cy="30940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В зависимости от обстоятельств дела, характера объектов и вопросов, поставленных на разрешение эксперта, на экспертизу представляются:</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копии протоколов осмотра места происшествия;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приложение к протоколу (фотоснимки, чертежи-планы, схемы, видеофонограммы, киноленты);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объекты, изъятые с места происшествия (части СВ или фрагменты, осколки, предметы со следами повреждений или отложениями продуктов взрыва);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заключение судебно-медицинской экспертизы (при экспертизе трупа или живого лица, получившего ранение от взрыва);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протоколы допросов лиц, наблюдавших взрыв, либо его последствия, особенно, если к моменту осмотра обстановка на месте происшествия была изменена вследствие возникшего от взрыва пожара и принятия мер к его тушению, оказания помощи пострадавшим;</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протоколы допросов потерпевших, оставшихся в живых, а также подозреваемых, если они уже установлены. </a:t>
            </a:r>
            <a:endParaRPr lang="ru-RU" altLang="ru-RU" sz="1500">
              <a:latin typeface="Consolas" panose="020B0609020204030204" pitchFamily="49" charset="0"/>
              <a:cs typeface="Consolas" panose="020B0609020204030204" pitchFamily="49" charset="0"/>
            </a:endParaRPr>
          </a:p>
        </p:txBody>
      </p:sp>
      <p:sp>
        <p:nvSpPr>
          <p:cNvPr id="337922" name="Прямоугольник 3">
            <a:extLst>
              <a:ext uri="{FF2B5EF4-FFF2-40B4-BE49-F238E27FC236}">
                <a16:creationId xmlns:a16="http://schemas.microsoft.com/office/drawing/2014/main" id="{7ADE9D4A-38C8-F94E-8492-0D87745752BD}"/>
              </a:ext>
            </a:extLst>
          </p:cNvPr>
          <p:cNvSpPr>
            <a:spLocks noChangeArrowheads="1"/>
          </p:cNvSpPr>
          <p:nvPr/>
        </p:nvSpPr>
        <p:spPr bwMode="auto">
          <a:xfrm>
            <a:off x="179388" y="361950"/>
            <a:ext cx="8785225" cy="28019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При направлении невзорванных СВ, ВВ, ВУ, СВУ, ИС, ПС, артиллерийских и инженерных боеприпасов исследуются:</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сами эти объекты, приведенные в безопасное (демонтаж) для обращения состояние в момент их осмотра или обнаружения при обыске (выемке);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копии протоколов следственного действия, в котором отражены данные об обстоятельствах их обнаружения и приведения в безопасное состояние;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чертежи, рисунки, расчеты, технические характеристики, обнаруженные у подозреваемого, либо изготовленные им или специалистом в качестве приложения к протоколу допроса;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макеты СВ, ВВ, ВУ, ИС, ПС, изготовленные подозреваемым при следственном эксперименте.</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Прямоугольник 1">
            <a:extLst>
              <a:ext uri="{FF2B5EF4-FFF2-40B4-BE49-F238E27FC236}">
                <a16:creationId xmlns:a16="http://schemas.microsoft.com/office/drawing/2014/main" id="{46D69442-ED67-574C-A411-18C9A570EE0C}"/>
              </a:ext>
            </a:extLst>
          </p:cNvPr>
          <p:cNvSpPr>
            <a:spLocks noChangeArrowheads="1"/>
          </p:cNvSpPr>
          <p:nvPr/>
        </p:nvSpPr>
        <p:spPr bwMode="auto">
          <a:xfrm>
            <a:off x="503238" y="658813"/>
            <a:ext cx="8137525" cy="25542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В ряде случаев зафиксировать все данные, касающиеся обстановки места происшествия и могущие оказаться важными для эксперта, практически невозможно, поэтому желательно, по взаимной договоренности между следователем и экспертом, провести повторный осмотр места происшествия (с участием последнего), в ходе которого можно дополнительно обнаружить, зафиксировать и изъять доказательства, имеющие значение для экспертизы и всего дела в целом.</a:t>
            </a:r>
            <a:endParaRPr lang="ru-RU" altLang="ru-RU" sz="2000">
              <a:latin typeface="Consolas" panose="020B0609020204030204" pitchFamily="49" charset="0"/>
              <a:cs typeface="Consolas" panose="020B0609020204030204" pitchFamily="49" charset="0"/>
            </a:endParaRPr>
          </a:p>
        </p:txBody>
      </p:sp>
      <p:sp>
        <p:nvSpPr>
          <p:cNvPr id="338946" name="Прямоугольник 2">
            <a:extLst>
              <a:ext uri="{FF2B5EF4-FFF2-40B4-BE49-F238E27FC236}">
                <a16:creationId xmlns:a16="http://schemas.microsoft.com/office/drawing/2014/main" id="{D86CF5B5-B4E7-5848-B9EC-31347EAECBD4}"/>
              </a:ext>
            </a:extLst>
          </p:cNvPr>
          <p:cNvSpPr>
            <a:spLocks noChangeArrowheads="1"/>
          </p:cNvSpPr>
          <p:nvPr/>
        </p:nvSpPr>
        <p:spPr bwMode="auto">
          <a:xfrm>
            <a:off x="468313" y="3644900"/>
            <a:ext cx="8135937" cy="2246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Все вещественные доказательства на экспертизу принимаются в обезвреженном виде, то есть средства взрывания представляются отдельно от зарядов взрывчатых веществ.</a:t>
            </a:r>
            <a:endParaRPr lang="ru-RU" altLang="ru-RU" sz="2000">
              <a:latin typeface="Consolas" panose="020B0609020204030204" pitchFamily="49" charset="0"/>
              <a:cs typeface="Consolas" panose="020B0609020204030204" pitchFamily="49" charset="0"/>
            </a:endParaRPr>
          </a:p>
          <a:p>
            <a:pPr algn="ctr">
              <a:spcBef>
                <a:spcPct val="0"/>
              </a:spcBef>
              <a:buFontTx/>
              <a:buNone/>
            </a:pPr>
            <a:r>
              <a:rPr lang="en-US" altLang="ru-RU" sz="2000">
                <a:solidFill>
                  <a:srgbClr val="000000"/>
                </a:solidFill>
                <a:latin typeface="Arial" panose="020B0604020202020204" pitchFamily="34" charset="0"/>
                <a:cs typeface="Consolas" panose="020B0609020204030204" pitchFamily="49" charset="0"/>
              </a:rPr>
              <a:t>     </a:t>
            </a:r>
            <a:r>
              <a:rPr lang="ru-RU" altLang="ru-RU" sz="2000" b="1" u="sng">
                <a:solidFill>
                  <a:srgbClr val="000000"/>
                </a:solidFill>
                <a:latin typeface="Arial" panose="020B0604020202020204" pitchFamily="34" charset="0"/>
                <a:cs typeface="Consolas" panose="020B0609020204030204" pitchFamily="49" charset="0"/>
              </a:rPr>
              <a:t>Примечание</a:t>
            </a:r>
            <a:r>
              <a:rPr lang="ru-RU" altLang="ru-RU" sz="2000">
                <a:solidFill>
                  <a:srgbClr val="000000"/>
                </a:solidFill>
                <a:latin typeface="Arial" panose="020B0604020202020204" pitchFamily="34" charset="0"/>
                <a:cs typeface="Consolas" panose="020B0609020204030204" pitchFamily="49" charset="0"/>
              </a:rPr>
              <a:t>: на экспертизу не принимаются артиллерийские снаряды, прошедшие через канал ствола, невзорванные боеприпасы с взведенными взрывателями и другие, то есть имеющие повышенную опасность.</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Прямоугольник 1">
            <a:extLst>
              <a:ext uri="{FF2B5EF4-FFF2-40B4-BE49-F238E27FC236}">
                <a16:creationId xmlns:a16="http://schemas.microsoft.com/office/drawing/2014/main" id="{BFA37DBB-620A-6948-9DC1-F7E713922844}"/>
              </a:ext>
            </a:extLst>
          </p:cNvPr>
          <p:cNvSpPr>
            <a:spLocks noChangeArrowheads="1"/>
          </p:cNvSpPr>
          <p:nvPr/>
        </p:nvSpPr>
        <p:spPr bwMode="auto">
          <a:xfrm>
            <a:off x="323850" y="260350"/>
            <a:ext cx="8640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43. СУДЕБНО- ЭКСПЕРТНОЕ ИССЛЕДОВАНИЕ НАРКОТИЧЕСКИХ СРЕДСТВ, ПСИХОТРОПНЫХ ВЕЩЕСТВ, ИХ АНАЛОГОВ И ПРЕКУРСОРОВ </a:t>
            </a:r>
            <a:endParaRPr lang="ru-RU" altLang="ru-RU" sz="1800" dirty="0">
              <a:latin typeface="Arial" panose="020B0604020202020204" pitchFamily="34" charset="0"/>
            </a:endParaRPr>
          </a:p>
        </p:txBody>
      </p:sp>
      <p:sp>
        <p:nvSpPr>
          <p:cNvPr id="339970" name="Прямоугольник 2">
            <a:extLst>
              <a:ext uri="{FF2B5EF4-FFF2-40B4-BE49-F238E27FC236}">
                <a16:creationId xmlns:a16="http://schemas.microsoft.com/office/drawing/2014/main" id="{2FC8ECE5-B7C9-1643-9DCF-E76696B23091}"/>
              </a:ext>
            </a:extLst>
          </p:cNvPr>
          <p:cNvSpPr>
            <a:spLocks noChangeArrowheads="1"/>
          </p:cNvSpPr>
          <p:nvPr/>
        </p:nvSpPr>
        <p:spPr bwMode="auto">
          <a:xfrm>
            <a:off x="179388" y="981075"/>
            <a:ext cx="8785225" cy="13223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 судебно-экспертного исследования наркотических средств, психотропных веществ, их аналогов и прекурсоров</a:t>
            </a:r>
            <a:r>
              <a:rPr lang="ru-RU" altLang="ru-RU" sz="1600">
                <a:solidFill>
                  <a:srgbClr val="000000"/>
                </a:solidFill>
                <a:latin typeface="Arial" panose="020B0604020202020204" pitchFamily="34" charset="0"/>
                <a:cs typeface="Consolas" panose="020B0609020204030204" pitchFamily="49" charset="0"/>
              </a:rPr>
              <a:t> составляют фактические данные (факты и обстоятельства), устанавливаемые на основе специальных научных знаний в области судебной экспертизы, биологии, химии и других наук с целью определения свойств, особенностей, технологии изготовления объектов данного вида исследования.</a:t>
            </a:r>
            <a:endParaRPr lang="ru-RU" altLang="ru-RU" sz="1600">
              <a:latin typeface="Consolas" panose="020B0609020204030204" pitchFamily="49" charset="0"/>
              <a:cs typeface="Consolas" panose="020B0609020204030204" pitchFamily="49" charset="0"/>
            </a:endParaRPr>
          </a:p>
        </p:txBody>
      </p:sp>
      <p:sp>
        <p:nvSpPr>
          <p:cNvPr id="339971" name="Прямоугольник 3">
            <a:extLst>
              <a:ext uri="{FF2B5EF4-FFF2-40B4-BE49-F238E27FC236}">
                <a16:creationId xmlns:a16="http://schemas.microsoft.com/office/drawing/2014/main" id="{8F0AEE35-FBCD-D14E-9200-341616FCBC52}"/>
              </a:ext>
            </a:extLst>
          </p:cNvPr>
          <p:cNvSpPr>
            <a:spLocks noChangeArrowheads="1"/>
          </p:cNvSpPr>
          <p:nvPr/>
        </p:nvSpPr>
        <p:spPr bwMode="auto">
          <a:xfrm>
            <a:off x="179388" y="2430463"/>
            <a:ext cx="8785225" cy="42465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Экспертиза наркотических средств, психотропных веществ, их аналогов и прекурсоров решает следующие задачи:</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природы неизвестного вещества и отнесения его к определенному виду наркотических средств, психотропных веществ, их аналогов, прекурсоров;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обнаружение следов наркотических средств, психотропных веществ, их аналогов и прекурсоров на различных предметах-носителях;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общей групповой принадлежности исследуемых объектов по признакам сырья, технологии изготовления, условиям хранения и так далее;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общего источника происхождения объектов исследования по месту и способу их изготовления или производства;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способа, технологии и иных характеристик кустарного производства наркотических средств;</a:t>
            </a:r>
            <a:endParaRPr lang="ru-RU" altLang="ru-RU" sz="1100">
              <a:latin typeface="Consolas" panose="020B0609020204030204" pitchFamily="49" charset="0"/>
              <a:cs typeface="Consolas" panose="020B0609020204030204" pitchFamily="49" charset="0"/>
            </a:endParaRPr>
          </a:p>
          <a:p>
            <a:pPr>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временных и пространственных связей объекта исследования в связи с расследуемым событием.</a:t>
            </a:r>
            <a:r>
              <a:rPr lang="ru-RU" altLang="ru-RU" sz="1800">
                <a:latin typeface="Arial" panose="020B0604020202020204" pitchFamily="34" charset="0"/>
              </a:rPr>
              <a:t> </a:t>
            </a:r>
          </a:p>
        </p:txBody>
      </p:sp>
    </p:spTree>
  </p:cSld>
  <p:clrMapOvr>
    <a:masterClrMapping/>
  </p:clrMapOvr>
  <p:transition>
    <p:wipe dir="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Прямоугольник 1">
            <a:extLst>
              <a:ext uri="{FF2B5EF4-FFF2-40B4-BE49-F238E27FC236}">
                <a16:creationId xmlns:a16="http://schemas.microsoft.com/office/drawing/2014/main" id="{E9A72EBF-673A-3547-89E9-144C992F2130}"/>
              </a:ext>
            </a:extLst>
          </p:cNvPr>
          <p:cNvSpPr>
            <a:spLocks noChangeArrowheads="1"/>
          </p:cNvSpPr>
          <p:nvPr/>
        </p:nvSpPr>
        <p:spPr bwMode="auto">
          <a:xfrm>
            <a:off x="323850" y="304800"/>
            <a:ext cx="8496300" cy="624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При производстве данной экспертизы решаются </a:t>
            </a:r>
          </a:p>
          <a:p>
            <a:pPr algn="ctr">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следующие вопросы:</a:t>
            </a:r>
            <a:endParaRPr lang="ru-RU" altLang="ru-RU" sz="2000" b="1" u="sng">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является ли данное вещество наркотическим средством, психотропным веществом, их аналогом, прекурсором;</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к какому виду (роду) наркотических средств, психотропных веществ, прекурсоров относится данное вещество;</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каково количество представленного на исследование наркотического средства, психотропного вещества, их аналога, прекурсора;</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имеются ли на предметах-носителях следы наркотических средств, психотропных веществ, их аналогов, если имеются, то каких именно;</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являются ли данные растения наркотикосодержащими, к какому виду (роду) относятся;</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является ли данное наркотическое средство, психотропное вещество препаратом заводского или кустарного изготовления;</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содержат ли представленные на исследование табачные изделия (их остатки) наркотические средства, если да, то какие именно;</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каково количественное содержание наркотического средства, психотропного вещества, их аналога;</a:t>
            </a:r>
            <a:r>
              <a:rPr lang="en-US" altLang="ru-RU" sz="20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Прямоугольник 1">
            <a:extLst>
              <a:ext uri="{FF2B5EF4-FFF2-40B4-BE49-F238E27FC236}">
                <a16:creationId xmlns:a16="http://schemas.microsoft.com/office/drawing/2014/main" id="{F7EA370D-1109-4445-8920-DD737CE54D6E}"/>
              </a:ext>
            </a:extLst>
          </p:cNvPr>
          <p:cNvSpPr>
            <a:spLocks noChangeArrowheads="1"/>
          </p:cNvSpPr>
          <p:nvPr/>
        </p:nvSpPr>
        <p:spPr bwMode="auto">
          <a:xfrm>
            <a:off x="503238" y="612775"/>
            <a:ext cx="8137525" cy="5632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Вопросы экспертизы – (продолжение):</a:t>
            </a:r>
          </a:p>
          <a:p>
            <a:pPr algn="ctr">
              <a:spcBef>
                <a:spcPct val="0"/>
              </a:spcBef>
              <a:buFontTx/>
              <a:buNone/>
            </a:pPr>
            <a:endParaRPr lang="ru-RU" altLang="ru-RU" sz="1800" b="1" u="sng">
              <a:solidFill>
                <a:srgbClr val="000000"/>
              </a:solidFill>
              <a:latin typeface="Arial" panose="020B0604020202020204" pitchFamily="34"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технология изготовления данного наркотического средства, психотропного вещества;</a:t>
            </a: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 изготовлении каких наркотических средств, психотропных веществ, их аналогов могло быть использовано данное оборудование, отдельные его детали, химическое вещество;</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могло ли быть использовано данное оборудование для изготовления наркотических средств, психотропных веществ, их аналогов;</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 какой период вегетации производился сбор данных наркотикосодержащих растений;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произрастали ли данные растения конопли, мака на конкретном участке;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 ли данные наркотические средства единый источник происхождения по исходному сырью (сортовой принадлежности, месту произрастания, времени сбора растений);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 ли данные наркотические средства (психотропные вещества) единый источник по технологии изготовления;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находились ли данные наркотические средства (психотропные вещества, прекурсоры) в единой массе.</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Прямоугольник 1">
            <a:extLst>
              <a:ext uri="{FF2B5EF4-FFF2-40B4-BE49-F238E27FC236}">
                <a16:creationId xmlns:a16="http://schemas.microsoft.com/office/drawing/2014/main" id="{417B6C54-9FD1-2A4C-B672-7C71D033DF10}"/>
              </a:ext>
            </a:extLst>
          </p:cNvPr>
          <p:cNvSpPr>
            <a:spLocks noChangeArrowheads="1"/>
          </p:cNvSpPr>
          <p:nvPr/>
        </p:nvSpPr>
        <p:spPr bwMode="auto">
          <a:xfrm>
            <a:off x="215900" y="115888"/>
            <a:ext cx="8712200" cy="4597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данного вида исследования являются: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наркотические средства кустарного производства, получаемые из растений конопли (марихуана, гашиш, канабис в виде порошков, смолы, экстрактов и настоек), и из растений мака (опий, опийные экстракты, маковая солома, концентрат маковой соломы, опийные настойки и др.), эфедры (эфедрон), также целые растения либо измельченные части растений конопли, мака, эфедры;</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полусинтетические и синтетические наркотические средства или психотропные вещества (героин, амфетамин и его производные);</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лекарственные средства заводского изготовления или изготовленные в аптечной сети, содержащие наркотические средства или психотропные вещества и прекурсоры;</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аналоги наркотических средств или психотропных веществ;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микронаслоения наркотических средств, психотропных веществ, их аналогов или прекурсоров на различных предметах-носителях, используемых при изготовлении, фасовке, употреблении, хранении, транспортировке;</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вещества неустановленной природы, в составе которых предполагается наличие наркотических средств, психотропных веществ, их аналогов и прекурсоров.</a:t>
            </a:r>
            <a:endParaRPr lang="ru-RU" altLang="ru-RU" sz="1700">
              <a:latin typeface="Consolas" panose="020B0609020204030204" pitchFamily="49" charset="0"/>
              <a:cs typeface="Consolas" panose="020B0609020204030204" pitchFamily="49" charset="0"/>
            </a:endParaRPr>
          </a:p>
        </p:txBody>
      </p:sp>
      <p:sp>
        <p:nvSpPr>
          <p:cNvPr id="343042" name="Прямоугольник 2">
            <a:extLst>
              <a:ext uri="{FF2B5EF4-FFF2-40B4-BE49-F238E27FC236}">
                <a16:creationId xmlns:a16="http://schemas.microsoft.com/office/drawing/2014/main" id="{965F4AD0-566E-4543-8FEF-5782B4A3133F}"/>
              </a:ext>
            </a:extLst>
          </p:cNvPr>
          <p:cNvSpPr>
            <a:spLocks noChangeArrowheads="1"/>
          </p:cNvSpPr>
          <p:nvPr/>
        </p:nvSpPr>
        <p:spPr bwMode="auto">
          <a:xfrm>
            <a:off x="215900" y="4868863"/>
            <a:ext cx="8712200" cy="1754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К объектам данного вида исследования также относятся:</a:t>
            </a:r>
            <a:endParaRPr lang="ru-RU" altLang="ru-RU" sz="18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инструменты и оборудование для изготовления наркотиков;</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уголовного дела, содержащие информацию о сырьевом источнике наркотических средств, психотропных веществ, их аналогов и прекурсоров, месте их хранения, технологии изготовления, а также протоколы осмотра места происшествия, изъятия объектов.</a:t>
            </a:r>
            <a:endParaRPr lang="ru-RU" altLang="ru-RU" sz="18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Прямоугольник 1">
            <a:extLst>
              <a:ext uri="{FF2B5EF4-FFF2-40B4-BE49-F238E27FC236}">
                <a16:creationId xmlns:a16="http://schemas.microsoft.com/office/drawing/2014/main" id="{D5C06B3B-4DA5-0342-9A97-0C8C4EA2E2DD}"/>
              </a:ext>
            </a:extLst>
          </p:cNvPr>
          <p:cNvSpPr>
            <a:spLocks noChangeArrowheads="1"/>
          </p:cNvSpPr>
          <p:nvPr/>
        </p:nvSpPr>
        <p:spPr bwMode="auto">
          <a:xfrm>
            <a:off x="323850" y="4249738"/>
            <a:ext cx="8518525"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Для решения вопроса о способе изготовления наркотиков наряду с веществами следует направлять предметы (орудия, средства), которые могли быть использованы при их изготовлении (пресс-формы, сита, ножи, скребки и тому подобное).</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Вещества, инструменты, оборудование, которые использовались при кустарном изготовлении, хранении либо транспортировке наркотиков, а также предметы одежды, подлежат исследованию на предмет наличия микрочастиц наркотиков в виде наслоений.</a:t>
            </a:r>
            <a:endParaRPr lang="ru-RU" altLang="ru-RU" sz="1100">
              <a:latin typeface="Consolas" panose="020B0609020204030204" pitchFamily="49" charset="0"/>
              <a:cs typeface="Consolas" panose="020B0609020204030204" pitchFamily="49" charset="0"/>
            </a:endParaRPr>
          </a:p>
        </p:txBody>
      </p:sp>
      <p:sp>
        <p:nvSpPr>
          <p:cNvPr id="344066" name="Прямоугольник 2">
            <a:extLst>
              <a:ext uri="{FF2B5EF4-FFF2-40B4-BE49-F238E27FC236}">
                <a16:creationId xmlns:a16="http://schemas.microsoft.com/office/drawing/2014/main" id="{18C55C76-008F-B149-AD4E-5AF3E9252DED}"/>
              </a:ext>
            </a:extLst>
          </p:cNvPr>
          <p:cNvSpPr>
            <a:spLocks noChangeArrowheads="1"/>
          </p:cNvSpPr>
          <p:nvPr/>
        </p:nvSpPr>
        <p:spPr bwMode="auto">
          <a:xfrm>
            <a:off x="334963" y="260350"/>
            <a:ext cx="8496300"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Предоставление объектов на экспертное исследование следует осуществлять в максимально короткие сроки, поскольку многие органические составляющие наркотиков неустойчивы и могут претерпеть значительные изменения в результате хранения.</a:t>
            </a:r>
            <a:endParaRPr lang="ru-RU" altLang="ru-RU" sz="1100">
              <a:latin typeface="Consolas" panose="020B0609020204030204" pitchFamily="49" charset="0"/>
              <a:cs typeface="Consolas" panose="020B0609020204030204" pitchFamily="49" charset="0"/>
            </a:endParaRPr>
          </a:p>
        </p:txBody>
      </p:sp>
      <p:sp>
        <p:nvSpPr>
          <p:cNvPr id="344067" name="Прямоугольник 3">
            <a:extLst>
              <a:ext uri="{FF2B5EF4-FFF2-40B4-BE49-F238E27FC236}">
                <a16:creationId xmlns:a16="http://schemas.microsoft.com/office/drawing/2014/main" id="{DC56FFA7-4C95-374C-AA2A-8EF8740A83E0}"/>
              </a:ext>
            </a:extLst>
          </p:cNvPr>
          <p:cNvSpPr>
            <a:spLocks noChangeArrowheads="1"/>
          </p:cNvSpPr>
          <p:nvPr/>
        </p:nvSpPr>
        <p:spPr bwMode="auto">
          <a:xfrm>
            <a:off x="334963" y="1693863"/>
            <a:ext cx="849630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 изъятии больших количеств (объемов) наркотических средств растительного происхождения на экспертизу рекомендуется направлять 4-5 образцов размером по 10 – 20 г. Образцы отбирают с разной глубины из разных мест – из каждого угла и из центра. Образцы сыпучих форм отбирают методом квартования (усредненная проба) из каждой упаковки по 5-10 г. Жидкие формы объектов предварительно перемешивают путем встряхивания, среднюю пробу размером 20 – 50 мл помещают в отдельную емкость.</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Прямоугольник 1">
            <a:extLst>
              <a:ext uri="{FF2B5EF4-FFF2-40B4-BE49-F238E27FC236}">
                <a16:creationId xmlns:a16="http://schemas.microsoft.com/office/drawing/2014/main" id="{090CC7FA-07D8-5443-B22E-E224F8DFA4FB}"/>
              </a:ext>
            </a:extLst>
          </p:cNvPr>
          <p:cNvSpPr>
            <a:spLocks noChangeArrowheads="1"/>
          </p:cNvSpPr>
          <p:nvPr/>
        </p:nvSpPr>
        <p:spPr bwMode="auto">
          <a:xfrm>
            <a:off x="250825" y="3671888"/>
            <a:ext cx="8713788" cy="2932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Смолистые вещества не должны вступать в контакт с бумагой.</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Таблетки и капсулы, изъятые без упаковки, прокладываются ватой и помещаются в герметично укупориваемый контейнер.</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Упаковка в виде полиэтиленовых пакетов прошивается нитями, концы которых вклеиваются в бумажную бирку.</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После упаковки каждый объект подлежит маркировке, которую следует нанести на контейнер, поверхность упаковки или бумажную бирку. Стандартные (эталонные) образцы лекарственных препаратов предоставляются органом (лицом), назначившим экспертизу.</a:t>
            </a:r>
            <a:endParaRPr lang="ru-RU" altLang="ru-RU" sz="1100">
              <a:latin typeface="Consolas" panose="020B0609020204030204" pitchFamily="49" charset="0"/>
              <a:cs typeface="Consolas" panose="020B0609020204030204" pitchFamily="49" charset="0"/>
            </a:endParaRPr>
          </a:p>
        </p:txBody>
      </p:sp>
      <p:sp>
        <p:nvSpPr>
          <p:cNvPr id="345090" name="Прямоугольник 2">
            <a:extLst>
              <a:ext uri="{FF2B5EF4-FFF2-40B4-BE49-F238E27FC236}">
                <a16:creationId xmlns:a16="http://schemas.microsoft.com/office/drawing/2014/main" id="{04AC2532-56E6-584E-86F2-9693C439958D}"/>
              </a:ext>
            </a:extLst>
          </p:cNvPr>
          <p:cNvSpPr>
            <a:spLocks noChangeArrowheads="1"/>
          </p:cNvSpPr>
          <p:nvPr/>
        </p:nvSpPr>
        <p:spPr bwMode="auto">
          <a:xfrm>
            <a:off x="250825" y="260350"/>
            <a:ext cx="8713788"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Объекты необходимо упаковывать таким образом, чтобы во время транспортировки они не теряли своих свойств и формы, а также исключить возможность их фальсификации.</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Для упаковки жидких веществ применяется стеклянная посуда с притертой пробкой либо залитая сургучом, воском, или парафином крышкой. Для упаковки твердых и сыпучих веществ применяются полиэтиленовые пакеты, конверты из плотной бумаги, а также иная тара, обеспечивающая сохранность объектов.</a:t>
            </a:r>
            <a:endParaRPr lang="ru-RU" altLang="ru-RU" sz="1100">
              <a:latin typeface="Consolas" panose="020B0609020204030204" pitchFamily="49" charset="0"/>
              <a:cs typeface="Consolas" panose="020B0609020204030204" pitchFamily="49" charset="0"/>
            </a:endParaRPr>
          </a:p>
        </p:txBody>
      </p:sp>
      <p:sp>
        <p:nvSpPr>
          <p:cNvPr id="345091" name="Прямоугольник 3">
            <a:extLst>
              <a:ext uri="{FF2B5EF4-FFF2-40B4-BE49-F238E27FC236}">
                <a16:creationId xmlns:a16="http://schemas.microsoft.com/office/drawing/2014/main" id="{F43B41EB-0437-1E42-9EBA-E234C94D1C98}"/>
              </a:ext>
            </a:extLst>
          </p:cNvPr>
          <p:cNvSpPr>
            <a:spLocks noChangeArrowheads="1"/>
          </p:cNvSpPr>
          <p:nvPr/>
        </p:nvSpPr>
        <p:spPr bwMode="auto">
          <a:xfrm>
            <a:off x="250825" y="2659063"/>
            <a:ext cx="8713788" cy="922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Растительную массу во избежание порчи предварительно просушивают. Свежесорванные растения высушиваются или в течение 6-8 часов, упакованными в бумагу, доставляются на исследование.</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Прямоугольник 1">
            <a:extLst>
              <a:ext uri="{FF2B5EF4-FFF2-40B4-BE49-F238E27FC236}">
                <a16:creationId xmlns:a16="http://schemas.microsoft.com/office/drawing/2014/main" id="{85A11978-0A30-5A4D-8F3C-607D28E8CD91}"/>
              </a:ext>
            </a:extLst>
          </p:cNvPr>
          <p:cNvSpPr>
            <a:spLocks noChangeArrowheads="1"/>
          </p:cNvSpPr>
          <p:nvPr/>
        </p:nvSpPr>
        <p:spPr bwMode="auto">
          <a:xfrm>
            <a:off x="539750" y="188913"/>
            <a:ext cx="8424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44. СУДЕБНО-ЭКСПЕРТНОЕ ИССЛЕДОВАНИЕ ОБЪЕКТОВ РАСТИТЕЛЬНОГО ПРОИСХОЖДЕНИЯ </a:t>
            </a:r>
            <a:endParaRPr lang="ru-RU" altLang="ru-RU" sz="1800" dirty="0">
              <a:latin typeface="Arial" panose="020B0604020202020204" pitchFamily="34" charset="0"/>
            </a:endParaRPr>
          </a:p>
        </p:txBody>
      </p:sp>
      <p:sp>
        <p:nvSpPr>
          <p:cNvPr id="346114" name="Прямоугольник 2">
            <a:extLst>
              <a:ext uri="{FF2B5EF4-FFF2-40B4-BE49-F238E27FC236}">
                <a16:creationId xmlns:a16="http://schemas.microsoft.com/office/drawing/2014/main" id="{BCFD9A61-7A9B-B44C-BB0B-48901C46FD87}"/>
              </a:ext>
            </a:extLst>
          </p:cNvPr>
          <p:cNvSpPr>
            <a:spLocks noChangeArrowheads="1"/>
          </p:cNvSpPr>
          <p:nvPr/>
        </p:nvSpPr>
        <p:spPr bwMode="auto">
          <a:xfrm>
            <a:off x="323850" y="835025"/>
            <a:ext cx="8569325" cy="203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судебно-экспертного биологического исследования объектов растительного происхождения</a:t>
            </a:r>
            <a:r>
              <a:rPr lang="ru-RU" altLang="ru-RU" sz="1800">
                <a:solidFill>
                  <a:srgbClr val="000000"/>
                </a:solidFill>
                <a:latin typeface="Arial" panose="020B0604020202020204" pitchFamily="34" charset="0"/>
                <a:cs typeface="Consolas" panose="020B0609020204030204" pitchFamily="49" charset="0"/>
              </a:rPr>
              <a:t> является определение природы объекта, его таксономической (групповой) принадлежности, а также фактических обстоятельств диагностического, классификационного и идентификационного характера, устанавливаемые на основе специальных научных знаний в области ботаники, биологии и различных отраслей естественно-технических наук.</a:t>
            </a:r>
            <a:endParaRPr lang="ru-RU" altLang="ru-RU" sz="1100">
              <a:latin typeface="Consolas" panose="020B0609020204030204" pitchFamily="49" charset="0"/>
              <a:cs typeface="Consolas" panose="020B0609020204030204" pitchFamily="49" charset="0"/>
            </a:endParaRPr>
          </a:p>
        </p:txBody>
      </p:sp>
      <p:sp>
        <p:nvSpPr>
          <p:cNvPr id="346115" name="Прямоугольник 3">
            <a:extLst>
              <a:ext uri="{FF2B5EF4-FFF2-40B4-BE49-F238E27FC236}">
                <a16:creationId xmlns:a16="http://schemas.microsoft.com/office/drawing/2014/main" id="{81E03B6E-1992-484D-8D09-999EC1ECE59B}"/>
              </a:ext>
            </a:extLst>
          </p:cNvPr>
          <p:cNvSpPr>
            <a:spLocks noChangeArrowheads="1"/>
          </p:cNvSpPr>
          <p:nvPr/>
        </p:nvSpPr>
        <p:spPr bwMode="auto">
          <a:xfrm>
            <a:off x="323850" y="2976563"/>
            <a:ext cx="8569325" cy="36925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Задачами данного вида экспертного исследования являются обстоятельства, связанные с установлением:</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природы исследуемого объекта растительного происхождения и отнесения его к определенным таксономическим группам (отряду, роду, виду, семейству);</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общей родовой или групповой принадлежности исследуемых объектов;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принадлежности исследуемых объектов к общему или единому (конкретному) источнику происхождения;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принадлежность части объекта конкретному предмету растительного происхождения, то есть принадлежности отделенной части конкретному объекту исследования;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причинно-следственных связей между объектом и событием преступления;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временных связей исследуемого объекта с расследуемым событием.</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кругленный прямоугольник 2">
            <a:extLst>
              <a:ext uri="{FF2B5EF4-FFF2-40B4-BE49-F238E27FC236}">
                <a16:creationId xmlns:a16="http://schemas.microsoft.com/office/drawing/2014/main" id="{EB3AF5BC-6115-F347-A6F3-03E8A87EE1BE}"/>
              </a:ext>
            </a:extLst>
          </p:cNvPr>
          <p:cNvSpPr>
            <a:spLocks noChangeArrowheads="1"/>
          </p:cNvSpPr>
          <p:nvPr/>
        </p:nvSpPr>
        <p:spPr bwMode="auto">
          <a:xfrm>
            <a:off x="3250406" y="4616753"/>
            <a:ext cx="2643187" cy="817563"/>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000000"/>
                </a:solidFill>
                <a:latin typeface="Arial" panose="020B0604020202020204" pitchFamily="34" charset="0"/>
                <a:cs typeface="Arial" panose="020B0604020202020204" pitchFamily="34" charset="0"/>
              </a:rPr>
              <a:t>Содержание судебно-экспертной деятельности включает в себя:</a:t>
            </a:r>
          </a:p>
        </p:txBody>
      </p:sp>
      <p:sp>
        <p:nvSpPr>
          <p:cNvPr id="19458" name="Прямоугольник 8">
            <a:extLst>
              <a:ext uri="{FF2B5EF4-FFF2-40B4-BE49-F238E27FC236}">
                <a16:creationId xmlns:a16="http://schemas.microsoft.com/office/drawing/2014/main" id="{0C4A6F7B-082A-594C-87C3-61B718B82237}"/>
              </a:ext>
            </a:extLst>
          </p:cNvPr>
          <p:cNvSpPr>
            <a:spLocks noChangeArrowheads="1"/>
          </p:cNvSpPr>
          <p:nvPr/>
        </p:nvSpPr>
        <p:spPr bwMode="auto">
          <a:xfrm>
            <a:off x="285750" y="4175188"/>
            <a:ext cx="2714625" cy="1570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производство судебной экспертизы по уголовным, гражданским делам и делам об административных правонарушениях </a:t>
            </a:r>
          </a:p>
        </p:txBody>
      </p:sp>
      <p:sp>
        <p:nvSpPr>
          <p:cNvPr id="19459" name="Прямоугольник 9">
            <a:extLst>
              <a:ext uri="{FF2B5EF4-FFF2-40B4-BE49-F238E27FC236}">
                <a16:creationId xmlns:a16="http://schemas.microsoft.com/office/drawing/2014/main" id="{04C6EA0C-3462-1348-8EB6-F9AF2B47F836}"/>
              </a:ext>
            </a:extLst>
          </p:cNvPr>
          <p:cNvSpPr>
            <a:spLocks noChangeArrowheads="1"/>
          </p:cNvSpPr>
          <p:nvPr/>
        </p:nvSpPr>
        <p:spPr bwMode="auto">
          <a:xfrm>
            <a:off x="285750" y="5987256"/>
            <a:ext cx="3429000"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научные исследования в области судебной экспертизы</a:t>
            </a:r>
          </a:p>
        </p:txBody>
      </p:sp>
      <p:sp>
        <p:nvSpPr>
          <p:cNvPr id="19460" name="Прямоугольник 10">
            <a:extLst>
              <a:ext uri="{FF2B5EF4-FFF2-40B4-BE49-F238E27FC236}">
                <a16:creationId xmlns:a16="http://schemas.microsoft.com/office/drawing/2014/main" id="{13C62320-73FA-824A-B984-523C96A1E20A}"/>
              </a:ext>
            </a:extLst>
          </p:cNvPr>
          <p:cNvSpPr>
            <a:spLocks noChangeArrowheads="1"/>
          </p:cNvSpPr>
          <p:nvPr/>
        </p:nvSpPr>
        <p:spPr bwMode="auto">
          <a:xfrm>
            <a:off x="4994999" y="5741193"/>
            <a:ext cx="3929063" cy="830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научно-методическое и информационное обеспечение судебной экспертизы </a:t>
            </a:r>
          </a:p>
        </p:txBody>
      </p:sp>
      <p:sp>
        <p:nvSpPr>
          <p:cNvPr id="19461" name="Прямоугольник 6">
            <a:extLst>
              <a:ext uri="{FF2B5EF4-FFF2-40B4-BE49-F238E27FC236}">
                <a16:creationId xmlns:a16="http://schemas.microsoft.com/office/drawing/2014/main" id="{DBC0AB77-AA42-7D41-8A94-D3E653353C4A}"/>
              </a:ext>
            </a:extLst>
          </p:cNvPr>
          <p:cNvSpPr>
            <a:spLocks noChangeArrowheads="1"/>
          </p:cNvSpPr>
          <p:nvPr/>
        </p:nvSpPr>
        <p:spPr bwMode="auto">
          <a:xfrm>
            <a:off x="6066562" y="4188306"/>
            <a:ext cx="2857500" cy="10779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cs typeface="Arial" panose="020B0604020202020204" pitchFamily="34" charset="0"/>
              </a:rPr>
              <a:t>подбор, профессиональную подготовку и повышение квалификации судебных экспертов</a:t>
            </a:r>
            <a:endParaRPr lang="ru-RU" altLang="ru-RU" sz="1600">
              <a:latin typeface="Arial" panose="020B0604020202020204" pitchFamily="34" charset="0"/>
            </a:endParaRPr>
          </a:p>
        </p:txBody>
      </p:sp>
      <p:sp>
        <p:nvSpPr>
          <p:cNvPr id="19462" name="Прямоугольник 3">
            <a:extLst>
              <a:ext uri="{FF2B5EF4-FFF2-40B4-BE49-F238E27FC236}">
                <a16:creationId xmlns:a16="http://schemas.microsoft.com/office/drawing/2014/main" id="{5169E420-F31A-4A4C-9236-6B60A374E391}"/>
              </a:ext>
            </a:extLst>
          </p:cNvPr>
          <p:cNvSpPr>
            <a:spLocks noChangeArrowheads="1"/>
          </p:cNvSpPr>
          <p:nvPr/>
        </p:nvSpPr>
        <p:spPr bwMode="auto">
          <a:xfrm>
            <a:off x="252749" y="2205650"/>
            <a:ext cx="8643938" cy="18161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cs typeface="Arial" panose="020B0604020202020204" pitchFamily="34" charset="0"/>
              </a:rPr>
              <a:t>Судебная экспертиза является разновидностью </a:t>
            </a:r>
            <a:r>
              <a:rPr lang="ru-RU" altLang="ru-RU" sz="1600" b="1" i="1" u="sng">
                <a:latin typeface="Arial" panose="020B0604020202020204" pitchFamily="34" charset="0"/>
                <a:cs typeface="Arial" panose="020B0604020202020204" pitchFamily="34" charset="0"/>
              </a:rPr>
              <a:t>судебно-экспертной деятельности</a:t>
            </a:r>
            <a:r>
              <a:rPr lang="ru-RU" altLang="ru-RU" sz="1600" b="1">
                <a:latin typeface="Arial" panose="020B0604020202020204" pitchFamily="34" charset="0"/>
                <a:cs typeface="Arial" panose="020B0604020202020204" pitchFamily="34" charset="0"/>
              </a:rPr>
              <a:t> и представляет собой </a:t>
            </a:r>
            <a:r>
              <a:rPr lang="ru-RU" altLang="ru-RU" sz="1600" b="1" i="1">
                <a:latin typeface="Arial" panose="020B0604020202020204" pitchFamily="34" charset="0"/>
                <a:cs typeface="Arial" panose="020B0604020202020204" pitchFamily="34" charset="0"/>
              </a:rPr>
              <a:t>исследование, проводимое по уголовным, гражданским или административным делам, в ходе которого на основе применения судебным экспертом научных знаний (специально разработанных методик) выявляются признаки и свойства объектов исследования, производится их научная оценка и интерпретация для формулирования нового, ранее не известного в процессе судебного доказывания выводного знания</a:t>
            </a:r>
          </a:p>
        </p:txBody>
      </p:sp>
      <p:sp>
        <p:nvSpPr>
          <p:cNvPr id="19463" name="Скругленный прямоугольник 5">
            <a:extLst>
              <a:ext uri="{FF2B5EF4-FFF2-40B4-BE49-F238E27FC236}">
                <a16:creationId xmlns:a16="http://schemas.microsoft.com/office/drawing/2014/main" id="{B09FF617-D70B-084B-86DD-50A0E79B4FBD}"/>
              </a:ext>
            </a:extLst>
          </p:cNvPr>
          <p:cNvSpPr>
            <a:spLocks noChangeArrowheads="1"/>
          </p:cNvSpPr>
          <p:nvPr/>
        </p:nvSpPr>
        <p:spPr bwMode="auto">
          <a:xfrm>
            <a:off x="244387" y="1150946"/>
            <a:ext cx="8643938" cy="919401"/>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latin typeface="Arial" panose="020B0604020202020204" pitchFamily="34" charset="0"/>
              </a:rPr>
              <a:t>Под судебно-экспертной деятельностью понимается деятельность органов судебной экспертизы и судебных экспертов по организации и производству судебной экспертизы</a:t>
            </a:r>
          </a:p>
        </p:txBody>
      </p:sp>
      <p:sp>
        <p:nvSpPr>
          <p:cNvPr id="19464" name="Прямоугольник 4">
            <a:extLst>
              <a:ext uri="{FF2B5EF4-FFF2-40B4-BE49-F238E27FC236}">
                <a16:creationId xmlns:a16="http://schemas.microsoft.com/office/drawing/2014/main" id="{6F0B362E-714F-004F-8216-239AC049AD03}"/>
              </a:ext>
            </a:extLst>
          </p:cNvPr>
          <p:cNvSpPr>
            <a:spLocks noChangeArrowheads="1"/>
          </p:cNvSpPr>
          <p:nvPr/>
        </p:nvSpPr>
        <p:spPr bwMode="auto">
          <a:xfrm>
            <a:off x="244387" y="67804"/>
            <a:ext cx="87950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latin typeface="Arial" panose="020B0604020202020204" pitchFamily="34" charset="0"/>
                <a:cs typeface="Arial" panose="020B0604020202020204" pitchFamily="34" charset="0"/>
              </a:rPr>
              <a:t>ЧАСТЬ ОБЩАЯ: ОСНОВЫ ОРГАНИЗАЦИИ И ПРОИЗВОДСТВА </a:t>
            </a:r>
          </a:p>
          <a:p>
            <a:pPr algn="ctr" eaLnBrk="1" hangingPunct="1">
              <a:spcBef>
                <a:spcPct val="0"/>
              </a:spcBef>
              <a:buFontTx/>
              <a:buNone/>
            </a:pPr>
            <a:r>
              <a:rPr lang="ru-RU" altLang="ru-RU" sz="1800" b="1" dirty="0">
                <a:latin typeface="Arial" panose="020B0604020202020204" pitchFamily="34" charset="0"/>
                <a:cs typeface="Arial" panose="020B0604020202020204" pitchFamily="34" charset="0"/>
              </a:rPr>
              <a:t>СУДЕБНЫХ ЭКСПЕРТИЗ</a:t>
            </a:r>
          </a:p>
          <a:p>
            <a:pPr algn="ctr" eaLnBrk="1" hangingPunct="1">
              <a:spcBef>
                <a:spcPct val="0"/>
              </a:spcBef>
              <a:buNone/>
            </a:pPr>
            <a:r>
              <a:rPr lang="ru-RU" altLang="ru-RU" sz="1800" b="1" dirty="0">
                <a:latin typeface="Arial" panose="020B0604020202020204" pitchFamily="34" charset="0"/>
                <a:cs typeface="Arial" panose="020B0604020202020204" pitchFamily="34" charset="0"/>
              </a:rPr>
              <a:t>ТЕМА 1. СУДЕБНО-ЭКСПЕРТНАЯ ДЕЯТЕЛЬНОСТЬ В СУДОПРОИЗВОДСТВЕ</a:t>
            </a:r>
            <a:endParaRPr lang="ru-RU" altLang="ru-RU" sz="1800" dirty="0">
              <a:latin typeface="Arial" panose="020B0604020202020204" pitchFamily="34" charset="0"/>
            </a:endParaRPr>
          </a:p>
          <a:p>
            <a:pPr algn="ctr" eaLnBrk="1" hangingPunct="1">
              <a:spcBef>
                <a:spcPct val="0"/>
              </a:spcBef>
              <a:buFontTx/>
              <a:buNone/>
            </a:pPr>
            <a:endParaRPr lang="en-US" altLang="ru-RU" sz="18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ru-RU" sz="18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ru-RU" sz="18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ru-RU" sz="18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ru-RU" sz="18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ru-RU" sz="18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ru-RU" sz="18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ru-RU" sz="1800" b="1" dirty="0">
              <a:latin typeface="Arial" panose="020B0604020202020204" pitchFamily="34" charset="0"/>
              <a:cs typeface="Arial" panose="020B0604020202020204" pitchFamily="34" charset="0"/>
            </a:endParaRPr>
          </a:p>
          <a:p>
            <a:pPr algn="ctr" eaLnBrk="1" hangingPunct="1">
              <a:spcBef>
                <a:spcPct val="0"/>
              </a:spcBef>
              <a:buFontTx/>
              <a:buNone/>
            </a:pPr>
            <a:endParaRPr lang="ru-RU" altLang="ru-RU" sz="1800" dirty="0">
              <a:latin typeface="Arial" panose="020B0604020202020204" pitchFamily="34" charset="0"/>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a:extLst>
              <a:ext uri="{FF2B5EF4-FFF2-40B4-BE49-F238E27FC236}">
                <a16:creationId xmlns:a16="http://schemas.microsoft.com/office/drawing/2014/main" id="{A9C5DF34-0CEC-A74A-82C9-04B232E64706}"/>
              </a:ext>
            </a:extLst>
          </p:cNvPr>
          <p:cNvSpPr>
            <a:spLocks noGrp="1"/>
          </p:cNvSpPr>
          <p:nvPr>
            <p:ph type="title"/>
          </p:nvPr>
        </p:nvSpPr>
        <p:spPr>
          <a:xfrm>
            <a:off x="549275" y="214313"/>
            <a:ext cx="8166100" cy="2428875"/>
          </a:xfrm>
          <a:solidFill>
            <a:schemeClr val="bg1"/>
          </a:solidFill>
          <a:ln w="28575">
            <a:solidFill>
              <a:schemeClr val="tx1"/>
            </a:solidFill>
            <a:miter lim="800000"/>
            <a:headEnd/>
            <a:tailEnd/>
          </a:ln>
        </p:spPr>
        <p:txBody>
          <a:bodyPr/>
          <a:lstStyle/>
          <a:p>
            <a:pPr>
              <a:tabLst>
                <a:tab pos="457200" algn="l"/>
              </a:tabLst>
            </a:pPr>
            <a:br>
              <a:rPr lang="ru-RU" altLang="ru-RU" sz="1600" b="1" u="sng" dirty="0">
                <a:latin typeface="Arial" panose="020B0604020202020204" pitchFamily="34" charset="0"/>
                <a:ea typeface="Calibri" panose="020F0502020204030204" pitchFamily="34" charset="0"/>
                <a:cs typeface="Arial" panose="020B0604020202020204" pitchFamily="34" charset="0"/>
              </a:rPr>
            </a:br>
            <a:r>
              <a:rPr lang="ru-RU" altLang="ru-RU" sz="1600" b="1" u="sng" dirty="0">
                <a:latin typeface="Arial" panose="020B0604020202020204" pitchFamily="34" charset="0"/>
                <a:ea typeface="Calibri" panose="020F0502020204030204" pitchFamily="34" charset="0"/>
                <a:cs typeface="Arial" panose="020B0604020202020204" pitchFamily="34" charset="0"/>
              </a:rPr>
              <a:t>Б. СТАДИЯ ПОДГОТОВКИ ИСХОДНЫХ ДАННЫХ</a:t>
            </a:r>
            <a:br>
              <a:rPr lang="ru-RU" altLang="ru-RU" sz="1600" b="1" u="sng" dirty="0">
                <a:latin typeface="Arial" panose="020B0604020202020204" pitchFamily="34" charset="0"/>
                <a:ea typeface="Calibri" panose="020F0502020204030204" pitchFamily="34" charset="0"/>
                <a:cs typeface="Arial" panose="020B0604020202020204" pitchFamily="34" charset="0"/>
              </a:rPr>
            </a:br>
            <a:r>
              <a:rPr lang="ru-RU" altLang="ru-RU" sz="1600" b="1" u="sng" dirty="0">
                <a:latin typeface="Arial" panose="020B0604020202020204" pitchFamily="34" charset="0"/>
                <a:ea typeface="Calibri" panose="020F0502020204030204" pitchFamily="34" charset="0"/>
                <a:cs typeface="Arial" panose="020B0604020202020204" pitchFamily="34" charset="0"/>
              </a:rPr>
              <a:t> ДЛЯ ПРОИЗВОДСТВА ЭКСПЕРТИЗЫ</a:t>
            </a:r>
            <a:br>
              <a:rPr lang="ru-RU" altLang="ru-RU" sz="1600" b="1" u="sng" dirty="0">
                <a:latin typeface="Times New Roman" panose="02020603050405020304" pitchFamily="18" charset="0"/>
                <a:ea typeface="Calibri" panose="020F0502020204030204" pitchFamily="34" charset="0"/>
                <a:cs typeface="Times New Roman" panose="02020603050405020304" pitchFamily="18" charset="0"/>
              </a:rPr>
            </a:br>
            <a:br>
              <a:rPr lang="ru-RU" altLang="ru-RU" sz="1600" b="1" dirty="0">
                <a:latin typeface="Arial" panose="020B0604020202020204" pitchFamily="34" charset="0"/>
                <a:ea typeface="Calibri" panose="020F0502020204030204" pitchFamily="34" charset="0"/>
                <a:cs typeface="Times New Roman" panose="02020603050405020304" pitchFamily="18" charset="0"/>
              </a:rPr>
            </a:br>
            <a:r>
              <a:rPr lang="ru-RU" altLang="ru-RU" sz="1600" b="1" dirty="0">
                <a:latin typeface="Arial" panose="020B0604020202020204" pitchFamily="34" charset="0"/>
                <a:ea typeface="Calibri" panose="020F0502020204030204" pitchFamily="34" charset="0"/>
                <a:cs typeface="Arial" panose="020B0604020202020204" pitchFamily="34" charset="0"/>
              </a:rPr>
              <a:t>    Следователь (суд) должен четко определиться с перечнем материалов, направляемых на экспертизу. К таковым относятся объекты исследования, образцы для экспертного исследования, материалы уголовного, гражданского, административного дела и в частности, содержащиеся в них вещественные доказательства и документы, обеспечивающие возможность проведения  исследования экспертом. </a:t>
            </a:r>
            <a:br>
              <a:rPr lang="ru-RU" altLang="ru-RU" sz="1600" b="1" dirty="0">
                <a:latin typeface="Arial" panose="020B0604020202020204" pitchFamily="34" charset="0"/>
                <a:cs typeface="Calibri" panose="020F0502020204030204" pitchFamily="34" charset="0"/>
              </a:rPr>
            </a:br>
            <a:endParaRPr lang="ru-RU" altLang="ru-RU" sz="1600" b="1" dirty="0">
              <a:latin typeface="Arial" panose="020B0604020202020204" pitchFamily="34" charset="0"/>
              <a:cs typeface="Arial" panose="020B0604020202020204" pitchFamily="34" charset="0"/>
            </a:endParaRPr>
          </a:p>
        </p:txBody>
      </p:sp>
      <p:sp>
        <p:nvSpPr>
          <p:cNvPr id="53250" name="Содержимое 2">
            <a:extLst>
              <a:ext uri="{FF2B5EF4-FFF2-40B4-BE49-F238E27FC236}">
                <a16:creationId xmlns:a16="http://schemas.microsoft.com/office/drawing/2014/main" id="{FA4B2650-366E-DE4F-9B05-4837F5342FB8}"/>
              </a:ext>
            </a:extLst>
          </p:cNvPr>
          <p:cNvSpPr>
            <a:spLocks noGrp="1"/>
          </p:cNvSpPr>
          <p:nvPr>
            <p:ph idx="1"/>
          </p:nvPr>
        </p:nvSpPr>
        <p:spPr>
          <a:xfrm>
            <a:off x="1000125" y="4357688"/>
            <a:ext cx="7358063" cy="714375"/>
          </a:xfrm>
          <a:solidFill>
            <a:schemeClr val="bg1"/>
          </a:solidFill>
          <a:ln w="28575">
            <a:solidFill>
              <a:schemeClr val="tx1"/>
            </a:solidFill>
            <a:miter lim="800000"/>
            <a:headEnd/>
            <a:tailEnd/>
          </a:ln>
        </p:spPr>
        <p:txBody>
          <a:bodyPr/>
          <a:lstStyle/>
          <a:p>
            <a:pPr marL="0" indent="0" algn="ctr">
              <a:spcBef>
                <a:spcPct val="0"/>
              </a:spcBef>
              <a:buFont typeface="Arial" panose="020B0604020202020204" pitchFamily="34" charset="0"/>
              <a:buNone/>
              <a:tabLst>
                <a:tab pos="457200" algn="l"/>
              </a:tabLst>
            </a:pPr>
            <a:r>
              <a:rPr lang="ru-RU" altLang="ru-RU" sz="1600" b="1" u="sng">
                <a:latin typeface="Arial" panose="020B0604020202020204" pitchFamily="34" charset="0"/>
                <a:ea typeface="Calibri" panose="020F0502020204030204" pitchFamily="34" charset="0"/>
                <a:cs typeface="Arial" panose="020B0604020202020204" pitchFamily="34" charset="0"/>
              </a:rPr>
              <a:t>В. СТАДИЯ ПОРУЧЕНИЯ ПРОИЗВОДСТВА СУДЕБНОЙ ЭКСПЕРТИЗЫ ВКЛЮЧАЕТ В СЕБЯ</a:t>
            </a:r>
            <a:r>
              <a:rPr lang="ru-RU" altLang="ru-RU" sz="1600" u="sng">
                <a:latin typeface="Arial" panose="020B0604020202020204" pitchFamily="34" charset="0"/>
                <a:ea typeface="Calibri" panose="020F0502020204030204" pitchFamily="34" charset="0"/>
                <a:cs typeface="Arial" panose="020B0604020202020204" pitchFamily="34" charset="0"/>
              </a:rPr>
              <a:t>:</a:t>
            </a:r>
          </a:p>
          <a:p>
            <a:pPr marL="0" indent="0" algn="ctr">
              <a:spcBef>
                <a:spcPct val="0"/>
              </a:spcBef>
              <a:buFont typeface="Arial" panose="020B0604020202020204" pitchFamily="34" charset="0"/>
              <a:buNone/>
              <a:tabLst>
                <a:tab pos="457200" algn="l"/>
              </a:tabLst>
            </a:pPr>
            <a:endParaRPr lang="ru-RU" altLang="ru-RU" sz="1600" u="sng">
              <a:latin typeface="Arial" panose="020B0604020202020204" pitchFamily="34" charset="0"/>
              <a:ea typeface="Calibri" panose="020F0502020204030204" pitchFamily="34" charset="0"/>
              <a:cs typeface="Times New Roman" panose="02020603050405020304" pitchFamily="18" charset="0"/>
            </a:endParaRPr>
          </a:p>
        </p:txBody>
      </p:sp>
      <p:sp>
        <p:nvSpPr>
          <p:cNvPr id="53251" name="Прямоугольник 4">
            <a:extLst>
              <a:ext uri="{FF2B5EF4-FFF2-40B4-BE49-F238E27FC236}">
                <a16:creationId xmlns:a16="http://schemas.microsoft.com/office/drawing/2014/main" id="{CA6D96E6-84FE-8342-9388-8799A40C0060}"/>
              </a:ext>
            </a:extLst>
          </p:cNvPr>
          <p:cNvSpPr>
            <a:spLocks noChangeArrowheads="1"/>
          </p:cNvSpPr>
          <p:nvPr/>
        </p:nvSpPr>
        <p:spPr bwMode="auto">
          <a:xfrm>
            <a:off x="285750" y="5500688"/>
            <a:ext cx="2357438"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вынесение постановления о ее назначении</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53252" name="Прямоугольник 5">
            <a:extLst>
              <a:ext uri="{FF2B5EF4-FFF2-40B4-BE49-F238E27FC236}">
                <a16:creationId xmlns:a16="http://schemas.microsoft.com/office/drawing/2014/main" id="{AFD552F2-92BE-4640-9624-450E004AC016}"/>
              </a:ext>
            </a:extLst>
          </p:cNvPr>
          <p:cNvSpPr>
            <a:spLocks noChangeArrowheads="1"/>
          </p:cNvSpPr>
          <p:nvPr/>
        </p:nvSpPr>
        <p:spPr bwMode="auto">
          <a:xfrm>
            <a:off x="2714625" y="5500688"/>
            <a:ext cx="22860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выбор эксперта либо экспертного учреждения</a:t>
            </a:r>
          </a:p>
        </p:txBody>
      </p:sp>
      <p:sp>
        <p:nvSpPr>
          <p:cNvPr id="53253" name="Прямоугольник 6">
            <a:extLst>
              <a:ext uri="{FF2B5EF4-FFF2-40B4-BE49-F238E27FC236}">
                <a16:creationId xmlns:a16="http://schemas.microsoft.com/office/drawing/2014/main" id="{50F7948E-F7CD-5B47-93E7-2EA258B5817B}"/>
              </a:ext>
            </a:extLst>
          </p:cNvPr>
          <p:cNvSpPr>
            <a:spLocks noChangeArrowheads="1"/>
          </p:cNvSpPr>
          <p:nvPr/>
        </p:nvSpPr>
        <p:spPr bwMode="auto">
          <a:xfrm>
            <a:off x="5072063" y="5500688"/>
            <a:ext cx="385762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передачу материалов назначаемой экспертизы эксперту либо органу  </a:t>
            </a:r>
          </a:p>
          <a:p>
            <a:pPr>
              <a:spcBef>
                <a:spcPct val="0"/>
              </a:spcBef>
              <a:buFontTx/>
              <a:buNone/>
            </a:pPr>
            <a:r>
              <a:rPr lang="ru-RU" altLang="ru-RU" sz="1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судебной экспертизы</a:t>
            </a:r>
            <a:r>
              <a:rPr lang="ru-RU" altLang="ru-RU" sz="180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cxnSp>
        <p:nvCxnSpPr>
          <p:cNvPr id="9" name="Прямая соединительная линия 8">
            <a:extLst>
              <a:ext uri="{FF2B5EF4-FFF2-40B4-BE49-F238E27FC236}">
                <a16:creationId xmlns:a16="http://schemas.microsoft.com/office/drawing/2014/main" id="{BE00EF8E-F6A9-DE4C-8776-E6C31FD7DB09}"/>
              </a:ext>
            </a:extLst>
          </p:cNvPr>
          <p:cNvCxnSpPr>
            <a:stCxn id="53250" idx="2"/>
            <a:endCxn id="53251" idx="0"/>
          </p:cNvCxnSpPr>
          <p:nvPr/>
        </p:nvCxnSpPr>
        <p:spPr>
          <a:xfrm rot="5400000">
            <a:off x="2857500" y="3678238"/>
            <a:ext cx="428625" cy="3216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2B129D6A-6B26-6F43-AA78-C0486DDC39ED}"/>
              </a:ext>
            </a:extLst>
          </p:cNvPr>
          <p:cNvCxnSpPr>
            <a:stCxn id="53250" idx="2"/>
            <a:endCxn id="53252" idx="0"/>
          </p:cNvCxnSpPr>
          <p:nvPr/>
        </p:nvCxnSpPr>
        <p:spPr>
          <a:xfrm rot="5400000">
            <a:off x="4054475" y="4875213"/>
            <a:ext cx="428625" cy="822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6E6AB983-CC67-F742-9E72-FDE1FA7EF7BB}"/>
              </a:ext>
            </a:extLst>
          </p:cNvPr>
          <p:cNvCxnSpPr>
            <a:stCxn id="53250" idx="2"/>
            <a:endCxn id="53253" idx="0"/>
          </p:cNvCxnSpPr>
          <p:nvPr/>
        </p:nvCxnSpPr>
        <p:spPr>
          <a:xfrm rot="16200000" flipH="1">
            <a:off x="5626100" y="4125913"/>
            <a:ext cx="428625" cy="2320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257" name="Прямоугольник 18">
            <a:extLst>
              <a:ext uri="{FF2B5EF4-FFF2-40B4-BE49-F238E27FC236}">
                <a16:creationId xmlns:a16="http://schemas.microsoft.com/office/drawing/2014/main" id="{67141584-6814-1140-9DE3-CDF030BE8FD8}"/>
              </a:ext>
            </a:extLst>
          </p:cNvPr>
          <p:cNvSpPr>
            <a:spLocks noChangeArrowheads="1"/>
          </p:cNvSpPr>
          <p:nvPr/>
        </p:nvSpPr>
        <p:spPr bwMode="auto">
          <a:xfrm>
            <a:off x="1000125" y="2786063"/>
            <a:ext cx="7143750"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cs typeface="Calibri" panose="020F0502020204030204" pitchFamily="34" charset="0"/>
              </a:rPr>
              <a:t> При представлении исходных данных следователь (суд) должен учитывать процессуальные требования, предъявляемые к объектам и образцам для экспертного исследования, в числе которых следовало бы назвать требования относимости, допустимости и достоверности.</a:t>
            </a:r>
            <a:endParaRPr lang="ru-RU" altLang="ru-RU" sz="1800">
              <a:latin typeface="Arial" panose="020B0604020202020204" pitchFamily="34" charset="0"/>
            </a:endParaRPr>
          </a:p>
        </p:txBody>
      </p:sp>
      <p:cxnSp>
        <p:nvCxnSpPr>
          <p:cNvPr id="21" name="Прямая соединительная линия 20">
            <a:extLst>
              <a:ext uri="{FF2B5EF4-FFF2-40B4-BE49-F238E27FC236}">
                <a16:creationId xmlns:a16="http://schemas.microsoft.com/office/drawing/2014/main" id="{C5F52A64-2E8C-4244-ACF8-C0C2CA269CBF}"/>
              </a:ext>
            </a:extLst>
          </p:cNvPr>
          <p:cNvCxnSpPr/>
          <p:nvPr/>
        </p:nvCxnSpPr>
        <p:spPr>
          <a:xfrm>
            <a:off x="4857750" y="2786063"/>
            <a:ext cx="142875"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Прямоугольник 1">
            <a:extLst>
              <a:ext uri="{FF2B5EF4-FFF2-40B4-BE49-F238E27FC236}">
                <a16:creationId xmlns:a16="http://schemas.microsoft.com/office/drawing/2014/main" id="{BA8412E4-8A90-A646-BDF7-CA03DDE9E7A5}"/>
              </a:ext>
            </a:extLst>
          </p:cNvPr>
          <p:cNvSpPr>
            <a:spLocks noChangeArrowheads="1"/>
          </p:cNvSpPr>
          <p:nvPr/>
        </p:nvSpPr>
        <p:spPr bwMode="auto">
          <a:xfrm>
            <a:off x="250825" y="188913"/>
            <a:ext cx="8642350" cy="64627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Примерный перечень вопросов, решаемых при производстве судебно-экспертного исследования объектов растительного происхождения: </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 какому роду, виду принадлежит представленное на исследование растение;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принадлежат ли представленные на исследование растения конкретному участку места происшествия;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 ли исследуемые объекты (сено, комбикорм, зерно и др.) и образцы общий источник происхождения;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 принадлежат ли единой массе;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 возраст спиленных деревьев;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признаки повреждения деревьев вредными насекомыми, грибками, гнилью;</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причина гибели древесных насаждений;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подвергался ли биологическому воздействию представленный объект;</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 представленных объектах растительной природы признаки воздействия факторов среды (условий хранения, транспортировки, биоповреждений);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когда, судя по имеющимся объектам растительной природы на предмете-носителе (субъекте), произошло их наслоение;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соответствует ли время их попадания на объект времени совершения преступления;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сколько времени, судя по имеющемуся комплексу растений в слое почвы над местом погребения, прошло со времени захоронения.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Прямоугольник 1">
            <a:extLst>
              <a:ext uri="{FF2B5EF4-FFF2-40B4-BE49-F238E27FC236}">
                <a16:creationId xmlns:a16="http://schemas.microsoft.com/office/drawing/2014/main" id="{453F8C31-02F2-8244-AB89-2A4CDAA35297}"/>
              </a:ext>
            </a:extLst>
          </p:cNvPr>
          <p:cNvSpPr>
            <a:spLocks noChangeArrowheads="1"/>
          </p:cNvSpPr>
          <p:nvPr/>
        </p:nvSpPr>
        <p:spPr bwMode="auto">
          <a:xfrm>
            <a:off x="155575" y="188913"/>
            <a:ext cx="8785225" cy="101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Привести полный перечень вопросов, которые могут быть поставлены на разрешение судебно-экспертного биологического исследования объектов растительного происхождения, невозможно в связи с многообразием исследуемых ею объектов и возможностей их попадания в сферу расследуемого события.</a:t>
            </a:r>
            <a:r>
              <a:rPr lang="ru-RU" altLang="ru-RU" sz="1500">
                <a:latin typeface="Arial" panose="020B0604020202020204" pitchFamily="34" charset="0"/>
              </a:rPr>
              <a:t> </a:t>
            </a:r>
          </a:p>
        </p:txBody>
      </p:sp>
      <p:sp>
        <p:nvSpPr>
          <p:cNvPr id="348162" name="Прямоугольник 2">
            <a:extLst>
              <a:ext uri="{FF2B5EF4-FFF2-40B4-BE49-F238E27FC236}">
                <a16:creationId xmlns:a16="http://schemas.microsoft.com/office/drawing/2014/main" id="{DDB1B28B-7F66-8C4A-AB51-62C36562D0F5}"/>
              </a:ext>
            </a:extLst>
          </p:cNvPr>
          <p:cNvSpPr>
            <a:spLocks noChangeArrowheads="1"/>
          </p:cNvSpPr>
          <p:nvPr/>
        </p:nvSpPr>
        <p:spPr bwMode="auto">
          <a:xfrm>
            <a:off x="155575" y="1268413"/>
            <a:ext cx="8785225" cy="5400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Объектами судебно-экспертного биологического исследования объектов растительного происхождения являются:</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нативные (неизмененные) целые растения и их части – стебель, листья, корень, цветы, плоды, семена, пыльца, кора, древесина;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совокупности растений, составляющих естественный ландшафт исследуемого участка местности;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совокупности растений, составляющих искусственный ландшафт исследуемого участка местности (парки, дачные участки, зоны отдыха), обусловленный производственной деятельностью человека, либо возникший в результате чрезвычайных ситуации (наводнений, селей, засухи, пожаров);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участок местности с растительным покровом;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контрольные образцы растений, изъятые за пределами исследуемого участка;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продукты жизнедеятельности растений – смола, млечный сок, пыльца, крахмал, плоды;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изделия из древесины, соломы, плетеная мебель, табак и табачные изделия;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продукты переработки растительного сырья: комбикорма, силосная масса, продукты переработки зерна, мука, бумага, опилки, сено и др.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плесневые грибы, деревянные конструкции, пораженные домовыми грибами;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материалы дела, относящиеся к предмету экспертизы – протоколы осмотра места происшествия, изъятия объектов для экспертного исследования и контрольных образцов растительной природы.</a:t>
            </a:r>
            <a:endParaRPr lang="ru-RU" altLang="ru-RU" sz="1500">
              <a:latin typeface="Consolas" panose="020B0609020204030204" pitchFamily="49" charset="0"/>
              <a:cs typeface="Consolas" panose="020B0609020204030204" pitchFamily="49" charset="0"/>
            </a:endParaRPr>
          </a:p>
          <a:p>
            <a:pPr algn="ctr">
              <a:spcBef>
                <a:spcPct val="0"/>
              </a:spcBef>
              <a:buFontTx/>
              <a:buNone/>
            </a:pPr>
            <a:r>
              <a:rPr lang="ru-RU" altLang="ru-RU" sz="1500" b="1">
                <a:solidFill>
                  <a:srgbClr val="000000"/>
                </a:solidFill>
                <a:latin typeface="Arial" panose="020B0604020202020204" pitchFamily="34" charset="0"/>
                <a:cs typeface="Consolas" panose="020B0609020204030204" pitchFamily="49" charset="0"/>
              </a:rPr>
              <a:t>При необходимости исследуются иные источники дополнительной информации: коллекционные материалы – гербарий, коллекция семян, деловой древесины; источники справочной информации – атласы, рецептурные справочники, ГОСТы.</a:t>
            </a:r>
          </a:p>
        </p:txBody>
      </p:sp>
    </p:spTree>
  </p:cSld>
  <p:clrMapOvr>
    <a:masterClrMapping/>
  </p:clrMapOvr>
  <p:transition>
    <p:wipe dir="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Прямоугольник 1">
            <a:extLst>
              <a:ext uri="{FF2B5EF4-FFF2-40B4-BE49-F238E27FC236}">
                <a16:creationId xmlns:a16="http://schemas.microsoft.com/office/drawing/2014/main" id="{5849E9A6-B21D-FD49-86EB-DA4D8C26C694}"/>
              </a:ext>
            </a:extLst>
          </p:cNvPr>
          <p:cNvSpPr>
            <a:spLocks noChangeArrowheads="1"/>
          </p:cNvSpPr>
          <p:nvPr/>
        </p:nvSpPr>
        <p:spPr bwMode="auto">
          <a:xfrm>
            <a:off x="250825" y="188913"/>
            <a:ext cx="8642350" cy="1076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Судебно-экспертное биологическое исследование объектов растительного происхождения исследует широкий круг объектов живой природы. Чтобы обнаружить, зафиксировать и подготовить эти объекты для экспертного исследования, необходимо соблюдать определенные правила.</a:t>
            </a:r>
            <a:r>
              <a:rPr lang="ru-RU" altLang="ru-RU" sz="1600">
                <a:latin typeface="Arial" panose="020B0604020202020204" pitchFamily="34" charset="0"/>
              </a:rPr>
              <a:t> </a:t>
            </a:r>
          </a:p>
        </p:txBody>
      </p:sp>
      <p:sp>
        <p:nvSpPr>
          <p:cNvPr id="349186" name="Прямоугольник 2">
            <a:extLst>
              <a:ext uri="{FF2B5EF4-FFF2-40B4-BE49-F238E27FC236}">
                <a16:creationId xmlns:a16="http://schemas.microsoft.com/office/drawing/2014/main" id="{28619F4D-E993-814E-A34C-2FC580EDC290}"/>
              </a:ext>
            </a:extLst>
          </p:cNvPr>
          <p:cNvSpPr>
            <a:spLocks noChangeArrowheads="1"/>
          </p:cNvSpPr>
          <p:nvPr/>
        </p:nvSpPr>
        <p:spPr bwMode="auto">
          <a:xfrm>
            <a:off x="250825" y="1493838"/>
            <a:ext cx="8642350" cy="1077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Подлежащие экспертному исследованию биологические объекты, которые находятся в жизнедеятельном состоянии и могут подвергнуться гниению, изменению признаков в результате цикла развития или под влиянием фактора среды, температурных колебаний, инсоляций, доставляются в кратчайшее время.</a:t>
            </a:r>
            <a:endParaRPr lang="ru-RU" altLang="ru-RU" sz="1600">
              <a:latin typeface="Consolas" panose="020B0609020204030204" pitchFamily="49" charset="0"/>
              <a:cs typeface="Consolas" panose="020B0609020204030204" pitchFamily="49" charset="0"/>
            </a:endParaRPr>
          </a:p>
        </p:txBody>
      </p:sp>
      <p:sp>
        <p:nvSpPr>
          <p:cNvPr id="349187" name="Прямоугольник 3">
            <a:extLst>
              <a:ext uri="{FF2B5EF4-FFF2-40B4-BE49-F238E27FC236}">
                <a16:creationId xmlns:a16="http://schemas.microsoft.com/office/drawing/2014/main" id="{A79E259F-464B-C64F-9FA8-708DF1E9EBF8}"/>
              </a:ext>
            </a:extLst>
          </p:cNvPr>
          <p:cNvSpPr>
            <a:spLocks noChangeArrowheads="1"/>
          </p:cNvSpPr>
          <p:nvPr/>
        </p:nvSpPr>
        <p:spPr bwMode="auto">
          <a:xfrm>
            <a:off x="250825" y="2762250"/>
            <a:ext cx="8642350"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Жесткие растительные объекты (листья, стебли, корни, древесину, сено, комбикорма) помещают в бумажные пакеты.</a:t>
            </a:r>
            <a:r>
              <a:rPr lang="ru-RU" altLang="ru-RU" sz="1600">
                <a:latin typeface="Arial" panose="020B0604020202020204" pitchFamily="34" charset="0"/>
              </a:rPr>
              <a:t> </a:t>
            </a:r>
          </a:p>
        </p:txBody>
      </p:sp>
      <p:sp>
        <p:nvSpPr>
          <p:cNvPr id="349188" name="Прямоугольник 4">
            <a:extLst>
              <a:ext uri="{FF2B5EF4-FFF2-40B4-BE49-F238E27FC236}">
                <a16:creationId xmlns:a16="http://schemas.microsoft.com/office/drawing/2014/main" id="{ACE96670-40E0-8948-8859-F394182421DC}"/>
              </a:ext>
            </a:extLst>
          </p:cNvPr>
          <p:cNvSpPr>
            <a:spLocks noChangeArrowheads="1"/>
          </p:cNvSpPr>
          <p:nvPr/>
        </p:nvSpPr>
        <p:spPr bwMode="auto">
          <a:xfrm>
            <a:off x="250825" y="3536950"/>
            <a:ext cx="8642350" cy="830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Комплексы ботанических объектов, несущих единую информацию (например, о месте происшествия) не следует разделять, а сравнительные образцы изымать в полном объеме, отражающем качественный состав.</a:t>
            </a:r>
            <a:r>
              <a:rPr lang="ru-RU" altLang="ru-RU" sz="1600">
                <a:latin typeface="Arial" panose="020B0604020202020204" pitchFamily="34" charset="0"/>
              </a:rPr>
              <a:t> </a:t>
            </a:r>
          </a:p>
        </p:txBody>
      </p:sp>
      <p:sp>
        <p:nvSpPr>
          <p:cNvPr id="349189" name="Прямоугольник 5">
            <a:extLst>
              <a:ext uri="{FF2B5EF4-FFF2-40B4-BE49-F238E27FC236}">
                <a16:creationId xmlns:a16="http://schemas.microsoft.com/office/drawing/2014/main" id="{8C29249E-D655-A344-8707-F4E2913A2831}"/>
              </a:ext>
            </a:extLst>
          </p:cNvPr>
          <p:cNvSpPr>
            <a:spLocks noChangeArrowheads="1"/>
          </p:cNvSpPr>
          <p:nvPr/>
        </p:nvSpPr>
        <p:spPr bwMode="auto">
          <a:xfrm>
            <a:off x="250825" y="4570413"/>
            <a:ext cx="8642350" cy="831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Растения, обитающие в водной среде и на участках местности с повышенной влажностью, следует представлять на экспертизу вместе с субстратом - в воде, почве, иле.</a:t>
            </a:r>
            <a:endParaRPr lang="ru-RU" altLang="ru-RU" sz="1600">
              <a:latin typeface="Consolas" panose="020B0609020204030204" pitchFamily="49" charset="0"/>
              <a:cs typeface="Consolas" panose="020B0609020204030204" pitchFamily="49" charset="0"/>
            </a:endParaRPr>
          </a:p>
        </p:txBody>
      </p:sp>
      <p:sp>
        <p:nvSpPr>
          <p:cNvPr id="349190" name="Прямоугольник 6">
            <a:extLst>
              <a:ext uri="{FF2B5EF4-FFF2-40B4-BE49-F238E27FC236}">
                <a16:creationId xmlns:a16="http://schemas.microsoft.com/office/drawing/2014/main" id="{4AC6B8A5-4016-764A-ADD5-00FFB4340022}"/>
              </a:ext>
            </a:extLst>
          </p:cNvPr>
          <p:cNvSpPr>
            <a:spLocks noChangeArrowheads="1"/>
          </p:cNvSpPr>
          <p:nvPr/>
        </p:nvSpPr>
        <p:spPr bwMode="auto">
          <a:xfrm>
            <a:off x="250825" y="5592763"/>
            <a:ext cx="8642350" cy="1076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Растения с локальных участков местности, предназначенные для сравнения с растениями или их частями на объектах-носителях, необходимо изымать в целом виде и упаковывать каждый вид в отдельные бумажные пакеты или картонные коробки с бумажными прокладками, предохраняющими объекты от механического повреждения.</a:t>
            </a:r>
            <a:r>
              <a:rPr lang="ru-RU" altLang="ru-RU" sz="1600">
                <a:latin typeface="Arial" panose="020B0604020202020204" pitchFamily="34" charset="0"/>
              </a:rPr>
              <a:t> </a:t>
            </a:r>
          </a:p>
        </p:txBody>
      </p:sp>
    </p:spTree>
  </p:cSld>
  <p:clrMapOvr>
    <a:masterClrMapping/>
  </p:clrMapOvr>
  <p:transition>
    <p:wipe dir="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Прямоугольник 1">
            <a:extLst>
              <a:ext uri="{FF2B5EF4-FFF2-40B4-BE49-F238E27FC236}">
                <a16:creationId xmlns:a16="http://schemas.microsoft.com/office/drawing/2014/main" id="{D450079D-F557-0C4D-BEE9-543F38119AF9}"/>
              </a:ext>
            </a:extLst>
          </p:cNvPr>
          <p:cNvSpPr>
            <a:spLocks noChangeArrowheads="1"/>
          </p:cNvSpPr>
          <p:nvPr/>
        </p:nvSpPr>
        <p:spPr bwMode="auto">
          <a:xfrm>
            <a:off x="358775" y="214313"/>
            <a:ext cx="8353425"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 изъятии и направлении на исследование биологических объектов из больших совокупностей или объемов (стог сена, хранилище комбикорма или зерна) в составе образцов должны быть все группы объектов, составляющих конкретную совокупность, либо отражающих содержимое всей массы, то есть образцы должны быть представительными</a:t>
            </a:r>
            <a:r>
              <a:rPr lang="ru-RU" altLang="ru-RU" sz="1600">
                <a:solidFill>
                  <a:srgbClr val="000000"/>
                </a:solidFill>
                <a:latin typeface="Arial" panose="020B0604020202020204" pitchFamily="34" charset="0"/>
                <a:cs typeface="Consolas" panose="020B0609020204030204" pitchFamily="49" charset="0"/>
              </a:rPr>
              <a:t>.</a:t>
            </a:r>
            <a:r>
              <a:rPr lang="ru-RU" altLang="ru-RU" sz="1600">
                <a:latin typeface="Arial" panose="020B0604020202020204" pitchFamily="34" charset="0"/>
              </a:rPr>
              <a:t> </a:t>
            </a:r>
          </a:p>
        </p:txBody>
      </p:sp>
      <p:sp>
        <p:nvSpPr>
          <p:cNvPr id="350210" name="Прямоугольник 2">
            <a:extLst>
              <a:ext uri="{FF2B5EF4-FFF2-40B4-BE49-F238E27FC236}">
                <a16:creationId xmlns:a16="http://schemas.microsoft.com/office/drawing/2014/main" id="{BEC26774-2F9B-A34C-BD91-5B7AB5BB10BC}"/>
              </a:ext>
            </a:extLst>
          </p:cNvPr>
          <p:cNvSpPr>
            <a:spLocks noChangeArrowheads="1"/>
          </p:cNvSpPr>
          <p:nvPr/>
        </p:nvSpPr>
        <p:spPr bwMode="auto">
          <a:xfrm>
            <a:off x="358775" y="1895475"/>
            <a:ext cx="8353425"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Если объектом экспертного исследования являются неперемещаемые объекты - растущие деревья, постройки, локальные участки местности, для изъятия объектов, их полного или частичного изучения привлекается эксперт.</a:t>
            </a:r>
            <a:r>
              <a:rPr lang="ru-RU" altLang="ru-RU" sz="1800">
                <a:latin typeface="Arial" panose="020B0604020202020204" pitchFamily="34" charset="0"/>
              </a:rPr>
              <a:t> </a:t>
            </a:r>
          </a:p>
        </p:txBody>
      </p:sp>
      <p:sp>
        <p:nvSpPr>
          <p:cNvPr id="350211" name="Прямоугольник 3">
            <a:extLst>
              <a:ext uri="{FF2B5EF4-FFF2-40B4-BE49-F238E27FC236}">
                <a16:creationId xmlns:a16="http://schemas.microsoft.com/office/drawing/2014/main" id="{6D75DA11-7553-0549-8783-D3FF7F072495}"/>
              </a:ext>
            </a:extLst>
          </p:cNvPr>
          <p:cNvSpPr>
            <a:spLocks noChangeArrowheads="1"/>
          </p:cNvSpPr>
          <p:nvPr/>
        </p:nvSpPr>
        <p:spPr bwMode="auto">
          <a:xfrm>
            <a:off x="358775" y="3298825"/>
            <a:ext cx="8353425"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Когда на предметах-носителях предполагается наличие микроследов (микроколичеств) растительного происхождения (пятен зелени, водорослей, пыльцы растений) - их поиск, фиксацию и исследование следует поручать специалистам-биологам.</a:t>
            </a:r>
            <a:endParaRPr lang="ru-RU" altLang="ru-RU" sz="1800">
              <a:latin typeface="Consolas" panose="020B0609020204030204" pitchFamily="49" charset="0"/>
              <a:cs typeface="Consolas" panose="020B0609020204030204" pitchFamily="49" charset="0"/>
            </a:endParaRPr>
          </a:p>
        </p:txBody>
      </p:sp>
      <p:sp>
        <p:nvSpPr>
          <p:cNvPr id="350212" name="Прямоугольник 4">
            <a:extLst>
              <a:ext uri="{FF2B5EF4-FFF2-40B4-BE49-F238E27FC236}">
                <a16:creationId xmlns:a16="http://schemas.microsoft.com/office/drawing/2014/main" id="{EC3C3DAF-1662-394E-9663-F473949337A3}"/>
              </a:ext>
            </a:extLst>
          </p:cNvPr>
          <p:cNvSpPr>
            <a:spLocks noChangeArrowheads="1"/>
          </p:cNvSpPr>
          <p:nvPr/>
        </p:nvSpPr>
        <p:spPr bwMode="auto">
          <a:xfrm>
            <a:off x="358775" y="4724400"/>
            <a:ext cx="8353425" cy="175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Вследствие того, что на поверхности предметов-носителей микроколичества биологического материала удерживаются очень слабо, необходимо предполагаемые места нахождения микроследов оклеить чистой бумагой или пленкой либо обшить белой тканью. Такая подготовка вещественных доказательств необходима, если перед экспертом ставится вопрос о самом следе (механизме его образования, давности).</a:t>
            </a:r>
            <a:endParaRPr lang="ru-RU" altLang="ru-RU" sz="18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Прямоугольник 1">
            <a:extLst>
              <a:ext uri="{FF2B5EF4-FFF2-40B4-BE49-F238E27FC236}">
                <a16:creationId xmlns:a16="http://schemas.microsoft.com/office/drawing/2014/main" id="{8A3946C0-AE20-854E-88EE-C110D624409E}"/>
              </a:ext>
            </a:extLst>
          </p:cNvPr>
          <p:cNvSpPr>
            <a:spLocks noChangeArrowheads="1"/>
          </p:cNvSpPr>
          <p:nvPr/>
        </p:nvSpPr>
        <p:spPr bwMode="auto">
          <a:xfrm>
            <a:off x="319088" y="2949575"/>
            <a:ext cx="8448675" cy="10207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Объекты биологического происхождения направляются на экспертное исследование в том состоянии, в котором они были обнаружены на месте происшествия вместе с предметом-носителем.</a:t>
            </a:r>
            <a:endParaRPr lang="ru-RU" altLang="ru-RU" sz="1100">
              <a:latin typeface="Consolas" panose="020B0609020204030204" pitchFamily="49" charset="0"/>
              <a:cs typeface="Consolas" panose="020B0609020204030204" pitchFamily="49" charset="0"/>
            </a:endParaRPr>
          </a:p>
        </p:txBody>
      </p:sp>
      <p:sp>
        <p:nvSpPr>
          <p:cNvPr id="351234" name="Прямоугольник 2">
            <a:extLst>
              <a:ext uri="{FF2B5EF4-FFF2-40B4-BE49-F238E27FC236}">
                <a16:creationId xmlns:a16="http://schemas.microsoft.com/office/drawing/2014/main" id="{3B324C60-0475-BF49-95D9-D811EAD7950D}"/>
              </a:ext>
            </a:extLst>
          </p:cNvPr>
          <p:cNvSpPr>
            <a:spLocks noChangeArrowheads="1"/>
          </p:cNvSpPr>
          <p:nvPr/>
        </p:nvSpPr>
        <p:spPr bwMode="auto">
          <a:xfrm>
            <a:off x="319088" y="4149725"/>
            <a:ext cx="8448675" cy="1338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Необходимо соблюдать правила раздельной упаковки объектов растительного происхождения, не рекомендуется упаковывать в герметичную тару – например, в полиэтиленовый пакет, во избежание их загнивания и уничтожения.</a:t>
            </a:r>
            <a:endParaRPr lang="ru-RU" altLang="ru-RU" sz="1100">
              <a:latin typeface="Consolas" panose="020B0609020204030204" pitchFamily="49" charset="0"/>
              <a:cs typeface="Consolas" panose="020B0609020204030204" pitchFamily="49" charset="0"/>
            </a:endParaRPr>
          </a:p>
        </p:txBody>
      </p:sp>
      <p:sp>
        <p:nvSpPr>
          <p:cNvPr id="351235" name="Прямоугольник 3">
            <a:extLst>
              <a:ext uri="{FF2B5EF4-FFF2-40B4-BE49-F238E27FC236}">
                <a16:creationId xmlns:a16="http://schemas.microsoft.com/office/drawing/2014/main" id="{11063EDE-A912-8B42-BBD6-23B3ADF59957}"/>
              </a:ext>
            </a:extLst>
          </p:cNvPr>
          <p:cNvSpPr>
            <a:spLocks noChangeArrowheads="1"/>
          </p:cNvSpPr>
          <p:nvPr/>
        </p:nvSpPr>
        <p:spPr bwMode="auto">
          <a:xfrm>
            <a:off x="300038" y="5667375"/>
            <a:ext cx="8467725" cy="10207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Если объекты хрупкие (обугленные, ветхие и т.д.), их упаковывают в коробки между амортизирующими прокладками, рекомендуется упаковка между прослойками бумаги или помещение их в отдельные пакеты.</a:t>
            </a:r>
            <a:endParaRPr lang="ru-RU" altLang="ru-RU" sz="1100">
              <a:latin typeface="Consolas" panose="020B0609020204030204" pitchFamily="49" charset="0"/>
              <a:cs typeface="Consolas" panose="020B0609020204030204" pitchFamily="49" charset="0"/>
            </a:endParaRPr>
          </a:p>
        </p:txBody>
      </p:sp>
      <p:sp>
        <p:nvSpPr>
          <p:cNvPr id="351236" name="Прямоугольник 4">
            <a:extLst>
              <a:ext uri="{FF2B5EF4-FFF2-40B4-BE49-F238E27FC236}">
                <a16:creationId xmlns:a16="http://schemas.microsoft.com/office/drawing/2014/main" id="{C8B34D8C-663B-0F4D-BC89-D456737EBEEB}"/>
              </a:ext>
            </a:extLst>
          </p:cNvPr>
          <p:cNvSpPr>
            <a:spLocks noChangeArrowheads="1"/>
          </p:cNvSpPr>
          <p:nvPr/>
        </p:nvSpPr>
        <p:spPr bwMode="auto">
          <a:xfrm>
            <a:off x="333375" y="180975"/>
            <a:ext cx="8434388" cy="2586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Примечание:</a:t>
            </a:r>
            <a:r>
              <a:rPr lang="ru-RU" altLang="ru-RU" sz="1800" b="1">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на объектах растительного происхождения, прекративших свою жизнедеятельность (сухие листья, стебли), следы контакта с иными предметами сохраняются длительное время. Фиксация объектов растительного происхождения или их следов требует соблюдения особой осторожности. При фиксации следов не могут быть применены слепочные и копировальные средства, поскольку они не отображают необходимые признаки, а в ряде случаев уничтожают микрообъекты в следах и тем самым ограничивают возможность специальных исследований (изучение эпидермы растений, спор, пыльцы и т.п</a:t>
            </a:r>
            <a:r>
              <a:rPr lang="ru-RU" altLang="ru-RU" sz="1800" b="1">
                <a:solidFill>
                  <a:srgbClr val="000000"/>
                </a:solidFill>
                <a:latin typeface="Arial" panose="020B0604020202020204" pitchFamily="34" charset="0"/>
                <a:cs typeface="Consolas" panose="020B0609020204030204" pitchFamily="49" charset="0"/>
              </a:rPr>
              <a:t>.).</a:t>
            </a:r>
            <a:r>
              <a:rPr lang="ru-RU" altLang="ru-RU" sz="1800" b="1">
                <a:latin typeface="Arial" panose="020B0604020202020204" pitchFamily="34" charset="0"/>
              </a:rPr>
              <a:t> </a:t>
            </a:r>
          </a:p>
        </p:txBody>
      </p:sp>
    </p:spTree>
  </p:cSld>
  <p:clrMapOvr>
    <a:masterClrMapping/>
  </p:clrMapOvr>
  <p:transition>
    <p:wipe dir="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Прямоугольник 1">
            <a:extLst>
              <a:ext uri="{FF2B5EF4-FFF2-40B4-BE49-F238E27FC236}">
                <a16:creationId xmlns:a16="http://schemas.microsoft.com/office/drawing/2014/main" id="{6BA66FCB-567E-314A-BFE9-B0987AE75E0B}"/>
              </a:ext>
            </a:extLst>
          </p:cNvPr>
          <p:cNvSpPr>
            <a:spLocks noChangeArrowheads="1"/>
          </p:cNvSpPr>
          <p:nvPr/>
        </p:nvSpPr>
        <p:spPr bwMode="auto">
          <a:xfrm>
            <a:off x="250825" y="333375"/>
            <a:ext cx="864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45. СУДЕБНО-ЭКСПЕРТНОЕ ИССЛЕДОВАНИЕ ОБЪЕКТОВ ЖИВОТНОГО ПРОИСХОЖДЕНИЯ </a:t>
            </a:r>
            <a:endParaRPr lang="ru-RU" altLang="ru-RU" sz="1800" dirty="0">
              <a:latin typeface="Arial" panose="020B0604020202020204" pitchFamily="34" charset="0"/>
            </a:endParaRPr>
          </a:p>
        </p:txBody>
      </p:sp>
      <p:sp>
        <p:nvSpPr>
          <p:cNvPr id="352258" name="Прямоугольник 2">
            <a:extLst>
              <a:ext uri="{FF2B5EF4-FFF2-40B4-BE49-F238E27FC236}">
                <a16:creationId xmlns:a16="http://schemas.microsoft.com/office/drawing/2014/main" id="{D5C135CB-F893-A143-A70D-2DFDF0D3B225}"/>
              </a:ext>
            </a:extLst>
          </p:cNvPr>
          <p:cNvSpPr>
            <a:spLocks noChangeArrowheads="1"/>
          </p:cNvSpPr>
          <p:nvPr/>
        </p:nvSpPr>
        <p:spPr bwMode="auto">
          <a:xfrm>
            <a:off x="247650" y="1125538"/>
            <a:ext cx="8640763" cy="1754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 судебно-экспертного биологического исследования объектов животного происхождения</a:t>
            </a:r>
            <a:r>
              <a:rPr lang="ru-RU" altLang="ru-RU" sz="1800" b="1">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составляют фактические данные, обстоятельства дел, устанавливаемые на основе специальных научных знаний в области зоологии, биологии, различных отраслей естественно-технических наук в целях исследования свойств и особенностей объектов животного происхождения, связанных с расследуемым происшествием</a:t>
            </a:r>
            <a:r>
              <a:rPr lang="ru-RU" altLang="ru-RU" sz="1800">
                <a:latin typeface="Arial" panose="020B0604020202020204" pitchFamily="34" charset="0"/>
              </a:rPr>
              <a:t> </a:t>
            </a:r>
          </a:p>
        </p:txBody>
      </p:sp>
      <p:sp>
        <p:nvSpPr>
          <p:cNvPr id="352259" name="Прямоугольник 3">
            <a:extLst>
              <a:ext uri="{FF2B5EF4-FFF2-40B4-BE49-F238E27FC236}">
                <a16:creationId xmlns:a16="http://schemas.microsoft.com/office/drawing/2014/main" id="{F7A0AD21-19A2-0E47-873E-07F0A7044605}"/>
              </a:ext>
            </a:extLst>
          </p:cNvPr>
          <p:cNvSpPr>
            <a:spLocks noChangeArrowheads="1"/>
          </p:cNvSpPr>
          <p:nvPr/>
        </p:nvSpPr>
        <p:spPr bwMode="auto">
          <a:xfrm>
            <a:off x="247650" y="3108325"/>
            <a:ext cx="8640763" cy="3416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Задачами данного вида экспертного исследования являются обстоятельства, связанные с установлением:</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природы исследуемого объекта животного происхождения и отнесения его к определенной таксономической группе (отряду, семейству, роду, виду);</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общей родовой, групповой принадлежности сравниваемых объектов;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принадлежности сравниваемых объектов к общему или единому (конкретному) источнику происхождения;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принадлежности исследуемого объекта (отделенной части) конкретному объекту животного происхождения (то есть принадлежности части объекта целому);</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причинно-следственных связей между объектом и событием преступления;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временных связей исследуемого объекта с расследуемым событием.</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Прямоугольник 1">
            <a:extLst>
              <a:ext uri="{FF2B5EF4-FFF2-40B4-BE49-F238E27FC236}">
                <a16:creationId xmlns:a16="http://schemas.microsoft.com/office/drawing/2014/main" id="{1949CCDD-45B4-2045-8704-7ED9616E0BC0}"/>
              </a:ext>
            </a:extLst>
          </p:cNvPr>
          <p:cNvSpPr>
            <a:spLocks noChangeArrowheads="1"/>
          </p:cNvSpPr>
          <p:nvPr/>
        </p:nvSpPr>
        <p:spPr bwMode="auto">
          <a:xfrm>
            <a:off x="142875" y="196850"/>
            <a:ext cx="8858250" cy="646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производстве данной экспертизы решаются следующие вопросы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относятся ли обнаруженные на предмете-носителе микрочастицы вещества к объектам животного происхождения;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какому виду, роду, семейству, отряду, относится представленный на исследование объект;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 возраст, пол животного, части которого представлены на исследование;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являются ли волокна, обнаруженные на месте происшествия (или предмете-носителе), волосами животного; какому животному они принадлежат; каков механизм отделения волос животного;</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 ли представленные частицы животного происхождения общую родовую (групповую) принадлежность с образцами, представленными для экспертного исследования;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составляли ли до разделения части (шкуры, кожи, фрагменты тела животного, птицы, рыбы) единое целое;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являются ли волосы животного частью конкретного изделия;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какому воздействию (механическому, термическому, биологическому, химическому) подвергался объект животного происхождения;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 представленных биологических объектах признаки воздействия фактора среды (условий хранения, транспортировки, биоповреждений);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когда, судя по имеющимся объектам биологического происхождения на предмете-носителе, произошло их наслоение; соответствует ли время их попадания на конкретный субъект (предмет-носитель) времени совершения преступления.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Прямоугольник 1">
            <a:extLst>
              <a:ext uri="{FF2B5EF4-FFF2-40B4-BE49-F238E27FC236}">
                <a16:creationId xmlns:a16="http://schemas.microsoft.com/office/drawing/2014/main" id="{CAED79D6-D531-2A4A-9AA9-1E1A78CE8ECB}"/>
              </a:ext>
            </a:extLst>
          </p:cNvPr>
          <p:cNvSpPr>
            <a:spLocks noChangeArrowheads="1"/>
          </p:cNvSpPr>
          <p:nvPr/>
        </p:nvSpPr>
        <p:spPr bwMode="auto">
          <a:xfrm>
            <a:off x="250825" y="188913"/>
            <a:ext cx="8713788" cy="13223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Объектами судебно-экспертного биологического исследования объектов животного происхождения</a:t>
            </a:r>
            <a:r>
              <a:rPr lang="ru-RU" altLang="ru-RU" sz="1600">
                <a:solidFill>
                  <a:srgbClr val="000000"/>
                </a:solidFill>
                <a:latin typeface="Arial" panose="020B0604020202020204" pitchFamily="34" charset="0"/>
                <a:cs typeface="Consolas" panose="020B0609020204030204" pitchFamily="49" charset="0"/>
              </a:rPr>
              <a:t> являются живые организмы различного уровня организации - одноклеточные организмы, биологические сообщества, животные или их отдельные части, продукты жизнедеятельности животных, продукты переработки животного сырья, среда обитания животного. </a:t>
            </a:r>
            <a:endParaRPr lang="ru-RU" altLang="ru-RU" sz="1600">
              <a:latin typeface="Consolas" panose="020B0609020204030204" pitchFamily="49" charset="0"/>
              <a:cs typeface="Consolas" panose="020B0609020204030204" pitchFamily="49" charset="0"/>
            </a:endParaRPr>
          </a:p>
        </p:txBody>
      </p:sp>
      <p:sp>
        <p:nvSpPr>
          <p:cNvPr id="354306" name="Прямоугольник 2">
            <a:extLst>
              <a:ext uri="{FF2B5EF4-FFF2-40B4-BE49-F238E27FC236}">
                <a16:creationId xmlns:a16="http://schemas.microsoft.com/office/drawing/2014/main" id="{07C4308C-929F-3047-9B4A-52BD425ADB2F}"/>
              </a:ext>
            </a:extLst>
          </p:cNvPr>
          <p:cNvSpPr>
            <a:spLocks noChangeArrowheads="1"/>
          </p:cNvSpPr>
          <p:nvPr/>
        </p:nvSpPr>
        <p:spPr bwMode="auto">
          <a:xfrm>
            <a:off x="250825" y="1658938"/>
            <a:ext cx="8713788"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Непосредственными объектами экспертного исследования могут быть:</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живые особи и тушки мертвых животных;</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целые животные или их отдельные части (волосы, шкуры, рога);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птицы – целые особи и их отдельные части (перья, крылья, ноги, голова);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рыбы – целые особи и их отдельные части (чешуя, плавники, голова);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взрослые насекомые, их личиночные стадии, части хитинового скелета.</a:t>
            </a:r>
            <a:endParaRPr lang="ru-RU" altLang="ru-RU" sz="1100">
              <a:latin typeface="Consolas" panose="020B0609020204030204" pitchFamily="49" charset="0"/>
              <a:cs typeface="Consolas" panose="020B0609020204030204" pitchFamily="49" charset="0"/>
            </a:endParaRPr>
          </a:p>
        </p:txBody>
      </p:sp>
      <p:sp>
        <p:nvSpPr>
          <p:cNvPr id="354307" name="Прямоугольник 3">
            <a:extLst>
              <a:ext uri="{FF2B5EF4-FFF2-40B4-BE49-F238E27FC236}">
                <a16:creationId xmlns:a16="http://schemas.microsoft.com/office/drawing/2014/main" id="{7C0DE938-930A-5849-B7AA-425A0E47E7A6}"/>
              </a:ext>
            </a:extLst>
          </p:cNvPr>
          <p:cNvSpPr>
            <a:spLocks noChangeArrowheads="1"/>
          </p:cNvSpPr>
          <p:nvPr/>
        </p:nvSpPr>
        <p:spPr bwMode="auto">
          <a:xfrm>
            <a:off x="252413" y="3405188"/>
            <a:ext cx="8712200"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Продукты жизнедеятельности живых организмов:</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животных – экскременты, выделения органов внутренней секреции или сами органы, желчные пузыри и камни, половые железы и их секреты (струя оленей);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насекомых – паутина, коконы, прополис, мед;</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выделанные кожи и изделия из них, шерсть, меха, овчинно-шубное сырье, изделия из рогового и костного сырья и так далее.</a:t>
            </a:r>
            <a:endParaRPr lang="ru-RU" altLang="ru-RU" sz="1500">
              <a:latin typeface="Consolas" panose="020B0609020204030204" pitchFamily="49" charset="0"/>
              <a:cs typeface="Consolas" panose="020B0609020204030204" pitchFamily="49" charset="0"/>
            </a:endParaRPr>
          </a:p>
        </p:txBody>
      </p:sp>
      <p:sp>
        <p:nvSpPr>
          <p:cNvPr id="354308" name="Прямоугольник 4">
            <a:extLst>
              <a:ext uri="{FF2B5EF4-FFF2-40B4-BE49-F238E27FC236}">
                <a16:creationId xmlns:a16="http://schemas.microsoft.com/office/drawing/2014/main" id="{4E0E876D-5022-8B4C-BC18-4AE170B21998}"/>
              </a:ext>
            </a:extLst>
          </p:cNvPr>
          <p:cNvSpPr>
            <a:spLocks noChangeArrowheads="1"/>
          </p:cNvSpPr>
          <p:nvPr/>
        </p:nvSpPr>
        <p:spPr bwMode="auto">
          <a:xfrm>
            <a:off x="252413" y="4970463"/>
            <a:ext cx="8712200" cy="1708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Иными объектами биологического исследования могут быть:</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контрольные образцы, изъятые с места происшествия;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коллекционный материал (меха, перья, шерсть, волосы);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источники справочной информации – сопроводительная информация, атласы, ГОСТы, рецептурные справочники;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материалы уголовного дела, относящиеся к предмету экспертизы – протоколы осмотра места происшествия, изъятия вещественных доказательств.</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Прямоугольник 1">
            <a:extLst>
              <a:ext uri="{FF2B5EF4-FFF2-40B4-BE49-F238E27FC236}">
                <a16:creationId xmlns:a16="http://schemas.microsoft.com/office/drawing/2014/main" id="{DDAE4C52-970A-714A-B331-30D1CA518902}"/>
              </a:ext>
            </a:extLst>
          </p:cNvPr>
          <p:cNvSpPr>
            <a:spLocks noChangeArrowheads="1"/>
          </p:cNvSpPr>
          <p:nvPr/>
        </p:nvSpPr>
        <p:spPr bwMode="auto">
          <a:xfrm>
            <a:off x="228600" y="174625"/>
            <a:ext cx="8736013" cy="1076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Привести полный перечень вопросов, которые могут быть поставлены на разрешение судебно-экспертного биологического исследования объектов животного происхождения, невозможно в связи с многообразием исследуемых ею объектов и возможностей их попадания в сферу расследуемого события.</a:t>
            </a:r>
            <a:r>
              <a:rPr lang="ru-RU" altLang="ru-RU" sz="1600">
                <a:latin typeface="Arial" panose="020B0604020202020204" pitchFamily="34" charset="0"/>
              </a:rPr>
              <a:t> </a:t>
            </a:r>
          </a:p>
        </p:txBody>
      </p:sp>
      <p:sp>
        <p:nvSpPr>
          <p:cNvPr id="355330" name="Прямоугольник 2">
            <a:extLst>
              <a:ext uri="{FF2B5EF4-FFF2-40B4-BE49-F238E27FC236}">
                <a16:creationId xmlns:a16="http://schemas.microsoft.com/office/drawing/2014/main" id="{12CD7144-4F0F-994E-913B-69CE04B54F5E}"/>
              </a:ext>
            </a:extLst>
          </p:cNvPr>
          <p:cNvSpPr>
            <a:spLocks noChangeArrowheads="1"/>
          </p:cNvSpPr>
          <p:nvPr/>
        </p:nvSpPr>
        <p:spPr bwMode="auto">
          <a:xfrm>
            <a:off x="234950" y="-892175"/>
            <a:ext cx="85693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endParaRPr lang="ru-RU" altLang="ru-RU" sz="1800">
              <a:solidFill>
                <a:srgbClr val="000000"/>
              </a:solidFill>
              <a:latin typeface="Arial" panose="020B0604020202020204" pitchFamily="34" charset="0"/>
              <a:cs typeface="Consolas" panose="020B0609020204030204" pitchFamily="49" charset="0"/>
            </a:endParaRPr>
          </a:p>
        </p:txBody>
      </p:sp>
      <p:sp>
        <p:nvSpPr>
          <p:cNvPr id="355331" name="Прямоугольник 3">
            <a:extLst>
              <a:ext uri="{FF2B5EF4-FFF2-40B4-BE49-F238E27FC236}">
                <a16:creationId xmlns:a16="http://schemas.microsoft.com/office/drawing/2014/main" id="{B6BDA7E4-DD20-1643-A07F-A3EEB53BE30E}"/>
              </a:ext>
            </a:extLst>
          </p:cNvPr>
          <p:cNvSpPr>
            <a:spLocks noChangeArrowheads="1"/>
          </p:cNvSpPr>
          <p:nvPr/>
        </p:nvSpPr>
        <p:spPr bwMode="auto">
          <a:xfrm>
            <a:off x="228600" y="1381125"/>
            <a:ext cx="8736013" cy="1076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Судебно-экспертное биологическое исследование объектов животного происхождения исследует широкий круг объектов живой природы. Чтобы обнаружить, зафиксировать и подготовить эти объекты для экспертного исследования, необходимо соблюдать определенные правила</a:t>
            </a:r>
            <a:r>
              <a:rPr lang="ru-RU" altLang="ru-RU" sz="1600">
                <a:latin typeface="Arial" panose="020B0604020202020204" pitchFamily="34" charset="0"/>
              </a:rPr>
              <a:t> </a:t>
            </a:r>
          </a:p>
        </p:txBody>
      </p:sp>
      <p:sp>
        <p:nvSpPr>
          <p:cNvPr id="355332" name="Прямоугольник 4">
            <a:extLst>
              <a:ext uri="{FF2B5EF4-FFF2-40B4-BE49-F238E27FC236}">
                <a16:creationId xmlns:a16="http://schemas.microsoft.com/office/drawing/2014/main" id="{7EE37C86-D5F9-0A45-BDEA-6CC5D7224AC7}"/>
              </a:ext>
            </a:extLst>
          </p:cNvPr>
          <p:cNvSpPr>
            <a:spLocks noChangeArrowheads="1"/>
          </p:cNvSpPr>
          <p:nvPr/>
        </p:nvSpPr>
        <p:spPr bwMode="auto">
          <a:xfrm>
            <a:off x="228600" y="2568575"/>
            <a:ext cx="8736013" cy="1206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Подлежащие экспертному исследованию биологические объекты, которые находятся в жизнедеятельном состоянии и могут подвергнуться гниению, изменению признаков в результате цикла развития или под влиянием фактора среды, температурных колебаний, инсоляций, доставляются в кратчайшее время.</a:t>
            </a:r>
            <a:endParaRPr lang="ru-RU" altLang="ru-RU" sz="1600">
              <a:latin typeface="Consolas" panose="020B0609020204030204" pitchFamily="49" charset="0"/>
              <a:cs typeface="Consolas" panose="020B0609020204030204" pitchFamily="49" charset="0"/>
            </a:endParaRPr>
          </a:p>
        </p:txBody>
      </p:sp>
      <p:sp>
        <p:nvSpPr>
          <p:cNvPr id="355333" name="Прямоугольник 5">
            <a:extLst>
              <a:ext uri="{FF2B5EF4-FFF2-40B4-BE49-F238E27FC236}">
                <a16:creationId xmlns:a16="http://schemas.microsoft.com/office/drawing/2014/main" id="{65038B64-9D7B-364A-B887-3D05EACAECF3}"/>
              </a:ext>
            </a:extLst>
          </p:cNvPr>
          <p:cNvSpPr>
            <a:spLocks noChangeArrowheads="1"/>
          </p:cNvSpPr>
          <p:nvPr/>
        </p:nvSpPr>
        <p:spPr bwMode="auto">
          <a:xfrm>
            <a:off x="217488" y="3886200"/>
            <a:ext cx="8736012" cy="12049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Живые объекты животного происхождения необходимо помещать в стеклянные или полимерные емкости с обеспечением доступа воздуха. Жесткие мертвые объекты животного происхождения и их части необходимо упаковывать в коробки, чтобы избежать поломки.</a:t>
            </a:r>
            <a:endParaRPr lang="ru-RU" altLang="ru-RU" sz="1600">
              <a:latin typeface="Consolas" panose="020B0609020204030204" pitchFamily="49" charset="0"/>
              <a:cs typeface="Consolas" panose="020B0609020204030204" pitchFamily="49" charset="0"/>
            </a:endParaRPr>
          </a:p>
        </p:txBody>
      </p:sp>
      <p:sp>
        <p:nvSpPr>
          <p:cNvPr id="355334" name="Прямоугольник 6">
            <a:extLst>
              <a:ext uri="{FF2B5EF4-FFF2-40B4-BE49-F238E27FC236}">
                <a16:creationId xmlns:a16="http://schemas.microsoft.com/office/drawing/2014/main" id="{11024E19-84EE-FE46-A2DE-373AAA13BF36}"/>
              </a:ext>
            </a:extLst>
          </p:cNvPr>
          <p:cNvSpPr>
            <a:spLocks noChangeArrowheads="1"/>
          </p:cNvSpPr>
          <p:nvPr/>
        </p:nvSpPr>
        <p:spPr bwMode="auto">
          <a:xfrm>
            <a:off x="234950" y="5203825"/>
            <a:ext cx="8718550" cy="6381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Мягкотелые объекты следует помещать в фиксирующие жидкости (формалин, спирт) или пересыпать солью (шкуры, кожу, кости, содержимое желудков).</a:t>
            </a:r>
            <a:endParaRPr lang="ru-RU" altLang="ru-RU" sz="1600">
              <a:latin typeface="Consolas" panose="020B0609020204030204" pitchFamily="49" charset="0"/>
              <a:cs typeface="Consolas" panose="020B0609020204030204" pitchFamily="49" charset="0"/>
            </a:endParaRPr>
          </a:p>
        </p:txBody>
      </p:sp>
      <p:sp>
        <p:nvSpPr>
          <p:cNvPr id="355335" name="Прямоугольник 7">
            <a:extLst>
              <a:ext uri="{FF2B5EF4-FFF2-40B4-BE49-F238E27FC236}">
                <a16:creationId xmlns:a16="http://schemas.microsoft.com/office/drawing/2014/main" id="{C9AE66A0-E2D4-E448-ADB9-864CE6BE5096}"/>
              </a:ext>
            </a:extLst>
          </p:cNvPr>
          <p:cNvSpPr>
            <a:spLocks noChangeArrowheads="1"/>
          </p:cNvSpPr>
          <p:nvPr/>
        </p:nvSpPr>
        <p:spPr bwMode="auto">
          <a:xfrm>
            <a:off x="228600" y="5913438"/>
            <a:ext cx="8718550" cy="830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Животные, обитающие в водной среде и на участках местности с повышенной влажностью, следует представлять на экспертизу вместе с субстратом - в воде, почве, иле.</a:t>
            </a:r>
            <a:r>
              <a:rPr lang="ru-RU" altLang="ru-RU" sz="1600">
                <a:latin typeface="Arial" panose="020B0604020202020204" pitchFamily="34" charset="0"/>
              </a:rPr>
              <a:t> </a:t>
            </a:r>
          </a:p>
        </p:txBody>
      </p:sp>
    </p:spTree>
  </p:cSld>
  <p:clrMapOvr>
    <a:masterClrMapping/>
  </p:clrMapOvr>
  <p:transition>
    <p:wipe dir="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Прямоугольник 1">
            <a:extLst>
              <a:ext uri="{FF2B5EF4-FFF2-40B4-BE49-F238E27FC236}">
                <a16:creationId xmlns:a16="http://schemas.microsoft.com/office/drawing/2014/main" id="{076A6A6A-084D-2545-8BAE-1E40BBE48476}"/>
              </a:ext>
            </a:extLst>
          </p:cNvPr>
          <p:cNvSpPr>
            <a:spLocks noChangeArrowheads="1"/>
          </p:cNvSpPr>
          <p:nvPr/>
        </p:nvSpPr>
        <p:spPr bwMode="auto">
          <a:xfrm>
            <a:off x="179388" y="188913"/>
            <a:ext cx="8785225" cy="1076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При изъятии и направлении на исследование биологических объектов из больших совокупностей или объемов (шерстное сырье и др.) в составе образцов должны быть все группы объектов, составляющих конкретную совокупность, либо отражающих содержимое всей массы, то есть образцы должны быть представительными.</a:t>
            </a:r>
            <a:r>
              <a:rPr lang="ru-RU" altLang="ru-RU" sz="1600">
                <a:latin typeface="Arial" panose="020B0604020202020204" pitchFamily="34" charset="0"/>
              </a:rPr>
              <a:t> </a:t>
            </a:r>
          </a:p>
        </p:txBody>
      </p:sp>
      <p:sp>
        <p:nvSpPr>
          <p:cNvPr id="356354" name="Прямоугольник 2">
            <a:extLst>
              <a:ext uri="{FF2B5EF4-FFF2-40B4-BE49-F238E27FC236}">
                <a16:creationId xmlns:a16="http://schemas.microsoft.com/office/drawing/2014/main" id="{C2B8FBA4-4A60-EB44-9B61-352C9F4F2D78}"/>
              </a:ext>
            </a:extLst>
          </p:cNvPr>
          <p:cNvSpPr>
            <a:spLocks noChangeArrowheads="1"/>
          </p:cNvSpPr>
          <p:nvPr/>
        </p:nvSpPr>
        <p:spPr bwMode="auto">
          <a:xfrm>
            <a:off x="179388" y="1412875"/>
            <a:ext cx="8785225"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Если объектом экспертного исследования являются неперемещаемые объекты, для изъятия объектов, их полного или частичного изучения привлекается эксперт.</a:t>
            </a:r>
            <a:r>
              <a:rPr lang="ru-RU" altLang="ru-RU" sz="1600">
                <a:latin typeface="Arial" panose="020B0604020202020204" pitchFamily="34" charset="0"/>
              </a:rPr>
              <a:t> </a:t>
            </a:r>
          </a:p>
        </p:txBody>
      </p:sp>
      <p:sp>
        <p:nvSpPr>
          <p:cNvPr id="356355" name="Прямоугольник 3">
            <a:extLst>
              <a:ext uri="{FF2B5EF4-FFF2-40B4-BE49-F238E27FC236}">
                <a16:creationId xmlns:a16="http://schemas.microsoft.com/office/drawing/2014/main" id="{FB91FA01-5070-5141-9DD3-7B7A8C458A6D}"/>
              </a:ext>
            </a:extLst>
          </p:cNvPr>
          <p:cNvSpPr>
            <a:spLocks noChangeArrowheads="1"/>
          </p:cNvSpPr>
          <p:nvPr/>
        </p:nvSpPr>
        <p:spPr bwMode="auto">
          <a:xfrm>
            <a:off x="179388" y="2144713"/>
            <a:ext cx="8785225" cy="830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Когда на предметах-носителях предполагается наличие микроследов (микроколичеств) животного происхождения (единичных волос и др.) - их поиск, фиксацию и исследование следует поручать специалистам-биологам.</a:t>
            </a:r>
            <a:endParaRPr lang="ru-RU" altLang="ru-RU" sz="1600">
              <a:latin typeface="Consolas" panose="020B0609020204030204" pitchFamily="49" charset="0"/>
              <a:cs typeface="Consolas" panose="020B0609020204030204" pitchFamily="49" charset="0"/>
            </a:endParaRPr>
          </a:p>
        </p:txBody>
      </p:sp>
      <p:sp>
        <p:nvSpPr>
          <p:cNvPr id="356356" name="Прямоугольник 4">
            <a:extLst>
              <a:ext uri="{FF2B5EF4-FFF2-40B4-BE49-F238E27FC236}">
                <a16:creationId xmlns:a16="http://schemas.microsoft.com/office/drawing/2014/main" id="{1EB3D1B6-0E49-B54A-92E1-7EBD0FE63C1D}"/>
              </a:ext>
            </a:extLst>
          </p:cNvPr>
          <p:cNvSpPr>
            <a:spLocks noChangeArrowheads="1"/>
          </p:cNvSpPr>
          <p:nvPr/>
        </p:nvSpPr>
        <p:spPr bwMode="auto">
          <a:xfrm>
            <a:off x="179388" y="3122613"/>
            <a:ext cx="8785225" cy="1323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Вследствие того, что на поверхности предметов-носителей микроколичества биологического материала удерживаются очень слабо, необходимо предполагаемые места нахождения микроследов оклеить чистой бумагой или пленкой либо обшить белой тканью. Такая подготовка вещественных доказательств необходима, если перед экспертом ставится вопрос о самом следе (механизме его образования, давности).</a:t>
            </a:r>
            <a:endParaRPr lang="ru-RU" altLang="ru-RU" sz="1600">
              <a:latin typeface="Consolas" panose="020B0609020204030204" pitchFamily="49" charset="0"/>
              <a:cs typeface="Consolas" panose="020B0609020204030204" pitchFamily="49" charset="0"/>
            </a:endParaRPr>
          </a:p>
        </p:txBody>
      </p:sp>
      <p:sp>
        <p:nvSpPr>
          <p:cNvPr id="356357" name="Прямоугольник 5">
            <a:extLst>
              <a:ext uri="{FF2B5EF4-FFF2-40B4-BE49-F238E27FC236}">
                <a16:creationId xmlns:a16="http://schemas.microsoft.com/office/drawing/2014/main" id="{BF9E10F6-73D1-C641-8DE0-D227B152B677}"/>
              </a:ext>
            </a:extLst>
          </p:cNvPr>
          <p:cNvSpPr>
            <a:spLocks noChangeArrowheads="1"/>
          </p:cNvSpPr>
          <p:nvPr/>
        </p:nvSpPr>
        <p:spPr bwMode="auto">
          <a:xfrm>
            <a:off x="179388" y="4592638"/>
            <a:ext cx="8785225" cy="1077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В случае обнаружения и изъятия жизнедеятельности животных (насекомых, моллюсков, червей) их следует упаковывать для хранения и транспортировки в плотно укупоренные стеклянные или металлические емкости (пробирки, пузырьки, коробки), в постановлении при этом следует сделать отметку о том, что животные изымались жизнедеятельными.</a:t>
            </a:r>
            <a:r>
              <a:rPr lang="ru-RU" altLang="ru-RU" sz="1600">
                <a:latin typeface="Arial" panose="020B0604020202020204" pitchFamily="34" charset="0"/>
              </a:rPr>
              <a:t> </a:t>
            </a:r>
          </a:p>
        </p:txBody>
      </p:sp>
      <p:sp>
        <p:nvSpPr>
          <p:cNvPr id="356358" name="Прямоугольник 6">
            <a:extLst>
              <a:ext uri="{FF2B5EF4-FFF2-40B4-BE49-F238E27FC236}">
                <a16:creationId xmlns:a16="http://schemas.microsoft.com/office/drawing/2014/main" id="{AB914896-831E-DC4D-9A15-5BF1F0C413F2}"/>
              </a:ext>
            </a:extLst>
          </p:cNvPr>
          <p:cNvSpPr>
            <a:spLocks noChangeArrowheads="1"/>
          </p:cNvSpPr>
          <p:nvPr/>
        </p:nvSpPr>
        <p:spPr bwMode="auto">
          <a:xfrm>
            <a:off x="179388" y="5816600"/>
            <a:ext cx="8785225" cy="6397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Образцы воды, с имеющимися в ней биокомплексами, следует немедленно доставлять на экспертное исследование.</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Прямоугольник 3">
            <a:extLst>
              <a:ext uri="{FF2B5EF4-FFF2-40B4-BE49-F238E27FC236}">
                <a16:creationId xmlns:a16="http://schemas.microsoft.com/office/drawing/2014/main" id="{976D1135-6C49-064C-BBF3-9F907594157E}"/>
              </a:ext>
            </a:extLst>
          </p:cNvPr>
          <p:cNvSpPr>
            <a:spLocks noChangeArrowheads="1"/>
          </p:cNvSpPr>
          <p:nvPr/>
        </p:nvSpPr>
        <p:spPr bwMode="auto">
          <a:xfrm>
            <a:off x="357188" y="285750"/>
            <a:ext cx="8501062" cy="2170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500" b="1">
                <a:latin typeface="Arial" panose="020B0604020202020204" pitchFamily="34" charset="0"/>
              </a:rPr>
              <a:t>Орган (лицо), назначивший экспертизу, представляет руководителю территориального подразделения объекты экспертизы и иные материалы, необходимые для проведения экспертных исследований и дачи заключения, которые в тот же день регистрируются в Журнале регистрации материалов, поступающих для производства судебных экспертиз по формам, согласно приложениям 1, 5-10 к Правилам обращения с объектами судебной экспертизы, утвержденными приказом Министра юстиции Республики Казахстан от 27 марта 2017 года № 305, зарегистрирован в Реестре государственной регистрации нормативных правовых актов № 14958). </a:t>
            </a:r>
          </a:p>
        </p:txBody>
      </p:sp>
      <p:sp>
        <p:nvSpPr>
          <p:cNvPr id="54274" name="Прямоугольник 4">
            <a:extLst>
              <a:ext uri="{FF2B5EF4-FFF2-40B4-BE49-F238E27FC236}">
                <a16:creationId xmlns:a16="http://schemas.microsoft.com/office/drawing/2014/main" id="{A25589B6-E434-694D-990A-F8EEC2B258B0}"/>
              </a:ext>
            </a:extLst>
          </p:cNvPr>
          <p:cNvSpPr>
            <a:spLocks noChangeArrowheads="1"/>
          </p:cNvSpPr>
          <p:nvPr/>
        </p:nvSpPr>
        <p:spPr bwMode="auto">
          <a:xfrm>
            <a:off x="1357313" y="3286125"/>
            <a:ext cx="6500812"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Экспертизы проводятся в специально оборудованном помещении, за исключением следующих случаев:</a:t>
            </a:r>
          </a:p>
        </p:txBody>
      </p:sp>
      <p:sp>
        <p:nvSpPr>
          <p:cNvPr id="54275" name="Прямоугольник 5">
            <a:extLst>
              <a:ext uri="{FF2B5EF4-FFF2-40B4-BE49-F238E27FC236}">
                <a16:creationId xmlns:a16="http://schemas.microsoft.com/office/drawing/2014/main" id="{8FD5CB6E-C489-3E4C-9FF1-625C0E1E6043}"/>
              </a:ext>
            </a:extLst>
          </p:cNvPr>
          <p:cNvSpPr>
            <a:spLocks noChangeArrowheads="1"/>
          </p:cNvSpPr>
          <p:nvPr/>
        </p:nvSpPr>
        <p:spPr bwMode="auto">
          <a:xfrm>
            <a:off x="357188" y="5572125"/>
            <a:ext cx="8572500" cy="1192213"/>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При производстве экспертизы вне специально оборудованного помещения орган (лицо), назначивший экспертизу, обеспечивает доставку эксперта к месту</a:t>
            </a:r>
          </a:p>
          <a:p>
            <a:pPr algn="ctr" eaLnBrk="1" hangingPunct="1">
              <a:spcBef>
                <a:spcPct val="0"/>
              </a:spcBef>
              <a:buFontTx/>
              <a:buNone/>
            </a:pPr>
            <a:r>
              <a:rPr lang="ru-RU" altLang="ru-RU" sz="1600" b="1">
                <a:latin typeface="Arial" panose="020B0604020202020204" pitchFamily="34" charset="0"/>
              </a:rPr>
              <a:t>нахождения объектов, беспрепятственный доступ к ним и условия, необходимые для проведения экспертного исследования</a:t>
            </a:r>
            <a:endParaRPr lang="ru-RU" altLang="ru-RU" sz="1600">
              <a:latin typeface="Arial" panose="020B0604020202020204" pitchFamily="34" charset="0"/>
            </a:endParaRPr>
          </a:p>
        </p:txBody>
      </p:sp>
      <p:sp>
        <p:nvSpPr>
          <p:cNvPr id="54276" name="Прямоугольник 4">
            <a:extLst>
              <a:ext uri="{FF2B5EF4-FFF2-40B4-BE49-F238E27FC236}">
                <a16:creationId xmlns:a16="http://schemas.microsoft.com/office/drawing/2014/main" id="{0226F56D-AC62-724B-8F3B-4DC03445FA37}"/>
              </a:ext>
            </a:extLst>
          </p:cNvPr>
          <p:cNvSpPr>
            <a:spLocks noChangeArrowheads="1"/>
          </p:cNvSpPr>
          <p:nvPr/>
        </p:nvSpPr>
        <p:spPr bwMode="auto">
          <a:xfrm>
            <a:off x="357188" y="2500313"/>
            <a:ext cx="8501062"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500" b="1">
                <a:solidFill>
                  <a:srgbClr val="000000"/>
                </a:solidFill>
                <a:latin typeface="Arial" panose="020B0604020202020204" pitchFamily="34" charset="0"/>
              </a:rPr>
              <a:t>Материалы, поступившие на экспертизу, рассматриваются в день их поступления руководителем и передаются судебному эксперту для производства экспертизы.</a:t>
            </a:r>
            <a:endParaRPr lang="ru-RU" altLang="ru-RU" sz="1500">
              <a:latin typeface="Arial" panose="020B0604020202020204" pitchFamily="34" charset="0"/>
            </a:endParaRPr>
          </a:p>
        </p:txBody>
      </p:sp>
      <p:sp>
        <p:nvSpPr>
          <p:cNvPr id="54277" name="Прямоугольник 6">
            <a:extLst>
              <a:ext uri="{FF2B5EF4-FFF2-40B4-BE49-F238E27FC236}">
                <a16:creationId xmlns:a16="http://schemas.microsoft.com/office/drawing/2014/main" id="{0093811D-FC1B-8947-8480-5F91C9958C52}"/>
              </a:ext>
            </a:extLst>
          </p:cNvPr>
          <p:cNvSpPr>
            <a:spLocks noChangeArrowheads="1"/>
          </p:cNvSpPr>
          <p:nvPr/>
        </p:nvSpPr>
        <p:spPr bwMode="auto">
          <a:xfrm>
            <a:off x="357188" y="4286250"/>
            <a:ext cx="3214687"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необходимости проведения экспертных исследований в процессе судебного разбирательства</a:t>
            </a:r>
            <a:endParaRPr lang="ru-RU" altLang="ru-RU" sz="1800">
              <a:latin typeface="Arial" panose="020B0604020202020204" pitchFamily="34" charset="0"/>
            </a:endParaRPr>
          </a:p>
        </p:txBody>
      </p:sp>
      <p:sp>
        <p:nvSpPr>
          <p:cNvPr id="54278" name="Прямоугольник 7">
            <a:extLst>
              <a:ext uri="{FF2B5EF4-FFF2-40B4-BE49-F238E27FC236}">
                <a16:creationId xmlns:a16="http://schemas.microsoft.com/office/drawing/2014/main" id="{7E3D0668-4BD3-BC47-9155-9A4D50900606}"/>
              </a:ext>
            </a:extLst>
          </p:cNvPr>
          <p:cNvSpPr>
            <a:spLocks noChangeArrowheads="1"/>
          </p:cNvSpPr>
          <p:nvPr/>
        </p:nvSpPr>
        <p:spPr bwMode="auto">
          <a:xfrm>
            <a:off x="3786188" y="4286250"/>
            <a:ext cx="5143500"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невозможности представления объектов по причине их больших габаритов либо</a:t>
            </a:r>
          </a:p>
          <a:p>
            <a:pPr algn="ctr" eaLnBrk="1" hangingPunct="1">
              <a:spcBef>
                <a:spcPct val="0"/>
              </a:spcBef>
              <a:buFontTx/>
              <a:buNone/>
            </a:pPr>
            <a:r>
              <a:rPr lang="ru-RU" altLang="ru-RU" sz="1600">
                <a:solidFill>
                  <a:srgbClr val="000000"/>
                </a:solidFill>
                <a:latin typeface="Arial" panose="020B0604020202020204" pitchFamily="34" charset="0"/>
              </a:rPr>
              <a:t>специфики материалов, подлежащих экспертному исследованию</a:t>
            </a:r>
            <a:endParaRPr lang="ru-RU" altLang="ru-RU" sz="1800">
              <a:latin typeface="Arial" panose="020B0604020202020204" pitchFamily="34" charset="0"/>
            </a:endParaRPr>
          </a:p>
        </p:txBody>
      </p:sp>
      <p:cxnSp>
        <p:nvCxnSpPr>
          <p:cNvPr id="10" name="Прямая соединительная линия 9">
            <a:extLst>
              <a:ext uri="{FF2B5EF4-FFF2-40B4-BE49-F238E27FC236}">
                <a16:creationId xmlns:a16="http://schemas.microsoft.com/office/drawing/2014/main" id="{1E9373A3-5D67-FC4D-8092-D0037DCE5424}"/>
              </a:ext>
            </a:extLst>
          </p:cNvPr>
          <p:cNvCxnSpPr>
            <a:endCxn id="54277" idx="0"/>
          </p:cNvCxnSpPr>
          <p:nvPr/>
        </p:nvCxnSpPr>
        <p:spPr>
          <a:xfrm rot="10800000" flipV="1">
            <a:off x="1965325" y="3933825"/>
            <a:ext cx="2643188" cy="35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E051EF71-3F83-5B47-BF6E-ED2A83E9DB10}"/>
              </a:ext>
            </a:extLst>
          </p:cNvPr>
          <p:cNvCxnSpPr>
            <a:endCxn id="54278" idx="0"/>
          </p:cNvCxnSpPr>
          <p:nvPr/>
        </p:nvCxnSpPr>
        <p:spPr>
          <a:xfrm>
            <a:off x="4606925" y="3933825"/>
            <a:ext cx="1751013" cy="35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Прямоугольник 1">
            <a:extLst>
              <a:ext uri="{FF2B5EF4-FFF2-40B4-BE49-F238E27FC236}">
                <a16:creationId xmlns:a16="http://schemas.microsoft.com/office/drawing/2014/main" id="{E6A96951-9E0E-B843-AC02-857E20053E29}"/>
              </a:ext>
            </a:extLst>
          </p:cNvPr>
          <p:cNvSpPr>
            <a:spLocks noChangeArrowheads="1"/>
          </p:cNvSpPr>
          <p:nvPr/>
        </p:nvSpPr>
        <p:spPr bwMode="auto">
          <a:xfrm>
            <a:off x="323850" y="92075"/>
            <a:ext cx="849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46. СУДЕБНО-ЭКСПЕРТНОЕ МОЛЕКУЛЯРНО-ГЕНЕТИЧЕСКОЕ ИССЛЕДОВАНИЕ</a:t>
            </a:r>
            <a:r>
              <a:rPr lang="ru-RU" altLang="ru-RU" sz="1800" dirty="0">
                <a:latin typeface="Arial" panose="020B0604020202020204" pitchFamily="34" charset="0"/>
              </a:rPr>
              <a:t> </a:t>
            </a:r>
          </a:p>
        </p:txBody>
      </p:sp>
      <p:sp>
        <p:nvSpPr>
          <p:cNvPr id="357378" name="Прямоугольник 2">
            <a:extLst>
              <a:ext uri="{FF2B5EF4-FFF2-40B4-BE49-F238E27FC236}">
                <a16:creationId xmlns:a16="http://schemas.microsoft.com/office/drawing/2014/main" id="{58115729-A6D2-2F4C-8AE3-8F049CC3A065}"/>
              </a:ext>
            </a:extLst>
          </p:cNvPr>
          <p:cNvSpPr>
            <a:spLocks noChangeArrowheads="1"/>
          </p:cNvSpPr>
          <p:nvPr/>
        </p:nvSpPr>
        <p:spPr bwMode="auto">
          <a:xfrm>
            <a:off x="179388" y="738188"/>
            <a:ext cx="8785225" cy="1169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u="sng">
                <a:solidFill>
                  <a:srgbClr val="000000"/>
                </a:solidFill>
                <a:latin typeface="Arial" panose="020B0604020202020204" pitchFamily="34" charset="0"/>
                <a:cs typeface="Consolas" panose="020B0609020204030204" pitchFamily="49" charset="0"/>
              </a:rPr>
              <a:t>Предметом судебной молекулярно-генетической экспертизы</a:t>
            </a:r>
            <a:r>
              <a:rPr lang="ru-RU" altLang="ru-RU" sz="1400">
                <a:solidFill>
                  <a:srgbClr val="000000"/>
                </a:solidFill>
                <a:latin typeface="Arial" panose="020B0604020202020204" pitchFamily="34" charset="0"/>
                <a:cs typeface="Consolas" panose="020B0609020204030204" pitchFamily="49" charset="0"/>
              </a:rPr>
              <a:t> являются фактические данные полиморфных генетических признаков ДНК генома человека, устанавливаемые на основе специальных научных знаний в области биологии и криминалистики в целях отождествления конкретного человека или определения биологической общности происхождения (биологического родства).</a:t>
            </a:r>
            <a:endParaRPr lang="ru-RU" altLang="ru-RU" sz="1400">
              <a:latin typeface="Consolas" panose="020B0609020204030204" pitchFamily="49" charset="0"/>
              <a:cs typeface="Consolas" panose="020B0609020204030204" pitchFamily="49" charset="0"/>
            </a:endParaRPr>
          </a:p>
        </p:txBody>
      </p:sp>
      <p:sp>
        <p:nvSpPr>
          <p:cNvPr id="357379" name="Прямоугольник 3">
            <a:extLst>
              <a:ext uri="{FF2B5EF4-FFF2-40B4-BE49-F238E27FC236}">
                <a16:creationId xmlns:a16="http://schemas.microsoft.com/office/drawing/2014/main" id="{AF1BB584-AE32-A842-8E91-435484C2D696}"/>
              </a:ext>
            </a:extLst>
          </p:cNvPr>
          <p:cNvSpPr>
            <a:spLocks noChangeArrowheads="1"/>
          </p:cNvSpPr>
          <p:nvPr/>
        </p:nvSpPr>
        <p:spPr bwMode="auto">
          <a:xfrm>
            <a:off x="179388" y="2066925"/>
            <a:ext cx="8785225" cy="46783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При молекулярно-генетическом исследовании решаются задачи</a:t>
            </a:r>
            <a:r>
              <a:rPr lang="ru-RU" altLang="ru-RU" sz="1500" b="1">
                <a:solidFill>
                  <a:srgbClr val="000000"/>
                </a:solidFill>
                <a:latin typeface="Arial" panose="020B0604020202020204" pitchFamily="34" charset="0"/>
                <a:cs typeface="Consolas" panose="020B0609020204030204" pitchFamily="49" charset="0"/>
              </a:rPr>
              <a:t>:</a:t>
            </a:r>
            <a:endParaRPr lang="ru-RU" altLang="ru-RU" sz="1500" b="1">
              <a:latin typeface="Consolas" panose="020B0609020204030204" pitchFamily="49" charset="0"/>
              <a:cs typeface="Consolas" panose="020B0609020204030204" pitchFamily="49" charset="0"/>
            </a:endParaRPr>
          </a:p>
          <a:p>
            <a:pPr algn="just">
              <a:spcBef>
                <a:spcPct val="0"/>
              </a:spcBef>
              <a:buFontTx/>
              <a:buNone/>
            </a:pPr>
            <a:r>
              <a:rPr lang="en-US" altLang="ru-RU" sz="1400">
                <a:solidFill>
                  <a:srgbClr val="000000"/>
                </a:solidFill>
                <a:latin typeface="Arial" panose="020B0604020202020204" pitchFamily="34" charset="0"/>
                <a:cs typeface="Consolas" panose="020B0609020204030204" pitchFamily="49" charset="0"/>
              </a:rPr>
              <a:t>     </a:t>
            </a:r>
            <a:r>
              <a:rPr lang="ru-RU" altLang="ru-RU" sz="1400">
                <a:solidFill>
                  <a:srgbClr val="000000"/>
                </a:solidFill>
                <a:latin typeface="Arial" panose="020B0604020202020204" pitchFamily="34" charset="0"/>
                <a:cs typeface="Consolas" panose="020B0609020204030204" pitchFamily="49" charset="0"/>
              </a:rPr>
              <a:t> </a:t>
            </a:r>
            <a:r>
              <a:rPr lang="ru-RU" altLang="ru-RU" sz="1400" b="1" i="1">
                <a:solidFill>
                  <a:srgbClr val="000000"/>
                </a:solidFill>
                <a:latin typeface="Arial" panose="020B0604020202020204" pitchFamily="34" charset="0"/>
                <a:cs typeface="Consolas" panose="020B0609020204030204" pitchFamily="49" charset="0"/>
              </a:rPr>
              <a:t>1. Диагностические:</a:t>
            </a:r>
            <a:endParaRPr lang="ru-RU" altLang="ru-RU" sz="1400" b="1" i="1">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а) установление пригодности объектов для молекулярно-генетического исследования;</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Установление наличия объектов биологического происхождения (крови, спермы, слюны и другие) на предметах-носителях, их видовой (человек или животное) и групповой (группа крови) принадлежности входит в компетенцию судебно-медицинских экспертов.</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b="1" i="1">
                <a:solidFill>
                  <a:srgbClr val="000000"/>
                </a:solidFill>
                <a:latin typeface="Arial" panose="020B0604020202020204" pitchFamily="34" charset="0"/>
                <a:cs typeface="Consolas" panose="020B0609020204030204" pitchFamily="49" charset="0"/>
              </a:rPr>
              <a:t> </a:t>
            </a:r>
            <a:r>
              <a:rPr lang="en-US" altLang="ru-RU" sz="1400" b="1" i="1">
                <a:solidFill>
                  <a:srgbClr val="000000"/>
                </a:solidFill>
                <a:latin typeface="Arial" panose="020B0604020202020204" pitchFamily="34" charset="0"/>
                <a:cs typeface="Consolas" panose="020B0609020204030204" pitchFamily="49" charset="0"/>
              </a:rPr>
              <a:t>     </a:t>
            </a:r>
            <a:r>
              <a:rPr lang="ru-RU" altLang="ru-RU" sz="1400" b="1" i="1">
                <a:solidFill>
                  <a:srgbClr val="000000"/>
                </a:solidFill>
                <a:latin typeface="Arial" panose="020B0604020202020204" pitchFamily="34" charset="0"/>
                <a:cs typeface="Consolas" panose="020B0609020204030204" pitchFamily="49" charset="0"/>
              </a:rPr>
              <a:t> 2. Классификационные</a:t>
            </a:r>
            <a:r>
              <a:rPr lang="ru-RU" altLang="ru-RU" sz="1400">
                <a:solidFill>
                  <a:srgbClr val="000000"/>
                </a:solidFill>
                <a:latin typeface="Arial" panose="020B0604020202020204" pitchFamily="34" charset="0"/>
                <a:cs typeface="Consolas" panose="020B0609020204030204" pitchFamily="49" charset="0"/>
              </a:rPr>
              <a:t>: </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а) установление половой принадлежности исследуемых объектов;</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б) установление геномного профиля человека по исследуемым гипервариабельным локусам (участкам ДНК);</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в) составления генетического паспорта.</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en-US" altLang="ru-RU" sz="1400">
                <a:solidFill>
                  <a:srgbClr val="000000"/>
                </a:solidFill>
                <a:latin typeface="Arial" panose="020B0604020202020204" pitchFamily="34" charset="0"/>
                <a:cs typeface="Consolas" panose="020B0609020204030204" pitchFamily="49" charset="0"/>
              </a:rPr>
              <a:t>     </a:t>
            </a:r>
            <a:r>
              <a:rPr lang="ru-RU" altLang="ru-RU" sz="1400">
                <a:solidFill>
                  <a:srgbClr val="000000"/>
                </a:solidFill>
                <a:latin typeface="Arial" panose="020B0604020202020204" pitchFamily="34" charset="0"/>
                <a:cs typeface="Consolas" panose="020B0609020204030204" pitchFamily="49" charset="0"/>
              </a:rPr>
              <a:t> </a:t>
            </a:r>
            <a:r>
              <a:rPr lang="ru-RU" altLang="ru-RU" sz="1400" b="1" i="1">
                <a:solidFill>
                  <a:srgbClr val="000000"/>
                </a:solidFill>
                <a:latin typeface="Arial" panose="020B0604020202020204" pitchFamily="34" charset="0"/>
                <a:cs typeface="Consolas" panose="020B0609020204030204" pitchFamily="49" charset="0"/>
              </a:rPr>
              <a:t>3. Идентификационные</a:t>
            </a:r>
            <a:r>
              <a:rPr lang="ru-RU" altLang="ru-RU" sz="1400">
                <a:solidFill>
                  <a:srgbClr val="000000"/>
                </a:solidFill>
                <a:latin typeface="Arial" panose="020B0604020202020204" pitchFamily="34" charset="0"/>
                <a:cs typeface="Consolas" panose="020B0609020204030204" pitchFamily="49" charset="0"/>
              </a:rPr>
              <a:t>:</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а) идентификация личности (неопознанных останков);</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б) прямая идентификация биологических следов на вещественных доказательствах;</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в) установление истинных родителей ребенка по делам о спорном происхождении детей (оспаривание отцовства, материнства или подмена детей); проведение экспертного исследования при наличии только одного родителя;</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г) установления биологического родства по прямой (через поколение) и непрямой (по линии матери, по ветвям и линиям рода отца) линиям;</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д) установления зиготности близнецов;</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е) восстановления генетического профиля по имеющимся в живых родственникам.</a:t>
            </a:r>
            <a:endParaRPr lang="ru-RU" altLang="ru-RU" sz="14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Прямоугольник 1">
            <a:extLst>
              <a:ext uri="{FF2B5EF4-FFF2-40B4-BE49-F238E27FC236}">
                <a16:creationId xmlns:a16="http://schemas.microsoft.com/office/drawing/2014/main" id="{76428A29-FEFE-3945-894D-1EDD34A08182}"/>
              </a:ext>
            </a:extLst>
          </p:cNvPr>
          <p:cNvSpPr>
            <a:spLocks noChangeArrowheads="1"/>
          </p:cNvSpPr>
          <p:nvPr/>
        </p:nvSpPr>
        <p:spPr bwMode="auto">
          <a:xfrm>
            <a:off x="215900" y="196850"/>
            <a:ext cx="8712200" cy="646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На разрешение судебной молекулярно-генетической экспертизы могут быть поставлены следующие вопросы:</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имеется ли в наслоениях генетический материал, пригодный для проведения идентификационного исследования;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 генетический профиль биологических следов, обнаруженных на вещественных доказательствах (костных останков);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происходят ли пятна крови (спермы) на вещественных доказательствах от потерпевшего (ФИО), подозреваемого (-ых) (ФИО);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от кого из перечисленных лиц (ФИО) произошли наслоения крови (спермы), обнаруженные на вещественных доказательствах;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имеется ли в подногтевом содержимом потерпевшего (ФИО) генетический материал, принадлежащий подозреваемому (ФИО) или другим лицам;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принадлежат ли части человеческого тела одному трупу или нескольким;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принадлежат ли останки трупа гражданина (ФИО) (вопрос решается только в случае наличия заведомо известного образца биоматериала указанного человека – крови, эпителия, бионаслоений на личных вещах и другие);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является ли человек, останки которого представлены на исследование, биологическим сыном (дочерью) гражданина (ФИО) и гражданки (ФИО);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является ли гражданин (ФИО) биологическим отцом ребенка (ФИО), (дата рождения), рожденного гр. (ФИО);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является ли гражданка (ФИО) биологической матерью ребенка (ФИО). </a:t>
            </a:r>
            <a:endParaRPr lang="ru-RU" altLang="ru-RU" sz="1100">
              <a:latin typeface="Consolas" panose="020B0609020204030204" pitchFamily="49" charset="0"/>
              <a:cs typeface="Consolas" panose="020B0609020204030204" pitchFamily="49" charset="0"/>
            </a:endParaRPr>
          </a:p>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i="1">
                <a:solidFill>
                  <a:srgbClr val="000000"/>
                </a:solidFill>
                <a:latin typeface="Arial" panose="020B0604020202020204" pitchFamily="34" charset="0"/>
                <a:cs typeface="Consolas" panose="020B0609020204030204" pitchFamily="49" charset="0"/>
              </a:rPr>
              <a:t> В зависимости от обстоятельств рассматриваемого уголовного или гражданского дела могут быть поставлены иные вопросы</a:t>
            </a:r>
            <a:r>
              <a:rPr lang="ru-RU"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Прямоугольник 1">
            <a:extLst>
              <a:ext uri="{FF2B5EF4-FFF2-40B4-BE49-F238E27FC236}">
                <a16:creationId xmlns:a16="http://schemas.microsoft.com/office/drawing/2014/main" id="{6B8FB8B9-913E-0D48-8E17-86FBE22D99FB}"/>
              </a:ext>
            </a:extLst>
          </p:cNvPr>
          <p:cNvSpPr>
            <a:spLocks noChangeArrowheads="1"/>
          </p:cNvSpPr>
          <p:nvPr/>
        </p:nvSpPr>
        <p:spPr bwMode="auto">
          <a:xfrm>
            <a:off x="395288" y="333375"/>
            <a:ext cx="8424862" cy="4800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молекулярно-генетической экспертизы являются</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кровь в жидком и высушенном виде, в том числе пятна крови на различных предметах одежды и вещной обстановки;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сперма, в том числе в составе смешанных бионаслоений;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мышечная ткань и ткани других внутренних органов (печень, сердце, легкие, хрящевая ткань и др.);</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костная ткань;</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волосы с корневыми луковицами;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ногтевые срезы;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потожировые выделения и др.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сравнительные образцы крови, буккального эпителия заведомо известных лиц;</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уголовного дела, относящиеся к предмету экспертизы: протокол осмотра места происшествия, протокол изъятия образцов, заключения судебно-медицинской экспертизы трупа или освидетельствования живого лица и другие материалы, которые могут иметь значение для решения поставленных вопросов.</a:t>
            </a:r>
            <a:endParaRPr lang="ru-RU" altLang="ru-RU" sz="1100">
              <a:latin typeface="Consolas" panose="020B0609020204030204" pitchFamily="49" charset="0"/>
              <a:cs typeface="Consolas" panose="020B0609020204030204" pitchFamily="49" charset="0"/>
            </a:endParaRPr>
          </a:p>
        </p:txBody>
      </p:sp>
      <p:sp>
        <p:nvSpPr>
          <p:cNvPr id="359426" name="Прямоугольник 2">
            <a:extLst>
              <a:ext uri="{FF2B5EF4-FFF2-40B4-BE49-F238E27FC236}">
                <a16:creationId xmlns:a16="http://schemas.microsoft.com/office/drawing/2014/main" id="{FAFAEA59-2E45-3C43-A83D-3255B20D285C}"/>
              </a:ext>
            </a:extLst>
          </p:cNvPr>
          <p:cNvSpPr>
            <a:spLocks noChangeArrowheads="1"/>
          </p:cNvSpPr>
          <p:nvPr/>
        </p:nvSpPr>
        <p:spPr bwMode="auto">
          <a:xfrm>
            <a:off x="395288" y="5300663"/>
            <a:ext cx="8424862"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Непосредственным объектом</a:t>
            </a:r>
            <a:r>
              <a:rPr lang="en-US" altLang="ru-RU" sz="1800" b="1">
                <a:solidFill>
                  <a:srgbClr val="000000"/>
                </a:solidFill>
                <a:latin typeface="Arial" panose="020B0604020202020204" pitchFamily="34" charset="0"/>
                <a:cs typeface="Consolas" panose="020B0609020204030204" pitchFamily="49" charset="0"/>
              </a:rPr>
              <a:t>      </a:t>
            </a:r>
            <a:r>
              <a:rPr lang="ru-RU" altLang="ru-RU" sz="1800" b="1">
                <a:solidFill>
                  <a:srgbClr val="000000"/>
                </a:solidFill>
                <a:latin typeface="Arial" panose="020B0604020202020204" pitchFamily="34" charset="0"/>
                <a:cs typeface="Consolas" panose="020B0609020204030204" pitchFamily="49" charset="0"/>
              </a:rPr>
              <a:t>молекулярно-генетического исследования </a:t>
            </a:r>
            <a:r>
              <a:rPr lang="ru-RU" altLang="ru-RU" sz="1800">
                <a:solidFill>
                  <a:srgbClr val="000000"/>
                </a:solidFill>
                <a:latin typeface="Arial" panose="020B0604020202020204" pitchFamily="34" charset="0"/>
                <a:cs typeface="Consolas" panose="020B0609020204030204" pitchFamily="49" charset="0"/>
              </a:rPr>
              <a:t>является дезоксирибонуклеиновая кислота (далее – ДНК), выделенная из клеток организма человека (крови, спермы, костного материала, мышечной ткани). </a:t>
            </a:r>
            <a:endParaRPr lang="ru-RU" altLang="ru-RU" sz="1800">
              <a:latin typeface="Arial" panose="020B0604020202020204" pitchFamily="34" charset="0"/>
            </a:endParaRPr>
          </a:p>
        </p:txBody>
      </p:sp>
    </p:spTree>
  </p:cSld>
  <p:clrMapOvr>
    <a:masterClrMapping/>
  </p:clrMapOvr>
  <p:transition>
    <p:wipe dir="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Прямоугольник 1">
            <a:extLst>
              <a:ext uri="{FF2B5EF4-FFF2-40B4-BE49-F238E27FC236}">
                <a16:creationId xmlns:a16="http://schemas.microsoft.com/office/drawing/2014/main" id="{D20BADFE-EA7F-6245-B3F9-293B9D38AB48}"/>
              </a:ext>
            </a:extLst>
          </p:cNvPr>
          <p:cNvSpPr>
            <a:spLocks noChangeArrowheads="1"/>
          </p:cNvSpPr>
          <p:nvPr/>
        </p:nvSpPr>
        <p:spPr bwMode="auto">
          <a:xfrm>
            <a:off x="174625" y="115888"/>
            <a:ext cx="8783638"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Порядок назначения молекулярно-генетической экспертизы</a:t>
            </a:r>
            <a:r>
              <a:rPr lang="ru-RU" altLang="ru-RU" sz="1500" b="1">
                <a:solidFill>
                  <a:srgbClr val="000000"/>
                </a:solidFill>
                <a:latin typeface="Arial" panose="020B0604020202020204" pitchFamily="34" charset="0"/>
                <a:cs typeface="Consolas" panose="020B0609020204030204" pitchFamily="49" charset="0"/>
              </a:rPr>
              <a:t>.</a:t>
            </a:r>
            <a:endParaRPr lang="ru-RU" altLang="ru-RU" sz="1500" b="1">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Молекулярно-генетическая экспертиза назначается только после проведения судебно-медицинской биологической экспертизы в случаях, когда исключить происхождение исследуемых объектов от конкретных лиц (подозреваемых, потерпевших) не представляется возможным в связи со сходными групповыми характеристиками крови проходящих по делу лиц или смешанным характером наслоений.</a:t>
            </a:r>
            <a:endParaRPr lang="ru-RU" altLang="ru-RU" sz="1500">
              <a:latin typeface="Consolas" panose="020B0609020204030204" pitchFamily="49" charset="0"/>
              <a:cs typeface="Consolas" panose="020B0609020204030204" pitchFamily="49" charset="0"/>
            </a:endParaRPr>
          </a:p>
        </p:txBody>
      </p:sp>
      <p:sp>
        <p:nvSpPr>
          <p:cNvPr id="360450" name="Прямоугольник 2">
            <a:extLst>
              <a:ext uri="{FF2B5EF4-FFF2-40B4-BE49-F238E27FC236}">
                <a16:creationId xmlns:a16="http://schemas.microsoft.com/office/drawing/2014/main" id="{8AD93958-0C68-1443-83C4-D7BE344D3852}"/>
              </a:ext>
            </a:extLst>
          </p:cNvPr>
          <p:cNvSpPr>
            <a:spLocks noChangeArrowheads="1"/>
          </p:cNvSpPr>
          <p:nvPr/>
        </p:nvSpPr>
        <p:spPr bwMode="auto">
          <a:xfrm>
            <a:off x="149225" y="1733550"/>
            <a:ext cx="8785225" cy="147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По делам, связанным с половыми преступлениями, убийствами, нанесением тяжких телесных повреждений, для проведения молекулярно-генетической идентификационной экспертизы в работу принимается материал только после проведения судебно-медицинского биологического исследования. Судебно-медицинской экспертизой решаются вопросы о наличии и природе пятен биологического происхождения (кровь, сперма) на представленных объектах, их видовой (человек или животное) и групповой принадлежности.</a:t>
            </a:r>
            <a:r>
              <a:rPr lang="ru-RU" altLang="ru-RU" sz="1500">
                <a:latin typeface="Arial" panose="020B0604020202020204" pitchFamily="34" charset="0"/>
              </a:rPr>
              <a:t> </a:t>
            </a:r>
          </a:p>
        </p:txBody>
      </p:sp>
      <p:sp>
        <p:nvSpPr>
          <p:cNvPr id="360451" name="Прямоугольник 3">
            <a:extLst>
              <a:ext uri="{FF2B5EF4-FFF2-40B4-BE49-F238E27FC236}">
                <a16:creationId xmlns:a16="http://schemas.microsoft.com/office/drawing/2014/main" id="{178354F3-B76B-7C4C-A39F-AE31D76B2A23}"/>
              </a:ext>
            </a:extLst>
          </p:cNvPr>
          <p:cNvSpPr>
            <a:spLocks noChangeArrowheads="1"/>
          </p:cNvSpPr>
          <p:nvPr/>
        </p:nvSpPr>
        <p:spPr bwMode="auto">
          <a:xfrm>
            <a:off x="166688" y="3349625"/>
            <a:ext cx="8778875" cy="1568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В исключительных случаях, если количество наслоений веществ биологического происхождения на вещественных доказательствах ничтожно мало, и есть опасение, что данные наслоения могут быть израсходованы при проведении судебно-медицинской биологической экспертизы возможно проведение молекулярно-генетического исследования данных объектов без заключения судебно-медицинской биологической экспертизы.</a:t>
            </a:r>
            <a:endParaRPr lang="ru-RU" altLang="ru-RU" sz="1600">
              <a:latin typeface="Consolas" panose="020B0609020204030204" pitchFamily="49" charset="0"/>
              <a:cs typeface="Consolas" panose="020B0609020204030204" pitchFamily="49" charset="0"/>
            </a:endParaRPr>
          </a:p>
        </p:txBody>
      </p:sp>
      <p:sp>
        <p:nvSpPr>
          <p:cNvPr id="360452" name="Прямоугольник 4">
            <a:extLst>
              <a:ext uri="{FF2B5EF4-FFF2-40B4-BE49-F238E27FC236}">
                <a16:creationId xmlns:a16="http://schemas.microsoft.com/office/drawing/2014/main" id="{0DCA6ECA-ED28-0C4F-AB93-CDAFB5CECBCD}"/>
              </a:ext>
            </a:extLst>
          </p:cNvPr>
          <p:cNvSpPr>
            <a:spLocks noChangeArrowheads="1"/>
          </p:cNvSpPr>
          <p:nvPr/>
        </p:nvSpPr>
        <p:spPr bwMode="auto">
          <a:xfrm>
            <a:off x="149225" y="5089525"/>
            <a:ext cx="87852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В случае идентификационной экспертизы неопознанных и расчлененных трупов (гнилостно измененных) направляют образцы костей или зубов в измельченном виде весом не менее трех грамм. Во избежание эксгумации, возможность молекулярно-генетического исследования предусматривается заранее. Образцы костных тканей после медико-криминалистического исследования не пригодны для ДНК-анализа из-за глубоких деструктивных </a:t>
            </a:r>
            <a:r>
              <a:rPr lang="ru-RU" altLang="ru-RU" sz="1800">
                <a:solidFill>
                  <a:srgbClr val="000000"/>
                </a:solidFill>
                <a:latin typeface="Arial" panose="020B0604020202020204" pitchFamily="34" charset="0"/>
                <a:cs typeface="Consolas" panose="020B0609020204030204" pitchFamily="49" charset="0"/>
              </a:rPr>
              <a:t>изменений в результате вываривания. </a:t>
            </a:r>
            <a:endParaRPr lang="ru-RU" altLang="ru-RU" sz="1800">
              <a:latin typeface="Arial" panose="020B0604020202020204" pitchFamily="34" charset="0"/>
            </a:endParaRPr>
          </a:p>
        </p:txBody>
      </p:sp>
    </p:spTree>
  </p:cSld>
  <p:clrMapOvr>
    <a:masterClrMapping/>
  </p:clrMapOvr>
  <p:transition>
    <p:wipe dir="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Прямоугольник 1">
            <a:extLst>
              <a:ext uri="{FF2B5EF4-FFF2-40B4-BE49-F238E27FC236}">
                <a16:creationId xmlns:a16="http://schemas.microsoft.com/office/drawing/2014/main" id="{47AFE5B7-E8EB-2B40-BC3F-15A6DA509389}"/>
              </a:ext>
            </a:extLst>
          </p:cNvPr>
          <p:cNvSpPr>
            <a:spLocks noChangeArrowheads="1"/>
          </p:cNvSpPr>
          <p:nvPr/>
        </p:nvSpPr>
        <p:spPr bwMode="auto">
          <a:xfrm>
            <a:off x="107950" y="84138"/>
            <a:ext cx="8856663" cy="20621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Требования к объектам исследования:</a:t>
            </a:r>
            <a:endParaRPr lang="ru-RU" altLang="ru-RU" sz="1500" b="1" u="sng">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    </a:t>
            </a:r>
            <a:r>
              <a:rPr lang="ru-RU" altLang="ru-RU" sz="1400">
                <a:solidFill>
                  <a:srgbClr val="000000"/>
                </a:solidFill>
                <a:latin typeface="Arial" panose="020B0604020202020204" pitchFamily="34" charset="0"/>
                <a:cs typeface="Consolas" panose="020B0609020204030204" pitchFamily="49" charset="0"/>
              </a:rPr>
              <a:t>Объекты исследования в период до назначения молекулярно-генетической экспертизы во избежание деструктивных изменений ДНК хранятся в холодильнике в высушенном и упакованном виде. В крайних случаях, при его отсутствии - при комнатной температуре в сухом, прохладном помещении, вдали от прямого попадания солнечных лучей и отопительных приборов. </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Consolas" panose="020B0609020204030204" pitchFamily="49" charset="0"/>
                <a:cs typeface="Consolas" panose="020B0609020204030204" pitchFamily="49" charset="0"/>
              </a:rPr>
              <a:t>  </a:t>
            </a:r>
            <a:r>
              <a:rPr lang="ru-RU" altLang="ru-RU" sz="1400">
                <a:solidFill>
                  <a:srgbClr val="000000"/>
                </a:solidFill>
                <a:latin typeface="Arial" panose="020B0604020202020204" pitchFamily="34" charset="0"/>
                <a:cs typeface="Consolas" panose="020B0609020204030204" pitchFamily="49" charset="0"/>
              </a:rPr>
              <a:t>Ввиду того, что ДНК сильно подвержена разрушающему действию ферментов, чувствительна к факторам окружающей среды (температура, влажность), наличию бактерий и загрязнениям чужеродной ДНК, к обращению с объектами, по которым возможно будет назначаться молекулярно-генетическая экспертиза, должно быть уделено повышенное внимание.</a:t>
            </a:r>
            <a:endParaRPr lang="ru-RU" altLang="ru-RU" sz="1400">
              <a:latin typeface="Consolas" panose="020B0609020204030204" pitchFamily="49" charset="0"/>
              <a:cs typeface="Consolas" panose="020B0609020204030204" pitchFamily="49" charset="0"/>
            </a:endParaRPr>
          </a:p>
        </p:txBody>
      </p:sp>
      <p:sp>
        <p:nvSpPr>
          <p:cNvPr id="361474" name="Прямоугольник 2">
            <a:extLst>
              <a:ext uri="{FF2B5EF4-FFF2-40B4-BE49-F238E27FC236}">
                <a16:creationId xmlns:a16="http://schemas.microsoft.com/office/drawing/2014/main" id="{37E50195-5532-8245-8A9C-0C23C399FDB0}"/>
              </a:ext>
            </a:extLst>
          </p:cNvPr>
          <p:cNvSpPr>
            <a:spLocks noChangeArrowheads="1"/>
          </p:cNvSpPr>
          <p:nvPr/>
        </p:nvSpPr>
        <p:spPr bwMode="auto">
          <a:xfrm>
            <a:off x="107950" y="2251075"/>
            <a:ext cx="8856663" cy="4524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Во избежание загрязнения объектов, которые могут содержать ДНК, и разрушения ДНК при их осмотре, изъятии, упаковке необходимо соблюдать следующие правила:</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все процедуры по осмотру, изъятию, упаковке объектов, предположительно содержащих ДНК, следует проводить по возможности в стерильных резиновых перчатках, стерильными пинцетами и скальпелями, а при осмотре разных объектов их менять;</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использовать только чистые инструменты, перед каждым новым забором проводить их спиртовую обработку;</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объекты, находящиеся во влажном состоянии перед упаковкой высушиваются в чистом помещении при комнатной температуре, избегая попадания прямых солнечных лучей и близости отопительных приборов;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объекты, на которых находятся следы необходимо изымать целиком либо снимать с частью предмета-носителя;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не прикасаться руками к местам, где возможно содержится ДНК;</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при работе с объектами исследования избегать разговоров, чиханья, кашля над объектами;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при отборе и упаковке образцов не трогать части своего тела (лицо, нос, рот);</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объекты исследования необходимо упаковать в чистые новые (не бывшие ранее в употреблении) бумажные конверты, чтобы не допустить утрату идентификационного материала. Конверт опечатывается и снабжается пояснительной надписью. Упаковка объектов в полиэтиленовые пакеты не допустима.</a:t>
            </a:r>
            <a:endParaRPr lang="ru-RU" altLang="ru-RU" sz="1500">
              <a:latin typeface="Arial" panose="020B0604020202020204" pitchFamily="34" charset="0"/>
            </a:endParaRPr>
          </a:p>
        </p:txBody>
      </p:sp>
    </p:spTree>
  </p:cSld>
  <p:clrMapOvr>
    <a:masterClrMapping/>
  </p:clrMapOvr>
  <p:transition>
    <p:wipe dir="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Прямоугольник 1">
            <a:extLst>
              <a:ext uri="{FF2B5EF4-FFF2-40B4-BE49-F238E27FC236}">
                <a16:creationId xmlns:a16="http://schemas.microsoft.com/office/drawing/2014/main" id="{B1BAB2EC-B1C1-CD48-89B0-29E78FEB6AE2}"/>
              </a:ext>
            </a:extLst>
          </p:cNvPr>
          <p:cNvSpPr>
            <a:spLocks noChangeArrowheads="1"/>
          </p:cNvSpPr>
          <p:nvPr/>
        </p:nvSpPr>
        <p:spPr bwMode="auto">
          <a:xfrm>
            <a:off x="179388" y="104775"/>
            <a:ext cx="8785225" cy="3140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Образцы крови или буккального эпителия по делам связанным с установлением отцовства, материнства, подмены детей, могут быть забраны в специально отведенном для этих целей помещении филиалов Институтов судебной экспертизы, при условии наличия в данном филиале квалифицированного медицинского сотрудника, на основании определении суда о заборе образцов крови (буккального эпителия).</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Сравнительные образцы (кровь, буккальный эпителий) у проходящих по делу лиц могут быть также взяты в филиале Институтов судебной экспертизы по поручению следственных органов в судебно-биологическом подразделении органа судебной экспертизы (его филиалах), или в любых учреждениях здравоохранения по месту жительства с последующей доставкой.</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
        <p:nvSpPr>
          <p:cNvPr id="362498" name="Прямоугольник 2">
            <a:extLst>
              <a:ext uri="{FF2B5EF4-FFF2-40B4-BE49-F238E27FC236}">
                <a16:creationId xmlns:a16="http://schemas.microsoft.com/office/drawing/2014/main" id="{04C5A821-9CAB-4E41-A20D-8216370BB0FD}"/>
              </a:ext>
            </a:extLst>
          </p:cNvPr>
          <p:cNvSpPr>
            <a:spLocks noChangeArrowheads="1"/>
          </p:cNvSpPr>
          <p:nvPr/>
        </p:nvSpPr>
        <p:spPr bwMode="auto">
          <a:xfrm>
            <a:off x="168275" y="3382963"/>
            <a:ext cx="8785225" cy="1754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Порядок явки обследуемых лиц в лабораторию для сдачи сравнительного образца в случае разрешения спорного происхождения детей (оспариваемого отцовства/материнства) должен быть одновременным для обеих сторон. Исключение составляет те случаи, когда родители проживают в разных странах или городах и их одновременная явка невозможна. Такой же подход должен быть при отсутствии одного из родителей.</a:t>
            </a:r>
            <a:endParaRPr lang="ru-RU" altLang="ru-RU" sz="1100">
              <a:latin typeface="Consolas" panose="020B0609020204030204" pitchFamily="49" charset="0"/>
              <a:cs typeface="Consolas" panose="020B0609020204030204" pitchFamily="49" charset="0"/>
            </a:endParaRPr>
          </a:p>
        </p:txBody>
      </p:sp>
      <p:sp>
        <p:nvSpPr>
          <p:cNvPr id="362499" name="Прямоугольник 3">
            <a:extLst>
              <a:ext uri="{FF2B5EF4-FFF2-40B4-BE49-F238E27FC236}">
                <a16:creationId xmlns:a16="http://schemas.microsoft.com/office/drawing/2014/main" id="{06B7470D-24FA-B04D-B010-E777C9AD1FAB}"/>
              </a:ext>
            </a:extLst>
          </p:cNvPr>
          <p:cNvSpPr>
            <a:spLocks noChangeArrowheads="1"/>
          </p:cNvSpPr>
          <p:nvPr/>
        </p:nvSpPr>
        <p:spPr bwMode="auto">
          <a:xfrm>
            <a:off x="168275" y="5275263"/>
            <a:ext cx="8785225"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Изъятие сравнительного образца осуществляет эксперт, или квалифицированный лаборант в присутствии эксперта либо другого медицинского работника (лаборанта, врача) в специально отведенном для этих целей помещении у всех обследуемых лиц, при предъявлении ими документов с фотографией, удостоверяющих их личность. </a:t>
            </a:r>
            <a:endParaRPr lang="ru-RU" altLang="ru-RU" sz="1800">
              <a:latin typeface="Arial" panose="020B0604020202020204" pitchFamily="34" charset="0"/>
            </a:endParaRPr>
          </a:p>
        </p:txBody>
      </p:sp>
    </p:spTree>
  </p:cSld>
  <p:clrMapOvr>
    <a:masterClrMapping/>
  </p:clrMapOvr>
  <p:transition>
    <p:wipe dir="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Прямоугольник 2">
            <a:extLst>
              <a:ext uri="{FF2B5EF4-FFF2-40B4-BE49-F238E27FC236}">
                <a16:creationId xmlns:a16="http://schemas.microsoft.com/office/drawing/2014/main" id="{19750A8D-DF20-AE40-9147-EC82C69F5E90}"/>
              </a:ext>
            </a:extLst>
          </p:cNvPr>
          <p:cNvSpPr>
            <a:spLocks noChangeArrowheads="1"/>
          </p:cNvSpPr>
          <p:nvPr/>
        </p:nvSpPr>
        <p:spPr bwMode="auto">
          <a:xfrm>
            <a:off x="250825" y="115888"/>
            <a:ext cx="86423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В случае если образцы крови забраны в другом медицинском учреждении, они могут быть представлены на исследование </a:t>
            </a:r>
          </a:p>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в жидком или высушенном виде и к ним предъявляются</a:t>
            </a:r>
          </a:p>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 следующие требования:</a:t>
            </a:r>
            <a:endParaRPr lang="ru-RU" altLang="ru-RU" sz="1100" b="1">
              <a:latin typeface="Consolas" panose="020B0609020204030204" pitchFamily="49" charset="0"/>
              <a:cs typeface="Consolas" panose="020B0609020204030204" pitchFamily="49" charset="0"/>
            </a:endParaRPr>
          </a:p>
        </p:txBody>
      </p:sp>
      <p:sp>
        <p:nvSpPr>
          <p:cNvPr id="363522" name="Прямоугольник 3">
            <a:extLst>
              <a:ext uri="{FF2B5EF4-FFF2-40B4-BE49-F238E27FC236}">
                <a16:creationId xmlns:a16="http://schemas.microsoft.com/office/drawing/2014/main" id="{EC3C4125-0160-7542-A4B6-3E23D16CD21B}"/>
              </a:ext>
            </a:extLst>
          </p:cNvPr>
          <p:cNvSpPr>
            <a:spLocks noChangeArrowheads="1"/>
          </p:cNvSpPr>
          <p:nvPr/>
        </p:nvSpPr>
        <p:spPr bwMode="auto">
          <a:xfrm>
            <a:off x="107950" y="1317625"/>
            <a:ext cx="8856663" cy="922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1) забор крови производится в специализированном медицинском учреждении с обязательным составлением протокола забора крови (где, кем и у кого изымались образцы крови);</a:t>
            </a:r>
            <a:endParaRPr lang="ru-RU" altLang="ru-RU" sz="1100">
              <a:latin typeface="Consolas" panose="020B0609020204030204" pitchFamily="49" charset="0"/>
              <a:cs typeface="Consolas" panose="020B0609020204030204" pitchFamily="49" charset="0"/>
            </a:endParaRPr>
          </a:p>
        </p:txBody>
      </p:sp>
      <p:sp>
        <p:nvSpPr>
          <p:cNvPr id="363523" name="Прямоугольник 4">
            <a:extLst>
              <a:ext uri="{FF2B5EF4-FFF2-40B4-BE49-F238E27FC236}">
                <a16:creationId xmlns:a16="http://schemas.microsoft.com/office/drawing/2014/main" id="{CF466909-7684-7B42-990F-58E5B24424D4}"/>
              </a:ext>
            </a:extLst>
          </p:cNvPr>
          <p:cNvSpPr>
            <a:spLocks noChangeArrowheads="1"/>
          </p:cNvSpPr>
          <p:nvPr/>
        </p:nvSpPr>
        <p:spPr bwMode="auto">
          <a:xfrm>
            <a:off x="122238" y="2395538"/>
            <a:ext cx="8856662" cy="2030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2) образцы крови берут из пальца или локтевой вены в количестве 3-5 мл в специальные пробирки с антикоагулянтом (натриевая или калиевая соль ЭДТА). В качестве антикоагулянта категорически запрещается использовать гепарин, поскольку он ингибирует процесс амплификации ДНК. Пробирки с кровью необходимо хранить при температуре от 0 до +5</a:t>
            </a:r>
            <a:r>
              <a:rPr lang="ru-RU" altLang="ru-RU" sz="1800" baseline="30000">
                <a:solidFill>
                  <a:srgbClr val="000000"/>
                </a:solidFill>
                <a:latin typeface="Arial" panose="020B0604020202020204" pitchFamily="34" charset="0"/>
                <a:cs typeface="Consolas" panose="020B0609020204030204" pitchFamily="49" charset="0"/>
              </a:rPr>
              <a:t>о</a:t>
            </a:r>
            <a:r>
              <a:rPr lang="ru-RU" altLang="ru-RU" sz="1800">
                <a:solidFill>
                  <a:srgbClr val="000000"/>
                </a:solidFill>
                <a:latin typeface="Arial" panose="020B0604020202020204" pitchFamily="34" charset="0"/>
                <a:cs typeface="Consolas" panose="020B0609020204030204" pitchFamily="49" charset="0"/>
              </a:rPr>
              <a:t>С и доставить в лабораторию для исследования не позднее чем через 2 суток с момента взятия пробы (для транспортировки пробирок можно использовать термос со льдом).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endParaRPr lang="ru-RU" altLang="ru-RU" sz="1800">
              <a:latin typeface="Arial" panose="020B0604020202020204" pitchFamily="34" charset="0"/>
            </a:endParaRPr>
          </a:p>
        </p:txBody>
      </p:sp>
      <p:sp>
        <p:nvSpPr>
          <p:cNvPr id="363524" name="Прямоугольник 5">
            <a:extLst>
              <a:ext uri="{FF2B5EF4-FFF2-40B4-BE49-F238E27FC236}">
                <a16:creationId xmlns:a16="http://schemas.microsoft.com/office/drawing/2014/main" id="{5F61F54B-6CB4-474D-AFC4-31A5CF77D4E0}"/>
              </a:ext>
            </a:extLst>
          </p:cNvPr>
          <p:cNvSpPr>
            <a:spLocks noChangeArrowheads="1"/>
          </p:cNvSpPr>
          <p:nvPr/>
        </p:nvSpPr>
        <p:spPr bwMode="auto">
          <a:xfrm>
            <a:off x="142875" y="4581525"/>
            <a:ext cx="8858250" cy="2030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3) образцы упаковываются в пакеты, содержащие полные реквизиты: иметь четкую маркировку, определяющую содержимое пакетов, ФИО и подпись лица, производившего забор и упаковку образцов, ФИО и подпись лица, у которого взята кровь, дата забора крови, опечатаны оттисками печати медицинского учреждения. Надписи делаются либо шариковой ручкой, либо специальными маркерами. Использовать гелевые ручки не рекомендуется, во избежание размывания надписей при контакте с водой или льдом.</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Прямоугольник 1">
            <a:extLst>
              <a:ext uri="{FF2B5EF4-FFF2-40B4-BE49-F238E27FC236}">
                <a16:creationId xmlns:a16="http://schemas.microsoft.com/office/drawing/2014/main" id="{E0B4EAB0-6470-AB46-B6EB-3CAED5B4310F}"/>
              </a:ext>
            </a:extLst>
          </p:cNvPr>
          <p:cNvSpPr>
            <a:spLocks noChangeArrowheads="1"/>
          </p:cNvSpPr>
          <p:nvPr/>
        </p:nvSpPr>
        <p:spPr bwMode="auto">
          <a:xfrm>
            <a:off x="287338" y="4432300"/>
            <a:ext cx="8569325" cy="23098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 отсутствии возможности получить образец жидкой крови для сравнительного исследования предоставляют кровь, высушенную на стерильном марлевом тампоне. В данном случае изымать образцы крови необходимо на стерильную марлю в 5 слоев без добавления каких-либо антикоагулянтов. Пятно крови диаметром не менее 3 см должно пропитать все слои марли. Сушить образцы крови необходимо при комнатной температуре в сухом помещении вдали от солнца и источников тепла. Хранить желательно в холодильнике</a:t>
            </a:r>
            <a:endParaRPr lang="ru-RU" altLang="ru-RU" sz="1800">
              <a:latin typeface="Arial" panose="020B0604020202020204" pitchFamily="34" charset="0"/>
            </a:endParaRPr>
          </a:p>
        </p:txBody>
      </p:sp>
      <p:sp>
        <p:nvSpPr>
          <p:cNvPr id="364546" name="Прямоугольник 2">
            <a:extLst>
              <a:ext uri="{FF2B5EF4-FFF2-40B4-BE49-F238E27FC236}">
                <a16:creationId xmlns:a16="http://schemas.microsoft.com/office/drawing/2014/main" id="{FE47BB62-7C08-1244-8DA7-252BDE2BC828}"/>
              </a:ext>
            </a:extLst>
          </p:cNvPr>
          <p:cNvSpPr>
            <a:spLocks noChangeArrowheads="1"/>
          </p:cNvSpPr>
          <p:nvPr/>
        </p:nvSpPr>
        <p:spPr bwMode="auto">
          <a:xfrm>
            <a:off x="287338" y="1444625"/>
            <a:ext cx="8569325" cy="2862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5) при идентификации неопознанных трупов или фрагментов тела человека, поскольку погибшие не оставили прижизненного образца крови, можно провести сравнительное исследование генотипа обнаруженных останков с генотипами его прямых биологических родственников. Наиболее достоверная идентификация достигается при установлении генетической связи трех поколений: родители погибшего – сам погибший – дети погибшего (и их мать). Поэтому предоставляются сравнительные образцы крови всех имеющихся кровных родственников (родители, дети). В случаях, если имеется только один родитель, желательно предоставление образцов крови родных (и по отцу, и по матери) братьев, сестер.</a:t>
            </a:r>
            <a:endParaRPr lang="ru-RU" altLang="ru-RU" sz="1100">
              <a:latin typeface="Consolas" panose="020B0609020204030204" pitchFamily="49" charset="0"/>
              <a:cs typeface="Consolas" panose="020B0609020204030204" pitchFamily="49" charset="0"/>
            </a:endParaRPr>
          </a:p>
        </p:txBody>
      </p:sp>
      <p:sp>
        <p:nvSpPr>
          <p:cNvPr id="364547" name="Прямоугольник 3">
            <a:extLst>
              <a:ext uri="{FF2B5EF4-FFF2-40B4-BE49-F238E27FC236}">
                <a16:creationId xmlns:a16="http://schemas.microsoft.com/office/drawing/2014/main" id="{5FE0310A-D713-3941-9671-9B1BEF1C6BE6}"/>
              </a:ext>
            </a:extLst>
          </p:cNvPr>
          <p:cNvSpPr>
            <a:spLocks noChangeArrowheads="1"/>
          </p:cNvSpPr>
          <p:nvPr/>
        </p:nvSpPr>
        <p:spPr bwMode="auto">
          <a:xfrm>
            <a:off x="287338" y="115888"/>
            <a:ext cx="8569325" cy="12017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4) по делам, связанным с установлением спорного отцовства, материнства и подмены детей, забор крови производится у предполагаемого отца, матери и ребенка одновременно, в специализированном медицинском учреждении с обязательным составлением протокола забора крови;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Прямоугольник 1">
            <a:extLst>
              <a:ext uri="{FF2B5EF4-FFF2-40B4-BE49-F238E27FC236}">
                <a16:creationId xmlns:a16="http://schemas.microsoft.com/office/drawing/2014/main" id="{2C48B94B-233C-7041-97F7-08A69ECCD133}"/>
              </a:ext>
            </a:extLst>
          </p:cNvPr>
          <p:cNvSpPr>
            <a:spLocks noChangeArrowheads="1"/>
          </p:cNvSpPr>
          <p:nvPr/>
        </p:nvSpPr>
        <p:spPr bwMode="auto">
          <a:xfrm>
            <a:off x="153988" y="5459413"/>
            <a:ext cx="8836025" cy="1247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После проведения всех исследований в соответствии с Методикой экспертом проводится оценка выявленных признаков, сопоставление и оценка различий и совпадений признаков, анализ всей совокупности экспертных данных с целью разрешения поставленных вопросов. И по итогам всех проведенных исследований и анализов формируются выводы экспертного исследования. </a:t>
            </a:r>
            <a:endParaRPr lang="ru-RU" altLang="ru-RU" sz="1500">
              <a:latin typeface="Consolas" panose="020B0609020204030204" pitchFamily="49" charset="0"/>
              <a:cs typeface="Consolas" panose="020B0609020204030204" pitchFamily="49" charset="0"/>
            </a:endParaRPr>
          </a:p>
        </p:txBody>
      </p:sp>
      <p:sp>
        <p:nvSpPr>
          <p:cNvPr id="365570" name="Прямоугольник 2">
            <a:extLst>
              <a:ext uri="{FF2B5EF4-FFF2-40B4-BE49-F238E27FC236}">
                <a16:creationId xmlns:a16="http://schemas.microsoft.com/office/drawing/2014/main" id="{AD64AC15-4E98-2E42-B0F9-0128E3F2CE8B}"/>
              </a:ext>
            </a:extLst>
          </p:cNvPr>
          <p:cNvSpPr>
            <a:spLocks noChangeArrowheads="1"/>
          </p:cNvSpPr>
          <p:nvPr/>
        </p:nvSpPr>
        <p:spPr bwMode="auto">
          <a:xfrm>
            <a:off x="128588" y="0"/>
            <a:ext cx="88360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Этапы выполнения молекулярно-генетического исследования</a:t>
            </a:r>
            <a:r>
              <a:rPr lang="ru-RU" altLang="ru-RU" sz="1800" u="sng">
                <a:solidFill>
                  <a:srgbClr val="000000"/>
                </a:solidFill>
                <a:latin typeface="Arial" panose="020B0604020202020204" pitchFamily="34" charset="0"/>
                <a:cs typeface="Consolas" panose="020B0609020204030204" pitchFamily="49" charset="0"/>
              </a:rPr>
              <a:t>:</a:t>
            </a:r>
            <a:endParaRPr lang="ru-RU" altLang="ru-RU" sz="1800" u="sng">
              <a:latin typeface="Consolas" panose="020B0609020204030204" pitchFamily="49" charset="0"/>
              <a:cs typeface="Consolas" panose="020B0609020204030204" pitchFamily="49" charset="0"/>
            </a:endParaRPr>
          </a:p>
        </p:txBody>
      </p:sp>
      <p:sp>
        <p:nvSpPr>
          <p:cNvPr id="365571" name="Прямоугольник 3">
            <a:extLst>
              <a:ext uri="{FF2B5EF4-FFF2-40B4-BE49-F238E27FC236}">
                <a16:creationId xmlns:a16="http://schemas.microsoft.com/office/drawing/2014/main" id="{36714A37-3299-8746-B5D2-F7735438270C}"/>
              </a:ext>
            </a:extLst>
          </p:cNvPr>
          <p:cNvSpPr>
            <a:spLocks noChangeArrowheads="1"/>
          </p:cNvSpPr>
          <p:nvPr/>
        </p:nvSpPr>
        <p:spPr bwMode="auto">
          <a:xfrm>
            <a:off x="128588" y="476250"/>
            <a:ext cx="8836025" cy="101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 С целью определения объёма предстоящей экспертизы, степени пригодности представленных объектов, их сортировки и классификации на идентифицирующие и идентифицируемые, их нумерации и маркировки, а также для принятия мер по сохранению первоначальных свойств, эксперт осуществляет их предварительный осмотр.</a:t>
            </a:r>
            <a:endParaRPr lang="ru-RU" altLang="ru-RU" sz="1500">
              <a:latin typeface="Arial" panose="020B0604020202020204" pitchFamily="34" charset="0"/>
            </a:endParaRPr>
          </a:p>
        </p:txBody>
      </p:sp>
      <p:sp>
        <p:nvSpPr>
          <p:cNvPr id="365572" name="Прямоугольник 4">
            <a:extLst>
              <a:ext uri="{FF2B5EF4-FFF2-40B4-BE49-F238E27FC236}">
                <a16:creationId xmlns:a16="http://schemas.microsoft.com/office/drawing/2014/main" id="{1D572E9A-3E1C-A340-B1DA-3939EAA355DC}"/>
              </a:ext>
            </a:extLst>
          </p:cNvPr>
          <p:cNvSpPr>
            <a:spLocks noChangeArrowheads="1"/>
          </p:cNvSpPr>
          <p:nvPr/>
        </p:nvSpPr>
        <p:spPr bwMode="auto">
          <a:xfrm>
            <a:off x="128588" y="1671638"/>
            <a:ext cx="8836025"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На основании данных предварительного ознакомления с представленными материалами, эксперт составляет план проведения экспертизы, руководствуясь следующими положениями: объекты подвергают исследованию в определенной последовательности, которая определяется местом каждого в идентификационном процессе, а также, изменчивостью их первоначальных свойств. Обычно сначала исследуют идентифицирующие объекты неизвестного происхождения, связанные с расследуемым событием или преступлением (например, следы).</a:t>
            </a:r>
            <a:endParaRPr lang="ru-RU" altLang="ru-RU" sz="1500">
              <a:latin typeface="Consolas" panose="020B0609020204030204" pitchFamily="49" charset="0"/>
              <a:cs typeface="Consolas" panose="020B0609020204030204" pitchFamily="49" charset="0"/>
            </a:endParaRPr>
          </a:p>
        </p:txBody>
      </p:sp>
      <p:sp>
        <p:nvSpPr>
          <p:cNvPr id="365573" name="Прямоугольник 5">
            <a:extLst>
              <a:ext uri="{FF2B5EF4-FFF2-40B4-BE49-F238E27FC236}">
                <a16:creationId xmlns:a16="http://schemas.microsoft.com/office/drawing/2014/main" id="{B96A23CD-C166-F84D-85C2-E6A0BACA3770}"/>
              </a:ext>
            </a:extLst>
          </p:cNvPr>
          <p:cNvSpPr>
            <a:spLocks noChangeArrowheads="1"/>
          </p:cNvSpPr>
          <p:nvPr/>
        </p:nvSpPr>
        <p:spPr bwMode="auto">
          <a:xfrm>
            <a:off x="153988" y="3335338"/>
            <a:ext cx="8836025" cy="1938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Затем сравнительный идентифицирующий материал (образцы от идентифицируемых лиц). По возможности, первыми исследуют объекты, идентификационные признаки которых в результате гнилостных и прочих процессов могут быть утрачены ранее, чем у других объектов; при выборе методов исследования эксперт сначала оценивает возможности всех методов, применимых при данном виде экспертного исследования; затем, исходя из характера объектов и имеющихся в распоряжении эксперта информационно-методических материалов, отбирает оптимальные методы для использования в конкретном случае и определяет рациональную очередность их применения.</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Прямоугольник 1">
            <a:extLst>
              <a:ext uri="{FF2B5EF4-FFF2-40B4-BE49-F238E27FC236}">
                <a16:creationId xmlns:a16="http://schemas.microsoft.com/office/drawing/2014/main" id="{9F051CE8-EF12-8249-AC72-4D7BC92EEF1E}"/>
              </a:ext>
            </a:extLst>
          </p:cNvPr>
          <p:cNvSpPr>
            <a:spLocks noChangeArrowheads="1"/>
          </p:cNvSpPr>
          <p:nvPr/>
        </p:nvSpPr>
        <p:spPr bwMode="auto">
          <a:xfrm>
            <a:off x="323850" y="115888"/>
            <a:ext cx="8712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47. СУДЕБНО-ЭКСПЕРТНОЕ ПСИХОЛОГО-КРИМИНАЛИСТИЧЕСКОЕ ИССЛЕДОВАНИЕ </a:t>
            </a:r>
            <a:endParaRPr lang="ru-RU" altLang="ru-RU" sz="1800" dirty="0">
              <a:latin typeface="Arial" panose="020B0604020202020204" pitchFamily="34" charset="0"/>
            </a:endParaRPr>
          </a:p>
        </p:txBody>
      </p:sp>
      <p:sp>
        <p:nvSpPr>
          <p:cNvPr id="366594" name="Прямоугольник 1">
            <a:extLst>
              <a:ext uri="{FF2B5EF4-FFF2-40B4-BE49-F238E27FC236}">
                <a16:creationId xmlns:a16="http://schemas.microsoft.com/office/drawing/2014/main" id="{FA16A7DE-7F63-CE47-B077-315810908A03}"/>
              </a:ext>
            </a:extLst>
          </p:cNvPr>
          <p:cNvSpPr>
            <a:spLocks noChangeArrowheads="1"/>
          </p:cNvSpPr>
          <p:nvPr/>
        </p:nvSpPr>
        <p:spPr bwMode="auto">
          <a:xfrm>
            <a:off x="323850" y="768350"/>
            <a:ext cx="8604250" cy="2012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Судебная психолого-криминалистическая экспертиза</a:t>
            </a:r>
            <a:r>
              <a:rPr lang="ru-RU" altLang="ru-RU" sz="1800">
                <a:solidFill>
                  <a:srgbClr val="000000"/>
                </a:solidFill>
                <a:latin typeface="Arial" panose="020B0604020202020204" pitchFamily="34" charset="0"/>
                <a:cs typeface="Consolas" panose="020B0609020204030204" pitchFamily="49" charset="0"/>
              </a:rPr>
              <a:t> – это отрасль практического знания, направленная на установление путем экспертного исследования фактических данных, в основе которых лежат закономерности возникновения, функционирования, изменения признаков, отражающих свойства психики человека, происходящих в нем психических процессов, служащие выяснению отдельных обстоятельств, подлежащих доказыванию и сами имеющие значение по уголовным и гражданским делам.</a:t>
            </a:r>
            <a:endParaRPr lang="ru-RU" altLang="ru-RU" sz="1100">
              <a:latin typeface="Consolas" panose="020B0609020204030204" pitchFamily="49" charset="0"/>
              <a:cs typeface="Consolas" panose="020B0609020204030204" pitchFamily="49" charset="0"/>
            </a:endParaRPr>
          </a:p>
        </p:txBody>
      </p:sp>
      <p:sp>
        <p:nvSpPr>
          <p:cNvPr id="366595" name="Прямоугольник 2">
            <a:extLst>
              <a:ext uri="{FF2B5EF4-FFF2-40B4-BE49-F238E27FC236}">
                <a16:creationId xmlns:a16="http://schemas.microsoft.com/office/drawing/2014/main" id="{3278038B-AA72-254D-B6F9-84D90B92F212}"/>
              </a:ext>
            </a:extLst>
          </p:cNvPr>
          <p:cNvSpPr>
            <a:spLocks noChangeArrowheads="1"/>
          </p:cNvSpPr>
          <p:nvPr/>
        </p:nvSpPr>
        <p:spPr bwMode="auto">
          <a:xfrm>
            <a:off x="323850" y="2873375"/>
            <a:ext cx="8604250" cy="3868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психолого-криминалистической экспертизы решаются следующие задачи</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установление факта воздействия на человека в момент проведения следственных действий (допроса, проверки показаний на месте, очной ставки) и оперативных видеозаписей, различными средствами, с целью изменения его психоэмоционального, интеллектуально-волевого состояния;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установление психоэмоционального, интеллектуально-волевого состояния человека в момент проведения следственных действий, негласных следственных действий;</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установление наличия в объектах – вещественных доказательствах (видеофильмах, печатных работах, графических файлах, репродукциях, фотографиях) комплекса признаков, позволяющих отнести данные объекты к порнографическим (эротическим), пропагандирующим культ жестокости и насилия. </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Прямоугольник 1">
            <a:extLst>
              <a:ext uri="{FF2B5EF4-FFF2-40B4-BE49-F238E27FC236}">
                <a16:creationId xmlns:a16="http://schemas.microsoft.com/office/drawing/2014/main" id="{4503CE68-1AAB-BF41-A2E8-76BBF61DA25A}"/>
              </a:ext>
            </a:extLst>
          </p:cNvPr>
          <p:cNvSpPr>
            <a:spLocks noChangeArrowheads="1"/>
          </p:cNvSpPr>
          <p:nvPr/>
        </p:nvSpPr>
        <p:spPr bwMode="auto">
          <a:xfrm>
            <a:off x="642938" y="5000625"/>
            <a:ext cx="8143875" cy="1362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В случаях неудовлетворения ходатайства исследование экспертом проводится в объеме предоставленных материалов, а в случае их недостаточности и непригодности для дачи заключения постановление, определение о назначении экспертизы и объекты исследования возвращаются органу (лицу), назначившему экспертизу, без исполнения.</a:t>
            </a:r>
          </a:p>
        </p:txBody>
      </p:sp>
      <p:sp>
        <p:nvSpPr>
          <p:cNvPr id="55298" name="Прямоугольник 2">
            <a:extLst>
              <a:ext uri="{FF2B5EF4-FFF2-40B4-BE49-F238E27FC236}">
                <a16:creationId xmlns:a16="http://schemas.microsoft.com/office/drawing/2014/main" id="{51E25384-5D86-D247-9F16-CEB312BB219E}"/>
              </a:ext>
            </a:extLst>
          </p:cNvPr>
          <p:cNvSpPr>
            <a:spLocks noChangeArrowheads="1"/>
          </p:cNvSpPr>
          <p:nvPr/>
        </p:nvSpPr>
        <p:spPr bwMode="auto">
          <a:xfrm>
            <a:off x="857250" y="642938"/>
            <a:ext cx="3143250" cy="3046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solidFill>
                  <a:srgbClr val="000000"/>
                </a:solidFill>
                <a:latin typeface="Arial" panose="020B0604020202020204" pitchFamily="34" charset="0"/>
              </a:rPr>
              <a:t>Эксперт, приняв к производству порученную ему руководителем экспертизу, изучает представленные материалы и объекты исследования и удостоверяется в их пригодности и достаточности для дачи заключения по поставленным перед ним вопросам.</a:t>
            </a:r>
          </a:p>
        </p:txBody>
      </p:sp>
      <p:sp>
        <p:nvSpPr>
          <p:cNvPr id="55299" name="Прямоугольник 3">
            <a:extLst>
              <a:ext uri="{FF2B5EF4-FFF2-40B4-BE49-F238E27FC236}">
                <a16:creationId xmlns:a16="http://schemas.microsoft.com/office/drawing/2014/main" id="{802F2CE8-CAC9-A24A-98F1-C136CB4E8698}"/>
              </a:ext>
            </a:extLst>
          </p:cNvPr>
          <p:cNvSpPr>
            <a:spLocks noChangeArrowheads="1"/>
          </p:cNvSpPr>
          <p:nvPr/>
        </p:nvSpPr>
        <p:spPr bwMode="auto">
          <a:xfrm>
            <a:off x="4286250" y="642938"/>
            <a:ext cx="4357688" cy="3046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При недостаточности или непригодности, представленных для производства экспертизы материалов, эксперт по согласованию с руководителем заявляет ходатайство органу (лицу), назначившему экспертизу, о необходимости предоставления дополнительных материалов в течение трех суток, а по многообъектным экспертизам в течение пяти суток, с момента принятия к производству экспертизы.</a:t>
            </a:r>
          </a:p>
        </p:txBody>
      </p:sp>
      <p:sp>
        <p:nvSpPr>
          <p:cNvPr id="55300" name="Прямоугольник 4">
            <a:extLst>
              <a:ext uri="{FF2B5EF4-FFF2-40B4-BE49-F238E27FC236}">
                <a16:creationId xmlns:a16="http://schemas.microsoft.com/office/drawing/2014/main" id="{677F775A-211F-CA43-9FDE-9D0ECC489B72}"/>
              </a:ext>
            </a:extLst>
          </p:cNvPr>
          <p:cNvSpPr>
            <a:spLocks noChangeArrowheads="1"/>
          </p:cNvSpPr>
          <p:nvPr/>
        </p:nvSpPr>
        <p:spPr bwMode="auto">
          <a:xfrm>
            <a:off x="642938" y="4000500"/>
            <a:ext cx="8143875" cy="830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До удовлетворения ходатайства органом (лицом), назначившим экспертизу,</a:t>
            </a:r>
          </a:p>
          <a:p>
            <a:pPr algn="ctr" eaLnBrk="1" hangingPunct="1">
              <a:spcBef>
                <a:spcPct val="0"/>
              </a:spcBef>
              <a:buFontTx/>
              <a:buNone/>
            </a:pPr>
            <a:r>
              <a:rPr lang="ru-RU" altLang="ru-RU" sz="1600" b="1">
                <a:solidFill>
                  <a:srgbClr val="000000"/>
                </a:solidFill>
                <a:latin typeface="Arial" panose="020B0604020202020204" pitchFamily="34" charset="0"/>
              </a:rPr>
              <a:t>производство экспертизы приостанавливается в пределах установленных законом сроков </a:t>
            </a:r>
          </a:p>
        </p:txBody>
      </p:sp>
    </p:spTree>
  </p:cSld>
  <p:clrMapOvr>
    <a:masterClrMapping/>
  </p:clrMapOvr>
  <p:transition>
    <p:wipe dir="r"/>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Прямоугольник 1">
            <a:extLst>
              <a:ext uri="{FF2B5EF4-FFF2-40B4-BE49-F238E27FC236}">
                <a16:creationId xmlns:a16="http://schemas.microsoft.com/office/drawing/2014/main" id="{E5D141F6-ECF8-0D4D-A7A5-FC7E82A0FA49}"/>
              </a:ext>
            </a:extLst>
          </p:cNvPr>
          <p:cNvSpPr>
            <a:spLocks noChangeArrowheads="1"/>
          </p:cNvSpPr>
          <p:nvPr/>
        </p:nvSpPr>
        <p:spPr bwMode="auto">
          <a:xfrm>
            <a:off x="250825" y="188913"/>
            <a:ext cx="8642350" cy="5016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Вопросы, решаемые в рамках судебной психолого-криминалистической экспертизы</a:t>
            </a:r>
            <a:r>
              <a:rPr lang="ru-RU" altLang="ru-RU" sz="1600" b="1">
                <a:solidFill>
                  <a:srgbClr val="000000"/>
                </a:solidFill>
                <a:latin typeface="Arial" panose="020B0604020202020204" pitchFamily="34" charset="0"/>
                <a:cs typeface="Consolas" panose="020B0609020204030204" pitchFamily="49" charset="0"/>
              </a:rPr>
              <a:t>:</a:t>
            </a:r>
            <a:endParaRPr lang="ru-RU" altLang="ru-RU" sz="1600" b="1">
              <a:latin typeface="Consolas" panose="020B0609020204030204" pitchFamily="49" charset="0"/>
              <a:cs typeface="Consolas" panose="020B0609020204030204" pitchFamily="49" charset="0"/>
            </a:endParaRPr>
          </a:p>
          <a:p>
            <a:pPr algn="ctr">
              <a:spcBef>
                <a:spcPct val="0"/>
              </a:spcBef>
              <a:buFontTx/>
              <a:buNone/>
            </a:pPr>
            <a:r>
              <a:rPr lang="en-US" altLang="ru-RU" sz="1600" b="1">
                <a:solidFill>
                  <a:srgbClr val="000000"/>
                </a:solidFill>
                <a:latin typeface="Arial" panose="020B0604020202020204" pitchFamily="34" charset="0"/>
                <a:cs typeface="Consolas" panose="020B0609020204030204" pitchFamily="49" charset="0"/>
              </a:rPr>
              <a:t> </a:t>
            </a:r>
            <a:r>
              <a:rPr lang="ru-RU" altLang="ru-RU" sz="1600" b="1">
                <a:solidFill>
                  <a:srgbClr val="000000"/>
                </a:solidFill>
                <a:latin typeface="Arial" panose="020B0604020202020204" pitchFamily="34" charset="0"/>
                <a:cs typeface="Consolas" panose="020B0609020204030204" pitchFamily="49" charset="0"/>
              </a:rPr>
              <a:t>1) Исследование объектов, ведущих к изменению состояния:</a:t>
            </a:r>
            <a:endParaRPr lang="ru-RU" altLang="ru-RU" sz="1600" b="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содержат ли представленные материалы признаки порнографии;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содержат ли представленные материалы признаки эротики;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содержит ли данная продукция признаки, пропагандирующие культ жестокости и насилия;</a:t>
            </a:r>
            <a:endParaRPr lang="ru-RU" altLang="ru-RU" sz="1600">
              <a:latin typeface="Consolas" panose="020B0609020204030204" pitchFamily="49" charset="0"/>
              <a:cs typeface="Consolas" panose="020B0609020204030204" pitchFamily="49" charset="0"/>
            </a:endParaRPr>
          </a:p>
          <a:p>
            <a:pPr algn="ctr">
              <a:spcBef>
                <a:spcPct val="0"/>
              </a:spcBef>
              <a:buFontTx/>
              <a:buNone/>
            </a:pPr>
            <a:r>
              <a:rPr lang="en-US" altLang="ru-RU" sz="1600" b="1">
                <a:solidFill>
                  <a:srgbClr val="000000"/>
                </a:solidFill>
                <a:latin typeface="Arial" panose="020B0604020202020204" pitchFamily="34" charset="0"/>
                <a:cs typeface="Consolas" panose="020B0609020204030204" pitchFamily="49" charset="0"/>
              </a:rPr>
              <a:t> </a:t>
            </a:r>
            <a:r>
              <a:rPr lang="ru-RU" altLang="ru-RU" sz="1600" b="1">
                <a:solidFill>
                  <a:srgbClr val="000000"/>
                </a:solidFill>
                <a:latin typeface="Arial" panose="020B0604020202020204" pitchFamily="34" charset="0"/>
                <a:cs typeface="Consolas" panose="020B0609020204030204" pitchFamily="49" charset="0"/>
              </a:rPr>
              <a:t>2) Исследование объектов, запечатлевших состояние человека, </a:t>
            </a:r>
          </a:p>
          <a:p>
            <a:pPr algn="ctr">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изменение его состояния:</a:t>
            </a:r>
            <a:endParaRPr lang="ru-RU" altLang="ru-RU" sz="1600" b="1">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каково психоэмоциональное состояние человека во время представленной видеозаписи;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изменялось ли интеллектуально-волевое состояние человека во время видеозаписи;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свободна ли речь человека либо она производит впечатление заученного, заранее подготовленного текста;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оказывалось ли психологическое давление на человека со стороны собеседника в момент производства видеозаписи с целью изменения смысла даваемых показаний/его рассказа;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какова невербальная характеристика человека во время фиксации на видеозапись;</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каково смысловое и целевое назначение запечатленных на видеозаписи жестов лица в моменты показаний таймера с "" по "".</a:t>
            </a:r>
            <a:endParaRPr lang="ru-RU" altLang="ru-RU" sz="1600">
              <a:latin typeface="Consolas" panose="020B0609020204030204" pitchFamily="49" charset="0"/>
              <a:cs typeface="Consolas" panose="020B0609020204030204" pitchFamily="49" charset="0"/>
            </a:endParaRPr>
          </a:p>
        </p:txBody>
      </p:sp>
      <p:sp>
        <p:nvSpPr>
          <p:cNvPr id="367618" name="Прямоугольник 2">
            <a:extLst>
              <a:ext uri="{FF2B5EF4-FFF2-40B4-BE49-F238E27FC236}">
                <a16:creationId xmlns:a16="http://schemas.microsoft.com/office/drawing/2014/main" id="{2950CA11-13DD-8547-AC9B-2F102564AE7E}"/>
              </a:ext>
            </a:extLst>
          </p:cNvPr>
          <p:cNvSpPr>
            <a:spLocks noChangeArrowheads="1"/>
          </p:cNvSpPr>
          <p:nvPr/>
        </p:nvSpPr>
        <p:spPr bwMode="auto">
          <a:xfrm>
            <a:off x="250825" y="5300663"/>
            <a:ext cx="8642350" cy="1323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Приведенный перечень объектов, задач, вопросов носит </a:t>
            </a:r>
            <a:r>
              <a:rPr lang="ru-RU" altLang="ru-RU" sz="1600" b="1">
                <a:solidFill>
                  <a:srgbClr val="000000"/>
                </a:solidFill>
                <a:latin typeface="Arial" panose="020B0604020202020204" pitchFamily="34" charset="0"/>
                <a:cs typeface="Consolas" panose="020B0609020204030204" pitchFamily="49" charset="0"/>
              </a:rPr>
              <a:t>ориентирующий характер</a:t>
            </a:r>
            <a:r>
              <a:rPr lang="ru-RU" altLang="ru-RU" sz="1600">
                <a:solidFill>
                  <a:srgbClr val="000000"/>
                </a:solidFill>
                <a:latin typeface="Arial" panose="020B0604020202020204" pitchFamily="34" charset="0"/>
                <a:cs typeface="Consolas" panose="020B0609020204030204" pitchFamily="49" charset="0"/>
              </a:rPr>
              <a:t>, в каждом конкретном случае необходимо выбирать вопросы, ответы на которые дадут новую информацию по делу. Также возможно решение других вопросов, входящих в компетенцию эксперта либо вопросов комплексного характера, требующих привлечения специалистов из других областей знаний.</a:t>
            </a:r>
            <a:endParaRPr lang="ru-RU" altLang="ru-RU" sz="1600">
              <a:latin typeface="Arial" panose="020B0604020202020204" pitchFamily="34" charset="0"/>
            </a:endParaRPr>
          </a:p>
        </p:txBody>
      </p:sp>
    </p:spTree>
  </p:cSld>
  <p:clrMapOvr>
    <a:masterClrMapping/>
  </p:clrMapOvr>
  <p:transition>
    <p:wipe dir="r"/>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Прямоугольник 1">
            <a:extLst>
              <a:ext uri="{FF2B5EF4-FFF2-40B4-BE49-F238E27FC236}">
                <a16:creationId xmlns:a16="http://schemas.microsoft.com/office/drawing/2014/main" id="{8FC4FE1D-CC04-DE49-9DCD-D77D4485C63B}"/>
              </a:ext>
            </a:extLst>
          </p:cNvPr>
          <p:cNvSpPr>
            <a:spLocks noChangeArrowheads="1"/>
          </p:cNvSpPr>
          <p:nvPr/>
        </p:nvSpPr>
        <p:spPr bwMode="auto">
          <a:xfrm>
            <a:off x="250825" y="333375"/>
            <a:ext cx="8642350" cy="2062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К объектам психолого-криминалистической экспертизы относятся</a:t>
            </a:r>
            <a:r>
              <a:rPr lang="ru-RU" altLang="ru-RU" sz="1600">
                <a:solidFill>
                  <a:srgbClr val="000000"/>
                </a:solidFill>
                <a:latin typeface="Arial" panose="020B0604020202020204" pitchFamily="34" charset="0"/>
                <a:cs typeface="Consolas" panose="020B0609020204030204" pitchFamily="49" charset="0"/>
              </a:rPr>
              <a:t> </a:t>
            </a:r>
            <a:r>
              <a:rPr lang="ru-RU" altLang="ru-RU" sz="1600" b="1" u="sng">
                <a:solidFill>
                  <a:srgbClr val="000000"/>
                </a:solidFill>
                <a:latin typeface="Arial" panose="020B0604020202020204" pitchFamily="34" charset="0"/>
                <a:cs typeface="Consolas" panose="020B0609020204030204" pitchFamily="49" charset="0"/>
              </a:rPr>
              <a:t>предметы, в которых с помощью различных технических средств запечатлена</a:t>
            </a:r>
            <a:r>
              <a:rPr lang="ru-RU" altLang="ru-RU" sz="1600">
                <a:solidFill>
                  <a:srgbClr val="000000"/>
                </a:solidFill>
                <a:latin typeface="Arial" panose="020B0604020202020204" pitchFamily="34" charset="0"/>
                <a:cs typeface="Consolas" panose="020B0609020204030204" pitchFamily="49" charset="0"/>
              </a:rPr>
              <a:t>: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информация, отражающая физиологическое и психологическое (эмоциональное, интеллектуальное, волевое) состояние человека в момент проводимых следственных действий (допрос, проверка показаний на месте, очная ставка и так далее), а также негласных следственных действий;</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информация, вызывающая определенное изменение его состояния (эротика, порнография, пропаганда культа жестокости и насилия).</a:t>
            </a:r>
            <a:endParaRPr lang="ru-RU" altLang="ru-RU" sz="1600">
              <a:latin typeface="Consolas" panose="020B0609020204030204" pitchFamily="49" charset="0"/>
              <a:cs typeface="Consolas" panose="020B0609020204030204" pitchFamily="49" charset="0"/>
            </a:endParaRPr>
          </a:p>
        </p:txBody>
      </p:sp>
      <p:sp>
        <p:nvSpPr>
          <p:cNvPr id="368642" name="Прямоугольник 2">
            <a:extLst>
              <a:ext uri="{FF2B5EF4-FFF2-40B4-BE49-F238E27FC236}">
                <a16:creationId xmlns:a16="http://schemas.microsoft.com/office/drawing/2014/main" id="{90CE9330-2AC9-B248-8DA8-FB37D2162C59}"/>
              </a:ext>
            </a:extLst>
          </p:cNvPr>
          <p:cNvSpPr>
            <a:spLocks noChangeArrowheads="1"/>
          </p:cNvSpPr>
          <p:nvPr/>
        </p:nvSpPr>
        <p:spPr bwMode="auto">
          <a:xfrm>
            <a:off x="250825" y="2627313"/>
            <a:ext cx="8642350" cy="3970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рамках психолого-криминалистической экспертизы решаются следующие задачи:</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факта воздействия на человека в момент проведения следственных действий (допроса, проверки показаний на месте, очной ставки) и оперативных видеозаписей, различными средствами, с целью изменения его психоэмоционального, интеллектуально-волевого состояния;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психоэмоционального, интеллектуально-волевого состояния человека в момент проведения следственных действий, негласных следственных действий;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наличия в объектах – вещественных доказательствах (видеофильмах, печатных работах, графических файлах, репродукциях, фотографиях) комплекса признаков, позволяющих отнести данные объекты к порнографическим (эротическим), пропагандирующим культ жестокости и насилия</a:t>
            </a:r>
            <a:r>
              <a:rPr lang="ru-RU" altLang="ru-RU" sz="1800">
                <a:latin typeface="Arial" panose="020B0604020202020204" pitchFamily="34" charset="0"/>
              </a:rPr>
              <a:t> </a:t>
            </a:r>
          </a:p>
        </p:txBody>
      </p:sp>
    </p:spTree>
  </p:cSld>
  <p:clrMapOvr>
    <a:masterClrMapping/>
  </p:clrMapOvr>
  <p:transition>
    <p:wipe dir="r"/>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Прямоугольник 1">
            <a:extLst>
              <a:ext uri="{FF2B5EF4-FFF2-40B4-BE49-F238E27FC236}">
                <a16:creationId xmlns:a16="http://schemas.microsoft.com/office/drawing/2014/main" id="{D22AF7F5-862C-A745-BFD8-7C545FE0C6EB}"/>
              </a:ext>
            </a:extLst>
          </p:cNvPr>
          <p:cNvSpPr>
            <a:spLocks noChangeArrowheads="1"/>
          </p:cNvSpPr>
          <p:nvPr/>
        </p:nvSpPr>
        <p:spPr bwMode="auto">
          <a:xfrm>
            <a:off x="287338" y="266700"/>
            <a:ext cx="8569325" cy="6324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Непосредственными объектами исследования судебной психолого-криминалистической экспертизы являются:</a:t>
            </a:r>
            <a:endParaRPr lang="ru-RU" altLang="ru-RU" sz="1500" b="1" u="sng">
              <a:latin typeface="Consolas" panose="020B0609020204030204" pitchFamily="49" charset="0"/>
              <a:cs typeface="Consolas" panose="020B0609020204030204" pitchFamily="49" charset="0"/>
            </a:endParaRPr>
          </a:p>
          <a:p>
            <a:pPr algn="just">
              <a:spcBef>
                <a:spcPct val="0"/>
              </a:spcBef>
              <a:buFontTx/>
              <a:buNone/>
            </a:pPr>
            <a:r>
              <a:rPr lang="ru-RU" altLang="ru-RU" sz="1500" b="1" i="1">
                <a:solidFill>
                  <a:srgbClr val="000000"/>
                </a:solidFill>
                <a:latin typeface="Arial" panose="020B0604020202020204" pitchFamily="34" charset="0"/>
                <a:cs typeface="Consolas" panose="020B0609020204030204" pitchFamily="49" charset="0"/>
              </a:rPr>
              <a:t>1) объекты, смысловое содержание которых изменяет состояние человека.</a:t>
            </a:r>
            <a:endParaRPr lang="ru-RU" altLang="ru-RU" sz="1500" b="1" i="1">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К данной группе объектов относятся такие, в которых на словесно-речевом (вербальном) уровне либо на уровне зрительного (визуального) восприятия запечатлена информация, ведущая к изменению психологического состояния человека либо группы людей:</a:t>
            </a:r>
            <a:endParaRPr lang="ru-RU" altLang="ru-RU" sz="1500">
              <a:latin typeface="Consolas" panose="020B0609020204030204" pitchFamily="49" charset="0"/>
              <a:cs typeface="Consolas" panose="020B0609020204030204" pitchFamily="49" charset="0"/>
            </a:endParaRPr>
          </a:p>
          <a:p>
            <a:pPr algn="just">
              <a:spcBef>
                <a:spcPct val="0"/>
              </a:spcBef>
            </a:pP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объекты порнографического (эротического) содержания;</a:t>
            </a:r>
            <a:endParaRPr lang="ru-RU" altLang="ru-RU" sz="1500">
              <a:latin typeface="Consolas" panose="020B0609020204030204" pitchFamily="49" charset="0"/>
              <a:cs typeface="Consolas" panose="020B0609020204030204" pitchFamily="49" charset="0"/>
            </a:endParaRPr>
          </a:p>
          <a:p>
            <a:pPr algn="just">
              <a:spcBef>
                <a:spcPct val="0"/>
              </a:spcBef>
            </a:pP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объекты, в которых пропагандируется культ жестокости и насилия.</a:t>
            </a:r>
            <a:endParaRPr lang="ru-RU" altLang="ru-RU" sz="1500">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Объекты порнографического (эротического) содержания, а также объекты, пропагандирующие культ жестокости и насилия, способствующие изменению состояния человека, могут быть представлены в 2-х формах:</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объекты словесно-речевого (вербального) типа: книги, журналы, газеты, отдельные статьи, письма;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объекты зрительного (визуального) типа, содержащие изображения: кино-, видеоматериалы, репродукции, фотографии, слайды, компьютерные программы.</a:t>
            </a:r>
            <a:endParaRPr lang="ru-RU" altLang="ru-RU" sz="1500">
              <a:latin typeface="Consolas" panose="020B0609020204030204" pitchFamily="49" charset="0"/>
              <a:cs typeface="Consolas" panose="020B0609020204030204" pitchFamily="49" charset="0"/>
            </a:endParaRPr>
          </a:p>
          <a:p>
            <a:pPr algn="just">
              <a:spcBef>
                <a:spcPct val="0"/>
              </a:spcBef>
              <a:buFontTx/>
              <a:buNone/>
            </a:pPr>
            <a:r>
              <a:rPr lang="ru-RU" altLang="ru-RU" sz="1500" b="1" i="1">
                <a:solidFill>
                  <a:srgbClr val="000000"/>
                </a:solidFill>
                <a:latin typeface="Arial" panose="020B0604020202020204" pitchFamily="34" charset="0"/>
                <a:cs typeface="Consolas" panose="020B0609020204030204" pitchFamily="49" charset="0"/>
              </a:rPr>
              <a:t>2) объекты, содержание которых отражает состояние человека в момент совершения им самим либо совершаемых в отношении него определенных действий, процесс и факт изменения его состояния.</a:t>
            </a:r>
            <a:endParaRPr lang="ru-RU" altLang="ru-RU" sz="1500" b="1" i="1">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К данной группе относятся объекты, в которых на зрительном (визуальном) уровне зафиксированы следственные действия, негласные следственные действия (оперативные записи разговоров, встреч), любительская видеозапись; психоэмоциональное, интеллектуально-волевое состояние человека, в отношении которого проводятся следственные действия, а также возможное изменение его состояния (изменение восприятия, поведения):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видеоматериалы, представляющие собой фиксацию различных следственных действий;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видеоматериалы, представляющие собой фиксацию негласных следственных действий, любительской записи.</a:t>
            </a:r>
          </a:p>
        </p:txBody>
      </p:sp>
    </p:spTree>
  </p:cSld>
  <p:clrMapOvr>
    <a:masterClrMapping/>
  </p:clrMapOvr>
  <p:transition>
    <p:wipe dir="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1CFDB93-0D62-E34F-A0AA-02EB907C35B3}"/>
              </a:ext>
            </a:extLst>
          </p:cNvPr>
          <p:cNvSpPr/>
          <p:nvPr/>
        </p:nvSpPr>
        <p:spPr>
          <a:xfrm>
            <a:off x="323850" y="260350"/>
            <a:ext cx="8496300" cy="6227763"/>
          </a:xfrm>
          <a:prstGeom prst="rect">
            <a:avLst/>
          </a:prstGeom>
          <a:ln w="28575">
            <a:solidFill>
              <a:schemeClr val="tx1"/>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defRPr/>
            </a:pPr>
            <a:r>
              <a:rPr lang="ru-RU" altLang="ru-RU" b="1" i="1" dirty="0">
                <a:solidFill>
                  <a:srgbClr val="000000"/>
                </a:solidFill>
                <a:cs typeface="Consolas" panose="020B0609020204030204" pitchFamily="49" charset="0"/>
              </a:rPr>
              <a:t> 3) Дополнительные объекты:</a:t>
            </a:r>
            <a:endParaRPr lang="ru-RU" altLang="ru-RU" sz="1100" b="1" i="1" dirty="0">
              <a:latin typeface="Consolas" panose="020B0609020204030204" pitchFamily="49" charset="0"/>
              <a:cs typeface="Consolas" panose="020B0609020204030204" pitchFamily="49" charset="0"/>
            </a:endParaRPr>
          </a:p>
          <a:p>
            <a:pPr marL="314325" indent="-214313" algn="just">
              <a:buFont typeface="Arial" panose="020B0604020202020204" pitchFamily="34" charset="0"/>
              <a:buChar char="•"/>
              <a:defRPr/>
            </a:pPr>
            <a:r>
              <a:rPr lang="ru-RU" altLang="ru-RU" dirty="0">
                <a:solidFill>
                  <a:srgbClr val="000000"/>
                </a:solidFill>
                <a:cs typeface="Consolas" panose="020B0609020204030204" pitchFamily="49" charset="0"/>
              </a:rPr>
              <a:t>материалы уголовного (гражданского) дела;</a:t>
            </a:r>
            <a:endParaRPr lang="ru-RU" altLang="ru-RU" sz="1100" dirty="0">
              <a:latin typeface="Consolas" panose="020B0609020204030204" pitchFamily="49" charset="0"/>
              <a:cs typeface="Consolas" panose="020B0609020204030204" pitchFamily="49" charset="0"/>
            </a:endParaRPr>
          </a:p>
          <a:p>
            <a:pPr marL="314325" indent="-214313" algn="just">
              <a:buFont typeface="Arial" panose="020B0604020202020204" pitchFamily="34" charset="0"/>
              <a:buChar char="•"/>
              <a:defRPr/>
            </a:pPr>
            <a:r>
              <a:rPr lang="ru-RU" altLang="ru-RU" dirty="0">
                <a:solidFill>
                  <a:srgbClr val="000000"/>
                </a:solidFill>
                <a:cs typeface="Consolas" panose="020B0609020204030204" pitchFamily="49" charset="0"/>
              </a:rPr>
              <a:t>копии протоколов, стенограмм проводимых следственных действий;</a:t>
            </a:r>
            <a:endParaRPr lang="ru-RU" altLang="ru-RU" sz="1100" dirty="0">
              <a:latin typeface="Consolas" panose="020B0609020204030204" pitchFamily="49" charset="0"/>
              <a:cs typeface="Consolas" panose="020B0609020204030204" pitchFamily="49" charset="0"/>
            </a:endParaRPr>
          </a:p>
          <a:p>
            <a:pPr marL="314325" indent="-214313" algn="just">
              <a:buFont typeface="Arial" panose="020B0604020202020204" pitchFamily="34" charset="0"/>
              <a:buChar char="•"/>
              <a:defRPr/>
            </a:pPr>
            <a:r>
              <a:rPr lang="ru-RU" altLang="ru-RU" dirty="0">
                <a:solidFill>
                  <a:srgbClr val="000000"/>
                </a:solidFill>
                <a:cs typeface="Consolas" panose="020B0609020204030204" pitchFamily="49" charset="0"/>
              </a:rPr>
              <a:t>копии экспертных заключений – судебно-медицинской, судебно-психиатрической, судебно-психологической экспертиз, судебной наркологической, проводимых ранее в отношении лица, психологическое состояние которого необходимо установить;</a:t>
            </a:r>
            <a:endParaRPr lang="ru-RU" altLang="ru-RU" sz="1100" dirty="0">
              <a:latin typeface="Consolas" panose="020B0609020204030204" pitchFamily="49" charset="0"/>
              <a:cs typeface="Consolas" panose="020B0609020204030204" pitchFamily="49" charset="0"/>
            </a:endParaRPr>
          </a:p>
          <a:p>
            <a:pPr marL="314325" indent="-214313" algn="just">
              <a:buFont typeface="Arial" panose="020B0604020202020204" pitchFamily="34" charset="0"/>
              <a:buChar char="•"/>
              <a:defRPr/>
            </a:pPr>
            <a:r>
              <a:rPr lang="ru-RU" altLang="ru-RU" dirty="0">
                <a:solidFill>
                  <a:srgbClr val="000000"/>
                </a:solidFill>
                <a:cs typeface="Consolas" panose="020B0609020204030204" pitchFamily="49" charset="0"/>
              </a:rPr>
              <a:t>условно-свободные образцы поведения конкретного человека в условиях, не связанных с проводимыми следственными действиями: любительские кино-, видеозаписи; видеозаписи собеседования в момент проведения психологического тестирования (предоставляются по мере необходимости); </a:t>
            </a:r>
            <a:endParaRPr lang="ru-RU" altLang="ru-RU" sz="1100" dirty="0">
              <a:latin typeface="Consolas" panose="020B0609020204030204" pitchFamily="49" charset="0"/>
              <a:cs typeface="Consolas" panose="020B0609020204030204" pitchFamily="49" charset="0"/>
            </a:endParaRPr>
          </a:p>
          <a:p>
            <a:pPr marL="314325" indent="-214313" algn="just">
              <a:buFont typeface="Arial" panose="020B0604020202020204" pitchFamily="34" charset="0"/>
              <a:buChar char="•"/>
              <a:defRPr/>
            </a:pPr>
            <a:r>
              <a:rPr lang="ru-RU" altLang="ru-RU" dirty="0">
                <a:solidFill>
                  <a:srgbClr val="000000"/>
                </a:solidFill>
                <a:cs typeface="Consolas" panose="020B0609020204030204" pitchFamily="49" charset="0"/>
              </a:rPr>
              <a:t>сопроводительная документация к предоставляемым на исследование кино-, видеоматериалам;</a:t>
            </a:r>
            <a:endParaRPr lang="ru-RU" altLang="ru-RU" sz="1100" dirty="0">
              <a:latin typeface="Consolas" panose="020B0609020204030204" pitchFamily="49" charset="0"/>
              <a:cs typeface="Consolas" panose="020B0609020204030204" pitchFamily="49" charset="0"/>
            </a:endParaRPr>
          </a:p>
          <a:p>
            <a:pPr marL="314325" indent="-214313" algn="just">
              <a:buFont typeface="Arial" panose="020B0604020202020204" pitchFamily="34" charset="0"/>
              <a:buChar char="•"/>
              <a:defRPr/>
            </a:pPr>
            <a:r>
              <a:rPr lang="ru-RU" altLang="ru-RU" dirty="0">
                <a:solidFill>
                  <a:srgbClr val="000000"/>
                </a:solidFill>
                <a:cs typeface="Consolas" panose="020B0609020204030204" pitchFamily="49" charset="0"/>
              </a:rPr>
              <a:t>различного рода справочная информация об условиях производимых съемок (время, место, информированность фиксируемого лица о факте съемки, последовательность и количество проводимых ранее съемок);</a:t>
            </a:r>
            <a:endParaRPr lang="ru-RU" altLang="ru-RU" sz="1100" dirty="0">
              <a:latin typeface="Consolas" panose="020B0609020204030204" pitchFamily="49" charset="0"/>
              <a:cs typeface="Consolas" panose="020B0609020204030204" pitchFamily="49" charset="0"/>
            </a:endParaRPr>
          </a:p>
          <a:p>
            <a:pPr marL="314325" indent="-214313">
              <a:buFont typeface="Arial" panose="020B0604020202020204" pitchFamily="34" charset="0"/>
              <a:buChar char="•"/>
              <a:defRPr/>
            </a:pPr>
            <a:r>
              <a:rPr lang="ru-RU" altLang="ru-RU" dirty="0">
                <a:solidFill>
                  <a:srgbClr val="000000"/>
                </a:solidFill>
                <a:cs typeface="Consolas" panose="020B0609020204030204" pitchFamily="49" charset="0"/>
              </a:rPr>
              <a:t>материалы дела, содержащие информацию, необходимую для производства экспертных исследований – источник получения видеоматериалов; цель производимых видеозаписей; условия, в которых производилась видеозапись оперативно-розыскных мероприятий и следственных действий (время, место).</a:t>
            </a:r>
            <a:r>
              <a:rPr lang="ru-RU" altLang="ru-RU" dirty="0"/>
              <a:t> </a:t>
            </a:r>
          </a:p>
        </p:txBody>
      </p:sp>
    </p:spTree>
  </p:cSld>
  <p:clrMapOvr>
    <a:masterClrMapping/>
  </p:clrMapOvr>
  <p:transition>
    <p:wipe dir="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Прямоугольник 1">
            <a:extLst>
              <a:ext uri="{FF2B5EF4-FFF2-40B4-BE49-F238E27FC236}">
                <a16:creationId xmlns:a16="http://schemas.microsoft.com/office/drawing/2014/main" id="{0779E6EC-C48C-AA45-8E71-68524794CA07}"/>
              </a:ext>
            </a:extLst>
          </p:cNvPr>
          <p:cNvSpPr>
            <a:spLocks noChangeArrowheads="1"/>
          </p:cNvSpPr>
          <p:nvPr/>
        </p:nvSpPr>
        <p:spPr bwMode="auto">
          <a:xfrm>
            <a:off x="214313" y="122238"/>
            <a:ext cx="8715375" cy="32940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При предоставлении материалов на исследование для производства психолого-криминалистической экспертизы необходимо соблюдение следующих условий:</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лицо, назначающее экспертизу, должно предпринять меры к прекращению всех возможных манипуляций с конкретными объектами, содержащими информацию, необходимую для решения поставленных задач (просматривать видеозаписи в каком-либо ином режиме, кроме как по команде "</a:t>
            </a:r>
            <a:r>
              <a:rPr lang="en-US" altLang="ru-RU" sz="1600">
                <a:solidFill>
                  <a:srgbClr val="000000"/>
                </a:solidFill>
                <a:latin typeface="Arial" panose="020B0604020202020204" pitchFamily="34" charset="0"/>
                <a:cs typeface="Consolas" panose="020B0609020204030204" pitchFamily="49" charset="0"/>
              </a:rPr>
              <a:t>Play</a:t>
            </a:r>
            <a:r>
              <a:rPr lang="ru-RU" altLang="ru-RU" sz="1600">
                <a:solidFill>
                  <a:srgbClr val="000000"/>
                </a:solidFill>
                <a:latin typeface="Arial" panose="020B0604020202020204" pitchFamily="34" charset="0"/>
                <a:cs typeface="Consolas" panose="020B0609020204030204" pitchFamily="49" charset="0"/>
              </a:rPr>
              <a:t>" видеовоспроизводящей аппаратуры; использовать для просмотра записи аппаратуру, не соответствующую формату исследуемой записи);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видеоматериалы упаковываются в отдельные пакеты и сопровождены соответствующими надписями о содержании этой информации. </a:t>
            </a: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Кроме того, в постановлении, определении либо сопроводительных письмах указываются сведения о возможной необходимости соблюдения особых режимов воспроизведения видеоинформации – программы определенного типа.</a:t>
            </a:r>
          </a:p>
        </p:txBody>
      </p:sp>
      <p:sp>
        <p:nvSpPr>
          <p:cNvPr id="371714" name="Прямоугольник 2">
            <a:extLst>
              <a:ext uri="{FF2B5EF4-FFF2-40B4-BE49-F238E27FC236}">
                <a16:creationId xmlns:a16="http://schemas.microsoft.com/office/drawing/2014/main" id="{C23E029D-1E7B-DD40-9F4F-A1568AF1FCEE}"/>
              </a:ext>
            </a:extLst>
          </p:cNvPr>
          <p:cNvSpPr>
            <a:spLocks noChangeArrowheads="1"/>
          </p:cNvSpPr>
          <p:nvPr/>
        </p:nvSpPr>
        <p:spPr bwMode="auto">
          <a:xfrm>
            <a:off x="214313" y="3476625"/>
            <a:ext cx="8715375" cy="3259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1500">
                <a:solidFill>
                  <a:srgbClr val="000000"/>
                </a:solidFill>
                <a:latin typeface="Arial" panose="020B0604020202020204" pitchFamily="34" charset="0"/>
                <a:cs typeface="Consolas" panose="020B0609020204030204" pitchFamily="49" charset="0"/>
              </a:rPr>
              <a:t>Не допускается подвергать объекты какому-либо механическому воздействию. Пересылать видеоматериалы по почте следует в упаковке, предохраняющей объекты от механических и иных повреждений.</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500">
                <a:solidFill>
                  <a:srgbClr val="000000"/>
                </a:solidFill>
                <a:latin typeface="Arial" panose="020B0604020202020204" pitchFamily="34" charset="0"/>
                <a:cs typeface="Consolas" panose="020B0609020204030204" pitchFamily="49" charset="0"/>
              </a:rPr>
              <a:t>Необходимо принять меры, предохраняющие от возможного размагничивания материальных носителей информации и, тем самым, уничтожения имеющейся на них информации. Их следует хранить вдали от источников статического электричества, магнитных полей.</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500">
                <a:solidFill>
                  <a:srgbClr val="000000"/>
                </a:solidFill>
                <a:latin typeface="Arial" panose="020B0604020202020204" pitchFamily="34" charset="0"/>
                <a:cs typeface="Consolas" panose="020B0609020204030204" pitchFamily="49" charset="0"/>
              </a:rPr>
              <a:t>В случае если для воспроизведения видеоматериалов требуется специальная аппаратура, необходимо ее представление лицом, назначающим экспертизу.</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500">
                <a:solidFill>
                  <a:srgbClr val="000000"/>
                </a:solidFill>
                <a:latin typeface="Arial" panose="020B0604020202020204" pitchFamily="34" charset="0"/>
                <a:cs typeface="Consolas" panose="020B0609020204030204" pitchFamily="49" charset="0"/>
              </a:rPr>
              <a:t>В случае предоставления на исследование видеоматериалов, исполненных скрытой камерой, необходимо предоставление стенограммы, ввиду возможного неудовлетворительного качества звучания.</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Прямоугольник 1">
            <a:extLst>
              <a:ext uri="{FF2B5EF4-FFF2-40B4-BE49-F238E27FC236}">
                <a16:creationId xmlns:a16="http://schemas.microsoft.com/office/drawing/2014/main" id="{03726783-DBF4-8444-A8A5-6834C70B9B57}"/>
              </a:ext>
            </a:extLst>
          </p:cNvPr>
          <p:cNvSpPr>
            <a:spLocks noChangeArrowheads="1"/>
          </p:cNvSpPr>
          <p:nvPr/>
        </p:nvSpPr>
        <p:spPr bwMode="auto">
          <a:xfrm>
            <a:off x="179388" y="404813"/>
            <a:ext cx="8640762" cy="611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Особенности данного вида исследования.</a:t>
            </a:r>
            <a:endParaRPr lang="ru-RU" altLang="ru-RU" sz="1100" b="1" u="sng">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1) Объектами судебной психолого-криминалистической экспертизы в плане оценки действий, поведения, состояния являются кино-, видеоизображения, запечатлевшие человека либо группу людей в динамике совершаемых следственных действий.</a:t>
            </a:r>
            <a:endParaRPr lang="ru-RU" altLang="ru-RU" sz="1100">
              <a:latin typeface="Consolas" panose="020B0609020204030204" pitchFamily="49" charset="0"/>
              <a:cs typeface="Consolas" panose="020B0609020204030204" pitchFamily="49" charset="0"/>
            </a:endParaRPr>
          </a:p>
          <a:p>
            <a:pPr algn="ctr">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i="1">
                <a:solidFill>
                  <a:srgbClr val="000000"/>
                </a:solidFill>
                <a:latin typeface="Arial" panose="020B0604020202020204" pitchFamily="34" charset="0"/>
                <a:cs typeface="Consolas" panose="020B0609020204030204" pitchFamily="49" charset="0"/>
              </a:rPr>
              <a:t>Конкретный человек как физическое лицо либо группа людей, объектами психолого-криминалистической экспертизы не являются.</a:t>
            </a:r>
            <a:endParaRPr lang="ru-RU" altLang="ru-RU" sz="1100" i="1">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2) В рамках судебной психолого-криминалистической экспертизы не исследуются материалы, связанные с определением возможного гипнотического воздействия на человека или группу людей.</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3) Судебная психолого-криминалистическая экспертиза по делам об убийствах и изнасилованиях проводится только после заключения психолого-психиатрической экспертизы, в случае если лицо признано вменяемым и у него не выявлено психических заболеваний; по всем другим категориям дел необходимо предоставление справки с наркологического и психиатрического диспансера.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4) В рамках судебной психолого-криминалистической экспертизы не проводятся исследования по определению состояния несовершеннолетних в связи с отсутствием соответствующей методики исследования.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Прямоугольник 1">
            <a:extLst>
              <a:ext uri="{FF2B5EF4-FFF2-40B4-BE49-F238E27FC236}">
                <a16:creationId xmlns:a16="http://schemas.microsoft.com/office/drawing/2014/main" id="{F6A02AED-99C4-114F-896D-6528696C43DD}"/>
              </a:ext>
            </a:extLst>
          </p:cNvPr>
          <p:cNvSpPr>
            <a:spLocks noChangeArrowheads="1"/>
          </p:cNvSpPr>
          <p:nvPr/>
        </p:nvSpPr>
        <p:spPr bwMode="auto">
          <a:xfrm>
            <a:off x="700088" y="115888"/>
            <a:ext cx="8280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48. СУДЕБНО-ЭКСПЕРТНОЕ ПСИХОЛОГО-ФИЛОЛОГИЧЕСКОЕ ИССЛЕДОВАНИЕ </a:t>
            </a:r>
            <a:endParaRPr lang="ru-RU" altLang="ru-RU" sz="1800" dirty="0">
              <a:latin typeface="Arial" panose="020B0604020202020204" pitchFamily="34" charset="0"/>
            </a:endParaRPr>
          </a:p>
        </p:txBody>
      </p:sp>
      <p:sp>
        <p:nvSpPr>
          <p:cNvPr id="373762" name="Прямоугольник 2">
            <a:extLst>
              <a:ext uri="{FF2B5EF4-FFF2-40B4-BE49-F238E27FC236}">
                <a16:creationId xmlns:a16="http://schemas.microsoft.com/office/drawing/2014/main" id="{D7AFB0B6-1F56-6245-B234-F29A01AC1D3E}"/>
              </a:ext>
            </a:extLst>
          </p:cNvPr>
          <p:cNvSpPr>
            <a:spLocks noChangeArrowheads="1"/>
          </p:cNvSpPr>
          <p:nvPr/>
        </p:nvSpPr>
        <p:spPr bwMode="auto">
          <a:xfrm>
            <a:off x="171450" y="755650"/>
            <a:ext cx="8801100" cy="1570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Судебная психолого-филологическая экспертиза</a:t>
            </a:r>
            <a:r>
              <a:rPr lang="ru-RU" altLang="ru-RU" sz="1600">
                <a:solidFill>
                  <a:srgbClr val="000000"/>
                </a:solidFill>
                <a:latin typeface="Arial" panose="020B0604020202020204" pitchFamily="34" charset="0"/>
                <a:cs typeface="Consolas" panose="020B0609020204030204" pitchFamily="49" charset="0"/>
              </a:rPr>
              <a:t> – отрасль практической деятельности, направленная на изучение формы и смыслового содержания различного рода текстовых материалов с целью определения индивидуальных особенностей автора к формированию и передаче различного рода сообщений средствами устной и/или письменной речи, а также особенностей коммуникативного взаимодействия участников общения. </a:t>
            </a:r>
            <a:endParaRPr lang="ru-RU" altLang="ru-RU" sz="1600">
              <a:latin typeface="Arial" panose="020B0604020202020204" pitchFamily="34" charset="0"/>
            </a:endParaRPr>
          </a:p>
        </p:txBody>
      </p:sp>
      <p:sp>
        <p:nvSpPr>
          <p:cNvPr id="373763" name="Прямоугольник 3">
            <a:extLst>
              <a:ext uri="{FF2B5EF4-FFF2-40B4-BE49-F238E27FC236}">
                <a16:creationId xmlns:a16="http://schemas.microsoft.com/office/drawing/2014/main" id="{7899938E-A192-B24E-9193-6A7AACF3B738}"/>
              </a:ext>
            </a:extLst>
          </p:cNvPr>
          <p:cNvSpPr>
            <a:spLocks noChangeArrowheads="1"/>
          </p:cNvSpPr>
          <p:nvPr/>
        </p:nvSpPr>
        <p:spPr bwMode="auto">
          <a:xfrm>
            <a:off x="171450" y="2492375"/>
            <a:ext cx="8801100" cy="4278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Задачами судебной психолого-филологической экспертизы являются</a:t>
            </a:r>
            <a:r>
              <a:rPr lang="ru-RU" altLang="ru-RU" sz="1600">
                <a:solidFill>
                  <a:srgbClr val="000000"/>
                </a:solidFill>
                <a:latin typeface="Arial" panose="020B0604020202020204" pitchFamily="34" charset="0"/>
                <a:cs typeface="Consolas" panose="020B0609020204030204" pitchFamily="49" charset="0"/>
              </a:rPr>
              <a:t>:</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общей направленности текста, речи, их характеристика;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определение формы изложения с точки зрения общедоступности донесения личностной авторской позиции, наличия/отсутствия в тексте скрытого, косвенного смысла;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определение стиля изложения исследуемых объектов, использования ненормативных выражений, а также негативных сведений, направленных на унижение чести и умаление достоинства личности;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определение соответствия/несоответствия лексем, а также речевых конструкций нормам казахского, русского языка;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изучение используемой формы изложения и характера речевого обращения; степени использования речевых навыков: грамматических, стилистических, синтаксических и т.д.;</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определение психологического аспекта воздействия представленных материалов на эмоциональную, волевую сферу, массовое сознание человека (группы людей);</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установление факта воздействия на человека различными средствами с целью формирования психологической зависимости от религиозной организации;</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Прямоугольник 1">
            <a:extLst>
              <a:ext uri="{FF2B5EF4-FFF2-40B4-BE49-F238E27FC236}">
                <a16:creationId xmlns:a16="http://schemas.microsoft.com/office/drawing/2014/main" id="{B9ADF40A-1A58-6E49-B706-88872404D74F}"/>
              </a:ext>
            </a:extLst>
          </p:cNvPr>
          <p:cNvSpPr>
            <a:spLocks noChangeArrowheads="1"/>
          </p:cNvSpPr>
          <p:nvPr/>
        </p:nvSpPr>
        <p:spPr bwMode="auto">
          <a:xfrm>
            <a:off x="250825" y="476250"/>
            <a:ext cx="8713788" cy="3694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85738" indent="-185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коммуникативного намерения говорящего;</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определения характера взаимоотношений участников разговоров (официальный, неофициальный);</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коммуникативной позиции (активная, пассивная);</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иерархических ролей коммуникантов (равноправные, неравноправные взаимоотношения);</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выявление общих тем разговоров;</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наличия/отсутствия признаков побуждения к определенным действиям;</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наличия/отсутствия признаков угрозы;</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наличия/отсутствия определенного смыслового компонента;</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выявление эксплицитной (открытой) и имплицитной (скрытой, косвенной) информации</a:t>
            </a:r>
            <a:endParaRPr lang="ru-RU" altLang="ru-RU" sz="1800">
              <a:latin typeface="Consolas" panose="020B0609020204030204" pitchFamily="49" charset="0"/>
              <a:cs typeface="Consolas" panose="020B0609020204030204" pitchFamily="49" charset="0"/>
            </a:endParaRPr>
          </a:p>
        </p:txBody>
      </p:sp>
      <p:sp>
        <p:nvSpPr>
          <p:cNvPr id="374786" name="TextBox 2">
            <a:extLst>
              <a:ext uri="{FF2B5EF4-FFF2-40B4-BE49-F238E27FC236}">
                <a16:creationId xmlns:a16="http://schemas.microsoft.com/office/drawing/2014/main" id="{643A0F99-9A22-4546-B110-866281A0824B}"/>
              </a:ext>
            </a:extLst>
          </p:cNvPr>
          <p:cNvSpPr txBox="1">
            <a:spLocks noChangeArrowheads="1"/>
          </p:cNvSpPr>
          <p:nvPr/>
        </p:nvSpPr>
        <p:spPr bwMode="auto">
          <a:xfrm>
            <a:off x="2843213" y="82550"/>
            <a:ext cx="436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u="sng">
                <a:latin typeface="Arial" panose="020B0604020202020204" pitchFamily="34" charset="0"/>
              </a:rPr>
              <a:t>Задачи экспертизы – (продолжение)</a:t>
            </a:r>
          </a:p>
        </p:txBody>
      </p:sp>
      <p:sp>
        <p:nvSpPr>
          <p:cNvPr id="374787" name="Прямоугольник 3">
            <a:extLst>
              <a:ext uri="{FF2B5EF4-FFF2-40B4-BE49-F238E27FC236}">
                <a16:creationId xmlns:a16="http://schemas.microsoft.com/office/drawing/2014/main" id="{73C31917-B1BD-6E4A-AEAC-7512002A802B}"/>
              </a:ext>
            </a:extLst>
          </p:cNvPr>
          <p:cNvSpPr>
            <a:spLocks noChangeArrowheads="1"/>
          </p:cNvSpPr>
          <p:nvPr/>
        </p:nvSpPr>
        <p:spPr bwMode="auto">
          <a:xfrm>
            <a:off x="250825" y="4292600"/>
            <a:ext cx="8713788"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Вопросы, решаемые в рамках судебной психолого-филологической экспертизы:</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какова общая направленность представленного на исследование текста;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имеется ли в тексте негативная оценка личности; Если имеется, то выражена ли она в неприличной форме;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носят ли высказывания, относящиеся к личности, оскорбительный характер;</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в исследуемом объекте слова или выражения, относящиеся к обсценной или иной инвективной лексике;</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Прямоугольник 1">
            <a:extLst>
              <a:ext uri="{FF2B5EF4-FFF2-40B4-BE49-F238E27FC236}">
                <a16:creationId xmlns:a16="http://schemas.microsoft.com/office/drawing/2014/main" id="{5CB90593-73E9-6F45-9954-5316081687A8}"/>
              </a:ext>
            </a:extLst>
          </p:cNvPr>
          <p:cNvSpPr>
            <a:spLocks noChangeArrowheads="1"/>
          </p:cNvSpPr>
          <p:nvPr/>
        </p:nvSpPr>
        <p:spPr bwMode="auto">
          <a:xfrm>
            <a:off x="323850" y="549275"/>
            <a:ext cx="8496300" cy="6092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соответствуют ли используемые по тексту слова и речевые конструкции литературным нормам казахского, русского языка;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имеется ли в тексте скрытый или косвенный смысл; Если имеется, то в чем он заключается;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какова возможность психологического воздействия на массовое сознание, состояние, мнение, суждение, поведение человека (людей);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в представленных материалах идеи, направленные на формирование психологической зависимости от вносимых пожертвований;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возможно ли при изучении и анализе представленных материалов, говорить о стремлении сформировать психологическую зависимость членов движения от общины и лидера;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способна ли информация повлиять на формирование негативного общественного мнения относительно репутации ФИО;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содержатся ли в исследуемой публикации сведения, порочащие честь, достоинство, деловую репутацию конкретного лица; В каких конкретно высказываниях содержится указанная информация;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в тексте негативные сведения;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 какой форме выражены негативные сведения: утверждения, предположения, мнения;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имеются ли в тексте сведения в форме утверждений о нарушении конкретным лицом моральных, правовых норм и принципов;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 каком значении употреблено слово в контексте публикации;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какие изобразительно-выразительные средства языка использованы автором для негативной характеристики героев публикации;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содержатся ли в представленном на исследование тексте призывы к насильственному захвату власти, насильственному изменению конституционного строя Республики Казахстан;</a:t>
            </a:r>
            <a:endParaRPr lang="ru-RU" altLang="ru-RU" sz="1500">
              <a:latin typeface="Consolas" panose="020B0609020204030204" pitchFamily="49" charset="0"/>
              <a:cs typeface="Consolas" panose="020B0609020204030204" pitchFamily="49" charset="0"/>
            </a:endParaRPr>
          </a:p>
        </p:txBody>
      </p:sp>
      <p:sp>
        <p:nvSpPr>
          <p:cNvPr id="375810" name="TextBox 2">
            <a:extLst>
              <a:ext uri="{FF2B5EF4-FFF2-40B4-BE49-F238E27FC236}">
                <a16:creationId xmlns:a16="http://schemas.microsoft.com/office/drawing/2014/main" id="{BFB1ACB1-D7F0-B44A-A371-40ECA10D71FB}"/>
              </a:ext>
            </a:extLst>
          </p:cNvPr>
          <p:cNvSpPr txBox="1">
            <a:spLocks noChangeArrowheads="1"/>
          </p:cNvSpPr>
          <p:nvPr/>
        </p:nvSpPr>
        <p:spPr bwMode="auto">
          <a:xfrm>
            <a:off x="2938463" y="44450"/>
            <a:ext cx="326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Вопросы – (продолжение):</a:t>
            </a:r>
          </a:p>
        </p:txBody>
      </p:sp>
    </p:spTree>
  </p:cSld>
  <p:clrMapOvr>
    <a:masterClrMapping/>
  </p:clrMapOvr>
  <p:transition>
    <p:wipe dir="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Прямоугольник 1">
            <a:extLst>
              <a:ext uri="{FF2B5EF4-FFF2-40B4-BE49-F238E27FC236}">
                <a16:creationId xmlns:a16="http://schemas.microsoft.com/office/drawing/2014/main" id="{08127EFE-A3F7-6047-8B9F-43A1E28736CF}"/>
              </a:ext>
            </a:extLst>
          </p:cNvPr>
          <p:cNvSpPr>
            <a:spLocks noChangeArrowheads="1"/>
          </p:cNvSpPr>
          <p:nvPr/>
        </p:nvSpPr>
        <p:spPr bwMode="auto">
          <a:xfrm>
            <a:off x="250825" y="549275"/>
            <a:ext cx="8642350" cy="6000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имеются ли в тексте публикации признаки возбуждения межнациональной, расовой, родовой вражды или розни;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носят ли высказывания в тексте оскорбительный характер по отношению к представителям определенной нации;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имеются ли в тексте высказывания об исключительности, превосходстве либо неполноценности одной нации, рода, расы;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имеются ли высказывания побудительного характера, содержащие призывы к враждебным или насильственным действиям в отношении лиц определенной национальности, родовой, расовой группы против другой;</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каково семантическое значение исследуемых словесных обозначений товарных знаков;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какова фонетическая характеристика словесных обозначений товарных знаков;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каковы коммуникативные роли собеседников? Кто занимает более активную, а кто более пассивную коммуникативную позицию;</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содержат ли тексты разговоров общие темы;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позволяет ли лексико-синтаксический анализ текстов разговоров определить, в каких взаимоотношениях (официальных, неофициальных) находятся участники беседы;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установлена ли среди участников беседы иерархия и признаки распределения ролей;</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позволяет ли лексико-синтаксический анализ текстов бесед говорить о том, что участники беседы ведут разговор на понятную друг другу тему (общую для них тему);</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содержат ли тексты разговоров смысловой компонент требования чего-либо, угрозы;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имеется ли в текстах разговоров определенный смысловой компонент;</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имеются ли в текстах разговоров признаки побуждения к чему-либо. </a:t>
            </a:r>
            <a:endParaRPr lang="ru-RU" altLang="ru-RU" sz="1600">
              <a:latin typeface="Consolas" panose="020B0609020204030204" pitchFamily="49" charset="0"/>
              <a:cs typeface="Consolas" panose="020B0609020204030204" pitchFamily="49" charset="0"/>
            </a:endParaRPr>
          </a:p>
        </p:txBody>
      </p:sp>
      <p:sp>
        <p:nvSpPr>
          <p:cNvPr id="376834" name="TextBox 2">
            <a:extLst>
              <a:ext uri="{FF2B5EF4-FFF2-40B4-BE49-F238E27FC236}">
                <a16:creationId xmlns:a16="http://schemas.microsoft.com/office/drawing/2014/main" id="{D60D1194-382C-3746-B5FA-7996D5AAD25A}"/>
              </a:ext>
            </a:extLst>
          </p:cNvPr>
          <p:cNvSpPr txBox="1">
            <a:spLocks noChangeArrowheads="1"/>
          </p:cNvSpPr>
          <p:nvPr/>
        </p:nvSpPr>
        <p:spPr bwMode="auto">
          <a:xfrm>
            <a:off x="941388" y="9525"/>
            <a:ext cx="694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Вопросы – (продолжение):</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a:extLst>
              <a:ext uri="{FF2B5EF4-FFF2-40B4-BE49-F238E27FC236}">
                <a16:creationId xmlns:a16="http://schemas.microsoft.com/office/drawing/2014/main" id="{A2A0E1B2-4135-704E-99C2-FC0F9A75E93E}"/>
              </a:ext>
            </a:extLst>
          </p:cNvPr>
          <p:cNvSpPr>
            <a:spLocks noGrp="1"/>
          </p:cNvSpPr>
          <p:nvPr>
            <p:ph type="title" idx="4294967295"/>
          </p:nvPr>
        </p:nvSpPr>
        <p:spPr>
          <a:xfrm>
            <a:off x="214313" y="4214813"/>
            <a:ext cx="8786812" cy="1714500"/>
          </a:xfrm>
          <a:prstGeom prst="roundRect">
            <a:avLst>
              <a:gd name="adj" fmla="val 16667"/>
            </a:avLst>
          </a:prstGeom>
          <a:solidFill>
            <a:schemeClr val="bg1"/>
          </a:solidFill>
          <a:ln w="28575">
            <a:solidFill>
              <a:schemeClr val="tx1"/>
            </a:solidFill>
            <a:round/>
            <a:headEnd/>
            <a:tailEnd/>
          </a:ln>
        </p:spPr>
        <p:txBody>
          <a:bodyPr/>
          <a:lstStyle/>
          <a:p>
            <a:br>
              <a:rPr lang="ru-RU" altLang="ru-RU" sz="1400" b="1">
                <a:latin typeface="Arial" panose="020B0604020202020204" pitchFamily="34" charset="0"/>
                <a:cs typeface="Arial" panose="020B0604020202020204" pitchFamily="34" charset="0"/>
              </a:rPr>
            </a:br>
            <a:r>
              <a:rPr lang="ru-RU" altLang="ru-RU" sz="1500" b="1">
                <a:latin typeface="Arial" panose="020B0604020202020204" pitchFamily="34" charset="0"/>
                <a:cs typeface="Arial" panose="020B0604020202020204" pitchFamily="34" charset="0"/>
              </a:rPr>
              <a:t>ПРИОСТАНОВЛЕНИЕ ПРОИЗВОДСТВА СУДЕБНОЙ ЭКСПЕРТИЗЫ</a:t>
            </a:r>
            <a:br>
              <a:rPr lang="ru-RU" altLang="ru-RU" sz="1500" b="1">
                <a:latin typeface="Arial" panose="020B0604020202020204" pitchFamily="34" charset="0"/>
                <a:cs typeface="Arial" panose="020B0604020202020204" pitchFamily="34" charset="0"/>
              </a:rPr>
            </a:br>
            <a:r>
              <a:rPr lang="ru-RU" altLang="ru-RU" sz="1500" b="1">
                <a:latin typeface="Arial" panose="020B0604020202020204" pitchFamily="34" charset="0"/>
                <a:cs typeface="Arial" panose="020B0604020202020204" pitchFamily="34" charset="0"/>
              </a:rPr>
              <a:t>в случае, установленном Законом, производится до устранения обстоятельств, явившихся основанием для приостановления, но не более чем на десять суток. Если обстоятельства, явившиеся основанием для приостановления производства судебной экспертизы, не будут устранены в течение указанного срока, в адрес органа (лица), назначившего судебную экспертизу, направляется сообщение о невозможности дать заключение. </a:t>
            </a:r>
            <a:br>
              <a:rPr lang="ru-RU" altLang="ru-RU" sz="1400" b="1">
                <a:latin typeface="Arial" panose="020B0604020202020204" pitchFamily="34" charset="0"/>
                <a:cs typeface="Arial" panose="020B0604020202020204" pitchFamily="34" charset="0"/>
              </a:rPr>
            </a:br>
            <a:endParaRPr lang="ru-RU" altLang="ru-RU" sz="1400" b="1">
              <a:latin typeface="Arial" panose="020B0604020202020204" pitchFamily="34" charset="0"/>
              <a:cs typeface="Arial" panose="020B0604020202020204" pitchFamily="34" charset="0"/>
            </a:endParaRPr>
          </a:p>
        </p:txBody>
      </p:sp>
      <p:sp>
        <p:nvSpPr>
          <p:cNvPr id="56322" name="Прямоугольник 3">
            <a:extLst>
              <a:ext uri="{FF2B5EF4-FFF2-40B4-BE49-F238E27FC236}">
                <a16:creationId xmlns:a16="http://schemas.microsoft.com/office/drawing/2014/main" id="{3151265B-3B40-CF41-A04F-EC0BC09E0FC6}"/>
              </a:ext>
            </a:extLst>
          </p:cNvPr>
          <p:cNvSpPr>
            <a:spLocks noChangeArrowheads="1"/>
          </p:cNvSpPr>
          <p:nvPr/>
        </p:nvSpPr>
        <p:spPr bwMode="auto">
          <a:xfrm>
            <a:off x="1357313" y="142875"/>
            <a:ext cx="6429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ru-RU" altLang="ru-RU" sz="1500" b="1">
                <a:solidFill>
                  <a:srgbClr val="000000"/>
                </a:solidFill>
                <a:latin typeface="Arial" panose="020B0604020202020204" pitchFamily="34" charset="0"/>
                <a:cs typeface="Arial" panose="020B0604020202020204" pitchFamily="34" charset="0"/>
              </a:rPr>
              <a:t>СРОКИ ПРОИЗВОДСТВА СУДЕБНОЙ ЭКСПЕРТИЗЫ</a:t>
            </a:r>
          </a:p>
        </p:txBody>
      </p:sp>
      <p:sp>
        <p:nvSpPr>
          <p:cNvPr id="56323" name="Прямоугольник 4">
            <a:extLst>
              <a:ext uri="{FF2B5EF4-FFF2-40B4-BE49-F238E27FC236}">
                <a16:creationId xmlns:a16="http://schemas.microsoft.com/office/drawing/2014/main" id="{F7E85039-1DE2-7B47-B57D-9B68A2AC926D}"/>
              </a:ext>
            </a:extLst>
          </p:cNvPr>
          <p:cNvSpPr>
            <a:spLocks noChangeArrowheads="1"/>
          </p:cNvSpPr>
          <p:nvPr/>
        </p:nvSpPr>
        <p:spPr bwMode="auto">
          <a:xfrm>
            <a:off x="428625" y="571500"/>
            <a:ext cx="4500563"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r>
              <a:rPr lang="ru-RU" altLang="ru-RU" sz="1600" b="1">
                <a:solidFill>
                  <a:srgbClr val="000000"/>
                </a:solidFill>
                <a:latin typeface="Arial" panose="020B0604020202020204" pitchFamily="34" charset="0"/>
                <a:cs typeface="Arial" panose="020B0604020202020204" pitchFamily="34" charset="0"/>
              </a:rPr>
              <a:t>Срок производства судебной экспертизы исчисляется со дня принятия органом судебной экспертизы либо лицом, не являющимся сотрудником органа судебной экспертизы, привлеченным в качестве судебного эксперта, к производству постановления, определения о назначении судебной экспертизы и ее объектов. </a:t>
            </a:r>
          </a:p>
        </p:txBody>
      </p:sp>
      <p:sp>
        <p:nvSpPr>
          <p:cNvPr id="56324" name="Прямоугольник 5">
            <a:extLst>
              <a:ext uri="{FF2B5EF4-FFF2-40B4-BE49-F238E27FC236}">
                <a16:creationId xmlns:a16="http://schemas.microsoft.com/office/drawing/2014/main" id="{E065D639-E33F-FE4E-9991-AED065965063}"/>
              </a:ext>
            </a:extLst>
          </p:cNvPr>
          <p:cNvSpPr>
            <a:spLocks noChangeArrowheads="1"/>
          </p:cNvSpPr>
          <p:nvPr/>
        </p:nvSpPr>
        <p:spPr bwMode="auto">
          <a:xfrm>
            <a:off x="5072063" y="571500"/>
            <a:ext cx="3786187"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r>
              <a:rPr lang="ru-RU" altLang="ru-RU" sz="1600" b="1">
                <a:solidFill>
                  <a:srgbClr val="000000"/>
                </a:solidFill>
                <a:latin typeface="Arial" panose="020B0604020202020204" pitchFamily="34" charset="0"/>
                <a:cs typeface="Arial" panose="020B0604020202020204" pitchFamily="34" charset="0"/>
              </a:rPr>
              <a:t>Срок производства судебной экспертизы не должен превышать тридцать суток, кроме исключительных случаев, предусмотренных Министерством юстиции Республики Казахстан и уполномоченным органом в области здравоохранения Республики Казахстан. </a:t>
            </a:r>
          </a:p>
        </p:txBody>
      </p:sp>
      <p:sp>
        <p:nvSpPr>
          <p:cNvPr id="56325" name="Прямоугольник 7">
            <a:extLst>
              <a:ext uri="{FF2B5EF4-FFF2-40B4-BE49-F238E27FC236}">
                <a16:creationId xmlns:a16="http://schemas.microsoft.com/office/drawing/2014/main" id="{68FC900C-ADA1-9547-8AA4-52D7D4060786}"/>
              </a:ext>
            </a:extLst>
          </p:cNvPr>
          <p:cNvSpPr>
            <a:spLocks noChangeArrowheads="1"/>
          </p:cNvSpPr>
          <p:nvPr/>
        </p:nvSpPr>
        <p:spPr bwMode="auto">
          <a:xfrm>
            <a:off x="428625" y="3000375"/>
            <a:ext cx="8429625"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r>
              <a:rPr lang="ru-RU" altLang="ru-RU" sz="1600" b="1">
                <a:solidFill>
                  <a:srgbClr val="000000"/>
                </a:solidFill>
                <a:latin typeface="Arial" panose="020B0604020202020204" pitchFamily="34" charset="0"/>
                <a:cs typeface="Arial" panose="020B0604020202020204" pitchFamily="34" charset="0"/>
              </a:rPr>
              <a:t>Продление срока производства судебной экспертизы осуществляется органом (лицом), назначившим судебную экспертизу, по мотивированному ходатайству руководителя органа судебной экспертизы либо судебного эксперта (судебных экспертов), не являющегося сотрудником органа судебной экспертизы. </a:t>
            </a:r>
          </a:p>
        </p:txBody>
      </p:sp>
      <p:sp>
        <p:nvSpPr>
          <p:cNvPr id="10" name="Прямоугольник 9">
            <a:extLst>
              <a:ext uri="{FF2B5EF4-FFF2-40B4-BE49-F238E27FC236}">
                <a16:creationId xmlns:a16="http://schemas.microsoft.com/office/drawing/2014/main" id="{A2A37CC0-5AB6-2B48-B28A-29F9AEA5980E}"/>
              </a:ext>
            </a:extLst>
          </p:cNvPr>
          <p:cNvSpPr/>
          <p:nvPr/>
        </p:nvSpPr>
        <p:spPr>
          <a:xfrm>
            <a:off x="642938" y="6072188"/>
            <a:ext cx="7643812" cy="738187"/>
          </a:xfrm>
          <a:prstGeom prst="rect">
            <a:avLst/>
          </a:prstGeom>
          <a:ln w="28575">
            <a:solidFill>
              <a:schemeClr val="tx1"/>
            </a:solidFill>
          </a:ln>
        </p:spPr>
        <p:txBody>
          <a:bodyPr>
            <a:spAutoFit/>
          </a:bodyPr>
          <a:lstStyle/>
          <a:p>
            <a:pPr algn="ctr" eaLnBrk="1" hangingPunct="1">
              <a:defRPr/>
            </a:pPr>
            <a:r>
              <a:rPr lang="ru-RU" sz="1400" b="1" dirty="0">
                <a:solidFill>
                  <a:prstClr val="black"/>
                </a:solidFill>
                <a:latin typeface="Arial" charset="0"/>
                <a:ea typeface="+mj-ea"/>
                <a:cs typeface="Arial" charset="0"/>
              </a:rPr>
              <a:t>Заключение судебного эксперта либо сообщение о невозможности дать заключение направляется органу (лицу), назначившему судебную экспертизу, в течение трех суток после их составления.</a:t>
            </a:r>
            <a:endParaRPr lang="ru-RU" dirty="0">
              <a:latin typeface="Arial" charset="0"/>
            </a:endParaRPr>
          </a:p>
        </p:txBody>
      </p:sp>
    </p:spTree>
  </p:cSld>
  <p:clrMapOvr>
    <a:masterClrMapping/>
  </p:clrMapOvr>
  <p:transition>
    <p:wipe dir="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Прямоугольник 1">
            <a:extLst>
              <a:ext uri="{FF2B5EF4-FFF2-40B4-BE49-F238E27FC236}">
                <a16:creationId xmlns:a16="http://schemas.microsoft.com/office/drawing/2014/main" id="{DC9E8847-993E-FC43-8FCF-507FBD2F37A3}"/>
              </a:ext>
            </a:extLst>
          </p:cNvPr>
          <p:cNvSpPr>
            <a:spLocks noChangeArrowheads="1"/>
          </p:cNvSpPr>
          <p:nvPr/>
        </p:nvSpPr>
        <p:spPr bwMode="auto">
          <a:xfrm>
            <a:off x="323850" y="260350"/>
            <a:ext cx="8569325"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Приведенный перечень задач и вопросов носит ориентирующий характер, в каждом конкретном случае необходимо выбирать вопросы, ответы на которые дадут новую информацию по делу. Также возможно решение других вопросов, входящих в компетенцию эксперта либо вопросов комплексного характера, требующих привлечения специалистов из других областей знаний.</a:t>
            </a:r>
            <a:endParaRPr lang="ru-RU" altLang="ru-RU" sz="1100">
              <a:latin typeface="Consolas" panose="020B0609020204030204" pitchFamily="49" charset="0"/>
              <a:cs typeface="Consolas" panose="020B0609020204030204" pitchFamily="49" charset="0"/>
            </a:endParaRPr>
          </a:p>
        </p:txBody>
      </p:sp>
      <p:sp>
        <p:nvSpPr>
          <p:cNvPr id="377858" name="Прямоугольник 2">
            <a:extLst>
              <a:ext uri="{FF2B5EF4-FFF2-40B4-BE49-F238E27FC236}">
                <a16:creationId xmlns:a16="http://schemas.microsoft.com/office/drawing/2014/main" id="{2F24EE28-BAF0-F24B-A15F-78AE6757F590}"/>
              </a:ext>
            </a:extLst>
          </p:cNvPr>
          <p:cNvSpPr>
            <a:spLocks noChangeArrowheads="1"/>
          </p:cNvSpPr>
          <p:nvPr/>
        </p:nvSpPr>
        <p:spPr bwMode="auto">
          <a:xfrm>
            <a:off x="323850" y="1989138"/>
            <a:ext cx="8569325" cy="45386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Объектами данного вида экспертизы являются тексты, речь, дискурс</a:t>
            </a:r>
            <a:r>
              <a:rPr lang="ru-RU" altLang="ru-RU" sz="1700">
                <a:solidFill>
                  <a:srgbClr val="000000"/>
                </a:solidFill>
                <a:latin typeface="Arial" panose="020B0604020202020204" pitchFamily="34" charset="0"/>
                <a:cs typeface="Consolas" panose="020B0609020204030204" pitchFamily="49" charset="0"/>
              </a:rPr>
              <a:t>. </a:t>
            </a:r>
            <a:endParaRPr lang="ru-RU" altLang="ru-RU" sz="1700">
              <a:latin typeface="Consolas" panose="020B0609020204030204" pitchFamily="49" charset="0"/>
              <a:cs typeface="Consolas" panose="020B0609020204030204" pitchFamily="49" charset="0"/>
            </a:endParaRPr>
          </a:p>
          <a:p>
            <a:pPr algn="ctr">
              <a:spcBef>
                <a:spcPct val="0"/>
              </a:spcBef>
              <a:buFontTx/>
              <a:buNone/>
            </a:pPr>
            <a:r>
              <a:rPr lang="en-US" altLang="ru-RU" sz="1700">
                <a:solidFill>
                  <a:srgbClr val="000000"/>
                </a:solidFill>
                <a:latin typeface="Arial" panose="020B0604020202020204" pitchFamily="34" charset="0"/>
                <a:cs typeface="Consolas" panose="020B0609020204030204" pitchFamily="49" charset="0"/>
              </a:rPr>
              <a:t>     </a:t>
            </a:r>
            <a:r>
              <a:rPr lang="ru-RU" altLang="ru-RU" sz="1700">
                <a:solidFill>
                  <a:srgbClr val="000000"/>
                </a:solidFill>
                <a:latin typeface="Arial" panose="020B0604020202020204" pitchFamily="34" charset="0"/>
                <a:cs typeface="Consolas" panose="020B0609020204030204" pitchFamily="49" charset="0"/>
              </a:rPr>
              <a:t> </a:t>
            </a:r>
            <a:r>
              <a:rPr lang="ru-RU" altLang="ru-RU" sz="1700" b="1" u="sng">
                <a:solidFill>
                  <a:srgbClr val="000000"/>
                </a:solidFill>
                <a:latin typeface="Arial" panose="020B0604020202020204" pitchFamily="34" charset="0"/>
                <a:cs typeface="Consolas" panose="020B0609020204030204" pitchFamily="49" charset="0"/>
              </a:rPr>
              <a:t>Непосредственными объектами психолого-филологической экспертизы являются</a:t>
            </a:r>
            <a:r>
              <a:rPr lang="ru-RU" altLang="ru-RU" sz="1700">
                <a:solidFill>
                  <a:srgbClr val="000000"/>
                </a:solidFill>
                <a:latin typeface="Arial" panose="020B0604020202020204" pitchFamily="34" charset="0"/>
                <a:cs typeface="Consolas" panose="020B0609020204030204" pitchFamily="49" charset="0"/>
              </a:rPr>
              <a:t>:</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тексты, запечатленные с помощью современных средств полиграфии, а также тексты интернет-коммуникации: книги, брошюры, публикации в средствах массовой информации, сообщения, обращенные к конкретной личности либо группе людей, выполненные в форме листовок, плакатов и так далее;</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различные аудио-, видеозаписи;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текстовые файлы, содержащиеся в памяти персональных компьютеров, компакт-дисках, флеш-картах, других электронных носителях, а также представленные на страницах сети Интернет и/или их распечатки;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личные обращения к конкретной личности, выполненные средствами устной или письменной речи (письма, выступления, аудио-, видеозаписи), а также опосредовано с помощью различных технических средств (телефонные переговоры);</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отдельные речевые конструкции и/или выражения, характеризуемые неоднозначностью в определенной спорной ситуации.</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Прямоугольник 1">
            <a:extLst>
              <a:ext uri="{FF2B5EF4-FFF2-40B4-BE49-F238E27FC236}">
                <a16:creationId xmlns:a16="http://schemas.microsoft.com/office/drawing/2014/main" id="{E1B407C8-EF48-ED46-A87E-89EDF5003E1E}"/>
              </a:ext>
            </a:extLst>
          </p:cNvPr>
          <p:cNvSpPr>
            <a:spLocks noChangeArrowheads="1"/>
          </p:cNvSpPr>
          <p:nvPr/>
        </p:nvSpPr>
        <p:spPr bwMode="auto">
          <a:xfrm>
            <a:off x="287336" y="555734"/>
            <a:ext cx="8569325" cy="32940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a:t>
            </a:r>
            <a:r>
              <a:rPr lang="ru-RU" altLang="ru-RU" sz="1600" b="1" u="sng">
                <a:solidFill>
                  <a:srgbClr val="000000"/>
                </a:solidFill>
                <a:latin typeface="Arial" panose="020B0604020202020204" pitchFamily="34" charset="0"/>
                <a:cs typeface="Consolas" panose="020B0609020204030204" pitchFamily="49" charset="0"/>
              </a:rPr>
              <a:t>Дополнительные объекты судебной психолого-филологической экспертизы:</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содержание установочной части постановления, определения органов, назначающих экспертизу, в которой описывается событие;</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материалы, в которых содержится дословное либо стенографическое описание действий, производимых каким-либо конкретным человеком либо действий, совершаемых в его отношении иным лицом (иными лицами): копии каких-либо протоколов, стенограмм; различного рода объяснительные, возражения сторон – участников изучаемой спорной или конфликтной ситуации;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сопроводительная документация к предоставляемым на исследование аудио-, кино-видеоматериалам, содержащая:</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сведения об источнике получения объектов;</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различного рода справочную информацию об условиях, производимых съемок (время, место, ситуация).</a:t>
            </a:r>
            <a:r>
              <a:rPr lang="en-US" altLang="ru-RU" sz="1600">
                <a:solidFill>
                  <a:srgbClr val="000000"/>
                </a:solidFill>
                <a:latin typeface="Arial" panose="020B0604020202020204" pitchFamily="34" charset="0"/>
                <a:cs typeface="Consolas" panose="020B0609020204030204" pitchFamily="49" charset="0"/>
              </a:rPr>
              <a:t>  </a:t>
            </a:r>
            <a:endParaRPr lang="ru-RU" altLang="ru-RU" sz="1600">
              <a:latin typeface="Arial" panose="020B0604020202020204" pitchFamily="34" charset="0"/>
            </a:endParaRPr>
          </a:p>
        </p:txBody>
      </p:sp>
      <p:sp>
        <p:nvSpPr>
          <p:cNvPr id="378882" name="Прямоугольник 2">
            <a:extLst>
              <a:ext uri="{FF2B5EF4-FFF2-40B4-BE49-F238E27FC236}">
                <a16:creationId xmlns:a16="http://schemas.microsoft.com/office/drawing/2014/main" id="{EF168598-41F1-3847-964F-EF9D1C74C817}"/>
              </a:ext>
            </a:extLst>
          </p:cNvPr>
          <p:cNvSpPr>
            <a:spLocks noChangeArrowheads="1"/>
          </p:cNvSpPr>
          <p:nvPr/>
        </p:nvSpPr>
        <p:spPr bwMode="auto">
          <a:xfrm>
            <a:off x="287337" y="4221088"/>
            <a:ext cx="8569325" cy="20558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1600" dirty="0">
                <a:solidFill>
                  <a:srgbClr val="000000"/>
                </a:solidFill>
                <a:latin typeface="Arial" panose="020B0604020202020204" pitchFamily="34" charset="0"/>
                <a:cs typeface="Consolas" panose="020B0609020204030204" pitchFamily="49" charset="0"/>
              </a:rPr>
              <a:t>Не допускается подвергать объекты какому-либо механическому воздействию. </a:t>
            </a:r>
            <a:endParaRPr lang="ru-RU" altLang="ru-RU" sz="1600" dirty="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600" dirty="0">
                <a:solidFill>
                  <a:srgbClr val="000000"/>
                </a:solidFill>
                <a:latin typeface="Arial" panose="020B0604020202020204" pitchFamily="34" charset="0"/>
                <a:cs typeface="Consolas" panose="020B0609020204030204" pitchFamily="49" charset="0"/>
              </a:rPr>
              <a:t>Необходимо принять меры, предохраняющие от возможного размагничивания материальных носителей информации. Их следует хранить вдали от источников статического электричества, магнитных полей.</a:t>
            </a:r>
            <a:endParaRPr lang="ru-RU" altLang="ru-RU" sz="1600" dirty="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600" dirty="0">
                <a:solidFill>
                  <a:srgbClr val="000000"/>
                </a:solidFill>
                <a:latin typeface="Arial" panose="020B0604020202020204" pitchFamily="34" charset="0"/>
                <a:cs typeface="Consolas" panose="020B0609020204030204" pitchFamily="49" charset="0"/>
              </a:rPr>
              <a:t>В случае если для воспроизведения аудио-, видеоматериалов требуется специальная аппаратура, необходимо ее представление лицом, назначающим экспертизу.</a:t>
            </a:r>
            <a:endParaRPr lang="ru-RU" altLang="ru-RU" sz="1600" dirty="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Прямоугольник 1">
            <a:extLst>
              <a:ext uri="{FF2B5EF4-FFF2-40B4-BE49-F238E27FC236}">
                <a16:creationId xmlns:a16="http://schemas.microsoft.com/office/drawing/2014/main" id="{C2B44D32-EA66-AB43-9E82-D89610AA0997}"/>
              </a:ext>
            </a:extLst>
          </p:cNvPr>
          <p:cNvSpPr>
            <a:spLocks noChangeArrowheads="1"/>
          </p:cNvSpPr>
          <p:nvPr/>
        </p:nvSpPr>
        <p:spPr bwMode="auto">
          <a:xfrm>
            <a:off x="539750" y="908050"/>
            <a:ext cx="7939088" cy="1484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В компетенцию судебной психолого-филологической экспертизы не входит решение задач и вопросов, требующих использования специальных познаний из области идеологии, теологии, философии, юриспруденции.</a:t>
            </a:r>
            <a:endParaRPr lang="ru-RU" altLang="ru-RU" sz="2000">
              <a:latin typeface="Consolas" panose="020B0609020204030204" pitchFamily="49" charset="0"/>
              <a:cs typeface="Consolas" panose="020B0609020204030204" pitchFamily="49" charset="0"/>
            </a:endParaRPr>
          </a:p>
        </p:txBody>
      </p:sp>
      <p:sp>
        <p:nvSpPr>
          <p:cNvPr id="379906" name="Прямоугольник 2">
            <a:extLst>
              <a:ext uri="{FF2B5EF4-FFF2-40B4-BE49-F238E27FC236}">
                <a16:creationId xmlns:a16="http://schemas.microsoft.com/office/drawing/2014/main" id="{CCC2857D-860C-8D45-A30A-8855437AC509}"/>
              </a:ext>
            </a:extLst>
          </p:cNvPr>
          <p:cNvSpPr>
            <a:spLocks noChangeArrowheads="1"/>
          </p:cNvSpPr>
          <p:nvPr/>
        </p:nvSpPr>
        <p:spPr bwMode="auto">
          <a:xfrm>
            <a:off x="560388" y="2827338"/>
            <a:ext cx="7897812" cy="1838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В целях исключения возможности видоизменения объектов – материальных носителей электронной информации, следует предоставлять на исследование легализованные в надлежащем порядке копии интересующих аудио-, видеофайлов, а также скриншоты объектов электронных средств коммуникации. </a:t>
            </a:r>
            <a:endParaRPr lang="ru-RU" altLang="ru-RU" sz="2000">
              <a:latin typeface="Consolas" panose="020B0609020204030204" pitchFamily="49" charset="0"/>
              <a:cs typeface="Consolas" panose="020B0609020204030204" pitchFamily="49" charset="0"/>
            </a:endParaRPr>
          </a:p>
        </p:txBody>
      </p:sp>
      <p:sp>
        <p:nvSpPr>
          <p:cNvPr id="379907" name="Прямоугольник 3">
            <a:extLst>
              <a:ext uri="{FF2B5EF4-FFF2-40B4-BE49-F238E27FC236}">
                <a16:creationId xmlns:a16="http://schemas.microsoft.com/office/drawing/2014/main" id="{F0A009AD-39EF-D24F-A4AE-F80F98C7D250}"/>
              </a:ext>
            </a:extLst>
          </p:cNvPr>
          <p:cNvSpPr>
            <a:spLocks noChangeArrowheads="1"/>
          </p:cNvSpPr>
          <p:nvPr/>
        </p:nvSpPr>
        <p:spPr bwMode="auto">
          <a:xfrm>
            <a:off x="539750" y="5100638"/>
            <a:ext cx="7897813" cy="1130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Представляется целесообразным исследование объектов религиозного характера в рамках судебной религиоведческой экспертизы. </a:t>
            </a:r>
            <a:endParaRPr lang="ru-RU" altLang="ru-RU" sz="2000">
              <a:latin typeface="Consolas" panose="020B0609020204030204" pitchFamily="49" charset="0"/>
              <a:cs typeface="Consolas" panose="020B0609020204030204" pitchFamily="49" charset="0"/>
            </a:endParaRPr>
          </a:p>
        </p:txBody>
      </p:sp>
      <p:sp>
        <p:nvSpPr>
          <p:cNvPr id="379908" name="Прямоугольник 4">
            <a:extLst>
              <a:ext uri="{FF2B5EF4-FFF2-40B4-BE49-F238E27FC236}">
                <a16:creationId xmlns:a16="http://schemas.microsoft.com/office/drawing/2014/main" id="{E755F50D-8B37-D945-A32B-A23B563033AA}"/>
              </a:ext>
            </a:extLst>
          </p:cNvPr>
          <p:cNvSpPr>
            <a:spLocks noChangeArrowheads="1"/>
          </p:cNvSpPr>
          <p:nvPr/>
        </p:nvSpPr>
        <p:spPr bwMode="auto">
          <a:xfrm>
            <a:off x="323850" y="254000"/>
            <a:ext cx="85693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Особенности данного вида исследования</a:t>
            </a:r>
            <a:r>
              <a:rPr lang="ru-RU" altLang="ru-RU" sz="1800" b="1" u="sng">
                <a:solidFill>
                  <a:srgbClr val="000000"/>
                </a:solidFill>
                <a:latin typeface="Arial" panose="020B0604020202020204" pitchFamily="34" charset="0"/>
                <a:cs typeface="Consolas" panose="020B0609020204030204" pitchFamily="49" charset="0"/>
              </a:rPr>
              <a:t>.</a:t>
            </a:r>
            <a:endParaRPr lang="ru-RU" altLang="ru-RU" sz="1800" b="1" u="sng">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Прямоугольник 1">
            <a:extLst>
              <a:ext uri="{FF2B5EF4-FFF2-40B4-BE49-F238E27FC236}">
                <a16:creationId xmlns:a16="http://schemas.microsoft.com/office/drawing/2014/main" id="{FAF5EFE2-7FBC-384B-8F30-1C0D90D20DA7}"/>
              </a:ext>
            </a:extLst>
          </p:cNvPr>
          <p:cNvSpPr>
            <a:spLocks noChangeArrowheads="1"/>
          </p:cNvSpPr>
          <p:nvPr/>
        </p:nvSpPr>
        <p:spPr bwMode="auto">
          <a:xfrm>
            <a:off x="287338" y="18891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49. СУДЕБНО-ЭКСПЕРТНОЕ ИНЖЕНЕРНО-ПСИХОФИЗИОЛОГИЧЕСКОЕ ИССЛЕДОВАНИЕ</a:t>
            </a:r>
            <a:r>
              <a:rPr lang="ru-RU" altLang="ru-RU" sz="1800" dirty="0">
                <a:latin typeface="Arial" panose="020B0604020202020204" pitchFamily="34" charset="0"/>
              </a:rPr>
              <a:t> </a:t>
            </a:r>
          </a:p>
        </p:txBody>
      </p:sp>
      <p:sp>
        <p:nvSpPr>
          <p:cNvPr id="380930" name="Прямоугольник 2">
            <a:extLst>
              <a:ext uri="{FF2B5EF4-FFF2-40B4-BE49-F238E27FC236}">
                <a16:creationId xmlns:a16="http://schemas.microsoft.com/office/drawing/2014/main" id="{CA3E586B-9636-3441-9122-C56F65A8B7A8}"/>
              </a:ext>
            </a:extLst>
          </p:cNvPr>
          <p:cNvSpPr>
            <a:spLocks noChangeArrowheads="1"/>
          </p:cNvSpPr>
          <p:nvPr/>
        </p:nvSpPr>
        <p:spPr bwMode="auto">
          <a:xfrm>
            <a:off x="287338" y="838200"/>
            <a:ext cx="8569325" cy="1014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b="1">
                <a:solidFill>
                  <a:srgbClr val="000000"/>
                </a:solidFill>
                <a:latin typeface="Arial" panose="020B0604020202020204" pitchFamily="34" charset="0"/>
                <a:cs typeface="Consolas" panose="020B0609020204030204" pitchFamily="49" charset="0"/>
              </a:rPr>
              <a:t>Судебно-экспертное инженерно-психофизиологическое исследование </a:t>
            </a:r>
            <a:r>
              <a:rPr lang="ru-RU" altLang="ru-RU" sz="2000">
                <a:solidFill>
                  <a:srgbClr val="000000"/>
                </a:solidFill>
                <a:latin typeface="Arial" panose="020B0604020202020204" pitchFamily="34" charset="0"/>
                <a:cs typeface="Consolas" panose="020B0609020204030204" pitchFamily="49" charset="0"/>
              </a:rPr>
              <a:t>проводится при производстве по уголовным и административным делам о дорожно-транспортных происшествиях.</a:t>
            </a:r>
            <a:r>
              <a:rPr lang="ru-RU" altLang="ru-RU" sz="2000">
                <a:latin typeface="Arial" panose="020B0604020202020204" pitchFamily="34" charset="0"/>
              </a:rPr>
              <a:t> </a:t>
            </a:r>
          </a:p>
        </p:txBody>
      </p:sp>
      <p:sp>
        <p:nvSpPr>
          <p:cNvPr id="380931" name="Прямоугольник 3">
            <a:extLst>
              <a:ext uri="{FF2B5EF4-FFF2-40B4-BE49-F238E27FC236}">
                <a16:creationId xmlns:a16="http://schemas.microsoft.com/office/drawing/2014/main" id="{8FCA7C26-BF80-BE42-AF43-BD8F469DCE8D}"/>
              </a:ext>
            </a:extLst>
          </p:cNvPr>
          <p:cNvSpPr>
            <a:spLocks noChangeArrowheads="1"/>
          </p:cNvSpPr>
          <p:nvPr/>
        </p:nvSpPr>
        <p:spPr bwMode="auto">
          <a:xfrm>
            <a:off x="287338" y="2020888"/>
            <a:ext cx="8569325" cy="46688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Судебной инженерно-психофизиологической экспертизой устанавливаются следующие обстоятельства:</a:t>
            </a:r>
            <a:endParaRPr lang="ru-RU" altLang="ru-RU" sz="2000" b="1" u="sng">
              <a:latin typeface="Consolas" panose="020B0609020204030204" pitchFamily="49" charset="0"/>
              <a:cs typeface="Consolas" panose="020B0609020204030204" pitchFamily="49" charset="0"/>
            </a:endParaRPr>
          </a:p>
          <a:p>
            <a:pPr algn="just">
              <a:lnSpc>
                <a:spcPct val="115000"/>
              </a:lnSpc>
              <a:spcBef>
                <a:spcPct val="0"/>
              </a:spcBef>
            </a:pPr>
            <a:r>
              <a:rPr lang="en-US" altLang="ru-RU" sz="2000">
                <a:solidFill>
                  <a:srgbClr val="000000"/>
                </a:solidFill>
                <a:latin typeface="Arial" panose="020B0604020202020204" pitchFamily="34" charset="0"/>
                <a:cs typeface="Consolas" panose="020B0609020204030204" pitchFamily="49" charset="0"/>
              </a:rPr>
              <a:t> </a:t>
            </a:r>
            <a:r>
              <a:rPr lang="ru-RU" altLang="ru-RU" sz="2000">
                <a:solidFill>
                  <a:srgbClr val="000000"/>
                </a:solidFill>
                <a:latin typeface="Arial" panose="020B0604020202020204" pitchFamily="34" charset="0"/>
                <a:cs typeface="Consolas" panose="020B0609020204030204" pitchFamily="49" charset="0"/>
              </a:rPr>
              <a:t>особенности деятельности водителя в ситуации, непосредственно предшествующей ДТП и в момент совершения ДТП (задачи, мотивы, действия и операции водителя, имеющие причинную связь с ДТП, а также их соответствие общим психофизиологическим закономерностям);</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индивидуальные особенности зрительного восприятия и реакции водителя на момент обследования; </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особенности профессиональной деятельности водителя, имеющих отношение к ДТП;</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явления психологического характера, которые могли способствовать возникновению ДТП.</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Прямоугольник 1">
            <a:extLst>
              <a:ext uri="{FF2B5EF4-FFF2-40B4-BE49-F238E27FC236}">
                <a16:creationId xmlns:a16="http://schemas.microsoft.com/office/drawing/2014/main" id="{6E6A159E-F774-BA4B-B9FB-8419FF75D4DD}"/>
              </a:ext>
            </a:extLst>
          </p:cNvPr>
          <p:cNvSpPr>
            <a:spLocks noChangeArrowheads="1"/>
          </p:cNvSpPr>
          <p:nvPr/>
        </p:nvSpPr>
        <p:spPr bwMode="auto">
          <a:xfrm>
            <a:off x="250825" y="336550"/>
            <a:ext cx="8642350" cy="6184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Примерный круг вопросов, которые могут быть поставлены на разрешение экспертизы, определяется тремя сферами психики водителя: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особенностями процессов восприятия, внимания, переработки, хранения информации и реагирования на нее;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особенностями психического состояния водителя;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характером личности водителя, и сводятся к следующему:</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1) мог ли водитель правильно воспринимать объекты среды дорожного движения вночное время, в условиях пониженной или плохой освещенности, при переходе от участка с одной освещенностью к другой с учетом особенностей адаптации водителя к темноте;</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2) мог ли водитель правильно воспринимать объекты среды дорожного движения и признаки изменения дорожно-транспортной ситуации, имеющие значение для безопасности движения с учетом индивидуальных особенностей зрения водителя и конкретных условий, в которых произошло ДТП;</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3) мог ли водитель на определенном цветовом фоне (солнца, красных и зеленых стен и других) не заметить запрещающего сигнала светофора с учетом индивидуальных особенностей цветового зрения водителя;</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4) как цвет автомобиля, двигавшегося в поперечном или продольном направлении, мог повлиять на восприятие водителем расстояния до этого автомобиля с учетом индивидуально-психофизиологических особенностей зрения и глазомера водителя;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Прямоугольник 1">
            <a:extLst>
              <a:ext uri="{FF2B5EF4-FFF2-40B4-BE49-F238E27FC236}">
                <a16:creationId xmlns:a16="http://schemas.microsoft.com/office/drawing/2014/main" id="{514B281B-38DE-0B48-8DA7-31E17437D02F}"/>
              </a:ext>
            </a:extLst>
          </p:cNvPr>
          <p:cNvSpPr>
            <a:spLocks noChangeArrowheads="1"/>
          </p:cNvSpPr>
          <p:nvPr/>
        </p:nvSpPr>
        <p:spPr bwMode="auto">
          <a:xfrm>
            <a:off x="431800" y="474663"/>
            <a:ext cx="8280400" cy="5908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5) мог ли водитель правильно воспринимать объекты среды дорожного движения после ослепления (такой-то интенсивности) с учетом индивидуально-психофизиологических особенностей восстановления зрения после ослепления у водителя;</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6) как могло повлиять на восприятие водителя появление пешехода, который пересекал проезжую часть вне пешеходного перехода в мало освещенном (неосвещенном) месте, при условии, что впереди располагается ярко освещенный объект (театр, кинотеатр, магазин, площадь и тому подобное) с учетом особенностей зрения водителя;</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7) мог ли водитель правильно оценить необходимые для безопасности движения расстояние, интервал, дистанцию, угол поворота и так далее с учетом индивидуальных особенностей глазомера водителя и конкретных условий, в которых произошло ДТП;</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9) мог ли водитель своевременно обнаружить опасность для движения с учетом индивидуальных особенностей внимания водителя (его объем, распределение, переключение, устойчивость) и условий, в которыхи произошло ДТП;</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10) мог ли водитель правильно оценитьдорожно-транспортною ситуацию и правильно воспроизвести ее по памяти с учетом индивидуальных особенностей зрительной памяти водителя и условий, в которых произошло ДТП;</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Прямоугольник 1">
            <a:extLst>
              <a:ext uri="{FF2B5EF4-FFF2-40B4-BE49-F238E27FC236}">
                <a16:creationId xmlns:a16="http://schemas.microsoft.com/office/drawing/2014/main" id="{BA8FD8C7-1597-7B49-9861-4D4B146BF3D5}"/>
              </a:ext>
            </a:extLst>
          </p:cNvPr>
          <p:cNvSpPr>
            <a:spLocks noChangeArrowheads="1"/>
          </p:cNvSpPr>
          <p:nvPr/>
        </p:nvSpPr>
        <p:spPr bwMode="auto">
          <a:xfrm>
            <a:off x="323850" y="474663"/>
            <a:ext cx="8496300" cy="5908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11) мог ли водитель своевременно принять необходимые меры при появлении опасного для безопасности движения объекта с учетом индивидуально-психофизиологических особенностей системы реагирования водителя (быстрота, точность и др.) и условий, в которых произошло ДТП;</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12) мог ли водитель своевременно принять необходимые меры при появлении опасного для безопасности движения объекта с учетом индивидуальных особенностей переключаемости водителя с одного вида действии и деятельности на другой и условий, в которых произошло ДТП;</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13) мог ли водитель своевременно обнаружить объект, опасный для движения, и отреагировать на него с учетом индивидуально-психофизиологических особенностей водителя и условий, в которых произошло ДТП (действие отвлекающих факторов);</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14) м ог ли водитель своевременно обнаружить опасносный для движения объект и отреагировать на него с учетом индивидуально-психофизиологических особенностей водителя и условий, в которых произошло ДТП (дефицит времени для восприятия и принятия решения);</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15) могли ли события, предшествующие ДТП (ссора по месту работы, в семье, при управлении автомобилем и т.п.), вызвать психическое состояние, существенно влияющее на оценку водителем дорожно-транспортной ситуации и действия в ней с учетом индивидуально-психофизиологических особенностей водителя. В чем конкретно могло заключаться это влияние;</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Прямоугольник 1">
            <a:extLst>
              <a:ext uri="{FF2B5EF4-FFF2-40B4-BE49-F238E27FC236}">
                <a16:creationId xmlns:a16="http://schemas.microsoft.com/office/drawing/2014/main" id="{0D46BE7B-C765-D848-8441-13A74336A2E0}"/>
              </a:ext>
            </a:extLst>
          </p:cNvPr>
          <p:cNvSpPr>
            <a:spLocks noChangeArrowheads="1"/>
          </p:cNvSpPr>
          <p:nvPr/>
        </p:nvSpPr>
        <p:spPr bwMode="auto">
          <a:xfrm>
            <a:off x="323850" y="258763"/>
            <a:ext cx="8569325" cy="6340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16) мог ли водитель потерять ориентировку в среде дорожного движения с учетом индивидуально-психофизиологических особенностей и условий, в которых произошло ДТП;</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17) Мог ли водитель в момент ДТП находиться в состоянии психического напряжения с учетом индивидуально-психофизиологических особенностей и условий, предшествовавших ДТП (или в момент ДТП); если мог, то как это состояние могло повлиять на выполнение им профессиональных функций;</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18) мог ли водительс учетом индивидуально-психофизиологических особенностей и условий, в которых произошло ДТП, потерять самообладание и контроль над своими действиями;</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19) мог ли водитель находиться в состоянии сниженной работоспособности с учетом его индивидуально-психофизиологических особенностей и условий, предшествовавших ДТП; если мог, то в чем выразилось это состояние и как оно могло повлиять на выполнение им профессиональных функций;</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20) мог ли водитель впасть в "заторможенное состяние"с учетом индивидуально-психофизиологических особенностей и условий, в которых произошло ДТП (однообразное движение и т.п.); если мог, то как это состояние могло повлиять на выполнение им профессиональных функций;</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21) мог ли водитель избежать ДТП, связанное с нарушением ПДД (пропустить автомобиль, пользующийся правом преимущественного проезда; не превышать скорости и так далее), с учетом индивидуально-психофизиологических особенностей личности водителя (его характера, темперамента и других) и условий, в которых произошло ДТП;</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22) является ли принятое водителем решение (поворот направо на людей на тротуаре вместо торможения и столкновения с впереди идущим автомобилем и т.п.) следствием определенных индивидуальных особенностей личности или результатом каких-либо причин (неопытности);</a:t>
            </a:r>
            <a:endParaRPr lang="ru-RU" altLang="ru-RU" sz="1400">
              <a:latin typeface="Consolas" panose="020B0609020204030204" pitchFamily="49" charset="0"/>
              <a:cs typeface="Consolas" panose="020B0609020204030204" pitchFamily="49" charset="0"/>
            </a:endParaRPr>
          </a:p>
          <a:p>
            <a:pPr algn="just">
              <a:spcBef>
                <a:spcPct val="0"/>
              </a:spcBef>
              <a:buFontTx/>
              <a:buNone/>
            </a:pPr>
            <a:r>
              <a:rPr lang="ru-RU" altLang="ru-RU" sz="1400">
                <a:solidFill>
                  <a:srgbClr val="000000"/>
                </a:solidFill>
                <a:latin typeface="Arial" panose="020B0604020202020204" pitchFamily="34" charset="0"/>
                <a:cs typeface="Consolas" panose="020B0609020204030204" pitchFamily="49" charset="0"/>
              </a:rPr>
              <a:t>23) Имеются ли у водителя: </a:t>
            </a: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индивидуально-психофизиологических особенности, способствующие систематическому нарушению им ПДД; </a:t>
            </a: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склонность к риску и связано ли с ней принятое им решение, приведшее к ДТП; </a:t>
            </a:r>
          </a:p>
          <a:p>
            <a:pPr algn="just">
              <a:spcBef>
                <a:spcPct val="0"/>
              </a:spcBef>
            </a:pPr>
            <a:r>
              <a:rPr lang="ru-RU" altLang="ru-RU" sz="1400">
                <a:solidFill>
                  <a:srgbClr val="000000"/>
                </a:solidFill>
                <a:latin typeface="Arial" panose="020B0604020202020204" pitchFamily="34" charset="0"/>
                <a:cs typeface="Consolas" panose="020B0609020204030204" pitchFamily="49" charset="0"/>
              </a:rPr>
              <a:t>черты характера и особенности отношений к другим лицам, которые могли повлиять на совершение им ДТП в данных условиях.</a:t>
            </a:r>
          </a:p>
        </p:txBody>
      </p:sp>
    </p:spTree>
  </p:cSld>
  <p:clrMapOvr>
    <a:masterClrMapping/>
  </p:clrMapOvr>
  <p:transition>
    <p:wipe dir="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Прямоугольник 1">
            <a:extLst>
              <a:ext uri="{FF2B5EF4-FFF2-40B4-BE49-F238E27FC236}">
                <a16:creationId xmlns:a16="http://schemas.microsoft.com/office/drawing/2014/main" id="{F063223C-17BA-7C4E-B483-25EA7E518FC4}"/>
              </a:ext>
            </a:extLst>
          </p:cNvPr>
          <p:cNvSpPr>
            <a:spLocks noChangeArrowheads="1"/>
          </p:cNvSpPr>
          <p:nvPr/>
        </p:nvSpPr>
        <p:spPr bwMode="auto">
          <a:xfrm>
            <a:off x="250825" y="188913"/>
            <a:ext cx="8642350" cy="64801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24) Имеются ли у водителя склонность к риску и связано ли с ней принятое им решение, приведшее к ДТП;</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25) Имеются ли у водителя черты характера и особенности отношений к другим лицам, которые могли повлиять на совершение им ДТП в данных условиях;</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В тех случаях, когда поведение водителя в момент ДТП представляется следователю неадекватным ситуации, когда следователь сомневается, является ли водитель "средним" по своим индивидуально-психофизиологических особенностям, возможна постановка следующих типовых вопросов, ответы на которые способствуют уточнению обстоятельств дела.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26) Имеются ли у водителя особенности внимания, восприятия, памяти, реагирования, мышленпия, глазомера, цветоразличения (указывается одна или несколько особенностей), которые затрудняют или делают невозможным правильную оценку дорожно-транспортной ситуации и действий в ней при наличии отвлекающих факторов, состояния психической напряженности, наличии стрессовых факторов;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27) Имеются ли у водителя индивидуально-психофизиологических особенности, которые с учетом условий ДТП можно было бы связать с возникновением ДТП.</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Прямоугольник 1">
            <a:extLst>
              <a:ext uri="{FF2B5EF4-FFF2-40B4-BE49-F238E27FC236}">
                <a16:creationId xmlns:a16="http://schemas.microsoft.com/office/drawing/2014/main" id="{D567C5E5-001B-5642-A711-CA3E757420A0}"/>
              </a:ext>
            </a:extLst>
          </p:cNvPr>
          <p:cNvSpPr>
            <a:spLocks noChangeArrowheads="1"/>
          </p:cNvSpPr>
          <p:nvPr/>
        </p:nvSpPr>
        <p:spPr bwMode="auto">
          <a:xfrm>
            <a:off x="188913" y="282575"/>
            <a:ext cx="8775700" cy="2098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Объектами экспертизы являются</a:t>
            </a:r>
            <a:r>
              <a:rPr lang="ru-RU" altLang="ru-RU" sz="1600">
                <a:solidFill>
                  <a:srgbClr val="000000"/>
                </a:solidFill>
                <a:latin typeface="Arial" panose="020B0604020202020204" pitchFamily="34" charset="0"/>
                <a:cs typeface="Consolas" panose="020B0609020204030204" pitchFamily="49" charset="0"/>
              </a:rPr>
              <a:t>: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личность водителя, его психическая деятельность по управлению автотранспортным средством, психическое состояние, процессы, свойства, функции водителя, которые могли находиться в причинной связи с ДТП;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место ДТП;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условия деятельности водителя перед и в момент ДТП;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материалы, содержащие информацию психологического характера об обстоятельствах ДТП, иные материалы дела, относящиеся к предмету экспертизы. </a:t>
            </a:r>
            <a:endParaRPr lang="ru-RU" altLang="ru-RU" sz="1600">
              <a:latin typeface="Consolas" panose="020B0609020204030204" pitchFamily="49" charset="0"/>
              <a:cs typeface="Consolas" panose="020B0609020204030204" pitchFamily="49" charset="0"/>
            </a:endParaRPr>
          </a:p>
        </p:txBody>
      </p:sp>
      <p:sp>
        <p:nvSpPr>
          <p:cNvPr id="387074" name="Прямоугольник 2">
            <a:extLst>
              <a:ext uri="{FF2B5EF4-FFF2-40B4-BE49-F238E27FC236}">
                <a16:creationId xmlns:a16="http://schemas.microsoft.com/office/drawing/2014/main" id="{75ABDB24-F2A6-D74D-825C-C3F1620FF918}"/>
              </a:ext>
            </a:extLst>
          </p:cNvPr>
          <p:cNvSpPr>
            <a:spLocks noChangeArrowheads="1"/>
          </p:cNvSpPr>
          <p:nvPr/>
        </p:nvSpPr>
        <p:spPr bwMode="auto">
          <a:xfrm>
            <a:off x="179388" y="2543175"/>
            <a:ext cx="8785225" cy="4032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Особенности подготовки материалов для назначения судебной инженерно-психологической экспертизы.</a:t>
            </a:r>
            <a:endParaRPr lang="ru-RU" altLang="ru-RU" sz="1600" b="1" u="sng">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Судебно-экспертное инженерно-психофизиологическое исследование по делам о ДТП следует назначать после автотехнической экспертизы, и только в случае, если эксперт пришел к выводу о наличии у водителя данного транспортного средства технической возможности предотварить ДТП.</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Эксперты не вправе устанавливать в категорической форме время реакции или психическое состояние водителя в момент ДТП.</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Не следует направлять для судебно-экспертного психофизиологического исследования уголовные дела о ДТП, связанных с потерей водителем сознания, с вождением в состоянии алкогольного, наркотического опьянения, в болезненном состоянии, поскольку соответствующие обстоятельства входят в компетенцию иных видов экспертиз.</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Не следует ставить перед экспертом вопрос о соответствии уровня формирования у водителя профессиональных навыков требованиям дорожно-транспортной ситуации, поскольку его решение относится к компетенции государственной автоинспекции.</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a:extLst>
              <a:ext uri="{FF2B5EF4-FFF2-40B4-BE49-F238E27FC236}">
                <a16:creationId xmlns:a16="http://schemas.microsoft.com/office/drawing/2014/main" id="{E36DD00B-BC3D-4D41-A6BD-3F0C662391E8}"/>
              </a:ext>
            </a:extLst>
          </p:cNvPr>
          <p:cNvSpPr>
            <a:spLocks noGrp="1"/>
          </p:cNvSpPr>
          <p:nvPr>
            <p:ph type="title" idx="4294967295"/>
          </p:nvPr>
        </p:nvSpPr>
        <p:spPr>
          <a:xfrm>
            <a:off x="934951" y="74554"/>
            <a:ext cx="7643812" cy="428625"/>
          </a:xfrm>
          <a:solidFill>
            <a:schemeClr val="bg1"/>
          </a:solidFill>
          <a:ln>
            <a:solidFill>
              <a:schemeClr val="bg1"/>
            </a:solidFill>
            <a:miter lim="800000"/>
            <a:headEnd/>
            <a:tailEnd/>
          </a:ln>
        </p:spPr>
        <p:txBody>
          <a:bodyPr/>
          <a:lstStyle/>
          <a:p>
            <a:r>
              <a:rPr lang="ru-RU" altLang="ru-RU" sz="1800" b="1" dirty="0">
                <a:latin typeface="Arial" panose="020B0604020202020204" pitchFamily="34" charset="0"/>
              </a:rPr>
              <a:t>ТЕМА 7. ЭКСПЕРТНЫЕ УЧРЕЖДЕНИЯ РЕСПУБЛИКИ КАЗАХСТАН</a:t>
            </a:r>
            <a:endParaRPr lang="ru-RU" altLang="ru-RU" sz="1800" b="1" dirty="0">
              <a:latin typeface="Arial" panose="020B0604020202020204" pitchFamily="34" charset="0"/>
              <a:cs typeface="Arial" panose="020B0604020202020204" pitchFamily="34" charset="0"/>
            </a:endParaRPr>
          </a:p>
        </p:txBody>
      </p:sp>
      <p:sp>
        <p:nvSpPr>
          <p:cNvPr id="58370" name="Rectangle 1">
            <a:extLst>
              <a:ext uri="{FF2B5EF4-FFF2-40B4-BE49-F238E27FC236}">
                <a16:creationId xmlns:a16="http://schemas.microsoft.com/office/drawing/2014/main" id="{F4431296-607F-DF40-955C-C329389DBBA1}"/>
              </a:ext>
            </a:extLst>
          </p:cNvPr>
          <p:cNvSpPr>
            <a:spLocks noChangeArrowheads="1"/>
          </p:cNvSpPr>
          <p:nvPr/>
        </p:nvSpPr>
        <p:spPr bwMode="auto">
          <a:xfrm>
            <a:off x="5500688" y="3786188"/>
            <a:ext cx="1571625" cy="2032000"/>
          </a:xfrm>
          <a:prstGeom prst="rect">
            <a:avLst/>
          </a:prstGeom>
          <a:solidFill>
            <a:schemeClr val="bg1"/>
          </a:solidFill>
          <a:ln w="28575">
            <a:solidFill>
              <a:schemeClr val="tx1"/>
            </a:solidFill>
            <a:miter lim="800000"/>
            <a:headEnd/>
            <a:tailEnd/>
          </a:ln>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dirty="0">
                <a:latin typeface="Arial" panose="020B0604020202020204" pitchFamily="34" charset="0"/>
                <a:cs typeface="Times New Roman" panose="02020603050405020304" pitchFamily="18" charset="0"/>
              </a:rPr>
              <a:t>подбор, профессиональная подготовка и повышение квалификации судебных экспертов по направлениям деятельности</a:t>
            </a:r>
            <a:endParaRPr lang="ru-RU" altLang="ru-RU" sz="1400" dirty="0">
              <a:latin typeface="Arial" panose="020B0604020202020204" pitchFamily="34" charset="0"/>
            </a:endParaRPr>
          </a:p>
        </p:txBody>
      </p:sp>
      <p:sp>
        <p:nvSpPr>
          <p:cNvPr id="58371" name="Прямоугольник 4">
            <a:extLst>
              <a:ext uri="{FF2B5EF4-FFF2-40B4-BE49-F238E27FC236}">
                <a16:creationId xmlns:a16="http://schemas.microsoft.com/office/drawing/2014/main" id="{4C4C2F0F-1D1C-1E41-9200-8FD31FF6E4B6}"/>
              </a:ext>
            </a:extLst>
          </p:cNvPr>
          <p:cNvSpPr>
            <a:spLocks noChangeArrowheads="1"/>
          </p:cNvSpPr>
          <p:nvPr/>
        </p:nvSpPr>
        <p:spPr bwMode="auto">
          <a:xfrm>
            <a:off x="1035844" y="3071812"/>
            <a:ext cx="7072312" cy="579437"/>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solidFill>
                  <a:srgbClr val="000000"/>
                </a:solidFill>
                <a:latin typeface="Arial" panose="020B0604020202020204" pitchFamily="34" charset="0"/>
                <a:cs typeface="Times New Roman" panose="02020603050405020304" pitchFamily="18" charset="0"/>
              </a:rPr>
              <a:t>К функциям Центра судебной экспертизы Министерства юстиции Республики Казахстан и его территориальных подразделений, относится:</a:t>
            </a:r>
          </a:p>
        </p:txBody>
      </p:sp>
      <p:sp>
        <p:nvSpPr>
          <p:cNvPr id="6" name="Скругленный прямоугольник 5">
            <a:extLst>
              <a:ext uri="{FF2B5EF4-FFF2-40B4-BE49-F238E27FC236}">
                <a16:creationId xmlns:a16="http://schemas.microsoft.com/office/drawing/2014/main" id="{4869C812-4C77-2647-BE99-ECC0336A89E8}"/>
              </a:ext>
            </a:extLst>
          </p:cNvPr>
          <p:cNvSpPr/>
          <p:nvPr/>
        </p:nvSpPr>
        <p:spPr>
          <a:xfrm>
            <a:off x="720638" y="637445"/>
            <a:ext cx="7858125" cy="374650"/>
          </a:xfrm>
          <a:prstGeom prst="roundRect">
            <a:avLst/>
          </a:prstGeom>
          <a:ln w="28575">
            <a:solidFill>
              <a:schemeClr val="tx1"/>
            </a:solidFill>
          </a:ln>
        </p:spPr>
        <p:txBody>
          <a:bodyPr>
            <a:spAutoFit/>
          </a:bodyPr>
          <a:lstStyle/>
          <a:p>
            <a:pPr algn="ctr" eaLnBrk="1" hangingPunct="1">
              <a:defRPr/>
            </a:pPr>
            <a:r>
              <a:rPr lang="ru-RU" altLang="ru-RU" sz="1600" b="1" dirty="0">
                <a:solidFill>
                  <a:prstClr val="black"/>
                </a:solidFill>
                <a:latin typeface="Arial" charset="0"/>
                <a:ea typeface="+mj-ea"/>
                <a:cs typeface="Arial" charset="0"/>
              </a:rPr>
              <a:t>В систему государственных организаций судебной экспертизы включены</a:t>
            </a:r>
            <a:endParaRPr lang="ru-RU" sz="1600" dirty="0">
              <a:latin typeface="Arial" charset="0"/>
            </a:endParaRPr>
          </a:p>
        </p:txBody>
      </p:sp>
      <p:sp>
        <p:nvSpPr>
          <p:cNvPr id="58373" name="Прямоугольник 6">
            <a:extLst>
              <a:ext uri="{FF2B5EF4-FFF2-40B4-BE49-F238E27FC236}">
                <a16:creationId xmlns:a16="http://schemas.microsoft.com/office/drawing/2014/main" id="{A5A4E98E-4269-2A45-AFB4-2129C77B3EC2}"/>
              </a:ext>
            </a:extLst>
          </p:cNvPr>
          <p:cNvSpPr>
            <a:spLocks noChangeArrowheads="1"/>
          </p:cNvSpPr>
          <p:nvPr/>
        </p:nvSpPr>
        <p:spPr bwMode="auto">
          <a:xfrm>
            <a:off x="357188" y="1118416"/>
            <a:ext cx="1785938"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ru-RU" altLang="ru-RU" sz="1600" b="1">
                <a:solidFill>
                  <a:srgbClr val="000000"/>
                </a:solidFill>
                <a:latin typeface="Arial" panose="020B0604020202020204" pitchFamily="34" charset="0"/>
                <a:cs typeface="Arial" panose="020B0604020202020204" pitchFamily="34" charset="0"/>
              </a:rPr>
              <a:t>органы судебной экспертизы Министерства юстиции Республики Казахстан </a:t>
            </a:r>
          </a:p>
        </p:txBody>
      </p:sp>
      <p:sp>
        <p:nvSpPr>
          <p:cNvPr id="58374" name="Прямоугольник 7">
            <a:extLst>
              <a:ext uri="{FF2B5EF4-FFF2-40B4-BE49-F238E27FC236}">
                <a16:creationId xmlns:a16="http://schemas.microsoft.com/office/drawing/2014/main" id="{7FEED66E-D3A7-6A4A-A138-398D0B2135F7}"/>
              </a:ext>
            </a:extLst>
          </p:cNvPr>
          <p:cNvSpPr>
            <a:spLocks noChangeArrowheads="1"/>
          </p:cNvSpPr>
          <p:nvPr/>
        </p:nvSpPr>
        <p:spPr bwMode="auto">
          <a:xfrm>
            <a:off x="2379836" y="1123923"/>
            <a:ext cx="1643062"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cs typeface="Arial" panose="020B0604020202020204" pitchFamily="34" charset="0"/>
              </a:rPr>
              <a:t>органы судебной медицины Министерства юстиции Республики Казахстан</a:t>
            </a:r>
            <a:endParaRPr lang="ru-RU" altLang="ru-RU" sz="1800">
              <a:latin typeface="Arial" panose="020B0604020202020204" pitchFamily="34" charset="0"/>
            </a:endParaRPr>
          </a:p>
        </p:txBody>
      </p:sp>
      <p:sp>
        <p:nvSpPr>
          <p:cNvPr id="58375" name="Прямоугольник 8">
            <a:extLst>
              <a:ext uri="{FF2B5EF4-FFF2-40B4-BE49-F238E27FC236}">
                <a16:creationId xmlns:a16="http://schemas.microsoft.com/office/drawing/2014/main" id="{EDFA8A8E-321B-8B48-9012-B6E5C0EC1930}"/>
              </a:ext>
            </a:extLst>
          </p:cNvPr>
          <p:cNvSpPr>
            <a:spLocks noChangeArrowheads="1"/>
          </p:cNvSpPr>
          <p:nvPr/>
        </p:nvSpPr>
        <p:spPr bwMode="auto">
          <a:xfrm>
            <a:off x="4259608" y="1118416"/>
            <a:ext cx="4500563"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r>
              <a:rPr lang="ru-RU" altLang="ru-RU" sz="1600" b="1">
                <a:solidFill>
                  <a:srgbClr val="000000"/>
                </a:solidFill>
                <a:latin typeface="Arial" panose="020B0604020202020204" pitchFamily="34" charset="0"/>
                <a:cs typeface="Arial" panose="020B0604020202020204" pitchFamily="34" charset="0"/>
              </a:rPr>
              <a:t>специализированные психиатрические и наркологические организации местных органов государственного управления уполномоченного органа, к функциям которых отнесено производство судебно-психиатрических, судебно-наркологических экспертиз</a:t>
            </a:r>
          </a:p>
        </p:txBody>
      </p:sp>
      <p:sp>
        <p:nvSpPr>
          <p:cNvPr id="58376" name="Прямоугольник 10">
            <a:extLst>
              <a:ext uri="{FF2B5EF4-FFF2-40B4-BE49-F238E27FC236}">
                <a16:creationId xmlns:a16="http://schemas.microsoft.com/office/drawing/2014/main" id="{33592E07-569D-CF41-9C90-1D944C1B185C}"/>
              </a:ext>
            </a:extLst>
          </p:cNvPr>
          <p:cNvSpPr>
            <a:spLocks noChangeArrowheads="1"/>
          </p:cNvSpPr>
          <p:nvPr/>
        </p:nvSpPr>
        <p:spPr bwMode="auto">
          <a:xfrm>
            <a:off x="357188" y="3786188"/>
            <a:ext cx="2786062" cy="2678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dirty="0">
                <a:solidFill>
                  <a:srgbClr val="000000"/>
                </a:solidFill>
                <a:latin typeface="Arial" panose="020B0604020202020204" pitchFamily="34" charset="0"/>
                <a:cs typeface="Times New Roman" panose="02020603050405020304" pitchFamily="18" charset="0"/>
              </a:rPr>
              <a:t>судебно-экспертная деятельность в сфере уголовного, гражданского, административного судопроизводства в соответствии с перечнем видов экспертиз, производимых в ЦСЭ МЮ РК, и экспертных специальностей, квалификация по которым присваивается Министерством юстиции Республики Казахстан</a:t>
            </a:r>
            <a:endParaRPr lang="ru-RU" altLang="ru-RU" sz="1400" dirty="0">
              <a:latin typeface="Arial" panose="020B0604020202020204" pitchFamily="34" charset="0"/>
            </a:endParaRPr>
          </a:p>
        </p:txBody>
      </p:sp>
      <p:sp>
        <p:nvSpPr>
          <p:cNvPr id="58377" name="Прямоугольник 11">
            <a:extLst>
              <a:ext uri="{FF2B5EF4-FFF2-40B4-BE49-F238E27FC236}">
                <a16:creationId xmlns:a16="http://schemas.microsoft.com/office/drawing/2014/main" id="{8650C1EE-5B57-3542-B2F8-32D6BE62628B}"/>
              </a:ext>
            </a:extLst>
          </p:cNvPr>
          <p:cNvSpPr>
            <a:spLocks noChangeArrowheads="1"/>
          </p:cNvSpPr>
          <p:nvPr/>
        </p:nvSpPr>
        <p:spPr bwMode="auto">
          <a:xfrm>
            <a:off x="3357563" y="3786188"/>
            <a:ext cx="1928812" cy="2678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dirty="0">
                <a:solidFill>
                  <a:srgbClr val="000000"/>
                </a:solidFill>
                <a:latin typeface="Arial" panose="020B0604020202020204" pitchFamily="34" charset="0"/>
                <a:cs typeface="Times New Roman" panose="02020603050405020304" pitchFamily="18" charset="0"/>
              </a:rPr>
              <a:t>учебно-методическая работа с сотрудниками правоохранительных органов и судьями по вопросам подготовки, назначения и оценки результатов судебной экспертизы</a:t>
            </a:r>
            <a:endParaRPr lang="ru-RU" altLang="ru-RU" sz="1400" dirty="0">
              <a:solidFill>
                <a:srgbClr val="000000"/>
              </a:solidFill>
              <a:latin typeface="Arial" panose="020B0604020202020204" pitchFamily="34" charset="0"/>
            </a:endParaRPr>
          </a:p>
        </p:txBody>
      </p:sp>
      <p:sp>
        <p:nvSpPr>
          <p:cNvPr id="58378" name="Прямоугольник 12">
            <a:extLst>
              <a:ext uri="{FF2B5EF4-FFF2-40B4-BE49-F238E27FC236}">
                <a16:creationId xmlns:a16="http://schemas.microsoft.com/office/drawing/2014/main" id="{5BF5E60E-8CC1-054D-957D-FE694AF0BE55}"/>
              </a:ext>
            </a:extLst>
          </p:cNvPr>
          <p:cNvSpPr>
            <a:spLocks noChangeArrowheads="1"/>
          </p:cNvSpPr>
          <p:nvPr/>
        </p:nvSpPr>
        <p:spPr bwMode="auto">
          <a:xfrm>
            <a:off x="5500688" y="5929313"/>
            <a:ext cx="3286125" cy="523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dirty="0">
                <a:solidFill>
                  <a:srgbClr val="000000"/>
                </a:solidFill>
                <a:latin typeface="Arial" panose="020B0604020202020204" pitchFamily="34" charset="0"/>
                <a:cs typeface="Times New Roman" panose="02020603050405020304" pitchFamily="18" charset="0"/>
              </a:rPr>
              <a:t>международное сотрудничество в области судебной экспертизы</a:t>
            </a:r>
          </a:p>
        </p:txBody>
      </p:sp>
      <p:sp>
        <p:nvSpPr>
          <p:cNvPr id="58379" name="Прямоугольник 13">
            <a:extLst>
              <a:ext uri="{FF2B5EF4-FFF2-40B4-BE49-F238E27FC236}">
                <a16:creationId xmlns:a16="http://schemas.microsoft.com/office/drawing/2014/main" id="{DA3BF5C0-401D-FE46-9CC3-3022AC8E000A}"/>
              </a:ext>
            </a:extLst>
          </p:cNvPr>
          <p:cNvSpPr>
            <a:spLocks noChangeArrowheads="1"/>
          </p:cNvSpPr>
          <p:nvPr/>
        </p:nvSpPr>
        <p:spPr bwMode="auto">
          <a:xfrm>
            <a:off x="7215188" y="3786188"/>
            <a:ext cx="1571625" cy="203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dirty="0">
                <a:solidFill>
                  <a:srgbClr val="000000"/>
                </a:solidFill>
                <a:latin typeface="Arial" panose="020B0604020202020204" pitchFamily="34" charset="0"/>
                <a:cs typeface="Times New Roman" panose="02020603050405020304" pitchFamily="18" charset="0"/>
              </a:rPr>
              <a:t>научно-методическое обеспечение </a:t>
            </a:r>
            <a:r>
              <a:rPr lang="ru-RU" altLang="ru-RU" sz="1400" dirty="0" err="1">
                <a:solidFill>
                  <a:srgbClr val="000000"/>
                </a:solidFill>
                <a:latin typeface="Arial" panose="020B0604020202020204" pitchFamily="34" charset="0"/>
                <a:cs typeface="Times New Roman" panose="02020603050405020304" pitchFamily="18" charset="0"/>
              </a:rPr>
              <a:t>осуществляе</a:t>
            </a:r>
            <a:r>
              <a:rPr lang="ru-RU" altLang="ru-RU" sz="1400" dirty="0">
                <a:solidFill>
                  <a:srgbClr val="000000"/>
                </a:solidFill>
                <a:latin typeface="Arial" panose="020B0604020202020204" pitchFamily="34" charset="0"/>
                <a:cs typeface="Times New Roman" panose="02020603050405020304" pitchFamily="18" charset="0"/>
              </a:rPr>
              <a:t> -</a:t>
            </a:r>
            <a:r>
              <a:rPr lang="ru-RU" altLang="ru-RU" sz="1400" dirty="0" err="1">
                <a:solidFill>
                  <a:srgbClr val="000000"/>
                </a:solidFill>
                <a:latin typeface="Arial" panose="020B0604020202020204" pitchFamily="34" charset="0"/>
                <a:cs typeface="Times New Roman" panose="02020603050405020304" pitchFamily="18" charset="0"/>
              </a:rPr>
              <a:t>мых</a:t>
            </a:r>
            <a:r>
              <a:rPr lang="ru-RU" altLang="ru-RU" sz="1400" dirty="0">
                <a:solidFill>
                  <a:srgbClr val="000000"/>
                </a:solidFill>
                <a:latin typeface="Arial" panose="020B0604020202020204" pitchFamily="34" charset="0"/>
                <a:cs typeface="Times New Roman" panose="02020603050405020304" pitchFamily="18" charset="0"/>
              </a:rPr>
              <a:t>, в с соответствии </a:t>
            </a:r>
          </a:p>
          <a:p>
            <a:pPr algn="just">
              <a:spcBef>
                <a:spcPct val="0"/>
              </a:spcBef>
              <a:buFontTx/>
              <a:buNone/>
            </a:pPr>
            <a:r>
              <a:rPr lang="ru-RU" altLang="ru-RU" sz="1400" dirty="0">
                <a:solidFill>
                  <a:srgbClr val="000000"/>
                </a:solidFill>
                <a:latin typeface="Arial" panose="020B0604020202020204" pitchFamily="34" charset="0"/>
                <a:cs typeface="Times New Roman" panose="02020603050405020304" pitchFamily="18" charset="0"/>
              </a:rPr>
              <a:t>Перечнем, видов судебных экспертиз</a:t>
            </a:r>
          </a:p>
        </p:txBody>
      </p:sp>
    </p:spTree>
  </p:cSld>
  <p:clrMapOvr>
    <a:masterClrMapping/>
  </p:clrMapOvr>
  <p:transition>
    <p:wipe dir="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Прямоугольник 1">
            <a:extLst>
              <a:ext uri="{FF2B5EF4-FFF2-40B4-BE49-F238E27FC236}">
                <a16:creationId xmlns:a16="http://schemas.microsoft.com/office/drawing/2014/main" id="{D011500F-C9C3-3947-A5AA-54254DB13F2B}"/>
              </a:ext>
            </a:extLst>
          </p:cNvPr>
          <p:cNvSpPr>
            <a:spLocks noChangeArrowheads="1"/>
          </p:cNvSpPr>
          <p:nvPr/>
        </p:nvSpPr>
        <p:spPr bwMode="auto">
          <a:xfrm>
            <a:off x="323850" y="258763"/>
            <a:ext cx="8496300" cy="6340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Особенности подготовки материалов для назначения судебной инженерно-психологической экспертизы.</a:t>
            </a:r>
            <a:endParaRPr lang="ru-RU" altLang="ru-RU" sz="2000" b="1" u="sng">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900">
                <a:solidFill>
                  <a:srgbClr val="000000"/>
                </a:solidFill>
                <a:latin typeface="Arial" panose="020B0604020202020204" pitchFamily="34" charset="0"/>
                <a:cs typeface="Consolas" panose="020B0609020204030204" pitchFamily="49" charset="0"/>
              </a:rPr>
              <a:t>Судебно-экспертное инженерно-психофизиологическое исследование по делам о ДТП следует назначать после автотехнической экспертизы, и только в случае, если эксперт пришел к выводу о наличии у водителя данного транспортного средства технической возможности предотварить ДТП.</a:t>
            </a:r>
            <a:endParaRPr lang="ru-RU" altLang="ru-RU" sz="19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900">
                <a:solidFill>
                  <a:srgbClr val="000000"/>
                </a:solidFill>
                <a:latin typeface="Arial" panose="020B0604020202020204" pitchFamily="34" charset="0"/>
                <a:cs typeface="Consolas" panose="020B0609020204030204" pitchFamily="49" charset="0"/>
              </a:rPr>
              <a:t>Эксперты не вправе устанавливать в категорической форме время реакции или психическое состояние водителя в момент ДТП.</a:t>
            </a:r>
            <a:endParaRPr lang="ru-RU" altLang="ru-RU" sz="19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900">
                <a:solidFill>
                  <a:srgbClr val="000000"/>
                </a:solidFill>
                <a:latin typeface="Arial" panose="020B0604020202020204" pitchFamily="34" charset="0"/>
                <a:cs typeface="Consolas" panose="020B0609020204030204" pitchFamily="49" charset="0"/>
              </a:rPr>
              <a:t>Не следует направлять для судебно-экспертного психофизиологического исследования уголовные дела о ДТП, связанных с потерей водителем сознания, с вождением в состоянии алкогольного, наркотического опьянения, в болезненном состоянии, поскольку соответствующие обстоятельства входят в компетенцию иных видов экспертиз.</a:t>
            </a:r>
            <a:endParaRPr lang="ru-RU" altLang="ru-RU" sz="1900">
              <a:latin typeface="Consolas" panose="020B0609020204030204" pitchFamily="49" charset="0"/>
              <a:cs typeface="Consolas" panose="020B0609020204030204" pitchFamily="49" charset="0"/>
            </a:endParaRPr>
          </a:p>
          <a:p>
            <a:pPr>
              <a:spcBef>
                <a:spcPct val="0"/>
              </a:spcBef>
              <a:buFont typeface="Wingdings" pitchFamily="2" charset="2"/>
              <a:buChar char="Ø"/>
            </a:pPr>
            <a:r>
              <a:rPr lang="ru-RU" altLang="ru-RU" sz="1900">
                <a:solidFill>
                  <a:srgbClr val="000000"/>
                </a:solidFill>
                <a:latin typeface="Arial" panose="020B0604020202020204" pitchFamily="34" charset="0"/>
                <a:cs typeface="Consolas" panose="020B0609020204030204" pitchFamily="49" charset="0"/>
              </a:rPr>
              <a:t>Не следует ставить перед экспертом вопрос о соответствии уровня формирования у водителя профессиональных навыков требованиям дорожно-транспортной ситуации, поскольку его решение относится к компетенции государственной автоинспекции</a:t>
            </a:r>
            <a:r>
              <a:rPr lang="ru-RU" altLang="ru-RU" sz="1900">
                <a:latin typeface="Arial" panose="020B0604020202020204" pitchFamily="34" charset="0"/>
              </a:rPr>
              <a:t> </a:t>
            </a:r>
          </a:p>
        </p:txBody>
      </p:sp>
    </p:spTree>
  </p:cSld>
  <p:clrMapOvr>
    <a:masterClrMapping/>
  </p:clrMapOvr>
  <p:transition>
    <p:wipe dir="r"/>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Прямоугольник 1">
            <a:extLst>
              <a:ext uri="{FF2B5EF4-FFF2-40B4-BE49-F238E27FC236}">
                <a16:creationId xmlns:a16="http://schemas.microsoft.com/office/drawing/2014/main" id="{5E29D3C7-C9AE-1442-9C57-C38B199F6B6F}"/>
              </a:ext>
            </a:extLst>
          </p:cNvPr>
          <p:cNvSpPr>
            <a:spLocks noChangeArrowheads="1"/>
          </p:cNvSpPr>
          <p:nvPr/>
        </p:nvSpPr>
        <p:spPr bwMode="auto">
          <a:xfrm>
            <a:off x="503238" y="390525"/>
            <a:ext cx="8137525" cy="6076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распоряжение эксперта предлагается представлять нижеприведенный бланк "Исходных данных", состоящий из двух частей: </a:t>
            </a:r>
          </a:p>
          <a:p>
            <a:pPr algn="just">
              <a:lnSpc>
                <a:spcPct val="115000"/>
              </a:lnSpc>
              <a:spcBef>
                <a:spcPct val="0"/>
              </a:spcBef>
              <a:buFontTx/>
              <a:buAutoNum type="arabicParenR"/>
            </a:pPr>
            <a:r>
              <a:rPr lang="ru-RU" altLang="ru-RU" sz="1800">
                <a:solidFill>
                  <a:srgbClr val="000000"/>
                </a:solidFill>
                <a:latin typeface="Arial" panose="020B0604020202020204" pitchFamily="34" charset="0"/>
                <a:cs typeface="Consolas" panose="020B0609020204030204" pitchFamily="49" charset="0"/>
              </a:rPr>
              <a:t>исходные данные, относящиеся к автомобилю и среде дорожного движения; </a:t>
            </a:r>
          </a:p>
          <a:p>
            <a:pPr algn="just">
              <a:lnSpc>
                <a:spcPct val="115000"/>
              </a:lnSpc>
              <a:spcBef>
                <a:spcPct val="0"/>
              </a:spcBef>
              <a:buFontTx/>
              <a:buAutoNum type="arabicParenR"/>
            </a:pPr>
            <a:r>
              <a:rPr lang="ru-RU" altLang="ru-RU" sz="1800">
                <a:solidFill>
                  <a:srgbClr val="000000"/>
                </a:solidFill>
                <a:latin typeface="Arial" panose="020B0604020202020204" pitchFamily="34" charset="0"/>
                <a:cs typeface="Consolas" panose="020B0609020204030204" pitchFamily="49" charset="0"/>
              </a:rPr>
              <a:t>исходные данные, относящиеся к водителю.</a:t>
            </a:r>
          </a:p>
          <a:p>
            <a:pPr algn="just">
              <a:lnSpc>
                <a:spcPct val="115000"/>
              </a:lnSpc>
              <a:spcBef>
                <a:spcPct val="0"/>
              </a:spcBef>
              <a:buFontTx/>
              <a:buAutoNum type="arabicParenR"/>
            </a:pPr>
            <a:endParaRPr lang="ru-RU" altLang="ru-RU" sz="1100">
              <a:latin typeface="Consolas" panose="020B0609020204030204" pitchFamily="49" charset="0"/>
              <a:cs typeface="Consolas" panose="020B0609020204030204" pitchFamily="49" charset="0"/>
            </a:endParaRPr>
          </a:p>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i="1">
                <a:solidFill>
                  <a:srgbClr val="000000"/>
                </a:solidFill>
                <a:latin typeface="Arial" panose="020B0604020202020204" pitchFamily="34" charset="0"/>
                <a:cs typeface="Consolas" panose="020B0609020204030204" pitchFamily="49" charset="0"/>
              </a:rPr>
              <a:t>Исходные данные, необходимые для производства судебно-экспертного инженерно-психофизиологического исследования:</a:t>
            </a:r>
            <a:endParaRPr lang="ru-RU" altLang="ru-RU" sz="1100" b="1" i="1">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1) автомобиль и среда дорожного движения - транспортное средство (марка, модель, номерной знак);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специфика видов перевозок;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характер груза (грузовые или пассажирские перевозки) - степень ценности груза (опасность, срочность доставки, габаритные размеры); </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характер выезда на линию (обычный или экстренный);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число выездов на линию за рабочее время;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продолжительность одной поездки или непрерывность нахождения за рулем;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наличие графика движения; постоянство или непостоянство маршрута;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возможность регулирования со стороны водителя соотношения времени нахождения за рулем и отдыха;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Прямоугольник 1">
            <a:extLst>
              <a:ext uri="{FF2B5EF4-FFF2-40B4-BE49-F238E27FC236}">
                <a16:creationId xmlns:a16="http://schemas.microsoft.com/office/drawing/2014/main" id="{4CC8DC9F-8123-334A-973E-99D7BC99097D}"/>
              </a:ext>
            </a:extLst>
          </p:cNvPr>
          <p:cNvSpPr>
            <a:spLocks noChangeArrowheads="1"/>
          </p:cNvSpPr>
          <p:nvPr/>
        </p:nvSpPr>
        <p:spPr bwMode="auto">
          <a:xfrm>
            <a:off x="250825" y="188913"/>
            <a:ext cx="8642350" cy="65547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87325" indent="-1873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организация труда в целом (время начала и окончания работы, характер сменности, наличие командировок и их длительность);</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тип покрытия дороги; состояние покрытия;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профиль дороги; рельеф местности;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ширина проезжай части, рядность движения;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одно или двустороннее движение;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интенсивность движения;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наличие вблизи места ДТП дорожных знаков, указателей, разметок (каких именно);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близость к проезжей части (отсутствие) кустарников, деревьев, домов;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ДТП совершено на расстоянии... от правой... от левой обочины в ряду движения по ходу движения автомобиля;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ДТП совершено вблизи регулируемого (нерегулируемого) перехода, перекрестка, остановки общественного транспорта, в ином месте;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место ДТП; вид ДТП;</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дорога и дорожные условия для водителя: дорога знакомая (незнакомая), условия обыкновенные, осложненные, сложные, непривычные, иное;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видимость дороги;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освещенность проезжей части и околодорожного пространства;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наличие искусственного освещения (какого именно);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состояние (степень загрязненности, степень обледенения) переднего, заднего, боковых стекол;</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состояние фар, габаритных огней, светоотражателей;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наличие жалюзи, занавесок;</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наличие зеркал заднего вида;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наличие в кабине предметов декоративного оборудования (какого именно, его расположение, размеры);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что ограничивало видимость, обзорность из автомобиля;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цвет окраски автомобиля;</a:t>
            </a:r>
          </a:p>
        </p:txBody>
      </p:sp>
    </p:spTree>
  </p:cSld>
  <p:clrMapOvr>
    <a:masterClrMapping/>
  </p:clrMapOvr>
  <p:transition>
    <p:wipe dir="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Прямоугольник 1">
            <a:extLst>
              <a:ext uri="{FF2B5EF4-FFF2-40B4-BE49-F238E27FC236}">
                <a16:creationId xmlns:a16="http://schemas.microsoft.com/office/drawing/2014/main" id="{39F7E050-63B3-994C-83DB-B710175B8126}"/>
              </a:ext>
            </a:extLst>
          </p:cNvPr>
          <p:cNvSpPr>
            <a:spLocks noChangeArrowheads="1"/>
          </p:cNvSpPr>
          <p:nvPr/>
        </p:nvSpPr>
        <p:spPr bwMode="auto">
          <a:xfrm>
            <a:off x="323850" y="336550"/>
            <a:ext cx="8496300" cy="6184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800">
                <a:solidFill>
                  <a:srgbClr val="000000"/>
                </a:solidFill>
                <a:latin typeface="Arial" panose="020B0604020202020204" pitchFamily="34" charset="0"/>
                <a:cs typeface="Consolas" panose="020B0609020204030204" pitchFamily="49" charset="0"/>
              </a:rPr>
              <a:t>ДТП совершено с торможением, без торможения;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скорость движения автомобиля;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удар пешеходу, ТС, неподвижному препятствию нанесен (какой частью);</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направление движения пешехода, ТС относительно направления движения автомобиля, ДТП которого рассматривается;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пешеход переходил, перебегал, неожиданно появился (шагнул);</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пешеход менял (не менял) скорость, направления движения;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пешеход неожиданно появился с обочины, с разделительного газона, из-за встречного или попутного транспорта, из-за стоящего транспорта (объекта), иное;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возраст пешехода;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пол пешехода;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марка, модель ТС- препятствия;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место появления ТС- препятствия: слева, справа, перекресток, переход, встречное, попутное;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скорость движения ТС- препятствия, изменения (замедление, ускорение) скорости;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цвет окраски ТС-препятствия;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дата ДТП;</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время ДТП (0-4, 5-7, 8-16, 17-19, 20-22, 23-24);</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день недели;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 каком часу непрерывного движения.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Прямоугольник 1">
            <a:extLst>
              <a:ext uri="{FF2B5EF4-FFF2-40B4-BE49-F238E27FC236}">
                <a16:creationId xmlns:a16="http://schemas.microsoft.com/office/drawing/2014/main" id="{644414F8-1604-634C-AF7E-D1E9C8760F00}"/>
              </a:ext>
            </a:extLst>
          </p:cNvPr>
          <p:cNvSpPr>
            <a:spLocks noChangeArrowheads="1"/>
          </p:cNvSpPr>
          <p:nvPr/>
        </p:nvSpPr>
        <p:spPr bwMode="auto">
          <a:xfrm>
            <a:off x="179388" y="152400"/>
            <a:ext cx="8785225" cy="6553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500">
                <a:solidFill>
                  <a:srgbClr val="000000"/>
                </a:solidFill>
                <a:latin typeface="Arial" panose="020B0604020202020204" pitchFamily="34" charset="0"/>
                <a:cs typeface="Consolas" panose="020B0609020204030204" pitchFamily="49" charset="0"/>
              </a:rPr>
              <a:t>2) Водитель:</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возраст; образование;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место жительства; место работы;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профессионал,</a:t>
            </a: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 любитель;</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где и когда приобрел навыки вождения; категория ТС, которым может управлять;</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общий стаж вождения; классность водителя;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число ДТП с начала водительского стажа;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число нарушений ПДД с начала водительского стажа (какие именно);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наличие административных взысканий и санкций (когда и за что );</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наличие благодарностей и награждений (когда последнее и за что);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характеристика по месту работы (положительная, отрицательная, нейтральная, противоречивая);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характеристика по месту жительства (положительная, отрицательная, нейтральная, противоречивая);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был ли ранее судим (если да, то за что);</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семейное положение; наличие детей;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водитель в целях предотвращения ДТП подавал звуковые и световые сигналы, тормозил, маневрировал, увеличивал скорость;</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наличие пассажиров в салоне, беседа с ними;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было ли включено радио, жанр передачи перед ДТП;</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действия водителя перед ДТП (закуривал, протирал стекла, разговаривал с пассажирами и т.п);</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после ДТП водитель принял необходимые меры по безопасности ДТП и оказанию помощи пострадавшим;</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попытался скрыть свое участие в ДТП (уехал с места ДТП, устранил повреждения на автомобиле, подготовил алиби);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находился ли в стрессовом состоянии;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иное;</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Прямоугольник 1">
            <a:extLst>
              <a:ext uri="{FF2B5EF4-FFF2-40B4-BE49-F238E27FC236}">
                <a16:creationId xmlns:a16="http://schemas.microsoft.com/office/drawing/2014/main" id="{00B9D567-1CF5-264E-9384-DAEA06BBE10E}"/>
              </a:ext>
            </a:extLst>
          </p:cNvPr>
          <p:cNvSpPr>
            <a:spLocks noChangeArrowheads="1"/>
          </p:cNvSpPr>
          <p:nvPr/>
        </p:nvSpPr>
        <p:spPr bwMode="auto">
          <a:xfrm>
            <a:off x="339725" y="260350"/>
            <a:ext cx="8569325" cy="4525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 месте ДТП (со слов очевидцев, работников государственной автоинспекции, медперсонала) бранился, многоречиво объяснял ситуацию, заикался;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был неподвижен, суетлив, жестикулировал, иное;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при допросах водитель рассказывал о ДТП обстоятельно, старался припомнить подробности, детали, мелочи;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отвечал уклончиво, изменял показания, приводил каждый раз новые данные, иначе освещал картину ДТП;</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опровергал очевидные данные, оспаривал факты, требовал замены следователя;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ничего не мог вспомнить самостоятельно, не мог объяснить картины ДТП;</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стаж вождения на ТС, на котором было совершено ДТП;</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наличие перерывов, их длительность;</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схема ДТП (в восприятии водителя).</a:t>
            </a:r>
            <a:endParaRPr lang="ru-RU" altLang="ru-RU" sz="1100">
              <a:latin typeface="Consolas" panose="020B0609020204030204" pitchFamily="49" charset="0"/>
              <a:cs typeface="Consolas" panose="020B0609020204030204" pitchFamily="49" charset="0"/>
            </a:endParaRPr>
          </a:p>
        </p:txBody>
      </p:sp>
      <p:sp>
        <p:nvSpPr>
          <p:cNvPr id="393218" name="Прямоугольник 2">
            <a:extLst>
              <a:ext uri="{FF2B5EF4-FFF2-40B4-BE49-F238E27FC236}">
                <a16:creationId xmlns:a16="http://schemas.microsoft.com/office/drawing/2014/main" id="{0C025E65-D8E6-474A-B06A-7C6FD5E57023}"/>
              </a:ext>
            </a:extLst>
          </p:cNvPr>
          <p:cNvSpPr>
            <a:spLocks noChangeArrowheads="1"/>
          </p:cNvSpPr>
          <p:nvPr/>
        </p:nvSpPr>
        <p:spPr bwMode="auto">
          <a:xfrm>
            <a:off x="339725" y="5013325"/>
            <a:ext cx="8567738"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Указанные в первой части бланка исходные данные следователь собирает в основном по материалам первичных документов (справки о ДТП, протоколы осмотра транспорта, места ДТП и схемы к ним). Исходные данные о водителе в основном устанавливаются иными следственными действиями (допросами, организацией запросов по месту работы, жительства).</a:t>
            </a:r>
            <a:endParaRPr lang="ru-RU" altLang="ru-RU" sz="1800">
              <a:latin typeface="Arial" panose="020B0604020202020204" pitchFamily="34" charset="0"/>
            </a:endParaRPr>
          </a:p>
        </p:txBody>
      </p:sp>
    </p:spTree>
  </p:cSld>
  <p:clrMapOvr>
    <a:masterClrMapping/>
  </p:clrMapOvr>
  <p:transition>
    <p:wipe dir="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Прямоугольник 1">
            <a:extLst>
              <a:ext uri="{FF2B5EF4-FFF2-40B4-BE49-F238E27FC236}">
                <a16:creationId xmlns:a16="http://schemas.microsoft.com/office/drawing/2014/main" id="{0A8491D9-9703-4F4E-90E5-3A0A229CF7FD}"/>
              </a:ext>
            </a:extLst>
          </p:cNvPr>
          <p:cNvSpPr>
            <a:spLocks noChangeArrowheads="1"/>
          </p:cNvSpPr>
          <p:nvPr/>
        </p:nvSpPr>
        <p:spPr bwMode="auto">
          <a:xfrm>
            <a:off x="539750" y="50800"/>
            <a:ext cx="806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50. СУДЕБНАЯ ЭКОЛОГИЧЕСКАЯ ЭКСПЕРТИЗА </a:t>
            </a:r>
            <a:endParaRPr lang="ru-RU" altLang="ru-RU" sz="1800" dirty="0">
              <a:latin typeface="Arial" panose="020B0604020202020204" pitchFamily="34" charset="0"/>
            </a:endParaRPr>
          </a:p>
        </p:txBody>
      </p:sp>
      <p:sp>
        <p:nvSpPr>
          <p:cNvPr id="394242" name="Прямоугольник 1">
            <a:extLst>
              <a:ext uri="{FF2B5EF4-FFF2-40B4-BE49-F238E27FC236}">
                <a16:creationId xmlns:a16="http://schemas.microsoft.com/office/drawing/2014/main" id="{51E1841F-2C10-FB49-99A9-A52A18BC41A1}"/>
              </a:ext>
            </a:extLst>
          </p:cNvPr>
          <p:cNvSpPr>
            <a:spLocks noChangeArrowheads="1"/>
          </p:cNvSpPr>
          <p:nvPr/>
        </p:nvSpPr>
        <p:spPr bwMode="auto">
          <a:xfrm>
            <a:off x="179388" y="2389188"/>
            <a:ext cx="8785225" cy="8715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Предмет судебно-экологической экспертизы (далее - СЭЭ</a:t>
            </a:r>
            <a:r>
              <a:rPr lang="ru-RU" altLang="ru-RU" sz="1500" u="sng">
                <a:solidFill>
                  <a:srgbClr val="000000"/>
                </a:solidFill>
                <a:latin typeface="Arial" panose="020B0604020202020204" pitchFamily="34" charset="0"/>
                <a:cs typeface="Consolas" panose="020B0609020204030204" pitchFamily="49" charset="0"/>
              </a:rPr>
              <a:t>)</a:t>
            </a:r>
            <a:r>
              <a:rPr lang="ru-RU" altLang="ru-RU" sz="1500">
                <a:solidFill>
                  <a:srgbClr val="000000"/>
                </a:solidFill>
                <a:latin typeface="Arial" panose="020B0604020202020204" pitchFamily="34" charset="0"/>
                <a:cs typeface="Consolas" panose="020B0609020204030204" pitchFamily="49" charset="0"/>
              </a:rPr>
              <a:t> – установление фактических обстоятельств, свидетельствующих о негативном антропогенном воздействии на окружающую среду.</a:t>
            </a:r>
            <a:endParaRPr lang="ru-RU" altLang="ru-RU" sz="1500">
              <a:latin typeface="Consolas" panose="020B0609020204030204" pitchFamily="49" charset="0"/>
              <a:cs typeface="Consolas" panose="020B0609020204030204" pitchFamily="49" charset="0"/>
            </a:endParaRPr>
          </a:p>
        </p:txBody>
      </p:sp>
      <p:sp>
        <p:nvSpPr>
          <p:cNvPr id="394243" name="Прямоугольник 2">
            <a:extLst>
              <a:ext uri="{FF2B5EF4-FFF2-40B4-BE49-F238E27FC236}">
                <a16:creationId xmlns:a16="http://schemas.microsoft.com/office/drawing/2014/main" id="{456C493A-8237-114E-8E79-5E1345BD99AF}"/>
              </a:ext>
            </a:extLst>
          </p:cNvPr>
          <p:cNvSpPr>
            <a:spLocks noChangeArrowheads="1"/>
          </p:cNvSpPr>
          <p:nvPr/>
        </p:nvSpPr>
        <p:spPr bwMode="auto">
          <a:xfrm>
            <a:off x="179388" y="3429000"/>
            <a:ext cx="8785225" cy="3162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Задачами данного вида экспертного исследования являются обстоятельства, связанные с установлением:</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вида и местоположения источника негативного антропогенного воздействия;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характеристики негативного антропогенного воздействия на окружающую среду во времени и пространстве;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механизма негативного антропогенного воздействия;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масштабов, а также выявления условий и обстоятельств, способствующих усилению негативного антропогенного воздействия;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обстоятельств, связанных с нарушением природоохранного законодательства, условий эксплуатации потенциально опасных объектов и действиями (бездействиями) специально уполномоченных лиц в области охраны окружающей среды и природопользования, которые способствовали причинению вреда здоровью человека (смерти человека) или иных тяжких последствий.</a:t>
            </a:r>
            <a:endParaRPr lang="ru-RU" altLang="ru-RU" sz="1500">
              <a:latin typeface="Consolas" panose="020B0609020204030204" pitchFamily="49" charset="0"/>
              <a:cs typeface="Consolas" panose="020B0609020204030204" pitchFamily="49" charset="0"/>
            </a:endParaRPr>
          </a:p>
        </p:txBody>
      </p:sp>
      <p:sp>
        <p:nvSpPr>
          <p:cNvPr id="394244" name="Прямоугольник 3">
            <a:extLst>
              <a:ext uri="{FF2B5EF4-FFF2-40B4-BE49-F238E27FC236}">
                <a16:creationId xmlns:a16="http://schemas.microsoft.com/office/drawing/2014/main" id="{A5DF6946-A19C-DE45-8C6C-CE4A3FD0DE42}"/>
              </a:ext>
            </a:extLst>
          </p:cNvPr>
          <p:cNvSpPr>
            <a:spLocks noChangeArrowheads="1"/>
          </p:cNvSpPr>
          <p:nvPr/>
        </p:nvSpPr>
        <p:spPr bwMode="auto">
          <a:xfrm>
            <a:off x="179388" y="512763"/>
            <a:ext cx="8785225" cy="1708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b="1">
                <a:solidFill>
                  <a:srgbClr val="000000"/>
                </a:solidFill>
                <a:latin typeface="Arial" panose="020B0604020202020204" pitchFamily="34" charset="0"/>
                <a:cs typeface="Consolas" panose="020B0609020204030204" pitchFamily="49" charset="0"/>
              </a:rPr>
              <a:t>Судебно-экологическая экспертиза </a:t>
            </a:r>
            <a:r>
              <a:rPr lang="ru-RU" altLang="ru-RU" sz="1500">
                <a:solidFill>
                  <a:srgbClr val="000000"/>
                </a:solidFill>
                <a:latin typeface="Arial" panose="020B0604020202020204" pitchFamily="34" charset="0"/>
                <a:cs typeface="Consolas" panose="020B0609020204030204" pitchFamily="49" charset="0"/>
              </a:rPr>
              <a:t>представляет собой самостоятельный формирующийся класс судебных экспертиз, который, в свою очередь, делится на соответствующие роды экспертизы, сопряженные с исследованием экологического состояния объектов почвенно-геологического происхождения, исследованием естественных и искусственных биоценозов, исследованием экологического состояния водных объектов. Данный перечень подлежит расширению по мере развития методологических и практических основ судебно-экспертных исследований различных экологических объектов.</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Прямоугольник 1">
            <a:extLst>
              <a:ext uri="{FF2B5EF4-FFF2-40B4-BE49-F238E27FC236}">
                <a16:creationId xmlns:a16="http://schemas.microsoft.com/office/drawing/2014/main" id="{3E2E65B1-5706-7447-95AF-8B26DD3D3339}"/>
              </a:ext>
            </a:extLst>
          </p:cNvPr>
          <p:cNvSpPr>
            <a:spLocks noChangeArrowheads="1"/>
          </p:cNvSpPr>
          <p:nvPr/>
        </p:nvSpPr>
        <p:spPr bwMode="auto">
          <a:xfrm>
            <a:off x="395288" y="4494213"/>
            <a:ext cx="8353425" cy="2030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К идентификационным задачам СЭЭ относятся</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общей (различной) групповой принадлежности исследуемых объектов (тесно связано с локализацией места, где произошло рассматриваемое событие);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общего источника происхождения веществ, загрязняющих объекты окружающей среды, на месте, где произошло рассматриваемое событие.</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
        <p:nvSpPr>
          <p:cNvPr id="395266" name="Прямоугольник 2">
            <a:extLst>
              <a:ext uri="{FF2B5EF4-FFF2-40B4-BE49-F238E27FC236}">
                <a16:creationId xmlns:a16="http://schemas.microsoft.com/office/drawing/2014/main" id="{1D49496C-788E-8E4F-952B-A8C98657375B}"/>
              </a:ext>
            </a:extLst>
          </p:cNvPr>
          <p:cNvSpPr>
            <a:spLocks noChangeArrowheads="1"/>
          </p:cNvSpPr>
          <p:nvPr/>
        </p:nvSpPr>
        <p:spPr bwMode="auto">
          <a:xfrm>
            <a:off x="390525" y="333375"/>
            <a:ext cx="8353425" cy="40116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 К диагностическим задачам СЭЭ относятся</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обнаружение загрязняющих веществ;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свойств и состояния объекта;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времени, места, функционирования объектов;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причинно-следственных связей (причины изменения состояния объекта; причины изменения обстановки происшествия; причины возникновения следов и так далее);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природы и механизма загрязнений;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локализация места экологического правонарушения;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степени и масштабов негативного антропогенного воздействия;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определения обстоятельств негативного антропогенного воздействия;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пригодности обнаруженных объектов окружающей среды;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общей (различной) родовой принадлежности.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Прямоугольник 1">
            <a:extLst>
              <a:ext uri="{FF2B5EF4-FFF2-40B4-BE49-F238E27FC236}">
                <a16:creationId xmlns:a16="http://schemas.microsoft.com/office/drawing/2014/main" id="{F9D8F079-FE33-A341-A725-852D31C509C4}"/>
              </a:ext>
            </a:extLst>
          </p:cNvPr>
          <p:cNvSpPr>
            <a:spLocks noChangeArrowheads="1"/>
          </p:cNvSpPr>
          <p:nvPr/>
        </p:nvSpPr>
        <p:spPr bwMode="auto">
          <a:xfrm>
            <a:off x="355600" y="466725"/>
            <a:ext cx="8424863" cy="22939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Ситуационные задачи представляют собой комплекс подзадач, которые в большей степени взаимосвязаны с диагностическими и в меньшей степени с идентификационными, а также с соответствующими классами задач экспертиз других родов (СЭВМ, судебно-биологической, трасологической). Например, установление механизма экологического правонарушения (при исследовании объектов растительного и почвенно-геологического происхождения).</a:t>
            </a:r>
            <a:endParaRPr lang="ru-RU" altLang="ru-RU" sz="1100">
              <a:latin typeface="Consolas" panose="020B0609020204030204" pitchFamily="49" charset="0"/>
              <a:cs typeface="Consolas" panose="020B0609020204030204" pitchFamily="49" charset="0"/>
            </a:endParaRPr>
          </a:p>
        </p:txBody>
      </p:sp>
      <p:sp>
        <p:nvSpPr>
          <p:cNvPr id="396290" name="Прямоугольник 2">
            <a:extLst>
              <a:ext uri="{FF2B5EF4-FFF2-40B4-BE49-F238E27FC236}">
                <a16:creationId xmlns:a16="http://schemas.microsoft.com/office/drawing/2014/main" id="{23D4C6C2-C08E-E443-978C-73321FE1EE28}"/>
              </a:ext>
            </a:extLst>
          </p:cNvPr>
          <p:cNvSpPr>
            <a:spLocks noChangeArrowheads="1"/>
          </p:cNvSpPr>
          <p:nvPr/>
        </p:nvSpPr>
        <p:spPr bwMode="auto">
          <a:xfrm>
            <a:off x="355600" y="3141663"/>
            <a:ext cx="8424863" cy="3249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Решение задачи о пригодности обнаруженных объектов окружающей среды заключается в установлении представительности изъятых со сравниваемых участков образцов (количество отобранных образцов должно соответствовать степени пространственной неоднородности, а масса вещества в них должна быть достаточной для проведения лабораторных исследований). Для решения данной задачи в распоряжение эксперта предоставляется схема изъятия образцов (проб) с указанием их номеров, точек изъятия и расстояний между ними, в том числе с указанием координат на местности с использованием спутниково-навигационных систем (</a:t>
            </a:r>
            <a:r>
              <a:rPr lang="en-US" altLang="ru-RU" sz="1800">
                <a:solidFill>
                  <a:srgbClr val="000000"/>
                </a:solidFill>
                <a:latin typeface="Arial" panose="020B0604020202020204" pitchFamily="34" charset="0"/>
                <a:cs typeface="Consolas" panose="020B0609020204030204" pitchFamily="49" charset="0"/>
              </a:rPr>
              <a:t>GPS</a:t>
            </a:r>
            <a:r>
              <a:rPr lang="ru-RU" altLang="ru-RU" sz="1800">
                <a:solidFill>
                  <a:srgbClr val="000000"/>
                </a:solidFill>
                <a:latin typeface="Arial" panose="020B0604020202020204" pitchFamily="34" charset="0"/>
                <a:cs typeface="Consolas" panose="020B0609020204030204" pitchFamily="49" charset="0"/>
              </a:rPr>
              <a:t>), а также протокол осмотра места происшествия с описанием участка.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Прямоугольник 1">
            <a:extLst>
              <a:ext uri="{FF2B5EF4-FFF2-40B4-BE49-F238E27FC236}">
                <a16:creationId xmlns:a16="http://schemas.microsoft.com/office/drawing/2014/main" id="{A673F68F-8C3C-CD4A-BDD3-9FA5BF81FD83}"/>
              </a:ext>
            </a:extLst>
          </p:cNvPr>
          <p:cNvSpPr>
            <a:spLocks noChangeArrowheads="1"/>
          </p:cNvSpPr>
          <p:nvPr/>
        </p:nvSpPr>
        <p:spPr bwMode="auto">
          <a:xfrm>
            <a:off x="468313" y="404813"/>
            <a:ext cx="8280400" cy="611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судебно-экологической экспертизы</a:t>
            </a:r>
            <a:r>
              <a:rPr lang="ru-RU" altLang="ru-RU" sz="1800">
                <a:solidFill>
                  <a:srgbClr val="000000"/>
                </a:solidFill>
                <a:latin typeface="Arial" panose="020B0604020202020204" pitchFamily="34" charset="0"/>
                <a:cs typeface="Consolas" panose="020B0609020204030204" pitchFamily="49" charset="0"/>
              </a:rPr>
              <a:t> являются материальные источники, несущие информацию об экологических правонарушениях и нематериальные источники, содержащие необходимую информацию для решения поставленных задач.</a:t>
            </a:r>
            <a:endParaRPr lang="ru-RU" altLang="ru-RU" sz="1100">
              <a:latin typeface="Consolas" panose="020B0609020204030204" pitchFamily="49" charset="0"/>
              <a:cs typeface="Consolas" panose="020B0609020204030204" pitchFamily="49" charset="0"/>
            </a:endParaRPr>
          </a:p>
          <a:p>
            <a:pPr algn="ctr">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 Объекты судебно-экологической экспертизы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локальный земельный участок, где обнаружены признаки негативного антропогенного воздействия;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пробы атмосферного воздуха, воды, почвы, отобранные в пределах антропогенно - нарушенного объекта окружающей среды;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образцы флоры и фауны, подвергшиеся негативному антропогенному воздействию;</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механизмы, оборудование или детали с места, где произошло рассматриваемое событие;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сведения из технической документации и актов проверки экологического состояния объектов;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результаты обследования объектов окружающей среды санитарно-эпидемиологическими, природоохранными и иными специально уполномоченными органами;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уголовного дела, относящиеся к предмету экспертизы.</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a:extLst>
              <a:ext uri="{FF2B5EF4-FFF2-40B4-BE49-F238E27FC236}">
                <a16:creationId xmlns:a16="http://schemas.microsoft.com/office/drawing/2014/main" id="{5E459F92-DD52-694F-BF0B-3578AF5055D8}"/>
              </a:ext>
            </a:extLst>
          </p:cNvPr>
          <p:cNvSpPr>
            <a:spLocks noGrp="1"/>
          </p:cNvSpPr>
          <p:nvPr>
            <p:ph type="title"/>
          </p:nvPr>
        </p:nvSpPr>
        <p:spPr>
          <a:xfrm>
            <a:off x="5214938" y="5214938"/>
            <a:ext cx="3571875" cy="1357312"/>
          </a:xfrm>
          <a:solidFill>
            <a:schemeClr val="bg1"/>
          </a:solidFill>
          <a:ln>
            <a:solidFill>
              <a:schemeClr val="tx1"/>
            </a:solidFill>
            <a:miter lim="800000"/>
            <a:headEnd/>
            <a:tailEnd/>
          </a:ln>
        </p:spPr>
        <p:txBody>
          <a:bodyPr/>
          <a:lstStyle/>
          <a:p>
            <a:pPr algn="just"/>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600" b="1">
                <a:latin typeface="Arial" panose="020B0604020202020204" pitchFamily="34" charset="0"/>
                <a:cs typeface="Arial" panose="020B0604020202020204" pitchFamily="34" charset="0"/>
              </a:rPr>
            </a:br>
            <a:r>
              <a:rPr lang="ru-RU" altLang="ru-RU" sz="1600" b="1">
                <a:latin typeface="Arial" panose="020B0604020202020204" pitchFamily="34" charset="0"/>
                <a:cs typeface="Arial" panose="020B0604020202020204" pitchFamily="34" charset="0"/>
              </a:rPr>
              <a:t>5) подбор, профессиональная подготовка и повышение квалификации судебных экспертов по направлениям деятельности</a:t>
            </a:r>
            <a:br>
              <a:rPr lang="ru-RU" altLang="ru-RU" sz="1600" b="1">
                <a:latin typeface="Arial" panose="020B0604020202020204" pitchFamily="34" charset="0"/>
                <a:cs typeface="Arial" panose="020B0604020202020204" pitchFamily="34" charset="0"/>
              </a:rPr>
            </a:br>
            <a:r>
              <a:rPr lang="ru-RU" altLang="ru-RU" sz="1600" b="1">
                <a:latin typeface="Arial" panose="020B0604020202020204" pitchFamily="34" charset="0"/>
                <a:cs typeface="Arial" panose="020B0604020202020204" pitchFamily="34" charset="0"/>
              </a:rPr>
              <a:t>. </a:t>
            </a:r>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400"/>
            </a:br>
            <a:br>
              <a:rPr lang="ru-RU" altLang="ru-RU" sz="1400"/>
            </a:br>
            <a:endParaRPr lang="ru-RU" altLang="ru-RU" sz="1400"/>
          </a:p>
        </p:txBody>
      </p:sp>
      <p:sp>
        <p:nvSpPr>
          <p:cNvPr id="6" name="Скругленный прямоугольник 5">
            <a:extLst>
              <a:ext uri="{FF2B5EF4-FFF2-40B4-BE49-F238E27FC236}">
                <a16:creationId xmlns:a16="http://schemas.microsoft.com/office/drawing/2014/main" id="{53BC87DB-D7CC-BE45-B2DB-6C119E1AF853}"/>
              </a:ext>
            </a:extLst>
          </p:cNvPr>
          <p:cNvSpPr/>
          <p:nvPr/>
        </p:nvSpPr>
        <p:spPr>
          <a:xfrm>
            <a:off x="571500" y="214313"/>
            <a:ext cx="8151813" cy="647700"/>
          </a:xfrm>
          <a:prstGeom prst="roundRect">
            <a:avLst/>
          </a:prstGeom>
          <a:ln w="28575">
            <a:solidFill>
              <a:schemeClr val="tx1"/>
            </a:solidFill>
          </a:ln>
        </p:spPr>
        <p:txBody>
          <a:bodyPr>
            <a:spAutoFit/>
          </a:bodyPr>
          <a:lstStyle/>
          <a:p>
            <a:pPr algn="ctr" eaLnBrk="1" hangingPunct="1">
              <a:defRPr/>
            </a:pPr>
            <a:r>
              <a:rPr lang="ru-RU" altLang="ru-RU" sz="1600" b="1" dirty="0">
                <a:ea typeface="+mj-ea"/>
                <a:cs typeface="Arial" pitchFamily="34" charset="0"/>
              </a:rPr>
              <a:t>К функциям Центра судебной медицины Министерства юстиции Республики Казахстан и его территориальных подразделений, которых относятся:</a:t>
            </a:r>
            <a:endParaRPr lang="ru-RU" dirty="0"/>
          </a:p>
        </p:txBody>
      </p:sp>
      <p:sp>
        <p:nvSpPr>
          <p:cNvPr id="59395" name="Прямоугольник 8">
            <a:extLst>
              <a:ext uri="{FF2B5EF4-FFF2-40B4-BE49-F238E27FC236}">
                <a16:creationId xmlns:a16="http://schemas.microsoft.com/office/drawing/2014/main" id="{7C02FB65-A0AE-3241-902B-B1015FBA7FCE}"/>
              </a:ext>
            </a:extLst>
          </p:cNvPr>
          <p:cNvSpPr>
            <a:spLocks noChangeArrowheads="1"/>
          </p:cNvSpPr>
          <p:nvPr/>
        </p:nvSpPr>
        <p:spPr bwMode="auto">
          <a:xfrm>
            <a:off x="5214938" y="2928938"/>
            <a:ext cx="3571875"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cs typeface="Arial" panose="020B0604020202020204" pitchFamily="34" charset="0"/>
              </a:rPr>
              <a:t>3) международное сотрудничество в области судебно-медицинской экспертизы</a:t>
            </a:r>
            <a:endParaRPr lang="ru-RU" altLang="ru-RU" sz="1600">
              <a:latin typeface="Arial" panose="020B0604020202020204" pitchFamily="34" charset="0"/>
            </a:endParaRPr>
          </a:p>
        </p:txBody>
      </p:sp>
      <p:sp>
        <p:nvSpPr>
          <p:cNvPr id="59396" name="Прямоугольник 9">
            <a:extLst>
              <a:ext uri="{FF2B5EF4-FFF2-40B4-BE49-F238E27FC236}">
                <a16:creationId xmlns:a16="http://schemas.microsoft.com/office/drawing/2014/main" id="{A5DE30C8-35B3-AA4A-B3EE-1F234042F9B5}"/>
              </a:ext>
            </a:extLst>
          </p:cNvPr>
          <p:cNvSpPr>
            <a:spLocks noChangeArrowheads="1"/>
          </p:cNvSpPr>
          <p:nvPr/>
        </p:nvSpPr>
        <p:spPr bwMode="auto">
          <a:xfrm>
            <a:off x="5214938" y="4214813"/>
            <a:ext cx="3571875"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cs typeface="Arial" panose="020B0604020202020204" pitchFamily="34" charset="0"/>
              </a:rPr>
              <a:t>4) научно-методическое обеспечение осуществляемых видов судебных экспертиз</a:t>
            </a:r>
            <a:endParaRPr lang="ru-RU" altLang="ru-RU" sz="1600">
              <a:latin typeface="Arial" panose="020B0604020202020204" pitchFamily="34" charset="0"/>
            </a:endParaRPr>
          </a:p>
        </p:txBody>
      </p:sp>
      <p:sp>
        <p:nvSpPr>
          <p:cNvPr id="59397" name="Прямоугольник 7">
            <a:extLst>
              <a:ext uri="{FF2B5EF4-FFF2-40B4-BE49-F238E27FC236}">
                <a16:creationId xmlns:a16="http://schemas.microsoft.com/office/drawing/2014/main" id="{E90F192E-B506-4249-8696-9F3029C452CE}"/>
              </a:ext>
            </a:extLst>
          </p:cNvPr>
          <p:cNvSpPr>
            <a:spLocks noChangeArrowheads="1"/>
          </p:cNvSpPr>
          <p:nvPr/>
        </p:nvSpPr>
        <p:spPr bwMode="auto">
          <a:xfrm>
            <a:off x="571500" y="1000125"/>
            <a:ext cx="3929063"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a:latin typeface="Arial" panose="020B0604020202020204" pitchFamily="34" charset="0"/>
                <a:cs typeface="Arial" panose="020B0604020202020204" pitchFamily="34" charset="0"/>
              </a:rPr>
              <a:t>1) </a:t>
            </a:r>
            <a:r>
              <a:rPr lang="ru-RU" altLang="ru-RU" sz="1600" b="1">
                <a:solidFill>
                  <a:srgbClr val="000000"/>
                </a:solidFill>
                <a:latin typeface="Arial" panose="020B0604020202020204" pitchFamily="34" charset="0"/>
                <a:cs typeface="Arial" panose="020B0604020202020204" pitchFamily="34" charset="0"/>
              </a:rPr>
              <a:t>судебно-экспертная деятельность в сфере уголовного, гражданского, административного судопроизводства по производству следующих видов судебно-медицинских экспертиз:</a:t>
            </a:r>
            <a:endParaRPr lang="ru-RU" altLang="ru-RU" sz="1800">
              <a:latin typeface="Arial" panose="020B0604020202020204" pitchFamily="34" charset="0"/>
            </a:endParaRPr>
          </a:p>
        </p:txBody>
      </p:sp>
      <p:sp>
        <p:nvSpPr>
          <p:cNvPr id="59398" name="Прямоугольник 8">
            <a:extLst>
              <a:ext uri="{FF2B5EF4-FFF2-40B4-BE49-F238E27FC236}">
                <a16:creationId xmlns:a16="http://schemas.microsoft.com/office/drawing/2014/main" id="{3ABFCD75-846D-2D42-B5E8-8736BE4342A8}"/>
              </a:ext>
            </a:extLst>
          </p:cNvPr>
          <p:cNvSpPr>
            <a:spLocks noChangeArrowheads="1"/>
          </p:cNvSpPr>
          <p:nvPr/>
        </p:nvSpPr>
        <p:spPr bwMode="auto">
          <a:xfrm>
            <a:off x="571500" y="2643188"/>
            <a:ext cx="3929063"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а) экспертиза живых лиц;</a:t>
            </a:r>
            <a:endParaRPr lang="ru-RU" altLang="ru-RU" sz="1800">
              <a:latin typeface="Arial" panose="020B0604020202020204" pitchFamily="34" charset="0"/>
            </a:endParaRPr>
          </a:p>
        </p:txBody>
      </p:sp>
      <p:sp>
        <p:nvSpPr>
          <p:cNvPr id="59399" name="Прямоугольник 9">
            <a:extLst>
              <a:ext uri="{FF2B5EF4-FFF2-40B4-BE49-F238E27FC236}">
                <a16:creationId xmlns:a16="http://schemas.microsoft.com/office/drawing/2014/main" id="{1A4AF405-7496-4748-B3FB-313A942DB08D}"/>
              </a:ext>
            </a:extLst>
          </p:cNvPr>
          <p:cNvSpPr>
            <a:spLocks noChangeArrowheads="1"/>
          </p:cNvSpPr>
          <p:nvPr/>
        </p:nvSpPr>
        <p:spPr bwMode="auto">
          <a:xfrm>
            <a:off x="571500" y="3071813"/>
            <a:ext cx="3929063"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б) экспертиза трупа;</a:t>
            </a:r>
            <a:endParaRPr lang="ru-RU" altLang="ru-RU" sz="1800">
              <a:latin typeface="Arial" panose="020B0604020202020204" pitchFamily="34" charset="0"/>
            </a:endParaRPr>
          </a:p>
        </p:txBody>
      </p:sp>
      <p:sp>
        <p:nvSpPr>
          <p:cNvPr id="59400" name="Прямоугольник 7">
            <a:extLst>
              <a:ext uri="{FF2B5EF4-FFF2-40B4-BE49-F238E27FC236}">
                <a16:creationId xmlns:a16="http://schemas.microsoft.com/office/drawing/2014/main" id="{753DA64D-DE53-8741-A7AF-A1543B589EF0}"/>
              </a:ext>
            </a:extLst>
          </p:cNvPr>
          <p:cNvSpPr>
            <a:spLocks noChangeArrowheads="1"/>
          </p:cNvSpPr>
          <p:nvPr/>
        </p:nvSpPr>
        <p:spPr bwMode="auto">
          <a:xfrm>
            <a:off x="5214938" y="1000125"/>
            <a:ext cx="3571875"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cs typeface="Arial" panose="020B0604020202020204" pitchFamily="34" charset="0"/>
              </a:rPr>
              <a:t>2) учебно-методическая работа с сотрудниками правоохранительных органов и судьями по вопросам подготовки, назначения и оценки результатов судебной экспертизы</a:t>
            </a:r>
            <a:endParaRPr lang="ru-RU" altLang="ru-RU" sz="1600">
              <a:latin typeface="Arial" panose="020B0604020202020204" pitchFamily="34" charset="0"/>
            </a:endParaRPr>
          </a:p>
        </p:txBody>
      </p:sp>
      <p:sp>
        <p:nvSpPr>
          <p:cNvPr id="59401" name="Прямоугольник 12">
            <a:extLst>
              <a:ext uri="{FF2B5EF4-FFF2-40B4-BE49-F238E27FC236}">
                <a16:creationId xmlns:a16="http://schemas.microsoft.com/office/drawing/2014/main" id="{FB08E0D9-1396-D245-B67B-220B39B18C6E}"/>
              </a:ext>
            </a:extLst>
          </p:cNvPr>
          <p:cNvSpPr>
            <a:spLocks noChangeArrowheads="1"/>
          </p:cNvSpPr>
          <p:nvPr/>
        </p:nvSpPr>
        <p:spPr bwMode="auto">
          <a:xfrm>
            <a:off x="571500" y="3500438"/>
            <a:ext cx="392906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в) экспертиза вещественных доказательств биологического происхождения;</a:t>
            </a:r>
            <a:endParaRPr lang="ru-RU" altLang="ru-RU" sz="1800">
              <a:latin typeface="Arial" panose="020B0604020202020204" pitchFamily="34" charset="0"/>
            </a:endParaRPr>
          </a:p>
        </p:txBody>
      </p:sp>
      <p:sp>
        <p:nvSpPr>
          <p:cNvPr id="59402" name="Прямоугольник 13">
            <a:extLst>
              <a:ext uri="{FF2B5EF4-FFF2-40B4-BE49-F238E27FC236}">
                <a16:creationId xmlns:a16="http://schemas.microsoft.com/office/drawing/2014/main" id="{4EA357E2-4847-C743-97BB-7FF819A91F45}"/>
              </a:ext>
            </a:extLst>
          </p:cNvPr>
          <p:cNvSpPr>
            <a:spLocks noChangeArrowheads="1"/>
          </p:cNvSpPr>
          <p:nvPr/>
        </p:nvSpPr>
        <p:spPr bwMode="auto">
          <a:xfrm>
            <a:off x="571500" y="4429125"/>
            <a:ext cx="392906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г) экспертизы по материалам дела;</a:t>
            </a:r>
            <a:endParaRPr lang="ru-RU" altLang="ru-RU" sz="1800">
              <a:latin typeface="Arial" panose="020B0604020202020204" pitchFamily="34" charset="0"/>
            </a:endParaRPr>
          </a:p>
        </p:txBody>
      </p:sp>
      <p:sp>
        <p:nvSpPr>
          <p:cNvPr id="59403" name="Прямоугольник 14">
            <a:extLst>
              <a:ext uri="{FF2B5EF4-FFF2-40B4-BE49-F238E27FC236}">
                <a16:creationId xmlns:a16="http://schemas.microsoft.com/office/drawing/2014/main" id="{73121307-74F2-5B4F-9B9C-E754B1D6DDC1}"/>
              </a:ext>
            </a:extLst>
          </p:cNvPr>
          <p:cNvSpPr>
            <a:spLocks noChangeArrowheads="1"/>
          </p:cNvSpPr>
          <p:nvPr/>
        </p:nvSpPr>
        <p:spPr bwMode="auto">
          <a:xfrm>
            <a:off x="571500" y="4857750"/>
            <a:ext cx="392906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д) судебно-химические экспертизы </a:t>
            </a:r>
            <a:endParaRPr lang="ru-RU" altLang="ru-RU" sz="1800">
              <a:latin typeface="Arial" panose="020B0604020202020204" pitchFamily="34" charset="0"/>
            </a:endParaRPr>
          </a:p>
        </p:txBody>
      </p:sp>
      <p:sp>
        <p:nvSpPr>
          <p:cNvPr id="59404" name="Прямоугольник 15">
            <a:extLst>
              <a:ext uri="{FF2B5EF4-FFF2-40B4-BE49-F238E27FC236}">
                <a16:creationId xmlns:a16="http://schemas.microsoft.com/office/drawing/2014/main" id="{2848C912-6841-6C47-B835-03656CCC920C}"/>
              </a:ext>
            </a:extLst>
          </p:cNvPr>
          <p:cNvSpPr>
            <a:spLocks noChangeArrowheads="1"/>
          </p:cNvSpPr>
          <p:nvPr/>
        </p:nvSpPr>
        <p:spPr bwMode="auto">
          <a:xfrm>
            <a:off x="571500" y="5286375"/>
            <a:ext cx="392906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е) судебно-токсикологические экспертизы </a:t>
            </a:r>
            <a:endParaRPr lang="ru-RU" altLang="ru-RU" sz="1800">
              <a:latin typeface="Arial" panose="020B0604020202020204" pitchFamily="34" charset="0"/>
            </a:endParaRPr>
          </a:p>
        </p:txBody>
      </p:sp>
      <p:sp>
        <p:nvSpPr>
          <p:cNvPr id="59405" name="Прямоугольник 16">
            <a:extLst>
              <a:ext uri="{FF2B5EF4-FFF2-40B4-BE49-F238E27FC236}">
                <a16:creationId xmlns:a16="http://schemas.microsoft.com/office/drawing/2014/main" id="{EC9B3DD7-15FA-5C42-B9F9-6A3F0FA638F8}"/>
              </a:ext>
            </a:extLst>
          </p:cNvPr>
          <p:cNvSpPr>
            <a:spLocks noChangeArrowheads="1"/>
          </p:cNvSpPr>
          <p:nvPr/>
        </p:nvSpPr>
        <p:spPr bwMode="auto">
          <a:xfrm>
            <a:off x="571500" y="6000750"/>
            <a:ext cx="392906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cs typeface="Arial" panose="020B0604020202020204" pitchFamily="34" charset="0"/>
              </a:rPr>
              <a:t>ж) криминалистическая, физико-техническая экспертизы</a:t>
            </a:r>
            <a:endParaRPr lang="ru-RU" altLang="ru-RU" sz="1800">
              <a:latin typeface="Arial" panose="020B0604020202020204" pitchFamily="34" charset="0"/>
            </a:endParaRPr>
          </a:p>
        </p:txBody>
      </p:sp>
    </p:spTree>
  </p:cSld>
  <p:clrMapOvr>
    <a:masterClrMapping/>
  </p:clrMapOvr>
  <p:transition>
    <p:wipe dir="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Прямоугольник 1">
            <a:extLst>
              <a:ext uri="{FF2B5EF4-FFF2-40B4-BE49-F238E27FC236}">
                <a16:creationId xmlns:a16="http://schemas.microsoft.com/office/drawing/2014/main" id="{E57B96D9-FACA-C946-B5D3-1CF28E60C138}"/>
              </a:ext>
            </a:extLst>
          </p:cNvPr>
          <p:cNvSpPr>
            <a:spLocks noChangeArrowheads="1"/>
          </p:cNvSpPr>
          <p:nvPr/>
        </p:nvSpPr>
        <p:spPr bwMode="auto">
          <a:xfrm>
            <a:off x="179388" y="188913"/>
            <a:ext cx="8785225" cy="64087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Документы, необходимые для производства экспертиз, условно делятся на три группы</a:t>
            </a:r>
            <a:r>
              <a:rPr lang="ru-RU" altLang="ru-RU" sz="1700">
                <a:solidFill>
                  <a:srgbClr val="000000"/>
                </a:solidFill>
                <a:latin typeface="Arial" panose="020B0604020202020204" pitchFamily="34" charset="0"/>
                <a:cs typeface="Consolas" panose="020B0609020204030204" pitchFamily="49" charset="0"/>
              </a:rPr>
              <a:t>:</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документы предприятия, сотрудники которого, допустили нарушения экологических (санитарно-эпидемиологических и тому подобное) правовые и нормативные правовые акты;</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документы органов государственного экологического контроля и иных органов, осуществляющих функции контроля и надзора в области охраны окружающей среды и природопользования, в том числе акты, предписания, заключения экологической экспертизы, документы о принятых мерах по устранению выявленных нарушений; данные документы могут быть изъяты как на самом предприятии, так и в органе, осуществляющем экологический контроль и надзор;</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документы экологического нормирования и стандартизации:</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а) нормативы качества окружающей среды;</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б) нормативы предельно допустимого вредного воздействия на состояние окружающей среды;</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в) нормативы использования (изъятия) природных ресурсов (лимиты на природопользование, лимиты и нормы отвода земель, лимиты заготовки древесины и другие);</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г) нормативы санитарных и защитных зон (заповедники, национальные парки, зеленые зоны крупных городов, лесопарковые защитные, природоохранные зоны, зоны экологического бедствия и тому подобное);</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д) экологические стандарты – эколого-правовые требования, установленные государственными стандартами, в отношении новой техники, технологии, веществ и иной продукции, способной оказать вредное воздействие на окружающую среду.</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Прямоугольник 2">
            <a:extLst>
              <a:ext uri="{FF2B5EF4-FFF2-40B4-BE49-F238E27FC236}">
                <a16:creationId xmlns:a16="http://schemas.microsoft.com/office/drawing/2014/main" id="{028D08C8-146A-CA45-AFDF-AB4BD8DC694D}"/>
              </a:ext>
            </a:extLst>
          </p:cNvPr>
          <p:cNvSpPr>
            <a:spLocks noChangeArrowheads="1"/>
          </p:cNvSpPr>
          <p:nvPr/>
        </p:nvSpPr>
        <p:spPr bwMode="auto">
          <a:xfrm>
            <a:off x="323850" y="18891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Судебно-экспертное экологическое исследование объектов почвенно-геологического происхождения</a:t>
            </a:r>
            <a:r>
              <a:rPr lang="ru-RU" altLang="ru-RU" sz="1800" u="sng">
                <a:latin typeface="Arial" panose="020B0604020202020204" pitchFamily="34" charset="0"/>
              </a:rPr>
              <a:t> </a:t>
            </a:r>
          </a:p>
        </p:txBody>
      </p:sp>
      <p:sp>
        <p:nvSpPr>
          <p:cNvPr id="399362" name="Прямоугольник 3">
            <a:extLst>
              <a:ext uri="{FF2B5EF4-FFF2-40B4-BE49-F238E27FC236}">
                <a16:creationId xmlns:a16="http://schemas.microsoft.com/office/drawing/2014/main" id="{72348B9F-1B02-4847-BEE5-DFEED08484C7}"/>
              </a:ext>
            </a:extLst>
          </p:cNvPr>
          <p:cNvSpPr>
            <a:spLocks noChangeArrowheads="1"/>
          </p:cNvSpPr>
          <p:nvPr/>
        </p:nvSpPr>
        <p:spPr bwMode="auto">
          <a:xfrm>
            <a:off x="250825" y="981075"/>
            <a:ext cx="8642350" cy="1354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a:t>
            </a:r>
            <a:r>
              <a:rPr lang="ru-RU" altLang="ru-RU" sz="1800" b="1" u="sng">
                <a:solidFill>
                  <a:srgbClr val="000000"/>
                </a:solidFill>
                <a:latin typeface="Arial" panose="020B0604020202020204" pitchFamily="34" charset="0"/>
                <a:cs typeface="Consolas" panose="020B0609020204030204" pitchFamily="49" charset="0"/>
              </a:rPr>
              <a:t> судебно-экологической экспертизы объектов </a:t>
            </a:r>
            <a:r>
              <a:rPr lang="ru-RU" altLang="ru-RU" sz="1600" b="1" u="sng">
                <a:solidFill>
                  <a:srgbClr val="000000"/>
                </a:solidFill>
                <a:latin typeface="Arial" panose="020B0604020202020204" pitchFamily="34" charset="0"/>
                <a:cs typeface="Consolas" panose="020B0609020204030204" pitchFamily="49" charset="0"/>
              </a:rPr>
              <a:t>почвенно-геологического происхождения</a:t>
            </a:r>
            <a:r>
              <a:rPr lang="ru-RU" altLang="ru-RU" sz="1600">
                <a:solidFill>
                  <a:srgbClr val="000000"/>
                </a:solidFill>
                <a:latin typeface="Arial" panose="020B0604020202020204" pitchFamily="34" charset="0"/>
                <a:cs typeface="Consolas" panose="020B0609020204030204" pitchFamily="49" charset="0"/>
              </a:rPr>
              <a:t>  - фактические обстоятельства, устанавливаемые на основе специальных научных знаний в области почвоведения, геологии, экологии и смежных естественных наук, а также исследования материалов дел по фактам воздействий на почвенно-геологические объекты.</a:t>
            </a:r>
            <a:endParaRPr lang="ru-RU" altLang="ru-RU" sz="1600">
              <a:latin typeface="Consolas" panose="020B0609020204030204" pitchFamily="49" charset="0"/>
              <a:cs typeface="Consolas" panose="020B0609020204030204" pitchFamily="49" charset="0"/>
            </a:endParaRPr>
          </a:p>
        </p:txBody>
      </p:sp>
      <p:sp>
        <p:nvSpPr>
          <p:cNvPr id="399363" name="Прямоугольник 4">
            <a:extLst>
              <a:ext uri="{FF2B5EF4-FFF2-40B4-BE49-F238E27FC236}">
                <a16:creationId xmlns:a16="http://schemas.microsoft.com/office/drawing/2014/main" id="{CE9E9C32-F952-AA45-AD3D-9622C3D6E002}"/>
              </a:ext>
            </a:extLst>
          </p:cNvPr>
          <p:cNvSpPr>
            <a:spLocks noChangeArrowheads="1"/>
          </p:cNvSpPr>
          <p:nvPr/>
        </p:nvSpPr>
        <p:spPr bwMode="auto">
          <a:xfrm>
            <a:off x="250825" y="2565400"/>
            <a:ext cx="8642350" cy="4062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При производстве судебно-экологической экспертизы объектов почвенно-геологического происхождения могут быть установлены фактические обстоятельства антропогенного воздействия с целью:</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установления местонахождения источника негативного антропогенного воздействия на почвенный покров (например, потенциально опасного объекта, в результате деятельности которого оно произошло);</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установления нескольких источников негативного антропогенного воздействия (например, в случае наличия на месте происшествия нескольких потенциально опасных объектов), а также взаимосвязи и последовательности их негативного воздействия на почвенный покров;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установления продолжительности негативного антропогенного воздействия на почвенный покров и периода проявления его последствий в дальнейшем;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обнаружения на почвенно-геологических объектах, представленных на экспертизу, следов загрязняющих и иных веществ, отрицательно влияющих на экологическое состояние окружающей среды, а также исследования их качественных и количественных характеристик</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Прямоугольник 1">
            <a:extLst>
              <a:ext uri="{FF2B5EF4-FFF2-40B4-BE49-F238E27FC236}">
                <a16:creationId xmlns:a16="http://schemas.microsoft.com/office/drawing/2014/main" id="{6BCD98F0-F693-9E4A-8DB6-A10C836E44C0}"/>
              </a:ext>
            </a:extLst>
          </p:cNvPr>
          <p:cNvSpPr>
            <a:spLocks noChangeArrowheads="1"/>
          </p:cNvSpPr>
          <p:nvPr/>
        </p:nvSpPr>
        <p:spPr bwMode="auto">
          <a:xfrm>
            <a:off x="601663" y="922338"/>
            <a:ext cx="8064500" cy="3140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К диагностическим задачам относятся</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вида источника антропогенного воздействия на почвенно-геологические объекты;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характеристика (определение свойств) антропогенного воздействия на почвенно-геологические объекты во времени и пространстве;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механизма антропогенного воздействия на почвенно-геологические объекты;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масштабов антропогенного воздействия на почвенно-геологические объекты, а также выявление условий и обстоятельств, способствующих усилению (или ослаблению) такового воздействия.</a:t>
            </a:r>
            <a:r>
              <a:rPr lang="en-US" altLang="ru-RU" sz="1800">
                <a:solidFill>
                  <a:srgbClr val="000000"/>
                </a:solidFill>
                <a:latin typeface="Arial" panose="020B0604020202020204" pitchFamily="34" charset="0"/>
                <a:cs typeface="Consolas" panose="020B0609020204030204" pitchFamily="49" charset="0"/>
              </a:rPr>
              <a:t>         </a:t>
            </a:r>
            <a:endParaRPr lang="ru-RU" altLang="ru-RU" sz="1800">
              <a:solidFill>
                <a:srgbClr val="000000"/>
              </a:solidFill>
              <a:latin typeface="Arial" panose="020B0604020202020204" pitchFamily="34" charset="0"/>
              <a:cs typeface="Consolas" panose="020B0609020204030204" pitchFamily="49" charset="0"/>
            </a:endParaRPr>
          </a:p>
        </p:txBody>
      </p:sp>
      <p:sp>
        <p:nvSpPr>
          <p:cNvPr id="400386" name="Прямоугольник 2">
            <a:extLst>
              <a:ext uri="{FF2B5EF4-FFF2-40B4-BE49-F238E27FC236}">
                <a16:creationId xmlns:a16="http://schemas.microsoft.com/office/drawing/2014/main" id="{9A7DF785-A475-2744-A22D-E2D722CD227D}"/>
              </a:ext>
            </a:extLst>
          </p:cNvPr>
          <p:cNvSpPr>
            <a:spLocks noChangeArrowheads="1"/>
          </p:cNvSpPr>
          <p:nvPr/>
        </p:nvSpPr>
        <p:spPr bwMode="auto">
          <a:xfrm>
            <a:off x="611188" y="1889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производстве СЭЭ решаются диагностические и идентификационные задачи</a:t>
            </a:r>
            <a:r>
              <a:rPr lang="en-US" altLang="ru-RU" sz="1800" b="1" u="sng">
                <a:solidFill>
                  <a:srgbClr val="000000"/>
                </a:solidFill>
                <a:latin typeface="Arial" panose="020B0604020202020204" pitchFamily="34" charset="0"/>
                <a:cs typeface="Consolas" panose="020B0609020204030204" pitchFamily="49" charset="0"/>
              </a:rPr>
              <a:t> </a:t>
            </a:r>
            <a:endParaRPr lang="ru-RU" altLang="ru-RU" sz="1800" b="1" u="sng">
              <a:latin typeface="Arial" panose="020B0604020202020204" pitchFamily="34" charset="0"/>
            </a:endParaRPr>
          </a:p>
        </p:txBody>
      </p:sp>
      <p:sp>
        <p:nvSpPr>
          <p:cNvPr id="400387" name="Прямоугольник 3">
            <a:extLst>
              <a:ext uri="{FF2B5EF4-FFF2-40B4-BE49-F238E27FC236}">
                <a16:creationId xmlns:a16="http://schemas.microsoft.com/office/drawing/2014/main" id="{6466FF12-B93D-DF4C-9478-4B1397D0769A}"/>
              </a:ext>
            </a:extLst>
          </p:cNvPr>
          <p:cNvSpPr>
            <a:spLocks noChangeArrowheads="1"/>
          </p:cNvSpPr>
          <p:nvPr/>
        </p:nvSpPr>
        <p:spPr bwMode="auto">
          <a:xfrm>
            <a:off x="611188" y="4149725"/>
            <a:ext cx="8064500" cy="2584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К идентификационным задачам относятся: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источника антропогенного воздействия на почвенно-геологические объекты;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конкретного участка местности (потенциально опасного объекта), явившегося местом возникновения антропогенного воздействия на почвенно-геологические объекты;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нескольких источников антропогенного воздействия на почвенно-геологические объекты (например, в случае наличия на месте происшествия нескольких потенциально опасных объектов).</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Прямоугольник 1">
            <a:extLst>
              <a:ext uri="{FF2B5EF4-FFF2-40B4-BE49-F238E27FC236}">
                <a16:creationId xmlns:a16="http://schemas.microsoft.com/office/drawing/2014/main" id="{DDA5A21E-8143-3E4D-866F-F8884ADBFFA9}"/>
              </a:ext>
            </a:extLst>
          </p:cNvPr>
          <p:cNvSpPr>
            <a:spLocks noChangeArrowheads="1"/>
          </p:cNvSpPr>
          <p:nvPr/>
        </p:nvSpPr>
        <p:spPr bwMode="auto">
          <a:xfrm>
            <a:off x="269875" y="236538"/>
            <a:ext cx="8604250" cy="6384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b="1">
                <a:solidFill>
                  <a:srgbClr val="000000"/>
                </a:solidFill>
                <a:latin typeface="Arial" panose="020B0604020202020204" pitchFamily="34" charset="0"/>
                <a:cs typeface="Consolas" panose="020B0609020204030204" pitchFamily="49" charset="0"/>
              </a:rPr>
              <a:t>При производстве экспертизы ставятся вопросы, связанные с установлением последствий загрязнений почвенно-геологических объектов сточными водами, отходами промышленных и коммунальных предприятий, а также выявлением механизмов загрязнения; нарушений правил охраны окружающей среды; возможностей предотвращения загрязнений:</a:t>
            </a:r>
            <a:endParaRPr lang="ru-RU" altLang="ru-RU" sz="1700" b="1">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оказано ли на почвенно-геологический объект на конкретном участке местности негативное воздействие, в чем оно выражается;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 конкретных земельных участках признаки негативного воздействия хозяйственной деятельности человека на почвенный покров; если да, то, какие именно;</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 объектах, представленных на экспертизу, следы загрязняющих и иных веществ, отрицательно влияющих на экологическое состояние почвенно-геологических объектов; Если да, то, каких;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 окружающих предметах (например, зданиях, транспортных средствах) следы загрязняющих и иных веществ, отрицательно влияющих на экологическое состояние почвенно-геологических объектов;</a:t>
            </a:r>
          </a:p>
          <a:p>
            <a:pPr>
              <a:spcBef>
                <a:spcPct val="0"/>
              </a:spcBef>
            </a:pPr>
            <a:r>
              <a:rPr lang="ru-RU" altLang="ru-RU" sz="1800">
                <a:latin typeface="Arial" panose="020B0604020202020204" pitchFamily="34" charset="0"/>
              </a:rPr>
              <a:t>относятся ли вещества и материалы (указать - какие) к группе потенциально опасных для экологического состояния почвенно-геологических объектов;</a:t>
            </a:r>
          </a:p>
          <a:p>
            <a:pPr>
              <a:spcBef>
                <a:spcPct val="0"/>
              </a:spcBef>
            </a:pPr>
            <a:r>
              <a:rPr lang="ru-RU" altLang="ru-RU" sz="1800">
                <a:latin typeface="Arial" panose="020B0604020202020204" pitchFamily="34" charset="0"/>
              </a:rPr>
              <a:t>где находится источник негативного антропогенного воздействия на конкретные почвенно-геологические объекты (например, потенциально опасный объект, в результате деятельности которого произошло загрязнение почв);</a:t>
            </a:r>
          </a:p>
        </p:txBody>
      </p:sp>
    </p:spTree>
  </p:cSld>
  <p:clrMapOvr>
    <a:masterClrMapping/>
  </p:clrMapOvr>
  <p:transition>
    <p:wipe dir="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Прямоугольник 1">
            <a:extLst>
              <a:ext uri="{FF2B5EF4-FFF2-40B4-BE49-F238E27FC236}">
                <a16:creationId xmlns:a16="http://schemas.microsoft.com/office/drawing/2014/main" id="{1AFBBF5C-62BA-4544-8611-64ABF3B1298B}"/>
              </a:ext>
            </a:extLst>
          </p:cNvPr>
          <p:cNvSpPr>
            <a:spLocks noChangeArrowheads="1"/>
          </p:cNvSpPr>
          <p:nvPr/>
        </p:nvSpPr>
        <p:spPr bwMode="auto">
          <a:xfrm>
            <a:off x="179388" y="620713"/>
            <a:ext cx="8785225" cy="59324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600">
                <a:solidFill>
                  <a:srgbClr val="000000"/>
                </a:solidFill>
                <a:latin typeface="Arial" panose="020B0604020202020204" pitchFamily="34" charset="0"/>
                <a:cs typeface="Consolas" panose="020B0609020204030204" pitchFamily="49" charset="0"/>
              </a:rPr>
              <a:t>сколько имелось источников негативного антропогенного воздействия на почвенно-геологические объекты (например, в случае наличия на месте происшествия нескольких потенциально опасных объектов), каковы их взаимосвязь и последовательность негативного воздействия на конкретные почвенно-геологические объекты;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какие условия способствовали увеличению масштабов негативного антропогенного воздействия на конкретные почвенно-геологические объекты;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каковы пути распространения веществ, опасных для окружающей природной среды и (или) ухудшающих состояние конкретных почвенно-геологических объектов;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чем объясняются отмеченные вследствие негативного антропогенного воздействия явления (например, интенсивная эрозия почвы);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какие экологические риски негативного изменения почвенного покрова возникают при осуществлении хозяйственной деятельности функционирующего хозяйственного объекта;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является ли проведение предусмотренных природоохранных мероприятий достаточным для устранения выявленных признаков негативного антропогенного воздействия на почвенный покров;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какой период времени потребуется для восстановления экологического равновесия, нарушенного в результате конкретного негативного антропогенного воздействия;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какие мероприятия следует провести, чтобы ликвидировать произведенные и предупредить возможные последующие негативные изменения почвенного покрова при осуществлении хозяйственной деятельности на конкретных земельных участках.</a:t>
            </a:r>
            <a:endParaRPr lang="ru-RU" altLang="ru-RU" sz="1600">
              <a:latin typeface="Consolas" panose="020B0609020204030204" pitchFamily="49" charset="0"/>
              <a:cs typeface="Consolas" panose="020B0609020204030204" pitchFamily="49" charset="0"/>
            </a:endParaRPr>
          </a:p>
        </p:txBody>
      </p:sp>
      <p:sp>
        <p:nvSpPr>
          <p:cNvPr id="402434" name="TextBox 4">
            <a:extLst>
              <a:ext uri="{FF2B5EF4-FFF2-40B4-BE49-F238E27FC236}">
                <a16:creationId xmlns:a16="http://schemas.microsoft.com/office/drawing/2014/main" id="{960F45F3-0C99-C24F-B6DB-3F036F817F5B}"/>
              </a:ext>
            </a:extLst>
          </p:cNvPr>
          <p:cNvSpPr txBox="1">
            <a:spLocks noChangeArrowheads="1"/>
          </p:cNvSpPr>
          <p:nvPr/>
        </p:nvSpPr>
        <p:spPr bwMode="auto">
          <a:xfrm>
            <a:off x="2771775" y="120650"/>
            <a:ext cx="3268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u="sng">
                <a:latin typeface="Arial" panose="020B0604020202020204" pitchFamily="34" charset="0"/>
              </a:rPr>
              <a:t>Вопросы – (продолжение):</a:t>
            </a:r>
          </a:p>
        </p:txBody>
      </p:sp>
    </p:spTree>
  </p:cSld>
  <p:clrMapOvr>
    <a:masterClrMapping/>
  </p:clrMapOvr>
  <p:transition>
    <p:wipe dir="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Прямоугольник 1">
            <a:extLst>
              <a:ext uri="{FF2B5EF4-FFF2-40B4-BE49-F238E27FC236}">
                <a16:creationId xmlns:a16="http://schemas.microsoft.com/office/drawing/2014/main" id="{5B8C89F1-D48B-C44B-932C-35048414E5A4}"/>
              </a:ext>
            </a:extLst>
          </p:cNvPr>
          <p:cNvSpPr>
            <a:spLocks noChangeArrowheads="1"/>
          </p:cNvSpPr>
          <p:nvPr/>
        </p:nvSpPr>
        <p:spPr bwMode="auto">
          <a:xfrm>
            <a:off x="619125" y="908050"/>
            <a:ext cx="7775575" cy="3254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b="1">
                <a:solidFill>
                  <a:srgbClr val="000000"/>
                </a:solidFill>
                <a:latin typeface="Arial" panose="020B0604020202020204" pitchFamily="34" charset="0"/>
                <a:cs typeface="Consolas" panose="020B0609020204030204" pitchFamily="49" charset="0"/>
              </a:rPr>
              <a:t>           К объектам судебно-экологической экспертизы объектов почвенно-геологического происхождения </a:t>
            </a:r>
            <a:r>
              <a:rPr lang="ru-RU" altLang="ru-RU" sz="2000">
                <a:solidFill>
                  <a:srgbClr val="000000"/>
                </a:solidFill>
                <a:latin typeface="Arial" panose="020B0604020202020204" pitchFamily="34" charset="0"/>
                <a:cs typeface="Consolas" panose="020B0609020204030204" pitchFamily="49" charset="0"/>
              </a:rPr>
              <a:t>относятся локальный земельный участок, подвергшийся негативному антропогенному воздействию, пробы почвенно-геологических объектов, изъятые с места происшествия, сравнительные образцы, события, факты и другие источники информации о нем, протоколы ОМП, протоколы отбора образцов, протоколы допроса, техническая документация, технологические регламенты и другие.</a:t>
            </a:r>
            <a:endParaRPr lang="ru-RU" altLang="ru-RU" sz="2000">
              <a:latin typeface="Consolas" panose="020B0609020204030204" pitchFamily="49" charset="0"/>
              <a:cs typeface="Consolas" panose="020B0609020204030204" pitchFamily="49" charset="0"/>
            </a:endParaRPr>
          </a:p>
        </p:txBody>
      </p:sp>
      <p:sp>
        <p:nvSpPr>
          <p:cNvPr id="403458" name="Прямоугольник 2">
            <a:extLst>
              <a:ext uri="{FF2B5EF4-FFF2-40B4-BE49-F238E27FC236}">
                <a16:creationId xmlns:a16="http://schemas.microsoft.com/office/drawing/2014/main" id="{B5C80134-2ADF-ED41-9036-6A7CAB470CCE}"/>
              </a:ext>
            </a:extLst>
          </p:cNvPr>
          <p:cNvSpPr>
            <a:spLocks noChangeArrowheads="1"/>
          </p:cNvSpPr>
          <p:nvPr/>
        </p:nvSpPr>
        <p:spPr bwMode="auto">
          <a:xfrm>
            <a:off x="611188" y="4581525"/>
            <a:ext cx="7777162" cy="1484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2000">
                <a:solidFill>
                  <a:srgbClr val="000000"/>
                </a:solidFill>
                <a:latin typeface="Arial" panose="020B0604020202020204" pitchFamily="34" charset="0"/>
                <a:cs typeface="Consolas" panose="020B0609020204030204" pitchFamily="49" charset="0"/>
              </a:rPr>
              <a:t>Судебно-экологическое исследование данных объектов, как правило, носит комплексный характер и производится комиссией специалистов (почвоведов, экологов, биологов и другие), формулирующих общий вывод.</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Прямоугольник 1">
            <a:extLst>
              <a:ext uri="{FF2B5EF4-FFF2-40B4-BE49-F238E27FC236}">
                <a16:creationId xmlns:a16="http://schemas.microsoft.com/office/drawing/2014/main" id="{172D676A-FCE0-3A4A-B670-44DD8BE462E5}"/>
              </a:ext>
            </a:extLst>
          </p:cNvPr>
          <p:cNvSpPr>
            <a:spLocks noChangeArrowheads="1"/>
          </p:cNvSpPr>
          <p:nvPr/>
        </p:nvSpPr>
        <p:spPr bwMode="auto">
          <a:xfrm>
            <a:off x="468313" y="188913"/>
            <a:ext cx="80645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Судебно-экологическая экспертиза водных объектов</a:t>
            </a:r>
            <a:endParaRPr lang="ru-RU" altLang="ru-RU" sz="1100">
              <a:latin typeface="Consolas" panose="020B0609020204030204" pitchFamily="49" charset="0"/>
              <a:cs typeface="Consolas" panose="020B0609020204030204" pitchFamily="49" charset="0"/>
            </a:endParaRPr>
          </a:p>
        </p:txBody>
      </p:sp>
      <p:sp>
        <p:nvSpPr>
          <p:cNvPr id="404482" name="Прямоугольник 2">
            <a:extLst>
              <a:ext uri="{FF2B5EF4-FFF2-40B4-BE49-F238E27FC236}">
                <a16:creationId xmlns:a16="http://schemas.microsoft.com/office/drawing/2014/main" id="{22BF9E19-99BB-944E-B137-FFD09B56D442}"/>
              </a:ext>
            </a:extLst>
          </p:cNvPr>
          <p:cNvSpPr>
            <a:spLocks noChangeArrowheads="1"/>
          </p:cNvSpPr>
          <p:nvPr/>
        </p:nvSpPr>
        <p:spPr bwMode="auto">
          <a:xfrm>
            <a:off x="323850" y="765175"/>
            <a:ext cx="8424863" cy="147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Предметом судебно-экологической экспертизы водных объектов</a:t>
            </a:r>
            <a:r>
              <a:rPr lang="ru-RU" altLang="ru-RU" sz="1800">
                <a:solidFill>
                  <a:srgbClr val="000000"/>
                </a:solidFill>
                <a:latin typeface="Arial" panose="020B0604020202020204" pitchFamily="34" charset="0"/>
                <a:cs typeface="Consolas" panose="020B0609020204030204" pitchFamily="49" charset="0"/>
              </a:rPr>
              <a:t> являются фактические обстоятельства, устанавливаемые на основе специальных естественнонаучных знаний в области гидрологии и охраны вод, а также исследований материалов дел по фактам негативного антропогенного воздействия на водные объекты.</a:t>
            </a:r>
            <a:r>
              <a:rPr lang="ru-RU" altLang="ru-RU" sz="1800">
                <a:latin typeface="Arial" panose="020B0604020202020204" pitchFamily="34" charset="0"/>
              </a:rPr>
              <a:t> </a:t>
            </a:r>
          </a:p>
        </p:txBody>
      </p:sp>
      <p:sp>
        <p:nvSpPr>
          <p:cNvPr id="404483" name="Прямоугольник 3">
            <a:extLst>
              <a:ext uri="{FF2B5EF4-FFF2-40B4-BE49-F238E27FC236}">
                <a16:creationId xmlns:a16="http://schemas.microsoft.com/office/drawing/2014/main" id="{8D8047E0-241C-4F40-8A37-FD88BCAF4B97}"/>
              </a:ext>
            </a:extLst>
          </p:cNvPr>
          <p:cNvSpPr>
            <a:spLocks noChangeArrowheads="1"/>
          </p:cNvSpPr>
          <p:nvPr/>
        </p:nvSpPr>
        <p:spPr bwMode="auto">
          <a:xfrm>
            <a:off x="292100" y="2565400"/>
            <a:ext cx="8424863" cy="3803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производстве СЭЭ решаются диагностические и идентификационные задачи</a:t>
            </a:r>
            <a:r>
              <a:rPr lang="ru-RU" altLang="ru-RU" sz="1800" b="1">
                <a:solidFill>
                  <a:srgbClr val="000000"/>
                </a:solidFill>
                <a:latin typeface="Arial" panose="020B0604020202020204" pitchFamily="34" charset="0"/>
                <a:cs typeface="Consolas" panose="020B0609020204030204" pitchFamily="49" charset="0"/>
              </a:rPr>
              <a:t>:</a:t>
            </a:r>
            <a:endParaRPr lang="ru-RU" altLang="ru-RU" sz="1100" b="1">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источника негативного антропогенного воздействия на водные объекты;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конкретного участка местности (потенциально опасного объекта), явившегося местом возникновения негативного антропогенного воздействия на водные объекты;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нескольких источников негативного антропогенного воздействия (например, в случае наличия на месте происшествия нескольких потенциально опасных объектов) на водные объекты;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определение вида источника негативного антропогенного воздействия на водные объекты;</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Прямоугольник 1">
            <a:extLst>
              <a:ext uri="{FF2B5EF4-FFF2-40B4-BE49-F238E27FC236}">
                <a16:creationId xmlns:a16="http://schemas.microsoft.com/office/drawing/2014/main" id="{228E9C54-62F7-B142-B8E3-D5831D232B91}"/>
              </a:ext>
            </a:extLst>
          </p:cNvPr>
          <p:cNvSpPr>
            <a:spLocks noChangeArrowheads="1"/>
          </p:cNvSpPr>
          <p:nvPr/>
        </p:nvSpPr>
        <p:spPr bwMode="auto">
          <a:xfrm>
            <a:off x="468313" y="836613"/>
            <a:ext cx="8207375" cy="548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характеристика (определение свойств) негативного антропогенного воздействия на водные объекты во времени и пространстве;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механизма негативного антропогенного воздействия на водные объекты;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масштабов, а также выявление условий и обстоятельств, способствующих усилению негативного антропогенного воздействия на водные объекты;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характеристика длительности и возможной периодичности последствий первичного и/или вторичного негативного антропогенного воздействия на водные объекты, степень и опасность риска возможного распространения последствий негативного антропогенного воздействия не только на водные объекты, водоохранные зоны и водосборы, но на окружающие территории и акватории (пример, вторичное загрязнение через отложения в донных грунтах, поровые воды и так далее);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длительности восстановления нарушенных водных экосистем после прекращения негативного антропогенного воздействия на водные объекты.</a:t>
            </a:r>
            <a:endParaRPr lang="ru-RU" altLang="ru-RU" sz="1100">
              <a:latin typeface="Consolas" panose="020B0609020204030204" pitchFamily="49" charset="0"/>
              <a:cs typeface="Consolas" panose="020B0609020204030204" pitchFamily="49" charset="0"/>
            </a:endParaRPr>
          </a:p>
        </p:txBody>
      </p:sp>
      <p:sp>
        <p:nvSpPr>
          <p:cNvPr id="405506" name="TextBox 2">
            <a:extLst>
              <a:ext uri="{FF2B5EF4-FFF2-40B4-BE49-F238E27FC236}">
                <a16:creationId xmlns:a16="http://schemas.microsoft.com/office/drawing/2014/main" id="{93483C59-45AD-914A-9B0C-5D0A697E0CCA}"/>
              </a:ext>
            </a:extLst>
          </p:cNvPr>
          <p:cNvSpPr txBox="1">
            <a:spLocks noChangeArrowheads="1"/>
          </p:cNvSpPr>
          <p:nvPr/>
        </p:nvSpPr>
        <p:spPr bwMode="auto">
          <a:xfrm>
            <a:off x="2843213" y="296863"/>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Задачи – (продолжение)</a:t>
            </a:r>
            <a:r>
              <a:rPr lang="ru-RU" altLang="ru-RU" sz="1800">
                <a:latin typeface="Arial" panose="020B0604020202020204" pitchFamily="34" charset="0"/>
              </a:rPr>
              <a:t>:</a:t>
            </a:r>
          </a:p>
        </p:txBody>
      </p:sp>
    </p:spTree>
  </p:cSld>
  <p:clrMapOvr>
    <a:masterClrMapping/>
  </p:clrMapOvr>
  <p:transition>
    <p:wipe dir="r"/>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Прямоугольник 1">
            <a:extLst>
              <a:ext uri="{FF2B5EF4-FFF2-40B4-BE49-F238E27FC236}">
                <a16:creationId xmlns:a16="http://schemas.microsoft.com/office/drawing/2014/main" id="{4FBBC1B0-98D8-5E4E-BC54-8FC35AF3D312}"/>
              </a:ext>
            </a:extLst>
          </p:cNvPr>
          <p:cNvSpPr>
            <a:spLocks noChangeArrowheads="1"/>
          </p:cNvSpPr>
          <p:nvPr/>
        </p:nvSpPr>
        <p:spPr bwMode="auto">
          <a:xfrm>
            <a:off x="250825" y="260350"/>
            <a:ext cx="8642350" cy="6302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Вопросы, которые могут быть поставлены на разрешение судебно-экологической экспертизы водных объектов:</a:t>
            </a:r>
            <a:endParaRPr lang="ru-RU" altLang="ru-RU" sz="16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где находится источник негативного антропогенного воздействия на конкретные водные объекты (например, потенциально опасный объект, в результате деятельности которого произошел несанкционированный сброс загрязненных сточных вод;</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является ли конкретный участок водного объекта или водоохранной зоны (потенциально опасный объект, расположенный вблизи водного объекта), местом возникновения негативного антропогенного воздействия на водные объекты;</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сколько имелось источников негативного антропогенного воздействия на водные объекты (например, в случае наличия на месте происшествия нескольких потенциально опасных объектов, каковы их взаимосвязи и последовательность негативного воздействия на конкретные водные объекты;</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каковы пути распространения веществ, опасных для здоровья людей и (или) ухудшающих состояние конкретных водных объектов;</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какие условия способствовали увеличению масштабов негативного антропогенного воздействия на конкретные водные объекты;</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чем объясняются отмеченные вследствие негативного антропогенного воздействия явления (например, изменение органолептических свойств, температуры и других характеристик водных объектов); </a:t>
            </a:r>
          </a:p>
          <a:p>
            <a:pPr algn="just">
              <a:lnSpc>
                <a:spcPct val="115000"/>
              </a:lnSpc>
              <a:spcBef>
                <a:spcPct val="0"/>
              </a:spcBef>
            </a:pPr>
            <a:r>
              <a:rPr lang="ru-RU" altLang="ru-RU" sz="1600">
                <a:solidFill>
                  <a:srgbClr val="000000"/>
                </a:solidFill>
                <a:latin typeface="Arial" panose="020B0604020202020204" pitchFamily="34" charset="0"/>
                <a:cs typeface="Consolas" panose="020B0609020204030204" pitchFamily="49" charset="0"/>
              </a:rPr>
              <a:t>какой период времени потребуется для восстановления экологического равновесия, нарушенного в результате конкретного негативного антропогенного воздействия;</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Прямоугольник 1">
            <a:extLst>
              <a:ext uri="{FF2B5EF4-FFF2-40B4-BE49-F238E27FC236}">
                <a16:creationId xmlns:a16="http://schemas.microsoft.com/office/drawing/2014/main" id="{01218FF9-595B-014C-8ABB-5B94EB4B1411}"/>
              </a:ext>
            </a:extLst>
          </p:cNvPr>
          <p:cNvSpPr>
            <a:spLocks noChangeArrowheads="1"/>
          </p:cNvSpPr>
          <p:nvPr/>
        </p:nvSpPr>
        <p:spPr bwMode="auto">
          <a:xfrm>
            <a:off x="250825" y="765175"/>
            <a:ext cx="8569325" cy="5799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в пробах воды, представленных на экспертизу, следы загрязняющих и иных веществ, отрицательно влияющих на экологическое состояние водных объектов; Если да, то, каких;</a:t>
            </a: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относятся ли вещества и материалы (указать - какие) к группе потенциально опасных для экологического состояния водных объектов;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имеется ли превышение концентрации экологически опасных веществ в месте прорыва промышленных стоков по сравнению с их предельно допустимыми концентрациями;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в промышленных стоках, обнаруженных в 1000 м от границы микрорайона </a:t>
            </a:r>
            <a:r>
              <a:rPr lang="en-US" altLang="ru-RU" sz="1800">
                <a:solidFill>
                  <a:srgbClr val="000000"/>
                </a:solidFill>
                <a:latin typeface="Arial" panose="020B0604020202020204" pitchFamily="34" charset="0"/>
                <a:cs typeface="Consolas" panose="020B0609020204030204" pitchFamily="49" charset="0"/>
              </a:rPr>
              <a:t>N</a:t>
            </a:r>
            <a:r>
              <a:rPr lang="ru-RU" altLang="ru-RU" sz="1800">
                <a:solidFill>
                  <a:srgbClr val="000000"/>
                </a:solidFill>
                <a:latin typeface="Arial" panose="020B0604020202020204" pitchFamily="34" charset="0"/>
                <a:cs typeface="Consolas" panose="020B0609020204030204" pitchFamily="49" charset="0"/>
              </a:rPr>
              <a:t>., экологически опасные вещества; Если да, то каков источник их происхождения;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имеются ли нарушения в функционировании очистных сооружений потенциально опасного объекта (указывается конкретно); Если да, то в чем они выражаются;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превышают ли параметры состава сточных вод предельно допустимые концентрации загрязняющих веществ;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являются ли элементы вещной обстановки (указываются конкретно) источником распространения экологически опасных веществ.</a:t>
            </a:r>
          </a:p>
        </p:txBody>
      </p:sp>
      <p:sp>
        <p:nvSpPr>
          <p:cNvPr id="407554" name="Прямоугольник 2">
            <a:extLst>
              <a:ext uri="{FF2B5EF4-FFF2-40B4-BE49-F238E27FC236}">
                <a16:creationId xmlns:a16="http://schemas.microsoft.com/office/drawing/2014/main" id="{B411ED8A-09EE-3347-82EC-8512FCA3A51F}"/>
              </a:ext>
            </a:extLst>
          </p:cNvPr>
          <p:cNvSpPr>
            <a:spLocks noChangeArrowheads="1"/>
          </p:cNvSpPr>
          <p:nvPr/>
        </p:nvSpPr>
        <p:spPr bwMode="auto">
          <a:xfrm>
            <a:off x="2901950" y="280988"/>
            <a:ext cx="3268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Вопросы – (продолжение):</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1">
            <a:extLst>
              <a:ext uri="{FF2B5EF4-FFF2-40B4-BE49-F238E27FC236}">
                <a16:creationId xmlns:a16="http://schemas.microsoft.com/office/drawing/2014/main" id="{5F380CB4-0541-BD49-A71C-180CCBA0EDC5}"/>
              </a:ext>
            </a:extLst>
          </p:cNvPr>
          <p:cNvSpPr>
            <a:spLocks noGrp="1"/>
          </p:cNvSpPr>
          <p:nvPr>
            <p:ph type="title"/>
          </p:nvPr>
        </p:nvSpPr>
        <p:spPr>
          <a:xfrm>
            <a:off x="714375" y="428625"/>
            <a:ext cx="7786688" cy="1143000"/>
          </a:xfrm>
          <a:prstGeom prst="roundRect">
            <a:avLst>
              <a:gd name="adj" fmla="val 16667"/>
            </a:avLst>
          </a:prstGeom>
          <a:solidFill>
            <a:schemeClr val="bg1"/>
          </a:solidFill>
          <a:ln w="28575">
            <a:solidFill>
              <a:schemeClr val="tx1"/>
            </a:solidFill>
            <a:round/>
            <a:headEnd/>
            <a:tailEnd/>
          </a:ln>
        </p:spPr>
        <p:txBody>
          <a:bodyPr/>
          <a:lstStyle/>
          <a:p>
            <a:br>
              <a:rPr lang="ru-RU" altLang="ru-RU" sz="1600" b="1" dirty="0">
                <a:latin typeface="Arial" panose="020B0604020202020204" pitchFamily="34" charset="0"/>
                <a:cs typeface="Arial" panose="020B0604020202020204" pitchFamily="34" charset="0"/>
              </a:rPr>
            </a:br>
            <a:r>
              <a:rPr lang="ru-RU" altLang="ru-RU" sz="1800" b="1" dirty="0">
                <a:latin typeface="Arial" panose="020B0604020202020204" pitchFamily="34" charset="0"/>
                <a:cs typeface="Arial" panose="020B0604020202020204" pitchFamily="34" charset="0"/>
              </a:rPr>
              <a:t>К функциям Республиканского государственного казенного предприятия </a:t>
            </a:r>
            <a:r>
              <a:rPr lang="ru-RU" sz="1800" b="1" dirty="0">
                <a:latin typeface="Arial" panose="020B0604020202020204" pitchFamily="34" charset="0"/>
                <a:cs typeface="Arial" panose="020B0604020202020204" pitchFamily="34" charset="0"/>
              </a:rPr>
              <a:t>"Республиканский научно-практический центр психического здоровья" </a:t>
            </a:r>
            <a:r>
              <a:rPr lang="ru-RU" altLang="ru-RU" sz="1800" b="1" dirty="0">
                <a:latin typeface="Arial" panose="020B0604020202020204" pitchFamily="34" charset="0"/>
                <a:cs typeface="Arial" panose="020B0604020202020204" pitchFamily="34" charset="0"/>
              </a:rPr>
              <a:t>Министерства здравоохранения Республики Казахстан, относятся:</a:t>
            </a:r>
            <a:br>
              <a:rPr lang="ru-RU" altLang="ru-RU" sz="1600" b="1" dirty="0">
                <a:latin typeface="Arial" panose="020B0604020202020204" pitchFamily="34" charset="0"/>
                <a:cs typeface="Arial" panose="020B0604020202020204" pitchFamily="34" charset="0"/>
              </a:rPr>
            </a:br>
            <a:endParaRPr lang="ru-RU" altLang="ru-RU" sz="1600" b="1" dirty="0">
              <a:latin typeface="Arial" panose="020B0604020202020204" pitchFamily="34" charset="0"/>
              <a:cs typeface="Arial" panose="020B0604020202020204" pitchFamily="34" charset="0"/>
            </a:endParaRPr>
          </a:p>
        </p:txBody>
      </p:sp>
      <p:sp>
        <p:nvSpPr>
          <p:cNvPr id="61442" name="Содержимое 2">
            <a:extLst>
              <a:ext uri="{FF2B5EF4-FFF2-40B4-BE49-F238E27FC236}">
                <a16:creationId xmlns:a16="http://schemas.microsoft.com/office/drawing/2014/main" id="{8E26D557-6038-9046-8B51-5AF2AFC97D1D}"/>
              </a:ext>
            </a:extLst>
          </p:cNvPr>
          <p:cNvSpPr>
            <a:spLocks noGrp="1"/>
          </p:cNvSpPr>
          <p:nvPr>
            <p:ph idx="1"/>
          </p:nvPr>
        </p:nvSpPr>
        <p:spPr>
          <a:xfrm>
            <a:off x="1285875" y="5643563"/>
            <a:ext cx="6572250" cy="571500"/>
          </a:xfrm>
          <a:solidFill>
            <a:schemeClr val="bg1"/>
          </a:solidFill>
          <a:ln>
            <a:solidFill>
              <a:schemeClr val="tx1"/>
            </a:solidFill>
            <a:miter lim="800000"/>
            <a:headEnd/>
            <a:tailEnd/>
          </a:ln>
        </p:spPr>
        <p:txBody>
          <a:bodyPr/>
          <a:lstStyle/>
          <a:p>
            <a:pPr marL="177800" indent="0" algn="ctr">
              <a:buFont typeface="Arial" panose="020B0604020202020204" pitchFamily="34" charset="0"/>
              <a:buNone/>
            </a:pPr>
            <a:r>
              <a:rPr lang="ru-RU" altLang="ru-RU" sz="1800" b="1">
                <a:latin typeface="Arial" panose="020B0604020202020204" pitchFamily="34" charset="0"/>
                <a:cs typeface="Arial" panose="020B0604020202020204" pitchFamily="34" charset="0"/>
              </a:rPr>
              <a:t>международное сотрудничество в области судебно-медицинской психиатрической экспертизы</a:t>
            </a:r>
          </a:p>
          <a:p>
            <a:pPr marL="177800" indent="0" algn="ctr">
              <a:buFont typeface="Arial" panose="020B0604020202020204" pitchFamily="34" charset="0"/>
              <a:buNone/>
            </a:pPr>
            <a:endParaRPr lang="ru-RU" altLang="ru-RU" sz="1800" b="1">
              <a:latin typeface="Arial" panose="020B0604020202020204" pitchFamily="34" charset="0"/>
              <a:cs typeface="Arial" panose="020B0604020202020204" pitchFamily="34" charset="0"/>
            </a:endParaRPr>
          </a:p>
          <a:p>
            <a:pPr marL="177800" indent="0" algn="ctr">
              <a:buFont typeface="Arial" panose="020B0604020202020204" pitchFamily="34" charset="0"/>
              <a:buNone/>
            </a:pPr>
            <a:endParaRPr lang="ru-RU" altLang="ru-RU" sz="1800" b="1">
              <a:latin typeface="Arial" panose="020B0604020202020204" pitchFamily="34" charset="0"/>
              <a:cs typeface="Arial" panose="020B0604020202020204" pitchFamily="34" charset="0"/>
            </a:endParaRPr>
          </a:p>
        </p:txBody>
      </p:sp>
      <p:sp>
        <p:nvSpPr>
          <p:cNvPr id="61443" name="Прямоугольник 3">
            <a:extLst>
              <a:ext uri="{FF2B5EF4-FFF2-40B4-BE49-F238E27FC236}">
                <a16:creationId xmlns:a16="http://schemas.microsoft.com/office/drawing/2014/main" id="{81D1EDD3-08E3-4F43-A76A-02F6163D5B01}"/>
              </a:ext>
            </a:extLst>
          </p:cNvPr>
          <p:cNvSpPr>
            <a:spLocks noChangeArrowheads="1"/>
          </p:cNvSpPr>
          <p:nvPr/>
        </p:nvSpPr>
        <p:spPr bwMode="auto">
          <a:xfrm>
            <a:off x="500063" y="2071688"/>
            <a:ext cx="4286250" cy="318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800" b="1">
                <a:latin typeface="Arial" panose="020B0604020202020204" pitchFamily="34" charset="0"/>
                <a:cs typeface="Arial" panose="020B0604020202020204" pitchFamily="34" charset="0"/>
              </a:rPr>
              <a:t>судебно-экспертная деятельность в сфере уголовного, гражданского, административного судопроизводства по производству следующих видов судебных экспертиз живых лиц:</a:t>
            </a:r>
          </a:p>
          <a:p>
            <a:pPr eaLnBrk="1" hangingPunct="1">
              <a:spcBef>
                <a:spcPct val="0"/>
              </a:spcBef>
              <a:buFontTx/>
              <a:buNone/>
            </a:pPr>
            <a:r>
              <a:rPr lang="ru-RU" altLang="ru-RU" sz="1800" b="1">
                <a:latin typeface="Arial" panose="020B0604020202020204" pitchFamily="34" charset="0"/>
                <a:cs typeface="Arial" panose="020B0604020202020204" pitchFamily="34" charset="0"/>
              </a:rPr>
              <a:t>а) психиатрических;</a:t>
            </a:r>
          </a:p>
          <a:p>
            <a:pPr eaLnBrk="1" hangingPunct="1">
              <a:spcBef>
                <a:spcPct val="0"/>
              </a:spcBef>
              <a:buFontTx/>
              <a:buNone/>
            </a:pPr>
            <a:r>
              <a:rPr lang="ru-RU" altLang="ru-RU" sz="1800" b="1">
                <a:latin typeface="Arial" panose="020B0604020202020204" pitchFamily="34" charset="0"/>
                <a:cs typeface="Arial" panose="020B0604020202020204" pitchFamily="34" charset="0"/>
              </a:rPr>
              <a:t>б) психологических;</a:t>
            </a:r>
          </a:p>
          <a:p>
            <a:pPr eaLnBrk="1" hangingPunct="1">
              <a:spcBef>
                <a:spcPct val="0"/>
              </a:spcBef>
              <a:buFontTx/>
              <a:buNone/>
            </a:pPr>
            <a:r>
              <a:rPr lang="ru-RU" altLang="ru-RU" sz="1800" b="1">
                <a:latin typeface="Arial" panose="020B0604020202020204" pitchFamily="34" charset="0"/>
                <a:cs typeface="Arial" panose="020B0604020202020204" pitchFamily="34" charset="0"/>
              </a:rPr>
              <a:t>в) психолого-психиатрических;</a:t>
            </a:r>
          </a:p>
          <a:p>
            <a:pPr eaLnBrk="1" hangingPunct="1">
              <a:spcBef>
                <a:spcPct val="0"/>
              </a:spcBef>
              <a:buFontTx/>
              <a:buNone/>
            </a:pPr>
            <a:r>
              <a:rPr lang="ru-RU" altLang="ru-RU" sz="1800" b="1">
                <a:latin typeface="Arial" panose="020B0604020202020204" pitchFamily="34" charset="0"/>
                <a:cs typeface="Arial" panose="020B0604020202020204" pitchFamily="34" charset="0"/>
              </a:rPr>
              <a:t>б) наркологических.</a:t>
            </a:r>
          </a:p>
        </p:txBody>
      </p:sp>
      <p:sp>
        <p:nvSpPr>
          <p:cNvPr id="61444" name="Прямоугольник 5">
            <a:extLst>
              <a:ext uri="{FF2B5EF4-FFF2-40B4-BE49-F238E27FC236}">
                <a16:creationId xmlns:a16="http://schemas.microsoft.com/office/drawing/2014/main" id="{A99A4AF9-1B4B-764D-B056-C73DC2462445}"/>
              </a:ext>
            </a:extLst>
          </p:cNvPr>
          <p:cNvSpPr>
            <a:spLocks noChangeArrowheads="1"/>
          </p:cNvSpPr>
          <p:nvPr/>
        </p:nvSpPr>
        <p:spPr bwMode="auto">
          <a:xfrm>
            <a:off x="5286375" y="2071688"/>
            <a:ext cx="34290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cs typeface="Arial" panose="020B0604020202020204" pitchFamily="34" charset="0"/>
              </a:rPr>
              <a:t>научно-методическое обеспечение судебно-психиатрической экспертизы</a:t>
            </a:r>
          </a:p>
        </p:txBody>
      </p:sp>
      <p:sp>
        <p:nvSpPr>
          <p:cNvPr id="61445" name="Прямоугольник 6">
            <a:extLst>
              <a:ext uri="{FF2B5EF4-FFF2-40B4-BE49-F238E27FC236}">
                <a16:creationId xmlns:a16="http://schemas.microsoft.com/office/drawing/2014/main" id="{EC74A2CF-C115-954A-82EE-F9292FCA93CB}"/>
              </a:ext>
            </a:extLst>
          </p:cNvPr>
          <p:cNvSpPr>
            <a:spLocks noChangeArrowheads="1"/>
          </p:cNvSpPr>
          <p:nvPr/>
        </p:nvSpPr>
        <p:spPr bwMode="auto">
          <a:xfrm>
            <a:off x="5286375" y="3429000"/>
            <a:ext cx="3429000" cy="175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cs typeface="Arial" panose="020B0604020202020204" pitchFamily="34" charset="0"/>
              </a:rPr>
              <a:t>подбор, профессиональная подготовка и повышение квалификации судебных экспертов - психиатров, психологов и наркологов</a:t>
            </a:r>
          </a:p>
        </p:txBody>
      </p:sp>
    </p:spTree>
  </p:cSld>
  <p:clrMapOvr>
    <a:masterClrMapping/>
  </p:clrMapOvr>
  <p:transition>
    <p:wipe dir="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Прямоугольник 1">
            <a:extLst>
              <a:ext uri="{FF2B5EF4-FFF2-40B4-BE49-F238E27FC236}">
                <a16:creationId xmlns:a16="http://schemas.microsoft.com/office/drawing/2014/main" id="{D62F58DA-133C-0C4A-9E10-4A898EAA5CD8}"/>
              </a:ext>
            </a:extLst>
          </p:cNvPr>
          <p:cNvSpPr>
            <a:spLocks noChangeArrowheads="1"/>
          </p:cNvSpPr>
          <p:nvPr/>
        </p:nvSpPr>
        <p:spPr bwMode="auto">
          <a:xfrm>
            <a:off x="503238" y="1268413"/>
            <a:ext cx="8137525" cy="3959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200" b="1" u="sng">
                <a:solidFill>
                  <a:srgbClr val="000000"/>
                </a:solidFill>
                <a:latin typeface="Arial" panose="020B0604020202020204" pitchFamily="34" charset="0"/>
                <a:cs typeface="Consolas" panose="020B0609020204030204" pitchFamily="49" charset="0"/>
              </a:rPr>
              <a:t>Объектами экспертизы являются</a:t>
            </a:r>
            <a:r>
              <a:rPr lang="ru-RU" altLang="ru-RU" sz="2200">
                <a:solidFill>
                  <a:srgbClr val="000000"/>
                </a:solidFill>
                <a:latin typeface="Arial" panose="020B0604020202020204" pitchFamily="34" charset="0"/>
                <a:cs typeface="Consolas" panose="020B0609020204030204" pitchFamily="49" charset="0"/>
              </a:rPr>
              <a:t>: поверхностные водные объекты (реки, водохранилища, ручьи, родники, каналы, озера, болота, пруды, моря); подземные водные объекты (грунтовые, пластовые, артезианские, почвенные воды); природные воды в виде снега, шуги, льда, снежный покров, ледники и снежники; а также водяные пары атмосферы, сравнительные образцы, события, факты и другие источники информации о нем, протоколы ОМП, протоколы отбора образцов, протоколы допроса, техническая документация, технологические регламенты и другие.</a:t>
            </a:r>
            <a:endParaRPr lang="ru-RU" altLang="ru-RU" sz="22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Прямоугольник 1">
            <a:extLst>
              <a:ext uri="{FF2B5EF4-FFF2-40B4-BE49-F238E27FC236}">
                <a16:creationId xmlns:a16="http://schemas.microsoft.com/office/drawing/2014/main" id="{34508D9C-F98C-3B45-AF09-2FEA8794C75F}"/>
              </a:ext>
            </a:extLst>
          </p:cNvPr>
          <p:cNvSpPr>
            <a:spLocks noChangeArrowheads="1"/>
          </p:cNvSpPr>
          <p:nvPr/>
        </p:nvSpPr>
        <p:spPr bwMode="auto">
          <a:xfrm>
            <a:off x="611188" y="333375"/>
            <a:ext cx="792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Судебно-экспертное экологическое исследование естественных и искусственных биоценозов</a:t>
            </a:r>
            <a:r>
              <a:rPr lang="ru-RU" altLang="ru-RU" sz="1800">
                <a:latin typeface="Arial" panose="020B0604020202020204" pitchFamily="34" charset="0"/>
              </a:rPr>
              <a:t> </a:t>
            </a:r>
          </a:p>
        </p:txBody>
      </p:sp>
      <p:sp>
        <p:nvSpPr>
          <p:cNvPr id="409602" name="Прямоугольник 2">
            <a:extLst>
              <a:ext uri="{FF2B5EF4-FFF2-40B4-BE49-F238E27FC236}">
                <a16:creationId xmlns:a16="http://schemas.microsoft.com/office/drawing/2014/main" id="{FD401E29-D0D6-9F43-928A-DB4533FB4E64}"/>
              </a:ext>
            </a:extLst>
          </p:cNvPr>
          <p:cNvSpPr>
            <a:spLocks noChangeArrowheads="1"/>
          </p:cNvSpPr>
          <p:nvPr/>
        </p:nvSpPr>
        <p:spPr bwMode="auto">
          <a:xfrm>
            <a:off x="468313" y="1025525"/>
            <a:ext cx="8207375" cy="13223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 судебно-экспертного исследования естественных и искусственных биоценозов</a:t>
            </a:r>
            <a:r>
              <a:rPr lang="ru-RU" altLang="ru-RU" sz="1600" b="1">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фактические обстоятельства, устанавливаемые на основе специальных естественнонаучных знаний в области природопользования и охраны биологических объектов, а также исследований материалов по фактам негативного антропогенного воздействия на биоценозы.</a:t>
            </a:r>
            <a:r>
              <a:rPr lang="ru-RU" altLang="ru-RU" sz="1600">
                <a:latin typeface="Arial" panose="020B0604020202020204" pitchFamily="34" charset="0"/>
              </a:rPr>
              <a:t> </a:t>
            </a:r>
          </a:p>
        </p:txBody>
      </p:sp>
      <p:sp>
        <p:nvSpPr>
          <p:cNvPr id="409603" name="Прямоугольник 3">
            <a:extLst>
              <a:ext uri="{FF2B5EF4-FFF2-40B4-BE49-F238E27FC236}">
                <a16:creationId xmlns:a16="http://schemas.microsoft.com/office/drawing/2014/main" id="{24606DA8-3294-9A42-985C-F7A8A803A87D}"/>
              </a:ext>
            </a:extLst>
          </p:cNvPr>
          <p:cNvSpPr>
            <a:spLocks noChangeArrowheads="1"/>
          </p:cNvSpPr>
          <p:nvPr/>
        </p:nvSpPr>
        <p:spPr bwMode="auto">
          <a:xfrm>
            <a:off x="468313" y="2519363"/>
            <a:ext cx="8207375" cy="4032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Consolas" panose="020B0609020204030204" pitchFamily="49" charset="0"/>
              </a:rPr>
              <a:t>Биоценоз – сообщество живых организмов: зооценоз, фитоценоз, микробоценоз.</a:t>
            </a:r>
            <a:endParaRPr lang="ru-RU" altLang="ru-RU" sz="1600" b="1">
              <a:latin typeface="Consolas" panose="020B0609020204030204" pitchFamily="49" charset="0"/>
              <a:cs typeface="Consolas" panose="020B0609020204030204" pitchFamily="49" charset="0"/>
            </a:endParaRPr>
          </a:p>
          <a:p>
            <a:pPr algn="just">
              <a:spcBef>
                <a:spcPct val="0"/>
              </a:spcBef>
              <a:buFontTx/>
              <a:buNone/>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Исследование экологического состояния естественных и искусственных биоценозов проводится в целях установления природы и масштаба негативного антропогенного воздействия на объекты растительного и животного происхождения. </a:t>
            </a: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        В ходе экспертизы устанавливается источник негативного антропогенного воздействия на растительные сообщества, животный мир, рыбные запасы и другие биологические объекты, с определением степени и площади негативного воздействия, причинно-следственной связи между поступлением загрязняющих веществ и нарушением экологического равновесия, определением содержания экологически опасных веществ в объектах растительного и животного происхождения, а также определением путей распространения данных веществ, комплекса мероприятий, которые следует осуществить для предотвращения (уменьшения) негативного антропрогенного воздействия на объекты растительного и животного происхождения.</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Прямоугольник 1">
            <a:extLst>
              <a:ext uri="{FF2B5EF4-FFF2-40B4-BE49-F238E27FC236}">
                <a16:creationId xmlns:a16="http://schemas.microsoft.com/office/drawing/2014/main" id="{75DBC173-C91D-EA47-A3C8-D6C1F6861855}"/>
              </a:ext>
            </a:extLst>
          </p:cNvPr>
          <p:cNvSpPr>
            <a:spLocks noChangeArrowheads="1"/>
          </p:cNvSpPr>
          <p:nvPr/>
        </p:nvSpPr>
        <p:spPr bwMode="auto">
          <a:xfrm>
            <a:off x="395288" y="369888"/>
            <a:ext cx="8353425" cy="611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производстве исследований объектов естественных и искусственных биоценозов решаются следующие вопросы:</a:t>
            </a:r>
            <a:endParaRPr lang="ru-RU" altLang="ru-RU" sz="11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где находится источник негативного антропогенного воздействия на конкретные объекты биологического происхождения (например, потенциально опасный объект, в результате деятельности которого произошло ухудшение состояния биоценоза);</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является ли конкретный участок местности (потенциально опасный объект) местом возникновения негативного антропогенного воздействия на биоценозы;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какие условия способствовали увеличению масштабов негативного антропогенного воздействия на биоценозы;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чем объясняются отмеченные вследствие негативного антропогенного воздействия явления (например, уменьшение рыбных запасов или усыхание и гибель деревьев);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в течение какого периода отмечаются отрицательные последствия негативного антропогенного воздействия на биоценозы;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какова причина снижения биологического разнообразия в пределах локального земельного участка или водного объекта; </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каково было состояние (здоровые/больные) вырубленных деревьев.</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Прямоугольник 1">
            <a:extLst>
              <a:ext uri="{FF2B5EF4-FFF2-40B4-BE49-F238E27FC236}">
                <a16:creationId xmlns:a16="http://schemas.microsoft.com/office/drawing/2014/main" id="{FD330F03-E9A4-874C-A618-FE6A0B4F2382}"/>
              </a:ext>
            </a:extLst>
          </p:cNvPr>
          <p:cNvSpPr>
            <a:spLocks noChangeArrowheads="1"/>
          </p:cNvSpPr>
          <p:nvPr/>
        </p:nvSpPr>
        <p:spPr bwMode="auto">
          <a:xfrm>
            <a:off x="395288" y="476250"/>
            <a:ext cx="8353425" cy="611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Особенности подготовки материалов для назначения судебно-экспертного экологического исследования.</a:t>
            </a:r>
            <a:endParaRPr lang="ru-RU" altLang="ru-RU" sz="1100" b="1">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Сведения о негативном антропогенном воздействии на конкретный объект могут быть представлены эксперту лицом, назначающим экспертизу, или же самостоятельно выявлены экспертом при выезде на место происшествия.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Выезд эксперта на место происшествия не всегда возможен. Тогда судебно-экологическая экспертиза проводится по материалам и пробам, представленным органом, назначающим экспертизу.</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Перечень материалов, необходимых для производства СЭЭ довольно обширен, зависит от обстоятельств уголовного дела. В этой связи рекомендуется согласование с экспертом-экологом перечня вопросов и объектов исследования, необходимых для проведения судебно-экологической экспертизы.</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Судебно-экспертное исследование объектов окружающей среды имеет свою специфику, заключающуюся в необходимости исследования не только вещественных доказательств, но и локализуемых (сравнительных) и локализующих (контрольных) образцов (проб), отобранных вокруг места рассматриваемого события в целях его локализации.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Прямоугольник 1">
            <a:extLst>
              <a:ext uri="{FF2B5EF4-FFF2-40B4-BE49-F238E27FC236}">
                <a16:creationId xmlns:a16="http://schemas.microsoft.com/office/drawing/2014/main" id="{5978AFA7-66D5-4F48-B3D2-CEE13C3AB6C2}"/>
              </a:ext>
            </a:extLst>
          </p:cNvPr>
          <p:cNvSpPr>
            <a:spLocks noChangeArrowheads="1"/>
          </p:cNvSpPr>
          <p:nvPr/>
        </p:nvSpPr>
        <p:spPr bwMode="auto">
          <a:xfrm>
            <a:off x="539750" y="404813"/>
            <a:ext cx="8135938" cy="34321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900" b="1" u="sng">
                <a:solidFill>
                  <a:srgbClr val="000000"/>
                </a:solidFill>
                <a:latin typeface="Arial" panose="020B0604020202020204" pitchFamily="34" charset="0"/>
                <a:cs typeface="Consolas" panose="020B0609020204030204" pitchFamily="49" charset="0"/>
              </a:rPr>
              <a:t>Требования</a:t>
            </a:r>
            <a:r>
              <a:rPr lang="ru-RU" altLang="ru-RU" sz="1900">
                <a:solidFill>
                  <a:srgbClr val="000000"/>
                </a:solidFill>
                <a:latin typeface="Arial" panose="020B0604020202020204" pitchFamily="34" charset="0"/>
                <a:cs typeface="Consolas" panose="020B0609020204030204" pitchFamily="49" charset="0"/>
              </a:rPr>
              <a:t>: несомненность происхождения образцов - точное установление места отбора образцов; репрезентативность образцов - достаточное по количеству и качеству отображение специфических общих и частных признаков идентифицируемого объекта; сопоставимость образцов - отсутствие различий сравниваемых отображений (следов и образцов), не обусловленных действительным различием свойств идентифицируемых объектов. Все образцы, направляемые на экспертизу, должны быть необходимого качества, в нужном количестве и достоверного происхождения.</a:t>
            </a:r>
            <a:endParaRPr lang="ru-RU" altLang="ru-RU" sz="1900">
              <a:latin typeface="Consolas" panose="020B0609020204030204" pitchFamily="49" charset="0"/>
              <a:cs typeface="Consolas" panose="020B0609020204030204" pitchFamily="49" charset="0"/>
            </a:endParaRPr>
          </a:p>
        </p:txBody>
      </p:sp>
      <p:sp>
        <p:nvSpPr>
          <p:cNvPr id="412674" name="Прямоугольник 2">
            <a:extLst>
              <a:ext uri="{FF2B5EF4-FFF2-40B4-BE49-F238E27FC236}">
                <a16:creationId xmlns:a16="http://schemas.microsoft.com/office/drawing/2014/main" id="{608E4409-AD3A-404A-A866-B67E4CD6338E}"/>
              </a:ext>
            </a:extLst>
          </p:cNvPr>
          <p:cNvSpPr>
            <a:spLocks noChangeArrowheads="1"/>
          </p:cNvSpPr>
          <p:nvPr/>
        </p:nvSpPr>
        <p:spPr bwMode="auto">
          <a:xfrm>
            <a:off x="539750" y="4076700"/>
            <a:ext cx="8135938"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Помимо основных объектов исследования, направляемых наряду с постановлением или определением о назначении СЭЭ, рекомендуется предоставить в распоряжение эксперта схему изъятия образцов (проб) с указанием их номеров, точек изъятия и расстояний между ними. Также рекомендуется указывать координаты на местности с использованием спутниково-навигационных систем (</a:t>
            </a:r>
            <a:r>
              <a:rPr lang="en-US" altLang="ru-RU" sz="1800">
                <a:solidFill>
                  <a:srgbClr val="000000"/>
                </a:solidFill>
                <a:latin typeface="Arial" panose="020B0604020202020204" pitchFamily="34" charset="0"/>
                <a:cs typeface="Consolas" panose="020B0609020204030204" pitchFamily="49" charset="0"/>
              </a:rPr>
              <a:t>GPS</a:t>
            </a:r>
            <a:r>
              <a:rPr lang="ru-RU" altLang="ru-RU" sz="1800">
                <a:solidFill>
                  <a:srgbClr val="000000"/>
                </a:solidFill>
                <a:latin typeface="Arial" panose="020B0604020202020204" pitchFamily="34" charset="0"/>
                <a:cs typeface="Consolas" panose="020B0609020204030204" pitchFamily="49" charset="0"/>
              </a:rPr>
              <a:t>), предоставлять протокол осмотра места происшествия с описанием исследуемого участка и фотоиллюстрациями. </a:t>
            </a:r>
            <a:endParaRPr lang="ru-RU" altLang="ru-RU" sz="1800">
              <a:latin typeface="Arial" panose="020B0604020202020204" pitchFamily="34" charset="0"/>
            </a:endParaRPr>
          </a:p>
        </p:txBody>
      </p:sp>
    </p:spTree>
  </p:cSld>
  <p:clrMapOvr>
    <a:masterClrMapping/>
  </p:clrMapOvr>
  <p:transition>
    <p:wipe dir="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Прямоугольник 1">
            <a:extLst>
              <a:ext uri="{FF2B5EF4-FFF2-40B4-BE49-F238E27FC236}">
                <a16:creationId xmlns:a16="http://schemas.microsoft.com/office/drawing/2014/main" id="{E0BFD474-AB77-454D-B3AA-E738F5888E01}"/>
              </a:ext>
            </a:extLst>
          </p:cNvPr>
          <p:cNvSpPr>
            <a:spLocks noChangeArrowheads="1"/>
          </p:cNvSpPr>
          <p:nvPr/>
        </p:nvSpPr>
        <p:spPr bwMode="auto">
          <a:xfrm>
            <a:off x="250825" y="260350"/>
            <a:ext cx="8569325" cy="3694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Если получение образцов для сравнительного исследования является частью судебной экспертизы, то оно производится экспертом. В этом случае сведения о производстве указанного действия эксперт отражает в своем заключении.</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При получении образцов помощь специалиста (экологов, санитарных врачей</a:t>
            </a:r>
            <a:r>
              <a:rPr lang="ru-RU" altLang="ru-RU" sz="1800" baseline="-250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зоологов, охотоведов, радиологов и других) заключается в консультировании (какие образцы нужны и в каком количестве, какие необходимы технические средства для получения образцов, условия для получения образцов, на соблюдение каких требований следует обратить особое внимание при получении образцов, какие приемы необходимо использовать, чтобы обеспечить требуемое качество и количество образцов), оказании практической помощи по получению образцов (по их изготовлению, упаковке) и при оценке результатов получения образцов.</a:t>
            </a:r>
            <a:endParaRPr lang="ru-RU" altLang="ru-RU" sz="1100">
              <a:latin typeface="Consolas" panose="020B0609020204030204" pitchFamily="49" charset="0"/>
              <a:cs typeface="Consolas" panose="020B0609020204030204" pitchFamily="49" charset="0"/>
            </a:endParaRPr>
          </a:p>
        </p:txBody>
      </p:sp>
      <p:sp>
        <p:nvSpPr>
          <p:cNvPr id="413698" name="Прямоугольник 2">
            <a:extLst>
              <a:ext uri="{FF2B5EF4-FFF2-40B4-BE49-F238E27FC236}">
                <a16:creationId xmlns:a16="http://schemas.microsoft.com/office/drawing/2014/main" id="{EF87811F-0E58-C745-BCF7-C4DE756B3697}"/>
              </a:ext>
            </a:extLst>
          </p:cNvPr>
          <p:cNvSpPr>
            <a:spLocks noChangeArrowheads="1"/>
          </p:cNvSpPr>
          <p:nvPr/>
        </p:nvSpPr>
        <p:spPr bwMode="auto">
          <a:xfrm>
            <a:off x="250825" y="4221163"/>
            <a:ext cx="8569325"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Предпочтительным является выезд эксперта на место происшествия, что обеспечит всестороннюю оценку экологического состояния места происшествия. На месте происшествия эксперт обязан провести покомпонентное описание природной среды и ландшафта в целом, состояния включенных экосистем, на выделенных участках произвести почвенные прикопки или разрезы с описанием состояния всех почвенных горизонтов, выявить наличие, характер и удаленность от МП потенциальных источников негативного антропогенного воздействия. </a:t>
            </a:r>
            <a:endParaRPr lang="ru-RU" altLang="ru-RU" sz="1800">
              <a:latin typeface="Arial" panose="020B0604020202020204" pitchFamily="34" charset="0"/>
            </a:endParaRPr>
          </a:p>
        </p:txBody>
      </p:sp>
    </p:spTree>
  </p:cSld>
  <p:clrMapOvr>
    <a:masterClrMapping/>
  </p:clrMapOvr>
  <p:transition>
    <p:wipe dir="r"/>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Прямоугольник 1">
            <a:extLst>
              <a:ext uri="{FF2B5EF4-FFF2-40B4-BE49-F238E27FC236}">
                <a16:creationId xmlns:a16="http://schemas.microsoft.com/office/drawing/2014/main" id="{611445B6-7EA0-4846-8933-B147BBBD8FFB}"/>
              </a:ext>
            </a:extLst>
          </p:cNvPr>
          <p:cNvSpPr>
            <a:spLocks noChangeArrowheads="1"/>
          </p:cNvSpPr>
          <p:nvPr/>
        </p:nvSpPr>
        <p:spPr bwMode="auto">
          <a:xfrm>
            <a:off x="250825" y="188913"/>
            <a:ext cx="8569325" cy="2446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Отбор образцов почв с каждого горизонта, проб водных объектов, объектов растительного и животного мира производится с участием специалиста эколога аккредитованной лаборатории, имеющего специальное оборудование и емкости для отбора проб.</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Если объектом судебно-экологического исследования является агроценоз (посевы, плантации, питомники и тому подобное) - требуются сведения о семенном (посадочном) материале, применяемой агротехнике, агрохимии (используемых удобрениях, ядохимикатах и пр.), данные гидрогеологии и схема отвода дождевых и талых вод с территории участка.</a:t>
            </a:r>
            <a:endParaRPr lang="ru-RU" altLang="ru-RU" sz="1700">
              <a:latin typeface="Consolas" panose="020B0609020204030204" pitchFamily="49" charset="0"/>
              <a:cs typeface="Consolas" panose="020B0609020204030204" pitchFamily="49" charset="0"/>
            </a:endParaRPr>
          </a:p>
        </p:txBody>
      </p:sp>
      <p:sp>
        <p:nvSpPr>
          <p:cNvPr id="414722" name="Прямоугольник 2">
            <a:extLst>
              <a:ext uri="{FF2B5EF4-FFF2-40B4-BE49-F238E27FC236}">
                <a16:creationId xmlns:a16="http://schemas.microsoft.com/office/drawing/2014/main" id="{390AB172-B30B-9F46-9C28-997F4AFFF7D0}"/>
              </a:ext>
            </a:extLst>
          </p:cNvPr>
          <p:cNvSpPr>
            <a:spLocks noChangeArrowheads="1"/>
          </p:cNvSpPr>
          <p:nvPr/>
        </p:nvSpPr>
        <p:spPr bwMode="auto">
          <a:xfrm>
            <a:off x="250825" y="2686050"/>
            <a:ext cx="8569325" cy="401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При назначении судебно-экспертного исследования естественных и искусственных биоценозов обязательными являются протокол осмотра места рассматриваемого события; образцы флоры (гербарий), подвергшейся негативному воздействию, и (или) фотоматериалы, отражающие указанное воздействие; почвенные образцы; выписка из гидрометеорологических сводок о погодных условиях, непосредственно предшествующих и следующих за рассматриваемым событием; сведения о хозяйственной деятельности в районе, подверженном негативному воздействию, результаты экологического мониторинга, представление плана существующих инженерных коммуникаций и сведений об их состоянии; данных о новом строительстве (снос зданий, рытье котлованов, проектируемые инженерные коммуникации и дороги; проект вырубки или пересадки зеленых насаждений) на территориях, расположенных вблизи места происшествия; данные о санитарно-эпидемиологическом состоянии участка; материалы гидрологических и геологических изысканий на месте происшествия и в непосредственной близости от него.</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Прямоугольник 1">
            <a:extLst>
              <a:ext uri="{FF2B5EF4-FFF2-40B4-BE49-F238E27FC236}">
                <a16:creationId xmlns:a16="http://schemas.microsoft.com/office/drawing/2014/main" id="{EF659A22-990C-5648-A750-D0CF8B09E473}"/>
              </a:ext>
            </a:extLst>
          </p:cNvPr>
          <p:cNvSpPr>
            <a:spLocks noChangeArrowheads="1"/>
          </p:cNvSpPr>
          <p:nvPr/>
        </p:nvSpPr>
        <p:spPr bwMode="auto">
          <a:xfrm>
            <a:off x="539750" y="260350"/>
            <a:ext cx="8208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Судебно-экспертное исследование генно-модифицированных организмов </a:t>
            </a:r>
            <a:endParaRPr lang="ru-RU" altLang="ru-RU" sz="1800">
              <a:latin typeface="Arial" panose="020B0604020202020204" pitchFamily="34" charset="0"/>
            </a:endParaRPr>
          </a:p>
        </p:txBody>
      </p:sp>
      <p:sp>
        <p:nvSpPr>
          <p:cNvPr id="415746" name="Прямоугольник 2">
            <a:extLst>
              <a:ext uri="{FF2B5EF4-FFF2-40B4-BE49-F238E27FC236}">
                <a16:creationId xmlns:a16="http://schemas.microsoft.com/office/drawing/2014/main" id="{771D0876-F15E-1443-B7AE-DD083A06B7B5}"/>
              </a:ext>
            </a:extLst>
          </p:cNvPr>
          <p:cNvSpPr>
            <a:spLocks noChangeArrowheads="1"/>
          </p:cNvSpPr>
          <p:nvPr/>
        </p:nvSpPr>
        <p:spPr bwMode="auto">
          <a:xfrm>
            <a:off x="250825" y="1065213"/>
            <a:ext cx="8642350" cy="2185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Судебная экспертиза генно-модифицированных организмов (далее ГМО</a:t>
            </a:r>
            <a:r>
              <a:rPr lang="ru-RU" altLang="ru-RU" sz="1700">
                <a:solidFill>
                  <a:srgbClr val="000000"/>
                </a:solidFill>
                <a:latin typeface="Arial" panose="020B0604020202020204" pitchFamily="34" charset="0"/>
                <a:cs typeface="Consolas" panose="020B0609020204030204" pitchFamily="49" charset="0"/>
              </a:rPr>
              <a:t>) проводится с целью установления количественного содержания генно-модифицированных источников (далее – ГМИ) растительного происхождения в пищевых продуктах, основанных на идентификации рекомбинантной ДНК с использованием метода полимеразной цепной реакции (далее - ПЦР) с детекцией в режиме реального времени (</a:t>
            </a:r>
            <a:r>
              <a:rPr lang="en-US" altLang="ru-RU" sz="1700">
                <a:solidFill>
                  <a:srgbClr val="000000"/>
                </a:solidFill>
                <a:latin typeface="Arial" panose="020B0604020202020204" pitchFamily="34" charset="0"/>
                <a:cs typeface="Consolas" panose="020B0609020204030204" pitchFamily="49" charset="0"/>
              </a:rPr>
              <a:t>RealTimePCR</a:t>
            </a:r>
            <a:r>
              <a:rPr lang="ru-RU" altLang="ru-RU" sz="1700">
                <a:solidFill>
                  <a:srgbClr val="000000"/>
                </a:solidFill>
                <a:latin typeface="Arial" panose="020B0604020202020204" pitchFamily="34" charset="0"/>
                <a:cs typeface="Consolas" panose="020B0609020204030204" pitchFamily="49" charset="0"/>
              </a:rPr>
              <a:t>) (в%), определения генетических конструкций для наиболее часто встречаемых на мировом и внутреннем продовольственном рынках генетически модифицированных растений.</a:t>
            </a:r>
            <a:r>
              <a:rPr lang="ru-RU" altLang="ru-RU" sz="1700">
                <a:latin typeface="Arial" panose="020B0604020202020204" pitchFamily="34" charset="0"/>
              </a:rPr>
              <a:t> </a:t>
            </a:r>
          </a:p>
        </p:txBody>
      </p:sp>
      <p:sp>
        <p:nvSpPr>
          <p:cNvPr id="415747" name="Прямоугольник 3">
            <a:extLst>
              <a:ext uri="{FF2B5EF4-FFF2-40B4-BE49-F238E27FC236}">
                <a16:creationId xmlns:a16="http://schemas.microsoft.com/office/drawing/2014/main" id="{67E4F77C-33EB-FE48-85EA-291B8F340BDC}"/>
              </a:ext>
            </a:extLst>
          </p:cNvPr>
          <p:cNvSpPr>
            <a:spLocks noChangeArrowheads="1"/>
          </p:cNvSpPr>
          <p:nvPr/>
        </p:nvSpPr>
        <p:spPr bwMode="auto">
          <a:xfrm>
            <a:off x="250825" y="3409950"/>
            <a:ext cx="8642350" cy="3138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Рассматриваемой экспертизой решаются следующие экспертные задачи</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выделение модифицированного ДНК из пищевого продукта;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проведение детекции модифицированного ДНК, выделенного из пищевого продукта в режиме реального времени;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процентного содержания генетически модифицированных источников в представленном пищевом продукте;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конкретного ГМИ, который был использован при производстве исследуемого продукта, с целью выявления разрешенных и неразрешенных для реализации в РК;</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количественное содержания ГМИ в пищевом продукте с целью решения вопроса о маркировке продукта.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Прямоугольник 1">
            <a:extLst>
              <a:ext uri="{FF2B5EF4-FFF2-40B4-BE49-F238E27FC236}">
                <a16:creationId xmlns:a16="http://schemas.microsoft.com/office/drawing/2014/main" id="{B09BF8D8-4051-7242-A598-BA31B30D7ABE}"/>
              </a:ext>
            </a:extLst>
          </p:cNvPr>
          <p:cNvSpPr>
            <a:spLocks noChangeArrowheads="1"/>
          </p:cNvSpPr>
          <p:nvPr/>
        </p:nvSpPr>
        <p:spPr bwMode="auto">
          <a:xfrm>
            <a:off x="250825" y="188913"/>
            <a:ext cx="8642350" cy="22955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dirty="0">
                <a:solidFill>
                  <a:srgbClr val="000000"/>
                </a:solidFill>
                <a:latin typeface="Arial" panose="020B0604020202020204" pitchFamily="34" charset="0"/>
                <a:cs typeface="Consolas" panose="020B0609020204030204" pitchFamily="49" charset="0"/>
              </a:rPr>
              <a:t>На разрешение экспертизы могут быть поставлены следующие вопросы</a:t>
            </a:r>
            <a:r>
              <a:rPr lang="ru-RU" altLang="ru-RU" sz="1800" dirty="0">
                <a:solidFill>
                  <a:srgbClr val="000000"/>
                </a:solidFill>
                <a:latin typeface="Arial" panose="020B0604020202020204" pitchFamily="34" charset="0"/>
                <a:cs typeface="Consolas" panose="020B0609020204030204" pitchFamily="49" charset="0"/>
              </a:rPr>
              <a:t>:</a:t>
            </a:r>
            <a:endParaRPr lang="ru-RU" altLang="ru-RU" sz="1100" dirty="0">
              <a:latin typeface="Consolas" panose="020B0609020204030204" pitchFamily="49" charset="0"/>
              <a:cs typeface="Consolas" panose="020B0609020204030204" pitchFamily="49" charset="0"/>
            </a:endParaRPr>
          </a:p>
          <a:p>
            <a:pPr>
              <a:lnSpc>
                <a:spcPct val="115000"/>
              </a:lnSpc>
              <a:spcBef>
                <a:spcPct val="0"/>
              </a:spcBef>
            </a:pPr>
            <a:r>
              <a:rPr lang="ru-RU" altLang="ru-RU" sz="1800" dirty="0">
                <a:solidFill>
                  <a:srgbClr val="000000"/>
                </a:solidFill>
                <a:latin typeface="Arial" panose="020B0604020202020204" pitchFamily="34" charset="0"/>
                <a:cs typeface="Consolas" panose="020B0609020204030204" pitchFamily="49" charset="0"/>
              </a:rPr>
              <a:t>содержатся ли в представленном на исследование пищевом продукте генно-модифицированные организмы, если да, то какие именно;</a:t>
            </a:r>
            <a:endParaRPr lang="ru-RU" altLang="ru-RU" sz="1100" dirty="0">
              <a:latin typeface="Consolas" panose="020B0609020204030204" pitchFamily="49" charset="0"/>
              <a:cs typeface="Consolas" panose="020B0609020204030204" pitchFamily="49" charset="0"/>
            </a:endParaRPr>
          </a:p>
          <a:p>
            <a:pPr>
              <a:lnSpc>
                <a:spcPct val="115000"/>
              </a:lnSpc>
              <a:spcBef>
                <a:spcPct val="0"/>
              </a:spcBef>
            </a:pPr>
            <a:r>
              <a:rPr lang="ru-RU" altLang="ru-RU" sz="1800" dirty="0">
                <a:solidFill>
                  <a:srgbClr val="000000"/>
                </a:solidFill>
                <a:latin typeface="Arial" panose="020B0604020202020204" pitchFamily="34" charset="0"/>
                <a:cs typeface="Consolas" panose="020B0609020204030204" pitchFamily="49" charset="0"/>
              </a:rPr>
              <a:t>каково содержание ГМО в представленном пищевом продукте; </a:t>
            </a:r>
            <a:endParaRPr lang="ru-RU" altLang="ru-RU" sz="1100" dirty="0">
              <a:latin typeface="Consolas" panose="020B0609020204030204" pitchFamily="49" charset="0"/>
              <a:cs typeface="Consolas" panose="020B0609020204030204" pitchFamily="49" charset="0"/>
            </a:endParaRPr>
          </a:p>
          <a:p>
            <a:pPr>
              <a:lnSpc>
                <a:spcPct val="115000"/>
              </a:lnSpc>
              <a:spcBef>
                <a:spcPct val="0"/>
              </a:spcBef>
            </a:pPr>
            <a:r>
              <a:rPr lang="ru-RU" altLang="ru-RU" sz="1800" dirty="0">
                <a:solidFill>
                  <a:srgbClr val="000000"/>
                </a:solidFill>
                <a:latin typeface="Arial" panose="020B0604020202020204" pitchFamily="34" charset="0"/>
                <a:cs typeface="Consolas" panose="020B0609020204030204" pitchFamily="49" charset="0"/>
              </a:rPr>
              <a:t>к какому типу, виду относится выделенный ГМИ;</a:t>
            </a:r>
            <a:endParaRPr lang="ru-RU" altLang="ru-RU" sz="1100" dirty="0">
              <a:latin typeface="Consolas" panose="020B0609020204030204" pitchFamily="49" charset="0"/>
              <a:cs typeface="Consolas" panose="020B0609020204030204" pitchFamily="49" charset="0"/>
            </a:endParaRPr>
          </a:p>
          <a:p>
            <a:pPr>
              <a:lnSpc>
                <a:spcPct val="115000"/>
              </a:lnSpc>
              <a:spcBef>
                <a:spcPct val="0"/>
              </a:spcBef>
            </a:pPr>
            <a:r>
              <a:rPr lang="ru-RU" altLang="ru-RU" sz="1800" dirty="0">
                <a:solidFill>
                  <a:srgbClr val="000000"/>
                </a:solidFill>
                <a:latin typeface="Arial" panose="020B0604020202020204" pitchFamily="34" charset="0"/>
                <a:cs typeface="Consolas" panose="020B0609020204030204" pitchFamily="49" charset="0"/>
              </a:rPr>
              <a:t>каково процентное содержание ГМИ в представленном образце.</a:t>
            </a:r>
            <a:endParaRPr lang="ru-RU" altLang="ru-RU" sz="1100" dirty="0">
              <a:latin typeface="Consolas" panose="020B0609020204030204" pitchFamily="49" charset="0"/>
              <a:cs typeface="Consolas" panose="020B0609020204030204" pitchFamily="49" charset="0"/>
            </a:endParaRPr>
          </a:p>
        </p:txBody>
      </p:sp>
      <p:sp>
        <p:nvSpPr>
          <p:cNvPr id="416770" name="Прямоугольник 2">
            <a:extLst>
              <a:ext uri="{FF2B5EF4-FFF2-40B4-BE49-F238E27FC236}">
                <a16:creationId xmlns:a16="http://schemas.microsoft.com/office/drawing/2014/main" id="{24115C77-E0C9-3E46-8220-4D3956F03C1F}"/>
              </a:ext>
            </a:extLst>
          </p:cNvPr>
          <p:cNvSpPr>
            <a:spLocks noChangeArrowheads="1"/>
          </p:cNvSpPr>
          <p:nvPr/>
        </p:nvSpPr>
        <p:spPr bwMode="auto">
          <a:xfrm>
            <a:off x="250825" y="2636838"/>
            <a:ext cx="8642350" cy="36941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dirty="0">
                <a:solidFill>
                  <a:srgbClr val="000000"/>
                </a:solidFill>
                <a:latin typeface="Arial" panose="020B0604020202020204" pitchFamily="34" charset="0"/>
                <a:cs typeface="Consolas" panose="020B0609020204030204" pitchFamily="49" charset="0"/>
              </a:rPr>
              <a:t>Объектами исследования являются:</a:t>
            </a:r>
            <a:endParaRPr lang="ru-RU" altLang="ru-RU" sz="1100" b="1" u="sng" dirty="0">
              <a:latin typeface="Consolas" panose="020B0609020204030204" pitchFamily="49" charset="0"/>
              <a:cs typeface="Consolas" panose="020B0609020204030204" pitchFamily="49" charset="0"/>
            </a:endParaRPr>
          </a:p>
          <a:p>
            <a:pPr algn="just">
              <a:spcBef>
                <a:spcPct val="0"/>
              </a:spcBef>
            </a:pPr>
            <a:r>
              <a:rPr lang="ru-RU" altLang="ru-RU" sz="1800" dirty="0">
                <a:solidFill>
                  <a:srgbClr val="000000"/>
                </a:solidFill>
                <a:latin typeface="Arial" panose="020B0604020202020204" pitchFamily="34" charset="0"/>
                <a:cs typeface="Consolas" panose="020B0609020204030204" pitchFamily="49" charset="0"/>
              </a:rPr>
              <a:t>пищевые продукты, в которых возможно содержащие генно-модифицированных организмов;</a:t>
            </a:r>
            <a:endParaRPr lang="ru-RU" altLang="ru-RU" sz="1100" dirty="0">
              <a:latin typeface="Consolas" panose="020B0609020204030204" pitchFamily="49" charset="0"/>
              <a:cs typeface="Consolas" panose="020B0609020204030204" pitchFamily="49" charset="0"/>
            </a:endParaRPr>
          </a:p>
          <a:p>
            <a:pPr algn="just">
              <a:spcBef>
                <a:spcPct val="0"/>
              </a:spcBef>
            </a:pPr>
            <a:r>
              <a:rPr lang="ru-RU" altLang="ru-RU" sz="1800" dirty="0">
                <a:solidFill>
                  <a:srgbClr val="000000"/>
                </a:solidFill>
                <a:latin typeface="Arial" panose="020B0604020202020204" pitchFamily="34" charset="0"/>
                <a:cs typeface="Consolas" panose="020B0609020204030204" pitchFamily="49" charset="0"/>
              </a:rPr>
              <a:t>техническая документация, содержащая сведения о маркировке ГМИ и количественном содержании в конкретных пищевых продуктах ГМИ;</a:t>
            </a:r>
            <a:endParaRPr lang="ru-RU" altLang="ru-RU" sz="1100" dirty="0">
              <a:latin typeface="Consolas" panose="020B0609020204030204" pitchFamily="49" charset="0"/>
              <a:cs typeface="Consolas" panose="020B0609020204030204" pitchFamily="49" charset="0"/>
            </a:endParaRPr>
          </a:p>
          <a:p>
            <a:pPr algn="just">
              <a:spcBef>
                <a:spcPct val="0"/>
              </a:spcBef>
            </a:pPr>
            <a:r>
              <a:rPr lang="ru-RU" altLang="ru-RU" sz="1800" dirty="0">
                <a:solidFill>
                  <a:srgbClr val="000000"/>
                </a:solidFill>
                <a:latin typeface="Arial" panose="020B0604020202020204" pitchFamily="34" charset="0"/>
                <a:cs typeface="Consolas" panose="020B0609020204030204" pitchFamily="49" charset="0"/>
              </a:rPr>
              <a:t>образцы пищевых продуктов, изъятые при отборе либо контрольном закупе, содержащие ГМИ;</a:t>
            </a:r>
            <a:endParaRPr lang="ru-RU" altLang="ru-RU" sz="1100" dirty="0">
              <a:latin typeface="Consolas" panose="020B0609020204030204" pitchFamily="49" charset="0"/>
              <a:cs typeface="Consolas" panose="020B0609020204030204" pitchFamily="49" charset="0"/>
            </a:endParaRPr>
          </a:p>
          <a:p>
            <a:pPr algn="just">
              <a:spcBef>
                <a:spcPct val="0"/>
              </a:spcBef>
            </a:pPr>
            <a:r>
              <a:rPr lang="ru-RU" altLang="ru-RU" sz="1800" dirty="0">
                <a:solidFill>
                  <a:srgbClr val="000000"/>
                </a:solidFill>
                <a:latin typeface="Arial" panose="020B0604020202020204" pitchFamily="34" charset="0"/>
                <a:cs typeface="Consolas" panose="020B0609020204030204" pitchFamily="49" charset="0"/>
              </a:rPr>
              <a:t>сравнительные образцы пищевых продуктов, не имеющих ГМИ, а также образцы организмов, не подвергавшихся генным мутациям; </a:t>
            </a:r>
            <a:endParaRPr lang="ru-RU" altLang="ru-RU" sz="1100" dirty="0">
              <a:latin typeface="Consolas" panose="020B0609020204030204" pitchFamily="49" charset="0"/>
              <a:cs typeface="Consolas" panose="020B0609020204030204" pitchFamily="49" charset="0"/>
            </a:endParaRPr>
          </a:p>
          <a:p>
            <a:pPr algn="just">
              <a:spcBef>
                <a:spcPct val="0"/>
              </a:spcBef>
            </a:pPr>
            <a:r>
              <a:rPr lang="ru-RU" altLang="ru-RU" sz="1800" dirty="0">
                <a:solidFill>
                  <a:srgbClr val="000000"/>
                </a:solidFill>
                <a:latin typeface="Arial" panose="020B0604020202020204" pitchFamily="34" charset="0"/>
                <a:cs typeface="Consolas" panose="020B0609020204030204" pitchFamily="49" charset="0"/>
              </a:rPr>
              <a:t>материалы уголовного или гражданского дела: протокола осмотра места происшествия, изъятия пищевых продуктов, содержащих ГМИ, а также иные материалы дела, которые могут иметь значение для решения поставленных вопросов. </a:t>
            </a:r>
            <a:endParaRPr lang="ru-RU" altLang="ru-RU" sz="1100" dirty="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Прямоугольник 1">
            <a:extLst>
              <a:ext uri="{FF2B5EF4-FFF2-40B4-BE49-F238E27FC236}">
                <a16:creationId xmlns:a16="http://schemas.microsoft.com/office/drawing/2014/main" id="{8DB488E2-AB9B-0740-B0C2-849F5A4C9784}"/>
              </a:ext>
            </a:extLst>
          </p:cNvPr>
          <p:cNvSpPr>
            <a:spLocks noChangeArrowheads="1"/>
          </p:cNvSpPr>
          <p:nvPr/>
        </p:nvSpPr>
        <p:spPr bwMode="auto">
          <a:xfrm>
            <a:off x="468313" y="336550"/>
            <a:ext cx="8207375" cy="61849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dirty="0">
                <a:solidFill>
                  <a:srgbClr val="000000"/>
                </a:solidFill>
                <a:latin typeface="Arial" panose="020B0604020202020204" pitchFamily="34" charset="0"/>
                <a:cs typeface="Consolas" panose="020B0609020204030204" pitchFamily="49" charset="0"/>
              </a:rPr>
              <a:t>Требования к объектам исследования:</a:t>
            </a:r>
            <a:endParaRPr lang="ru-RU" altLang="ru-RU" sz="1100" b="1" u="sng" dirty="0">
              <a:latin typeface="Consolas" panose="020B0609020204030204" pitchFamily="49" charset="0"/>
              <a:cs typeface="Consolas" panose="020B0609020204030204" pitchFamily="49" charset="0"/>
            </a:endParaRPr>
          </a:p>
          <a:p>
            <a:pPr algn="just">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1) Во избежание загрязнения объектов, которые могут содержать ГМИ при их изъятии, осмотре, упаковке необходимо соблюдать следующие правила:</a:t>
            </a:r>
            <a:endParaRPr lang="ru-RU" altLang="ru-RU" sz="1100" dirty="0">
              <a:latin typeface="Consolas" panose="020B0609020204030204" pitchFamily="49" charset="0"/>
              <a:cs typeface="Consolas" panose="020B0609020204030204" pitchFamily="49" charset="0"/>
            </a:endParaRPr>
          </a:p>
          <a:p>
            <a:pPr algn="just">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2) все процедуры при осмотре, изъятии, упаковке объектов исследования, предположительно содержащих ГМИ, следует проводить в перчатках, по возможности при осмотре разных объектов их менять;</a:t>
            </a:r>
            <a:endParaRPr lang="ru-RU" altLang="ru-RU" sz="1100" dirty="0">
              <a:latin typeface="Consolas" panose="020B0609020204030204" pitchFamily="49" charset="0"/>
              <a:cs typeface="Consolas" panose="020B0609020204030204" pitchFamily="49" charset="0"/>
            </a:endParaRPr>
          </a:p>
          <a:p>
            <a:pPr algn="just">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3) использовать только чистые инструменты или перед работой с новыми объектами каждый раз тщательно их промывать и стерилизовать спиртом;</a:t>
            </a:r>
            <a:endParaRPr lang="ru-RU" altLang="ru-RU" sz="1100" dirty="0">
              <a:latin typeface="Consolas" panose="020B0609020204030204" pitchFamily="49" charset="0"/>
              <a:cs typeface="Consolas" panose="020B0609020204030204" pitchFamily="49" charset="0"/>
            </a:endParaRPr>
          </a:p>
          <a:p>
            <a:pPr algn="just">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4) не прикасаться руками к пищевым продуктам, в которых возможно содержится ГМИ;</a:t>
            </a:r>
            <a:endParaRPr lang="ru-RU" altLang="ru-RU" sz="1100" dirty="0">
              <a:latin typeface="Consolas" panose="020B0609020204030204" pitchFamily="49" charset="0"/>
              <a:cs typeface="Consolas" panose="020B0609020204030204" pitchFamily="49" charset="0"/>
            </a:endParaRPr>
          </a:p>
          <a:p>
            <a:pPr algn="just">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5) при работе с объектами избегать разговоров, чиханья, кашля над объектами;</a:t>
            </a:r>
            <a:endParaRPr lang="ru-RU" altLang="ru-RU" sz="1100" dirty="0">
              <a:latin typeface="Consolas" panose="020B0609020204030204" pitchFamily="49" charset="0"/>
              <a:cs typeface="Consolas" panose="020B0609020204030204" pitchFamily="49" charset="0"/>
            </a:endParaRPr>
          </a:p>
          <a:p>
            <a:pPr algn="just">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6) при отборе и упаковке образцов не трогать части своего тела (лицо, нос, рот);</a:t>
            </a:r>
            <a:endParaRPr lang="ru-RU" altLang="ru-RU" sz="1100" dirty="0">
              <a:latin typeface="Consolas" panose="020B0609020204030204" pitchFamily="49" charset="0"/>
              <a:cs typeface="Consolas" panose="020B0609020204030204" pitchFamily="49" charset="0"/>
            </a:endParaRPr>
          </a:p>
          <a:p>
            <a:pPr algn="just">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7) объекты, находящиеся во влажном состоянии перед упаковкой необходимо как можно быстрее высушить в чистом помещении при комнатной температуре, избегая попадания прямых солнечных лучей и близости отопительных приборов;</a:t>
            </a:r>
            <a:endParaRPr lang="ru-RU" altLang="ru-RU" sz="1100" dirty="0">
              <a:latin typeface="Consolas" panose="020B0609020204030204" pitchFamily="49" charset="0"/>
              <a:cs typeface="Consolas" panose="020B0609020204030204" pitchFamily="49" charset="0"/>
            </a:endParaRPr>
          </a:p>
          <a:p>
            <a:pPr algn="just">
              <a:spcBef>
                <a:spcPct val="0"/>
              </a:spcBef>
              <a:buFontTx/>
              <a:buNone/>
            </a:pPr>
            <a:r>
              <a:rPr lang="ru-RU" altLang="ru-RU" sz="1800" dirty="0">
                <a:solidFill>
                  <a:srgbClr val="000000"/>
                </a:solidFill>
                <a:latin typeface="Arial" panose="020B0604020202020204" pitchFamily="34" charset="0"/>
                <a:cs typeface="Consolas" panose="020B0609020204030204" pitchFamily="49" charset="0"/>
              </a:rPr>
              <a:t>8) объекты необходимо упаковать в чистые новые (не бывшие ранее в употреблении) бумажные конверты. Заклеить, нанести соответствующие маркировочные данные.</a:t>
            </a:r>
            <a:endParaRPr lang="ru-RU" altLang="ru-RU" sz="1100" dirty="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головок 1">
            <a:extLst>
              <a:ext uri="{FF2B5EF4-FFF2-40B4-BE49-F238E27FC236}">
                <a16:creationId xmlns:a16="http://schemas.microsoft.com/office/drawing/2014/main" id="{1D6FECAB-8E91-FD4E-8524-7FFDBCB15CD4}"/>
              </a:ext>
            </a:extLst>
          </p:cNvPr>
          <p:cNvSpPr>
            <a:spLocks noGrp="1"/>
          </p:cNvSpPr>
          <p:nvPr>
            <p:ph type="title"/>
          </p:nvPr>
        </p:nvSpPr>
        <p:spPr>
          <a:xfrm>
            <a:off x="500063" y="214313"/>
            <a:ext cx="7786687" cy="571500"/>
          </a:xfrm>
          <a:prstGeom prst="roundRect">
            <a:avLst>
              <a:gd name="adj" fmla="val 16667"/>
            </a:avLst>
          </a:prstGeom>
          <a:solidFill>
            <a:schemeClr val="bg1"/>
          </a:solidFill>
          <a:ln w="28575">
            <a:solidFill>
              <a:schemeClr val="tx1"/>
            </a:solidFill>
            <a:round/>
            <a:headEnd/>
            <a:tailEnd/>
          </a:ln>
        </p:spPr>
        <p:txBody>
          <a:bodyPr/>
          <a:lstStyle/>
          <a:p>
            <a:r>
              <a:rPr lang="ru-RU" altLang="ru-RU" sz="1800" b="1">
                <a:latin typeface="Arial" panose="020B0604020202020204" pitchFamily="34" charset="0"/>
                <a:cs typeface="Arial" panose="020B0604020202020204" pitchFamily="34" charset="0"/>
              </a:rPr>
              <a:t>Особые требования законодатель предъявляет при назначении экспертизы вне экспертного учреждения </a:t>
            </a:r>
          </a:p>
        </p:txBody>
      </p:sp>
      <p:sp>
        <p:nvSpPr>
          <p:cNvPr id="62466" name="Содержимое 2">
            <a:extLst>
              <a:ext uri="{FF2B5EF4-FFF2-40B4-BE49-F238E27FC236}">
                <a16:creationId xmlns:a16="http://schemas.microsoft.com/office/drawing/2014/main" id="{B09417BD-C536-8342-89BA-0E3B3B425197}"/>
              </a:ext>
            </a:extLst>
          </p:cNvPr>
          <p:cNvSpPr>
            <a:spLocks noGrp="1"/>
          </p:cNvSpPr>
          <p:nvPr>
            <p:ph idx="1"/>
          </p:nvPr>
        </p:nvSpPr>
        <p:spPr>
          <a:xfrm>
            <a:off x="4857750" y="4500563"/>
            <a:ext cx="3357563" cy="1000125"/>
          </a:xfrm>
          <a:solidFill>
            <a:schemeClr val="bg1"/>
          </a:solidFill>
          <a:ln>
            <a:solidFill>
              <a:schemeClr val="tx1"/>
            </a:solidFill>
            <a:miter lim="800000"/>
            <a:headEnd/>
            <a:tailEnd/>
          </a:ln>
        </p:spPr>
        <p:txBody>
          <a:bodyPr/>
          <a:lstStyle/>
          <a:p>
            <a:pPr marL="0" indent="0">
              <a:buFont typeface="Arial" panose="020B0604020202020204" pitchFamily="34" charset="0"/>
              <a:buNone/>
            </a:pPr>
            <a:r>
              <a:rPr lang="ru-RU" altLang="ru-RU" sz="1800"/>
              <a:t>зафиксировать заявление, сделанные экспертом, и его ходатайства;</a:t>
            </a:r>
          </a:p>
        </p:txBody>
      </p:sp>
      <p:sp>
        <p:nvSpPr>
          <p:cNvPr id="62467" name="Прямоугольник 3">
            <a:extLst>
              <a:ext uri="{FF2B5EF4-FFF2-40B4-BE49-F238E27FC236}">
                <a16:creationId xmlns:a16="http://schemas.microsoft.com/office/drawing/2014/main" id="{512AB31F-688B-5A42-8CBE-EECC45E1740E}"/>
              </a:ext>
            </a:extLst>
          </p:cNvPr>
          <p:cNvSpPr>
            <a:spLocks noChangeArrowheads="1"/>
          </p:cNvSpPr>
          <p:nvPr/>
        </p:nvSpPr>
        <p:spPr bwMode="auto">
          <a:xfrm>
            <a:off x="1000125" y="1000125"/>
            <a:ext cx="687705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ru-RU" altLang="ru-RU" sz="1800" b="1">
                <a:latin typeface="Arial" panose="020B0604020202020204" pitchFamily="34" charset="0"/>
              </a:rPr>
              <a:t>В частности,  лицо, назначающее экспертизу, должно:</a:t>
            </a:r>
          </a:p>
        </p:txBody>
      </p:sp>
      <p:sp>
        <p:nvSpPr>
          <p:cNvPr id="62468" name="Прямоугольник 4">
            <a:extLst>
              <a:ext uri="{FF2B5EF4-FFF2-40B4-BE49-F238E27FC236}">
                <a16:creationId xmlns:a16="http://schemas.microsoft.com/office/drawing/2014/main" id="{657C8BB8-E9E5-5B4D-85AF-A08F98137B89}"/>
              </a:ext>
            </a:extLst>
          </p:cNvPr>
          <p:cNvSpPr>
            <a:spLocks noChangeArrowheads="1"/>
          </p:cNvSpPr>
          <p:nvPr/>
        </p:nvSpPr>
        <p:spPr bwMode="auto">
          <a:xfrm>
            <a:off x="571500" y="1571625"/>
            <a:ext cx="34290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удостовериться в личности предполагаемого эксперта, его компетентности;</a:t>
            </a:r>
          </a:p>
        </p:txBody>
      </p:sp>
      <p:sp>
        <p:nvSpPr>
          <p:cNvPr id="62469" name="Прямоугольник 5">
            <a:extLst>
              <a:ext uri="{FF2B5EF4-FFF2-40B4-BE49-F238E27FC236}">
                <a16:creationId xmlns:a16="http://schemas.microsoft.com/office/drawing/2014/main" id="{01662B84-A6FF-CD43-AA5D-4989A563DFAB}"/>
              </a:ext>
            </a:extLst>
          </p:cNvPr>
          <p:cNvSpPr>
            <a:spLocks noChangeArrowheads="1"/>
          </p:cNvSpPr>
          <p:nvPr/>
        </p:nvSpPr>
        <p:spPr bwMode="auto">
          <a:xfrm>
            <a:off x="4857750" y="1571625"/>
            <a:ext cx="335756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выяснить его отношения со всеми участниками процесса;</a:t>
            </a:r>
          </a:p>
        </p:txBody>
      </p:sp>
      <p:sp>
        <p:nvSpPr>
          <p:cNvPr id="62470" name="Прямоугольник 6">
            <a:extLst>
              <a:ext uri="{FF2B5EF4-FFF2-40B4-BE49-F238E27FC236}">
                <a16:creationId xmlns:a16="http://schemas.microsoft.com/office/drawing/2014/main" id="{7EC7ED6E-5352-A945-B7AC-93632F972785}"/>
              </a:ext>
            </a:extLst>
          </p:cNvPr>
          <p:cNvSpPr>
            <a:spLocks noChangeArrowheads="1"/>
          </p:cNvSpPr>
          <p:nvPr/>
        </p:nvSpPr>
        <p:spPr bwMode="auto">
          <a:xfrm>
            <a:off x="571500" y="2643188"/>
            <a:ext cx="34290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проверить, нет ли оснований к отводу эксперта;</a:t>
            </a:r>
          </a:p>
        </p:txBody>
      </p:sp>
      <p:sp>
        <p:nvSpPr>
          <p:cNvPr id="62471" name="Прямоугольник 7">
            <a:extLst>
              <a:ext uri="{FF2B5EF4-FFF2-40B4-BE49-F238E27FC236}">
                <a16:creationId xmlns:a16="http://schemas.microsoft.com/office/drawing/2014/main" id="{4D3828E1-B016-B140-8D76-6C814E3B0BA9}"/>
              </a:ext>
            </a:extLst>
          </p:cNvPr>
          <p:cNvSpPr>
            <a:spLocks noChangeArrowheads="1"/>
          </p:cNvSpPr>
          <p:nvPr/>
        </p:nvSpPr>
        <p:spPr bwMode="auto">
          <a:xfrm>
            <a:off x="4857750" y="2357438"/>
            <a:ext cx="335756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вынести постановление о назначении судебной экспертизы; </a:t>
            </a:r>
          </a:p>
        </p:txBody>
      </p:sp>
      <p:sp>
        <p:nvSpPr>
          <p:cNvPr id="62472" name="Прямоугольник 8">
            <a:extLst>
              <a:ext uri="{FF2B5EF4-FFF2-40B4-BE49-F238E27FC236}">
                <a16:creationId xmlns:a16="http://schemas.microsoft.com/office/drawing/2014/main" id="{B05645E7-AAE7-CD49-8139-EEF7995EEE32}"/>
              </a:ext>
            </a:extLst>
          </p:cNvPr>
          <p:cNvSpPr>
            <a:spLocks noChangeArrowheads="1"/>
          </p:cNvSpPr>
          <p:nvPr/>
        </p:nvSpPr>
        <p:spPr bwMode="auto">
          <a:xfrm>
            <a:off x="571500" y="3429000"/>
            <a:ext cx="34290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a:latin typeface="Arial" panose="020B0604020202020204" pitchFamily="34" charset="0"/>
              </a:rPr>
              <a:t>разъяснить эксперту права и обязанности, предусмотренные законодательством;</a:t>
            </a:r>
          </a:p>
        </p:txBody>
      </p:sp>
      <p:sp>
        <p:nvSpPr>
          <p:cNvPr id="62473" name="Прямоугольник 9">
            <a:extLst>
              <a:ext uri="{FF2B5EF4-FFF2-40B4-BE49-F238E27FC236}">
                <a16:creationId xmlns:a16="http://schemas.microsoft.com/office/drawing/2014/main" id="{3A46064E-F017-A442-A1F8-DC21D5A6F792}"/>
              </a:ext>
            </a:extLst>
          </p:cNvPr>
          <p:cNvSpPr>
            <a:spLocks noChangeArrowheads="1"/>
          </p:cNvSpPr>
          <p:nvPr/>
        </p:nvSpPr>
        <p:spPr bwMode="auto">
          <a:xfrm>
            <a:off x="4857750" y="3500438"/>
            <a:ext cx="335756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предупредить об уголовной ответственности за дачу заведомо ложного заключения;</a:t>
            </a:r>
          </a:p>
        </p:txBody>
      </p:sp>
      <p:sp>
        <p:nvSpPr>
          <p:cNvPr id="62474" name="Прямоугольник 10">
            <a:extLst>
              <a:ext uri="{FF2B5EF4-FFF2-40B4-BE49-F238E27FC236}">
                <a16:creationId xmlns:a16="http://schemas.microsoft.com/office/drawing/2014/main" id="{1D88BCE6-6B0B-2A49-9D37-57D24318F4FA}"/>
              </a:ext>
            </a:extLst>
          </p:cNvPr>
          <p:cNvSpPr>
            <a:spLocks noChangeArrowheads="1"/>
          </p:cNvSpPr>
          <p:nvPr/>
        </p:nvSpPr>
        <p:spPr bwMode="auto">
          <a:xfrm>
            <a:off x="571500" y="4429125"/>
            <a:ext cx="3429000"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сделать в постановлении отметку о выполнении названных действий, удостоверив ее подписью эксперта;</a:t>
            </a:r>
          </a:p>
        </p:txBody>
      </p:sp>
      <p:sp>
        <p:nvSpPr>
          <p:cNvPr id="62475" name="Прямоугольник 12">
            <a:extLst>
              <a:ext uri="{FF2B5EF4-FFF2-40B4-BE49-F238E27FC236}">
                <a16:creationId xmlns:a16="http://schemas.microsoft.com/office/drawing/2014/main" id="{81A9B369-7826-F648-98BC-05494BAA4C96}"/>
              </a:ext>
            </a:extLst>
          </p:cNvPr>
          <p:cNvSpPr>
            <a:spLocks noChangeArrowheads="1"/>
          </p:cNvSpPr>
          <p:nvPr/>
        </p:nvSpPr>
        <p:spPr bwMode="auto">
          <a:xfrm>
            <a:off x="2286000" y="5929313"/>
            <a:ext cx="4929188"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в случае отклонения ходатайства вынести мотивированное постановление.</a:t>
            </a:r>
          </a:p>
        </p:txBody>
      </p:sp>
      <p:cxnSp>
        <p:nvCxnSpPr>
          <p:cNvPr id="14" name="Прямая соединительная линия 13">
            <a:extLst>
              <a:ext uri="{FF2B5EF4-FFF2-40B4-BE49-F238E27FC236}">
                <a16:creationId xmlns:a16="http://schemas.microsoft.com/office/drawing/2014/main" id="{0C95315D-E04C-8845-98DD-D7EDE5C57FF8}"/>
              </a:ext>
            </a:extLst>
          </p:cNvPr>
          <p:cNvCxnSpPr>
            <a:stCxn id="62467" idx="2"/>
          </p:cNvCxnSpPr>
          <p:nvPr/>
        </p:nvCxnSpPr>
        <p:spPr>
          <a:xfrm rot="5400000">
            <a:off x="2154238" y="3644900"/>
            <a:ext cx="455930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75092270-1910-FF44-B2AE-D38400F4A5AC}"/>
              </a:ext>
            </a:extLst>
          </p:cNvPr>
          <p:cNvCxnSpPr>
            <a:stCxn id="62469" idx="1"/>
            <a:endCxn id="62467" idx="2"/>
          </p:cNvCxnSpPr>
          <p:nvPr/>
        </p:nvCxnSpPr>
        <p:spPr>
          <a:xfrm rot="10800000">
            <a:off x="4438650" y="1370013"/>
            <a:ext cx="419100" cy="49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102B1722-70E4-744E-977C-CA30B7BEFB89}"/>
              </a:ext>
            </a:extLst>
          </p:cNvPr>
          <p:cNvCxnSpPr>
            <a:stCxn id="62468" idx="3"/>
            <a:endCxn id="62467" idx="2"/>
          </p:cNvCxnSpPr>
          <p:nvPr/>
        </p:nvCxnSpPr>
        <p:spPr>
          <a:xfrm flipV="1">
            <a:off x="4000500" y="1370013"/>
            <a:ext cx="438150" cy="617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54BD1D84-F162-4C47-8971-20C0E9D4EB14}"/>
              </a:ext>
            </a:extLst>
          </p:cNvPr>
          <p:cNvCxnSpPr>
            <a:stCxn id="62470" idx="3"/>
            <a:endCxn id="62467" idx="2"/>
          </p:cNvCxnSpPr>
          <p:nvPr/>
        </p:nvCxnSpPr>
        <p:spPr>
          <a:xfrm flipV="1">
            <a:off x="4000500" y="1370013"/>
            <a:ext cx="438150" cy="156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567AE1D7-F963-2946-89B0-36911C34B56D}"/>
              </a:ext>
            </a:extLst>
          </p:cNvPr>
          <p:cNvCxnSpPr>
            <a:stCxn id="62471" idx="1"/>
            <a:endCxn id="62467" idx="2"/>
          </p:cNvCxnSpPr>
          <p:nvPr/>
        </p:nvCxnSpPr>
        <p:spPr>
          <a:xfrm rot="10800000">
            <a:off x="4438650" y="1370013"/>
            <a:ext cx="419100" cy="140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D68F9467-883C-5249-836B-AA07A515ED55}"/>
              </a:ext>
            </a:extLst>
          </p:cNvPr>
          <p:cNvCxnSpPr>
            <a:stCxn id="62467" idx="2"/>
            <a:endCxn id="62472" idx="3"/>
          </p:cNvCxnSpPr>
          <p:nvPr/>
        </p:nvCxnSpPr>
        <p:spPr>
          <a:xfrm rot="5400000">
            <a:off x="2982119" y="2388394"/>
            <a:ext cx="2474912" cy="438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1DD3B49F-0CB7-D841-BD00-46147B8AB574}"/>
              </a:ext>
            </a:extLst>
          </p:cNvPr>
          <p:cNvCxnSpPr>
            <a:stCxn id="62467" idx="2"/>
            <a:endCxn id="62473" idx="1"/>
          </p:cNvCxnSpPr>
          <p:nvPr/>
        </p:nvCxnSpPr>
        <p:spPr>
          <a:xfrm rot="16200000" flipH="1">
            <a:off x="3375025" y="2433638"/>
            <a:ext cx="2546350"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5FE720C8-4BDB-454D-A912-1E015E20D5E6}"/>
              </a:ext>
            </a:extLst>
          </p:cNvPr>
          <p:cNvCxnSpPr>
            <a:stCxn id="62467" idx="2"/>
            <a:endCxn id="62474" idx="3"/>
          </p:cNvCxnSpPr>
          <p:nvPr/>
        </p:nvCxnSpPr>
        <p:spPr>
          <a:xfrm rot="5400000">
            <a:off x="2420937" y="2949576"/>
            <a:ext cx="3597275" cy="438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57371CEF-A41F-A542-B44D-3F968AD47497}"/>
              </a:ext>
            </a:extLst>
          </p:cNvPr>
          <p:cNvCxnSpPr>
            <a:stCxn id="62467" idx="2"/>
            <a:endCxn id="62466" idx="1"/>
          </p:cNvCxnSpPr>
          <p:nvPr/>
        </p:nvCxnSpPr>
        <p:spPr>
          <a:xfrm rot="16200000" flipH="1">
            <a:off x="2832894" y="2975769"/>
            <a:ext cx="3630612"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Прямоугольник 2">
            <a:extLst>
              <a:ext uri="{FF2B5EF4-FFF2-40B4-BE49-F238E27FC236}">
                <a16:creationId xmlns:a16="http://schemas.microsoft.com/office/drawing/2014/main" id="{C9BE1D62-C01F-6D45-BA0D-CE7F4FFD4261}"/>
              </a:ext>
            </a:extLst>
          </p:cNvPr>
          <p:cNvSpPr>
            <a:spLocks noChangeArrowheads="1"/>
          </p:cNvSpPr>
          <p:nvPr/>
        </p:nvSpPr>
        <p:spPr bwMode="auto">
          <a:xfrm>
            <a:off x="419100" y="500063"/>
            <a:ext cx="8329613" cy="19764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Вещественные доказательства в период до назначения судебной экспертизы во избежание деструктивных изменений ГМИ хранятся в холодильнике в высушенном и упакованном виде. В крайних случаях, при его отсутствии - при комнатной температуре в сухом, прохладном помещении, вдали от прямого попадания солнечных лучей и отопительных приборов. </a:t>
            </a:r>
            <a:endParaRPr lang="ru-RU" altLang="ru-RU" sz="1100">
              <a:latin typeface="Consolas" panose="020B0609020204030204" pitchFamily="49" charset="0"/>
              <a:cs typeface="Consolas" panose="020B0609020204030204" pitchFamily="49" charset="0"/>
            </a:endParaRPr>
          </a:p>
        </p:txBody>
      </p:sp>
      <p:sp>
        <p:nvSpPr>
          <p:cNvPr id="418818" name="Прямоугольник 3">
            <a:extLst>
              <a:ext uri="{FF2B5EF4-FFF2-40B4-BE49-F238E27FC236}">
                <a16:creationId xmlns:a16="http://schemas.microsoft.com/office/drawing/2014/main" id="{C8EE0871-6E1E-B741-BB94-ED722A158299}"/>
              </a:ext>
            </a:extLst>
          </p:cNvPr>
          <p:cNvSpPr>
            <a:spLocks noChangeArrowheads="1"/>
          </p:cNvSpPr>
          <p:nvPr/>
        </p:nvSpPr>
        <p:spPr bwMode="auto">
          <a:xfrm>
            <a:off x="395288" y="2906713"/>
            <a:ext cx="8353425" cy="3416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Отбор образцов:</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от партии сырья или сыпучих продуктов отбирают общую пробу следующим образом: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от исследуемой партии сырья или сыпучих продуктов отбирают не менее 10 образцов проб (по 5 - 10 г) в одноразовый плотный полиэтиленовый пакет размером 20 х 30 см с использованием одноразовых хирургических перчаток и перемешивают, формируя общую пробу (50 - 100 г);</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из общей пробы отбирают среднюю пробу в 10 - 20 г, помещают в полиэтиленовый пакет с застежкой-молнией размером не более 10 </a:t>
            </a:r>
            <a:r>
              <a:rPr lang="en-US" altLang="ru-RU" sz="1800">
                <a:solidFill>
                  <a:srgbClr val="000000"/>
                </a:solidFill>
                <a:latin typeface="Arial" panose="020B0604020202020204" pitchFamily="34" charset="0"/>
                <a:cs typeface="Consolas" panose="020B0609020204030204" pitchFamily="49" charset="0"/>
              </a:rPr>
              <a:t>x</a:t>
            </a:r>
            <a:r>
              <a:rPr lang="ru-RU" altLang="ru-RU" sz="1800">
                <a:solidFill>
                  <a:srgbClr val="000000"/>
                </a:solidFill>
                <a:latin typeface="Arial" panose="020B0604020202020204" pitchFamily="34" charset="0"/>
                <a:cs typeface="Consolas" panose="020B0609020204030204" pitchFamily="49" charset="0"/>
              </a:rPr>
              <a:t>15 см, который, в свою очередь, помещают в одноразовый плотный полиэтиленовый пакет размером 20 х 30 см, опечатывают и отправляют на анализ.</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Прямоугольник 1">
            <a:extLst>
              <a:ext uri="{FF2B5EF4-FFF2-40B4-BE49-F238E27FC236}">
                <a16:creationId xmlns:a16="http://schemas.microsoft.com/office/drawing/2014/main" id="{0814594F-149D-DC4A-863B-481881C779E5}"/>
              </a:ext>
            </a:extLst>
          </p:cNvPr>
          <p:cNvSpPr>
            <a:spLocks noChangeArrowheads="1"/>
          </p:cNvSpPr>
          <p:nvPr/>
        </p:nvSpPr>
        <p:spPr bwMode="auto">
          <a:xfrm>
            <a:off x="323850" y="260350"/>
            <a:ext cx="8496300" cy="1754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От партии продуктов плотной консистенции отбирают общую пробу весом 10 - 50 г в одноразовый плотный полиэтиленовый пакет с застежкой-молнией размером не более 10 х 15 см, используя одноразовые перчатки и фламбированные (выдержанные в 96%-ном этаноле и обожженные в пламени газовой горелки) инструменты, опечатывают и отправляют на анализ.</a:t>
            </a:r>
            <a:endParaRPr lang="ru-RU" altLang="ru-RU" sz="1100">
              <a:latin typeface="Consolas" panose="020B0609020204030204" pitchFamily="49" charset="0"/>
              <a:cs typeface="Consolas" panose="020B0609020204030204" pitchFamily="49" charset="0"/>
            </a:endParaRPr>
          </a:p>
        </p:txBody>
      </p:sp>
      <p:sp>
        <p:nvSpPr>
          <p:cNvPr id="419842" name="Прямоугольник 2">
            <a:extLst>
              <a:ext uri="{FF2B5EF4-FFF2-40B4-BE49-F238E27FC236}">
                <a16:creationId xmlns:a16="http://schemas.microsoft.com/office/drawing/2014/main" id="{642614B4-6ADD-1742-BCBC-C49CB39448BA}"/>
              </a:ext>
            </a:extLst>
          </p:cNvPr>
          <p:cNvSpPr>
            <a:spLocks noChangeArrowheads="1"/>
          </p:cNvSpPr>
          <p:nvPr/>
        </p:nvSpPr>
        <p:spPr bwMode="auto">
          <a:xfrm>
            <a:off x="312738" y="2198688"/>
            <a:ext cx="8496300" cy="14779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Пробы жидких продуктов отбирают в чистые емкости из стекла или пластика с герметично закрывающимися крышками объемом не более 50 см</a:t>
            </a:r>
            <a:r>
              <a:rPr lang="ru-RU" altLang="ru-RU" sz="1800" baseline="30000">
                <a:solidFill>
                  <a:srgbClr val="000000"/>
                </a:solidFill>
                <a:latin typeface="Arial" panose="020B0604020202020204" pitchFamily="34" charset="0"/>
                <a:cs typeface="Consolas" panose="020B0609020204030204" pitchFamily="49" charset="0"/>
              </a:rPr>
              <a:t>3</a:t>
            </a:r>
            <a:r>
              <a:rPr lang="ru-RU" altLang="ru-RU" sz="1800">
                <a:solidFill>
                  <a:srgbClr val="000000"/>
                </a:solidFill>
                <a:latin typeface="Arial" panose="020B0604020202020204" pitchFamily="34" charset="0"/>
                <a:cs typeface="Consolas" panose="020B0609020204030204" pitchFamily="49" charset="0"/>
              </a:rPr>
              <a:t>, опечатывают и отправляют на анализ.</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При отборе проб составляют акт отбора проб, который вместе с отобранной пробой отправляют в лабораторию.</a:t>
            </a:r>
            <a:r>
              <a:rPr lang="en-US" altLang="ru-RU" sz="1800">
                <a:solidFill>
                  <a:srgbClr val="000000"/>
                </a:solidFill>
                <a:latin typeface="Arial" panose="020B0604020202020204" pitchFamily="34" charset="0"/>
                <a:cs typeface="Consolas" panose="020B0609020204030204" pitchFamily="49" charset="0"/>
              </a:rPr>
              <a:t>    </a:t>
            </a:r>
            <a:endParaRPr lang="ru-RU" altLang="ru-RU" sz="1800">
              <a:latin typeface="Arial" panose="020B0604020202020204" pitchFamily="34" charset="0"/>
            </a:endParaRPr>
          </a:p>
        </p:txBody>
      </p:sp>
      <p:sp>
        <p:nvSpPr>
          <p:cNvPr id="419843" name="Прямоугольник 3">
            <a:extLst>
              <a:ext uri="{FF2B5EF4-FFF2-40B4-BE49-F238E27FC236}">
                <a16:creationId xmlns:a16="http://schemas.microsoft.com/office/drawing/2014/main" id="{61438592-4376-E947-9FEA-E9B5A00E7C64}"/>
              </a:ext>
            </a:extLst>
          </p:cNvPr>
          <p:cNvSpPr>
            <a:spLocks noChangeArrowheads="1"/>
          </p:cNvSpPr>
          <p:nvPr/>
        </p:nvSpPr>
        <p:spPr bwMode="auto">
          <a:xfrm>
            <a:off x="312738" y="3860800"/>
            <a:ext cx="8496300" cy="2862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Условия хранения и транспортирования образцов</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Образцы сырья и продуктов хранят в течение 1 месяца (при необходимости повторного анализа) согласно условиям, указанным производителем продукта питания. Образцы скоропортящихся продуктов хранят в замороженном состоянии (при температуре минус 20 °С) в течение 1 месяца (при необходимости повторного анализа).</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Транспортирование образцов осуществляют при температуре, рекомендованной для хранения сырья или пищевого продукта. Длительность транспортирования не превышает сроков годности продукта.</a:t>
            </a:r>
            <a:r>
              <a:rPr lang="ru-RU" altLang="ru-RU" sz="1800">
                <a:latin typeface="Arial" panose="020B0604020202020204" pitchFamily="34" charset="0"/>
              </a:rPr>
              <a:t> </a:t>
            </a:r>
          </a:p>
        </p:txBody>
      </p:sp>
    </p:spTree>
  </p:cSld>
  <p:clrMapOvr>
    <a:masterClrMapping/>
  </p:clrMapOvr>
  <p:transition>
    <p:wipe dir="r"/>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Прямоугольник 1">
            <a:extLst>
              <a:ext uri="{FF2B5EF4-FFF2-40B4-BE49-F238E27FC236}">
                <a16:creationId xmlns:a16="http://schemas.microsoft.com/office/drawing/2014/main" id="{51C20230-F7E4-C341-A4B7-D1BFE5BB8DCC}"/>
              </a:ext>
            </a:extLst>
          </p:cNvPr>
          <p:cNvSpPr>
            <a:spLocks noChangeArrowheads="1"/>
          </p:cNvSpPr>
          <p:nvPr/>
        </p:nvSpPr>
        <p:spPr bwMode="auto">
          <a:xfrm>
            <a:off x="179388" y="98425"/>
            <a:ext cx="8640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51. СУДЕБНО-ЭКСПЕРТНОЕ РЕЛИГИОВЕДЧЕСКОЕ ИССЛЕДОВАНИЕ</a:t>
            </a:r>
            <a:r>
              <a:rPr lang="ru-RU" altLang="ru-RU" sz="1800" dirty="0">
                <a:latin typeface="Arial" panose="020B0604020202020204" pitchFamily="34" charset="0"/>
              </a:rPr>
              <a:t> </a:t>
            </a:r>
          </a:p>
        </p:txBody>
      </p:sp>
      <p:sp>
        <p:nvSpPr>
          <p:cNvPr id="420866" name="Прямоугольник 2">
            <a:extLst>
              <a:ext uri="{FF2B5EF4-FFF2-40B4-BE49-F238E27FC236}">
                <a16:creationId xmlns:a16="http://schemas.microsoft.com/office/drawing/2014/main" id="{FFC4AF33-58B5-E24D-AD37-F071410FDF00}"/>
              </a:ext>
            </a:extLst>
          </p:cNvPr>
          <p:cNvSpPr>
            <a:spLocks noChangeArrowheads="1"/>
          </p:cNvSpPr>
          <p:nvPr/>
        </p:nvSpPr>
        <p:spPr bwMode="auto">
          <a:xfrm>
            <a:off x="238125" y="585788"/>
            <a:ext cx="8640763" cy="1489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Обстоятельства, устанавливаемые в рамках данного исследования</a:t>
            </a:r>
            <a:r>
              <a:rPr lang="ru-RU" altLang="ru-RU" sz="1600">
                <a:solidFill>
                  <a:srgbClr val="000000"/>
                </a:solidFill>
                <a:latin typeface="Arial" panose="020B0604020202020204" pitchFamily="34" charset="0"/>
                <a:cs typeface="Consolas" panose="020B0609020204030204" pitchFamily="49" charset="0"/>
              </a:rPr>
              <a:t>: выявление в содержании объектов религиозного характера наличия или отсутствия признаков религиозного экстремизма, терроризма и судебно-экспертная оценка, выявленных в них признаков нетерпимости и призывов как информации, имеющей доказательственное значение.</a:t>
            </a:r>
            <a:endParaRPr lang="ru-RU" altLang="ru-RU" sz="1600">
              <a:latin typeface="Consolas" panose="020B0609020204030204" pitchFamily="49" charset="0"/>
              <a:cs typeface="Consolas" panose="020B0609020204030204" pitchFamily="49" charset="0"/>
            </a:endParaRPr>
          </a:p>
        </p:txBody>
      </p:sp>
      <p:sp>
        <p:nvSpPr>
          <p:cNvPr id="420867" name="Прямоугольник 3">
            <a:extLst>
              <a:ext uri="{FF2B5EF4-FFF2-40B4-BE49-F238E27FC236}">
                <a16:creationId xmlns:a16="http://schemas.microsoft.com/office/drawing/2014/main" id="{0E1EBF00-5DF7-B846-9ADF-0B1B0B95B81A}"/>
              </a:ext>
            </a:extLst>
          </p:cNvPr>
          <p:cNvSpPr>
            <a:spLocks noChangeArrowheads="1"/>
          </p:cNvSpPr>
          <p:nvPr/>
        </p:nvSpPr>
        <p:spPr bwMode="auto">
          <a:xfrm>
            <a:off x="238125" y="2187575"/>
            <a:ext cx="8640763" cy="1771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Предметом исследования объектов содержащих признаки религиозного экстремизма и терроризма</a:t>
            </a:r>
            <a:r>
              <a:rPr lang="ru-RU" altLang="ru-RU" sz="1600">
                <a:solidFill>
                  <a:srgbClr val="000000"/>
                </a:solidFill>
                <a:latin typeface="Arial" panose="020B0604020202020204" pitchFamily="34" charset="0"/>
                <a:cs typeface="Consolas" panose="020B0609020204030204" pitchFamily="49" charset="0"/>
              </a:rPr>
              <a:t> являются характеристики менталитета, присущие субъектам деятельности; деятельность (ее вид, тип, характер, направленность, масштабность, социальное предназначение); действия (гражданское и политическое поведение конкретных субъектов, участвующих в событиях, отраженных в объекте изучения).</a:t>
            </a:r>
            <a:endParaRPr lang="ru-RU" altLang="ru-RU" sz="1600">
              <a:latin typeface="Consolas" panose="020B0609020204030204" pitchFamily="49" charset="0"/>
              <a:cs typeface="Consolas" panose="020B0609020204030204" pitchFamily="49" charset="0"/>
            </a:endParaRPr>
          </a:p>
        </p:txBody>
      </p:sp>
      <p:sp>
        <p:nvSpPr>
          <p:cNvPr id="420868" name="Прямоугольник 4">
            <a:extLst>
              <a:ext uri="{FF2B5EF4-FFF2-40B4-BE49-F238E27FC236}">
                <a16:creationId xmlns:a16="http://schemas.microsoft.com/office/drawing/2014/main" id="{06EB8BBE-7768-F24E-8FAB-CF3FB5EDF684}"/>
              </a:ext>
            </a:extLst>
          </p:cNvPr>
          <p:cNvSpPr>
            <a:spLocks noChangeArrowheads="1"/>
          </p:cNvSpPr>
          <p:nvPr/>
        </p:nvSpPr>
        <p:spPr bwMode="auto">
          <a:xfrm>
            <a:off x="257175" y="4067175"/>
            <a:ext cx="8640763" cy="2644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Задачи, решаемые в рамках судебной религиоведческой экспертизы</a:t>
            </a:r>
            <a:r>
              <a:rPr lang="ru-RU" altLang="ru-RU" sz="1600">
                <a:solidFill>
                  <a:srgbClr val="000000"/>
                </a:solidFill>
                <a:latin typeface="Arial" panose="020B0604020202020204" pitchFamily="34" charset="0"/>
                <a:cs typeface="Consolas" panose="020B0609020204030204" pitchFamily="49" charset="0"/>
              </a:rPr>
              <a:t>:</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определение идей религиозного направления, течения в исследуемых материалах;</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взглядов по отношению к другим расам, нациям, религиям;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дефиниция значения теологической терминологии исламского толка, в каком контексте употребляются и к кому обращены;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выявление высказываний, обращений в исследуемом тексте пропагандирующих идеи "джихада" и самопожертвования по религиозным мотивам;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определение религиозности текста;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 каком контексте проповедуются религиозные проповеди, к кому они обращены, содержание, виды проповеди.</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Прямоугольник 1">
            <a:extLst>
              <a:ext uri="{FF2B5EF4-FFF2-40B4-BE49-F238E27FC236}">
                <a16:creationId xmlns:a16="http://schemas.microsoft.com/office/drawing/2014/main" id="{56D68581-58F3-1140-B93E-C7961AE1D9BB}"/>
              </a:ext>
            </a:extLst>
          </p:cNvPr>
          <p:cNvSpPr>
            <a:spLocks noChangeArrowheads="1"/>
          </p:cNvSpPr>
          <p:nvPr/>
        </p:nvSpPr>
        <p:spPr bwMode="auto">
          <a:xfrm>
            <a:off x="250825" y="236538"/>
            <a:ext cx="8642350" cy="6384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Вопросы, решаемые в рамках данной экспертизы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является ли исследуемый текст религиозным;</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 какому религиозному течению относятся идеи, содержащиеся в текстах исследуемых материалов;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относится ли исследуемый текст к религиозной организации /наименование/;</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в каком значении используются религиозные термины в контексте разговоров, материала /указывается религиозный термин/;</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содержатся ли в материалах идеи насилия, войны и самопожертвования по религиозным убеждениям;</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к кому обращены слова /религиозные термины, слова/;</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имеется ли в тексте пропаганда /проповедование к совершению насильственных действий /убийству, совершение карательных действий по религиозным мотивам/;</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имеется ли в тексте пропаганда войны по религиозным мотивам (например, джихада) на территории /наименование территории/;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имеются ли в представленном тексте идея религиозной вражды одной религиозной группы против другой;</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имеются ли в представленном тексте проповедование идеи о превосходстве одной религии и неполноценности другой;</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содержатся ли в объектах сведения, направленные на обучение изготовлению самодельных взрывных устройств для совершения насильственных действий по религиозным мотивам, убеждению;</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содержатся ли в исследуемых текстах идеи, проповедующие установление теократического строя на территории РК.</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Прямоугольник 1">
            <a:extLst>
              <a:ext uri="{FF2B5EF4-FFF2-40B4-BE49-F238E27FC236}">
                <a16:creationId xmlns:a16="http://schemas.microsoft.com/office/drawing/2014/main" id="{A43EEBC5-42DE-534E-9936-1D8175B37B51}"/>
              </a:ext>
            </a:extLst>
          </p:cNvPr>
          <p:cNvSpPr>
            <a:spLocks noChangeArrowheads="1"/>
          </p:cNvSpPr>
          <p:nvPr/>
        </p:nvSpPr>
        <p:spPr bwMode="auto">
          <a:xfrm>
            <a:off x="250825" y="260350"/>
            <a:ext cx="8713788" cy="646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экспертизы являются</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в которых с помощью различных технических средств запечатлена информация, отражающая субъективное отношение автора к какому-либо определенному объективному факту действительности;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реальные (овеществленные, опредмеченные) объекты, представленные для экспертизы (текстовые документы, аудио и видеозаписи, изображение, символика и так далее) – так называемое "узкое" понимание;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фрагмент социальной реальности, в которой разворачиваются события и действия, ставшие проблематичными для оперативного исследования (расследования) с целью установления их как фактов соответствия/ несоответствия чему-либо (социальному контексту жизни, правовым нормам деятельности и др.) – так называемое "расширенное" понимание;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печатная периодика (книги, брошюры, журналы, буклеты, листовки, обращения, плакаты, билборды и тому подобное);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рукописные тексты;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записи на электронных носителях информации (флешнакопители, диски, видео, аудиокассеты, микрофлешкарты, записи на мобильных устройствах);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изображение, иллюстрация;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информация, зафиксированная в интернет сети (личные записи, переговоры, сообщения в социальных сетях интернета).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объекты аудитивного характера (аудиозаписи);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объекты вербального, в том числе и письменно-речевого характера;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объекты визуального (зрительного) характера.</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Прямоугольник 1">
            <a:extLst>
              <a:ext uri="{FF2B5EF4-FFF2-40B4-BE49-F238E27FC236}">
                <a16:creationId xmlns:a16="http://schemas.microsoft.com/office/drawing/2014/main" id="{BC172E7B-2F55-7841-91E3-71D73FADBC5E}"/>
              </a:ext>
            </a:extLst>
          </p:cNvPr>
          <p:cNvSpPr>
            <a:spLocks noChangeArrowheads="1"/>
          </p:cNvSpPr>
          <p:nvPr/>
        </p:nvSpPr>
        <p:spPr bwMode="auto">
          <a:xfrm>
            <a:off x="611188" y="476250"/>
            <a:ext cx="7921625" cy="19764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Не допускается подвергать объекты какому-либо механическому воздействию: открывать защитные планки видеокассет, раскручивать скрепляющие их винты; каким-либо образом повреждать корпуса аудио- видеокассет и упаковочные коробки кинолент; скреплять киноленты скрепками, скобами, каким-либо образом изменять их форму.</a:t>
            </a:r>
            <a:endParaRPr lang="ru-RU" altLang="ru-RU" sz="1100">
              <a:latin typeface="Consolas" panose="020B0609020204030204" pitchFamily="49" charset="0"/>
              <a:cs typeface="Consolas" panose="020B0609020204030204" pitchFamily="49" charset="0"/>
            </a:endParaRPr>
          </a:p>
        </p:txBody>
      </p:sp>
      <p:sp>
        <p:nvSpPr>
          <p:cNvPr id="423938" name="Прямоугольник 2">
            <a:extLst>
              <a:ext uri="{FF2B5EF4-FFF2-40B4-BE49-F238E27FC236}">
                <a16:creationId xmlns:a16="http://schemas.microsoft.com/office/drawing/2014/main" id="{B998AEA2-DC33-8F46-95CE-A1E2888F7039}"/>
              </a:ext>
            </a:extLst>
          </p:cNvPr>
          <p:cNvSpPr>
            <a:spLocks noChangeArrowheads="1"/>
          </p:cNvSpPr>
          <p:nvPr/>
        </p:nvSpPr>
        <p:spPr bwMode="auto">
          <a:xfrm>
            <a:off x="598488" y="2768600"/>
            <a:ext cx="7921625" cy="1339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Необходимо принять меры, предохраняющие от возможного размагничивания аудио-, видеокассет и, тем самым, уничтожения имеющейся на них информации. Их следует хранить вдали от источников статического электричества, магнитных полей.</a:t>
            </a:r>
            <a:endParaRPr lang="ru-RU" altLang="ru-RU" sz="1100">
              <a:latin typeface="Consolas" panose="020B0609020204030204" pitchFamily="49" charset="0"/>
              <a:cs typeface="Consolas" panose="020B0609020204030204" pitchFamily="49" charset="0"/>
            </a:endParaRPr>
          </a:p>
        </p:txBody>
      </p:sp>
      <p:sp>
        <p:nvSpPr>
          <p:cNvPr id="423939" name="Прямоугольник 3">
            <a:extLst>
              <a:ext uri="{FF2B5EF4-FFF2-40B4-BE49-F238E27FC236}">
                <a16:creationId xmlns:a16="http://schemas.microsoft.com/office/drawing/2014/main" id="{850BCB58-B839-A041-9DE4-9EEF12C4E6A7}"/>
              </a:ext>
            </a:extLst>
          </p:cNvPr>
          <p:cNvSpPr>
            <a:spLocks noChangeArrowheads="1"/>
          </p:cNvSpPr>
          <p:nvPr/>
        </p:nvSpPr>
        <p:spPr bwMode="auto">
          <a:xfrm>
            <a:off x="598488" y="4432300"/>
            <a:ext cx="7921625" cy="703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Конкретный человек как физическое лицо, либо группа людей объектами религиоведческой экспертизы не являются.</a:t>
            </a:r>
            <a:r>
              <a:rPr lang="en-US" altLang="ru-RU" sz="1800">
                <a:solidFill>
                  <a:srgbClr val="000000"/>
                </a:solidFill>
                <a:latin typeface="Arial" panose="020B0604020202020204" pitchFamily="34" charset="0"/>
                <a:cs typeface="Consolas" panose="020B0609020204030204" pitchFamily="49" charset="0"/>
              </a:rPr>
              <a:t> </a:t>
            </a:r>
            <a:endParaRPr lang="ru-RU" altLang="ru-RU" sz="1800">
              <a:latin typeface="Arial" panose="020B0604020202020204" pitchFamily="34" charset="0"/>
            </a:endParaRPr>
          </a:p>
        </p:txBody>
      </p:sp>
      <p:sp>
        <p:nvSpPr>
          <p:cNvPr id="423940" name="Прямоугольник 4">
            <a:extLst>
              <a:ext uri="{FF2B5EF4-FFF2-40B4-BE49-F238E27FC236}">
                <a16:creationId xmlns:a16="http://schemas.microsoft.com/office/drawing/2014/main" id="{124E846A-1639-A44A-AB00-BB804969E94A}"/>
              </a:ext>
            </a:extLst>
          </p:cNvPr>
          <p:cNvSpPr>
            <a:spLocks noChangeArrowheads="1"/>
          </p:cNvSpPr>
          <p:nvPr/>
        </p:nvSpPr>
        <p:spPr bwMode="auto">
          <a:xfrm>
            <a:off x="598488" y="5516563"/>
            <a:ext cx="7921625" cy="647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В компетенцию судебной религиоведческой экспертизы не входит решение правовых вопросов.</a:t>
            </a:r>
            <a:endParaRPr lang="ru-RU" altLang="ru-RU" sz="1800">
              <a:latin typeface="Arial" panose="020B0604020202020204" pitchFamily="34" charset="0"/>
            </a:endParaRPr>
          </a:p>
        </p:txBody>
      </p:sp>
    </p:spTree>
  </p:cSld>
  <p:clrMapOvr>
    <a:masterClrMapping/>
  </p:clrMapOvr>
  <p:transition>
    <p:wipe dir="r"/>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Прямоугольник 1">
            <a:extLst>
              <a:ext uri="{FF2B5EF4-FFF2-40B4-BE49-F238E27FC236}">
                <a16:creationId xmlns:a16="http://schemas.microsoft.com/office/drawing/2014/main" id="{0C230647-4157-4D47-A19A-28823B49264E}"/>
              </a:ext>
            </a:extLst>
          </p:cNvPr>
          <p:cNvSpPr>
            <a:spLocks noChangeArrowheads="1"/>
          </p:cNvSpPr>
          <p:nvPr/>
        </p:nvSpPr>
        <p:spPr bwMode="auto">
          <a:xfrm>
            <a:off x="395288" y="260350"/>
            <a:ext cx="828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52. СУДЕБНО-ЭКСПЕРТНОЕ ИССЛЕДОВАНИЕ ЖЕЛЕЗНОДОРОЖНОГО ТРАНСПОРТА</a:t>
            </a:r>
            <a:r>
              <a:rPr lang="ru-RU" altLang="ru-RU" sz="1800" dirty="0">
                <a:latin typeface="Arial" panose="020B0604020202020204" pitchFamily="34" charset="0"/>
              </a:rPr>
              <a:t> </a:t>
            </a:r>
          </a:p>
        </p:txBody>
      </p:sp>
      <p:sp>
        <p:nvSpPr>
          <p:cNvPr id="424962" name="Прямоугольник 2">
            <a:extLst>
              <a:ext uri="{FF2B5EF4-FFF2-40B4-BE49-F238E27FC236}">
                <a16:creationId xmlns:a16="http://schemas.microsoft.com/office/drawing/2014/main" id="{3FB94B87-414E-C041-AF91-C4A1049BB86D}"/>
              </a:ext>
            </a:extLst>
          </p:cNvPr>
          <p:cNvSpPr>
            <a:spLocks noChangeArrowheads="1"/>
          </p:cNvSpPr>
          <p:nvPr/>
        </p:nvSpPr>
        <p:spPr bwMode="auto">
          <a:xfrm>
            <a:off x="395288" y="896938"/>
            <a:ext cx="8424862" cy="3694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Задачи, решаемые в рамках экспертизы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обстоятельств, при которых произошло нарушение безопасности движения;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причин нарушения безопасности движения;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недостатков в проведении технологической, профилактической работы по предупреждению нарушений безопасности движения;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выявление состояния, результатов технического обслуживания, ремонта и использования технических средств, предназначенных для предупреждения нарушений безопасности движения;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выявление нарушения технологии технического обслуживания и ремонта технических средств, отказов, вызвавших нарушение безопасности движения или способствовавших этому.</a:t>
            </a:r>
            <a:endParaRPr lang="ru-RU" altLang="ru-RU" sz="1100">
              <a:latin typeface="Consolas" panose="020B0609020204030204" pitchFamily="49" charset="0"/>
              <a:cs typeface="Consolas" panose="020B0609020204030204" pitchFamily="49" charset="0"/>
            </a:endParaRPr>
          </a:p>
        </p:txBody>
      </p:sp>
      <p:sp>
        <p:nvSpPr>
          <p:cNvPr id="424963" name="Прямоугольник 3">
            <a:extLst>
              <a:ext uri="{FF2B5EF4-FFF2-40B4-BE49-F238E27FC236}">
                <a16:creationId xmlns:a16="http://schemas.microsoft.com/office/drawing/2014/main" id="{839C8774-6556-0A4D-BD07-A0618803EBFB}"/>
              </a:ext>
            </a:extLst>
          </p:cNvPr>
          <p:cNvSpPr>
            <a:spLocks noChangeArrowheads="1"/>
          </p:cNvSpPr>
          <p:nvPr/>
        </p:nvSpPr>
        <p:spPr bwMode="auto">
          <a:xfrm>
            <a:off x="395288" y="4724400"/>
            <a:ext cx="8424862" cy="16589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В случаях необходимости установления обстоятельств столкновений поездов целесообразно ставить на разрешение судебной экспертизы следующие вопросы: </a:t>
            </a:r>
            <a:endParaRPr lang="ru-RU" altLang="ru-RU" sz="11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каково техническое состояние узлов и приборов локомотивов и вагонов;</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pPr>
            <a:r>
              <a:rPr lang="ru-RU" altLang="ru-RU" sz="1800">
                <a:solidFill>
                  <a:srgbClr val="000000"/>
                </a:solidFill>
                <a:latin typeface="Arial" panose="020B0604020202020204" pitchFamily="34" charset="0"/>
                <a:cs typeface="Consolas" panose="020B0609020204030204" pitchFamily="49" charset="0"/>
              </a:rPr>
              <a:t>правильность ведения поезда и иных обстоятельств его движения;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Прямоугольник 1">
            <a:extLst>
              <a:ext uri="{FF2B5EF4-FFF2-40B4-BE49-F238E27FC236}">
                <a16:creationId xmlns:a16="http://schemas.microsoft.com/office/drawing/2014/main" id="{87E05703-663C-114C-9EAF-08306A6B4B7C}"/>
              </a:ext>
            </a:extLst>
          </p:cNvPr>
          <p:cNvSpPr>
            <a:spLocks noChangeArrowheads="1"/>
          </p:cNvSpPr>
          <p:nvPr/>
        </p:nvSpPr>
        <p:spPr bwMode="auto">
          <a:xfrm>
            <a:off x="179388" y="476250"/>
            <a:ext cx="8785225" cy="62785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каково техническое состояние стрелочных переводов, устройств сигнализации, централизации и блокировки;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были ли соблюдены порядок и правильность организации и руководства движением поездов;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были ли соблюдены порядок и правильность организации и руководства маневровыми работами;</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какова техническая причина столкновения поездов;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какова была скорость движения поездов перед столкновением;</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принимались ли меры к экстренной остановке поезда;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была ли неисправна тормозная система поезда;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правильно ли действовали устройства СЦБ при движении поездов до крушения;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какова причина неисправности прибора АЛСН на электровозе, был ли он неисправен еще до установки на локомотив;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находились ли в исправном состоянии до крушения: локомотив, приборы для управления и сигнализации. Если нет, то какие имелись дефекты;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была ли в неисправном состоянии тормозная система поезд;</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каковы причины обнаруженных дефектов, когда они появились, могли ли быть обнаружены заблаговременно;</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находились ли в исправном состоянии стрелочные переводы; соответствовали ли показания сигналов светофоров положению стрелок; </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какие дефекты стрелочных переводов могли вызвать движение по неправильному маршруту;</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какие нарушения допущены при проведении маневровой работы;</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находились ли в исправном состоянии устройства СЦБ и блок- аппаратура; Если нет, то в чем заключалась неисправность.</a:t>
            </a:r>
            <a:endParaRPr lang="ru-RU" altLang="ru-RU" sz="1600">
              <a:latin typeface="Consolas" panose="020B0609020204030204" pitchFamily="49" charset="0"/>
              <a:cs typeface="Consolas" panose="020B0609020204030204" pitchFamily="49" charset="0"/>
            </a:endParaRPr>
          </a:p>
        </p:txBody>
      </p:sp>
      <p:sp>
        <p:nvSpPr>
          <p:cNvPr id="425986" name="Прямоугольник 2">
            <a:extLst>
              <a:ext uri="{FF2B5EF4-FFF2-40B4-BE49-F238E27FC236}">
                <a16:creationId xmlns:a16="http://schemas.microsoft.com/office/drawing/2014/main" id="{61991ADF-0F4F-E045-9316-8F4F6AB9E3A7}"/>
              </a:ext>
            </a:extLst>
          </p:cNvPr>
          <p:cNvSpPr>
            <a:spLocks noChangeArrowheads="1"/>
          </p:cNvSpPr>
          <p:nvPr/>
        </p:nvSpPr>
        <p:spPr bwMode="auto">
          <a:xfrm>
            <a:off x="2938463" y="14288"/>
            <a:ext cx="3267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Вопросы – (продолжение):</a:t>
            </a:r>
          </a:p>
        </p:txBody>
      </p:sp>
    </p:spTree>
  </p:cSld>
  <p:clrMapOvr>
    <a:masterClrMapping/>
  </p:clrMapOvr>
  <p:transition>
    <p:wipe dir="r"/>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Прямоугольник 1">
            <a:extLst>
              <a:ext uri="{FF2B5EF4-FFF2-40B4-BE49-F238E27FC236}">
                <a16:creationId xmlns:a16="http://schemas.microsoft.com/office/drawing/2014/main" id="{03FC0F07-AEC1-4049-9A15-F2278055C2C8}"/>
              </a:ext>
            </a:extLst>
          </p:cNvPr>
          <p:cNvSpPr>
            <a:spLocks noChangeArrowheads="1"/>
          </p:cNvSpPr>
          <p:nvPr/>
        </p:nvSpPr>
        <p:spPr bwMode="auto">
          <a:xfrm>
            <a:off x="107950" y="188913"/>
            <a:ext cx="8856663" cy="65547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Сход с рельсов локомотива или вагонов может быть обусловлен различными причинами, в частности дефектами пути (насыпи, балластной призмы, шпал, рельсов), либо неисправностью подвижного состава (излом осей, падение оторвавшихся деталей под колеса и т. п.), либо неправильным руководством движением. Нередки случаи, когда происшествие обусловлено сочетанием нескольких различных причин.</a:t>
            </a:r>
            <a:endParaRPr lang="ru-RU" altLang="ru-RU" sz="1500">
              <a:latin typeface="Consolas" panose="020B0609020204030204" pitchFamily="49" charset="0"/>
              <a:cs typeface="Consolas" panose="020B0609020204030204" pitchFamily="49" charset="0"/>
            </a:endParaRPr>
          </a:p>
          <a:p>
            <a:pPr algn="ct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 </a:t>
            </a:r>
            <a:r>
              <a:rPr lang="en-US"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В этом случае могут быть поставлены следующие вопросы: </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какова техническая причина схода с рельсов поезда (локомотива, вагонов);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явился ли дефект пути (стрелки, рельса, шпал) причиной схода с рельсов или этот дефект возник в результате крушения;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явился ли излом шейки оси причиной схода с рельсов (вагона, локомотива) или он произошел в результате крушения;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какой вагон в поезде первым сошел с рельсов, на каком участке пути начался сход;</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какова была скорость движения поезда перед крушением; Принимались ли меры экстренного торможения;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какова давность образования дефектов рельсов, стрелочных переводов, осей вагонов, буксовых узлов;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были ли дефекты, вызвавшие крушение, скрытыми или явными; какими способами их можно было обнаружить;</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не появились ли дефекты пути (подвижного состава) в результате: сверхпредельного износа, недостатков содержания;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принимались ли меры к ограничению скорости движения поезда по аварийному (ремонтному) участку пути поездной бригадой, диспетчерской службой, руководством ремонтными работами;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правильно ли был сформирован состав;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правильно ли была произведена погрузка; какие дефекты погрузки могли привести к падению предметов на рельсы, к развалу груза;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не были ли превышены нормы погрузки;</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также могут быть поставлены иные вопросы.</a:t>
            </a:r>
            <a:r>
              <a:rPr lang="ru-RU" altLang="ru-RU" sz="1500">
                <a:latin typeface="Arial" panose="020B0604020202020204" pitchFamily="34" charset="0"/>
              </a:rPr>
              <a:t> </a:t>
            </a:r>
          </a:p>
        </p:txBody>
      </p:sp>
    </p:spTree>
  </p:cSld>
  <p:clrMapOvr>
    <a:masterClrMapping/>
  </p:clrMapOvr>
  <p:transition>
    <p:wipe dir="r"/>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Прямоугольник 1">
            <a:extLst>
              <a:ext uri="{FF2B5EF4-FFF2-40B4-BE49-F238E27FC236}">
                <a16:creationId xmlns:a16="http://schemas.microsoft.com/office/drawing/2014/main" id="{68366C58-5BD3-4E44-9119-21072AAE3B8F}"/>
              </a:ext>
            </a:extLst>
          </p:cNvPr>
          <p:cNvSpPr>
            <a:spLocks noChangeArrowheads="1"/>
          </p:cNvSpPr>
          <p:nvPr/>
        </p:nvSpPr>
        <p:spPr bwMode="auto">
          <a:xfrm>
            <a:off x="179388" y="115888"/>
            <a:ext cx="8821737" cy="6626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Объектами судебной экспертизы являются:</a:t>
            </a:r>
            <a:endParaRPr lang="ru-RU" altLang="ru-RU" sz="1500" b="1" u="sng">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вагоны, локомотивы поездов, отдельные узлы вагона, локомотива, платформы и тому подобное;</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устройства, связанные с движением поезда до его крушения (устройства сигнализации, блокировки, централизации, стрелки и тому подобное);</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зоны территории, непосредственно прилегающие к пути;</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объекты, территориально не связанные с местом крушения (проходные светофоры, устройства управления и контроля за движением на ближайших станциях, устройства энергоснабжения);</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аудиозаписи переговоров поездного диспетчера с другими работниками, участвующими в движении поездов;</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результаты расшифровки скоростемерной ленты локомотива;</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натурный лист поезда, справка формы ВУ-45;</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журнал технического состояния локомотива;</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схема разрушения пути и расположения подвижного состава, с указанием следов схода его с рельсов и привязкой к километру и пикетам начала схода и места остановки локомотива и отдельных вагонов;</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акты и фототаблицы общего вида последствий крушения или аварии, поврежденного пути, подвижного состава, обнаруженных на пути посторонних предметов, изломанных деталей, неправильно загруженных вагонов, перекрытых концевых кранов, положения органов управления локомотива и другие;</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письменные объяснения лиц, причастных к происшествию, а также других работников, свидетельства, которые могут быть необходимы для установления причины крушения или аварии; </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справки о результатах последней проверки пути путеизмерительными и дефектоскопными средствами с приложением лент путеизмерительных вагонов, а также записей в книгах ПУ-28 и ПУ-29 о результатах натурных проверок пути;</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акт о проведенных восстановительных работах;</a:t>
            </a:r>
            <a:endParaRPr lang="ru-RU" altLang="ru-RU" sz="1500">
              <a:latin typeface="Consolas" panose="020B0609020204030204" pitchFamily="49" charset="0"/>
              <a:cs typeface="Consolas" panose="020B0609020204030204" pitchFamily="49" charset="0"/>
            </a:endParaRPr>
          </a:p>
          <a:p>
            <a:pPr>
              <a:spcBef>
                <a:spcPct val="0"/>
              </a:spcBef>
            </a:pPr>
            <a:r>
              <a:rPr lang="ru-RU" altLang="ru-RU" sz="1500">
                <a:solidFill>
                  <a:srgbClr val="000000"/>
                </a:solidFill>
                <a:latin typeface="Arial" panose="020B0604020202020204" pitchFamily="34" charset="0"/>
                <a:cs typeface="Consolas" panose="020B0609020204030204" pitchFamily="49" charset="0"/>
              </a:rPr>
              <a:t>информация о погодных условиях в момент крушения (аварии).</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Прямоугольник 6">
            <a:extLst>
              <a:ext uri="{FF2B5EF4-FFF2-40B4-BE49-F238E27FC236}">
                <a16:creationId xmlns:a16="http://schemas.microsoft.com/office/drawing/2014/main" id="{963CDDAC-FE9F-BA43-9DBB-42E41C4BB1E0}"/>
              </a:ext>
            </a:extLst>
          </p:cNvPr>
          <p:cNvSpPr>
            <a:spLocks noChangeArrowheads="1"/>
          </p:cNvSpPr>
          <p:nvPr/>
        </p:nvSpPr>
        <p:spPr bwMode="auto">
          <a:xfrm>
            <a:off x="3357563" y="3286125"/>
            <a:ext cx="2714625" cy="102235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Руководитель органа судебной экспертизы вправе:</a:t>
            </a:r>
            <a:endParaRPr lang="ru-RU" altLang="ru-RU" sz="1800">
              <a:latin typeface="Arial" panose="020B0604020202020204" pitchFamily="34" charset="0"/>
            </a:endParaRPr>
          </a:p>
        </p:txBody>
      </p:sp>
      <p:sp>
        <p:nvSpPr>
          <p:cNvPr id="63490" name="Прямоугольник 3">
            <a:extLst>
              <a:ext uri="{FF2B5EF4-FFF2-40B4-BE49-F238E27FC236}">
                <a16:creationId xmlns:a16="http://schemas.microsoft.com/office/drawing/2014/main" id="{0A7F8663-DDE2-1346-B9C2-9E0F5E199A52}"/>
              </a:ext>
            </a:extLst>
          </p:cNvPr>
          <p:cNvSpPr>
            <a:spLocks noChangeArrowheads="1"/>
          </p:cNvSpPr>
          <p:nvPr/>
        </p:nvSpPr>
        <p:spPr bwMode="auto">
          <a:xfrm>
            <a:off x="1071563" y="285750"/>
            <a:ext cx="7643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РУКОВОДИТЕЛЬ ОРГАНА СУДЕБНОЙ ЭКСПЕРТИЗЫ</a:t>
            </a:r>
            <a:endParaRPr lang="ru-RU" altLang="ru-RU" sz="1600">
              <a:latin typeface="Arial" panose="020B0604020202020204" pitchFamily="34" charset="0"/>
            </a:endParaRPr>
          </a:p>
        </p:txBody>
      </p:sp>
      <p:sp>
        <p:nvSpPr>
          <p:cNvPr id="63491" name="Скругленный прямоугольник 4">
            <a:extLst>
              <a:ext uri="{FF2B5EF4-FFF2-40B4-BE49-F238E27FC236}">
                <a16:creationId xmlns:a16="http://schemas.microsoft.com/office/drawing/2014/main" id="{5F30ADAD-B45C-B044-B761-910D15E6471F}"/>
              </a:ext>
            </a:extLst>
          </p:cNvPr>
          <p:cNvSpPr>
            <a:spLocks noChangeArrowheads="1"/>
          </p:cNvSpPr>
          <p:nvPr/>
        </p:nvSpPr>
        <p:spPr bwMode="auto">
          <a:xfrm>
            <a:off x="500063" y="714375"/>
            <a:ext cx="8358187" cy="1192213"/>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Руководителем органа судебной экспертизы является лицо, осуществляющее руководство судебно-экспертной деятельностью органа судебной экспертизы (первый руководитель органа судебной экспертизы, руководитель территориального подразделения органа судебной экспертизы)</a:t>
            </a:r>
          </a:p>
        </p:txBody>
      </p:sp>
      <p:sp>
        <p:nvSpPr>
          <p:cNvPr id="63492" name="Прямоугольник 4">
            <a:extLst>
              <a:ext uri="{FF2B5EF4-FFF2-40B4-BE49-F238E27FC236}">
                <a16:creationId xmlns:a16="http://schemas.microsoft.com/office/drawing/2014/main" id="{B55E5A84-D6EE-DD40-AEB5-800C75BA9C65}"/>
              </a:ext>
            </a:extLst>
          </p:cNvPr>
          <p:cNvSpPr>
            <a:spLocks noChangeArrowheads="1"/>
          </p:cNvSpPr>
          <p:nvPr/>
        </p:nvSpPr>
        <p:spPr bwMode="auto">
          <a:xfrm>
            <a:off x="1500188" y="2000250"/>
            <a:ext cx="62865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Права руководителя органа судебной экспертизы</a:t>
            </a:r>
          </a:p>
        </p:txBody>
      </p:sp>
      <p:sp>
        <p:nvSpPr>
          <p:cNvPr id="63493" name="Прямоугольник 5">
            <a:extLst>
              <a:ext uri="{FF2B5EF4-FFF2-40B4-BE49-F238E27FC236}">
                <a16:creationId xmlns:a16="http://schemas.microsoft.com/office/drawing/2014/main" id="{219EEE9D-679D-EE42-BC77-F0132BE84679}"/>
              </a:ext>
            </a:extLst>
          </p:cNvPr>
          <p:cNvSpPr>
            <a:spLocks noChangeArrowheads="1"/>
          </p:cNvSpPr>
          <p:nvPr/>
        </p:nvSpPr>
        <p:spPr bwMode="auto">
          <a:xfrm>
            <a:off x="285750" y="2500313"/>
            <a:ext cx="2857500" cy="2462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1) возвратить органу (лицу), назначившему судебную экспертизу, без исполнения постановление, определение о назначении судебной экспертизы и представленные на исследование объекты с указанием соответствующих мотивов в соответствии с п. 1 ст.43 ЗРК «О судебно-экспертной деятельности»;</a:t>
            </a:r>
          </a:p>
        </p:txBody>
      </p:sp>
      <p:sp>
        <p:nvSpPr>
          <p:cNvPr id="63494" name="Прямоугольник 6">
            <a:extLst>
              <a:ext uri="{FF2B5EF4-FFF2-40B4-BE49-F238E27FC236}">
                <a16:creationId xmlns:a16="http://schemas.microsoft.com/office/drawing/2014/main" id="{F9CA5983-771C-3542-B883-8CA410476F46}"/>
              </a:ext>
            </a:extLst>
          </p:cNvPr>
          <p:cNvSpPr>
            <a:spLocks noChangeArrowheads="1"/>
          </p:cNvSpPr>
          <p:nvPr/>
        </p:nvSpPr>
        <p:spPr bwMode="auto">
          <a:xfrm>
            <a:off x="6143625" y="2500313"/>
            <a:ext cx="2714625" cy="249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2) ходатайствовать перед органом (лицом), назначившим судебную экспертизу, о включении в состав комиссии судебных экспертов лиц, не работающих в данном органе судебной экспертизы, если их специальные научные знания необходимы для дачи заключения;</a:t>
            </a:r>
          </a:p>
        </p:txBody>
      </p:sp>
      <p:sp>
        <p:nvSpPr>
          <p:cNvPr id="63495" name="Прямоугольник 7">
            <a:extLst>
              <a:ext uri="{FF2B5EF4-FFF2-40B4-BE49-F238E27FC236}">
                <a16:creationId xmlns:a16="http://schemas.microsoft.com/office/drawing/2014/main" id="{74B5E480-23DF-5A4A-A12B-F31F36FAD925}"/>
              </a:ext>
            </a:extLst>
          </p:cNvPr>
          <p:cNvSpPr>
            <a:spLocks noChangeArrowheads="1"/>
          </p:cNvSpPr>
          <p:nvPr/>
        </p:nvSpPr>
        <p:spPr bwMode="auto">
          <a:xfrm>
            <a:off x="285750" y="5072063"/>
            <a:ext cx="4214813"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3) ходатайствовать перед органом (лицом), назначившим судебную экспертизу, о привлечении судебного эксперта иностранного государства;</a:t>
            </a:r>
          </a:p>
        </p:txBody>
      </p:sp>
      <p:sp>
        <p:nvSpPr>
          <p:cNvPr id="63496" name="Прямоугольник 8">
            <a:extLst>
              <a:ext uri="{FF2B5EF4-FFF2-40B4-BE49-F238E27FC236}">
                <a16:creationId xmlns:a16="http://schemas.microsoft.com/office/drawing/2014/main" id="{DFF34B4C-AEDC-E643-A621-4B2EFC63D21E}"/>
              </a:ext>
            </a:extLst>
          </p:cNvPr>
          <p:cNvSpPr>
            <a:spLocks noChangeArrowheads="1"/>
          </p:cNvSpPr>
          <p:nvPr/>
        </p:nvSpPr>
        <p:spPr bwMode="auto">
          <a:xfrm>
            <a:off x="4572000" y="5072063"/>
            <a:ext cx="4286250"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4) заявлять перед органом (лицом), назначившим судебную экспертизу, мотивированное ходатайство о продлении срока производства судебной экспертизы.</a:t>
            </a:r>
          </a:p>
        </p:txBody>
      </p:sp>
      <p:sp>
        <p:nvSpPr>
          <p:cNvPr id="63497" name="Скругленный прямоугольник 7">
            <a:extLst>
              <a:ext uri="{FF2B5EF4-FFF2-40B4-BE49-F238E27FC236}">
                <a16:creationId xmlns:a16="http://schemas.microsoft.com/office/drawing/2014/main" id="{34610B24-5442-0745-B1E7-3DF87956C4A5}"/>
              </a:ext>
            </a:extLst>
          </p:cNvPr>
          <p:cNvSpPr>
            <a:spLocks noChangeArrowheads="1"/>
          </p:cNvSpPr>
          <p:nvPr/>
        </p:nvSpPr>
        <p:spPr bwMode="auto">
          <a:xfrm>
            <a:off x="1143000" y="6143625"/>
            <a:ext cx="6929438" cy="6127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Руководитель органа судебной экспертизы имеет также иные права, предусмотренные законодательством Республики Казахстан</a:t>
            </a:r>
          </a:p>
        </p:txBody>
      </p:sp>
    </p:spTree>
  </p:cSld>
  <p:clrMapOvr>
    <a:masterClrMapping/>
  </p:clrMapOvr>
  <p:transition>
    <p:wipe dir="r"/>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Прямоугольник 1">
            <a:extLst>
              <a:ext uri="{FF2B5EF4-FFF2-40B4-BE49-F238E27FC236}">
                <a16:creationId xmlns:a16="http://schemas.microsoft.com/office/drawing/2014/main" id="{919C2D02-7171-6C40-8602-024B684C503D}"/>
              </a:ext>
            </a:extLst>
          </p:cNvPr>
          <p:cNvSpPr>
            <a:spLocks noChangeArrowheads="1"/>
          </p:cNvSpPr>
          <p:nvPr/>
        </p:nvSpPr>
        <p:spPr bwMode="auto">
          <a:xfrm>
            <a:off x="468313" y="476250"/>
            <a:ext cx="8202612" cy="36083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Судебная экспертиза железнодорожного транспорта является комплексной. Экспертное исследование и испытания, связанные с установлением причин нарушений безопасности движения проводятся в комиссии со специалистами Академии транспорта и коммуникаций Республики Казахстан, Акционерного Общества "Национальной компании "Қазақстан Темір Жолы", а также уполномоченных государственных органов и организаций; специалистов, компетентных в вопросах работы той или иной службы железнодорожного транспорта (службы движения пути, сигнализации, блокировки и тому подобное).</a:t>
            </a:r>
            <a:endParaRPr lang="ru-RU" altLang="ru-RU" sz="2000">
              <a:latin typeface="Consolas" panose="020B0609020204030204" pitchFamily="49" charset="0"/>
              <a:cs typeface="Consolas" panose="020B0609020204030204" pitchFamily="49" charset="0"/>
            </a:endParaRPr>
          </a:p>
        </p:txBody>
      </p:sp>
      <p:sp>
        <p:nvSpPr>
          <p:cNvPr id="429058" name="Прямоугольник 2">
            <a:extLst>
              <a:ext uri="{FF2B5EF4-FFF2-40B4-BE49-F238E27FC236}">
                <a16:creationId xmlns:a16="http://schemas.microsoft.com/office/drawing/2014/main" id="{EFAEA1B3-5CE6-8F4C-A327-14017A5EF637}"/>
              </a:ext>
            </a:extLst>
          </p:cNvPr>
          <p:cNvSpPr>
            <a:spLocks noChangeArrowheads="1"/>
          </p:cNvSpPr>
          <p:nvPr/>
        </p:nvSpPr>
        <p:spPr bwMode="auto">
          <a:xfrm>
            <a:off x="468313" y="4292600"/>
            <a:ext cx="8202612" cy="2247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Осмотр места происшествия организовывается органом, назначившим судебную экспертизу, своевременно, обеспечив при этом максимальную сохранность материалов верхнего строения пути, деталей подвижного состава и других объектов, которые могут иметь значение при установлении причин и обстоятельств крушения, аварий в течение всего периода производства судебной экспертизы.</a:t>
            </a:r>
            <a:endParaRPr lang="ru-RU" altLang="ru-RU" sz="2000">
              <a:latin typeface="Arial" panose="020B0604020202020204" pitchFamily="34" charset="0"/>
            </a:endParaRPr>
          </a:p>
        </p:txBody>
      </p:sp>
    </p:spTree>
  </p:cSld>
  <p:clrMapOvr>
    <a:masterClrMapping/>
  </p:clrMapOvr>
  <p:transition>
    <p:wipe dir="r"/>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Прямоугольник 1">
            <a:extLst>
              <a:ext uri="{FF2B5EF4-FFF2-40B4-BE49-F238E27FC236}">
                <a16:creationId xmlns:a16="http://schemas.microsoft.com/office/drawing/2014/main" id="{AC9E6EC7-D32A-364A-AE34-CF6C07F3CD7A}"/>
              </a:ext>
            </a:extLst>
          </p:cNvPr>
          <p:cNvSpPr>
            <a:spLocks noChangeArrowheads="1"/>
          </p:cNvSpPr>
          <p:nvPr/>
        </p:nvSpPr>
        <p:spPr bwMode="auto">
          <a:xfrm>
            <a:off x="611188" y="188913"/>
            <a:ext cx="8208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53. ОСОБЕННОСТИ ПРОИЗВОДСТВА СУДЕБНО-МЕДИЦИНСКОЙ ЭКСПЕРТИЗЫ </a:t>
            </a:r>
            <a:endParaRPr lang="ru-RU" altLang="ru-RU" sz="1800" dirty="0">
              <a:latin typeface="Arial" panose="020B0604020202020204" pitchFamily="34" charset="0"/>
            </a:endParaRPr>
          </a:p>
        </p:txBody>
      </p:sp>
      <p:sp>
        <p:nvSpPr>
          <p:cNvPr id="430082" name="Прямоугольник 2">
            <a:extLst>
              <a:ext uri="{FF2B5EF4-FFF2-40B4-BE49-F238E27FC236}">
                <a16:creationId xmlns:a16="http://schemas.microsoft.com/office/drawing/2014/main" id="{2F5B1DD8-8EE2-4C4B-9D3B-479F5C4BF4D7}"/>
              </a:ext>
            </a:extLst>
          </p:cNvPr>
          <p:cNvSpPr>
            <a:spLocks noChangeArrowheads="1"/>
          </p:cNvSpPr>
          <p:nvPr/>
        </p:nvSpPr>
        <p:spPr bwMode="auto">
          <a:xfrm>
            <a:off x="539750" y="1268413"/>
            <a:ext cx="8064500" cy="5016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b="1">
                <a:solidFill>
                  <a:srgbClr val="000000"/>
                </a:solidFill>
                <a:latin typeface="Arial" panose="020B0604020202020204" pitchFamily="34" charset="0"/>
                <a:cs typeface="Consolas" panose="020B0609020204030204" pitchFamily="49" charset="0"/>
              </a:rPr>
              <a:t>Производство судебно-медицинской экспертизы осуществляет судебно-медицинский эксперт, в компетенцию которого входит:</a:t>
            </a:r>
            <a:endParaRPr lang="ru-RU" altLang="ru-RU" sz="2000" b="1">
              <a:latin typeface="Consolas" panose="020B0609020204030204" pitchFamily="49" charset="0"/>
              <a:cs typeface="Consolas" panose="020B0609020204030204" pitchFamily="49" charset="0"/>
            </a:endParaRPr>
          </a:p>
          <a:p>
            <a:pPr algn="just">
              <a:spcBef>
                <a:spcPct val="0"/>
              </a:spcBef>
              <a:buFontTx/>
              <a:buNone/>
            </a:pPr>
            <a:endParaRPr lang="ru-RU" altLang="ru-RU" sz="2000">
              <a:solidFill>
                <a:srgbClr val="000000"/>
              </a:solidFill>
              <a:latin typeface="Arial" panose="020B0604020202020204" pitchFamily="34"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экспертиза трупа в случаях насильственной смерти;</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экспертиза трупа при подозрении на применение насилия или при обстоятельствах, обусловливающих необходимость исследования трупа в судебно-медицинском порядке;</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экспертиза потерпевших, обвиняемых и других лиц для определения характера и тяжести вреда здоровью, возраста, половых состояний и разрешения других вопросов, требующих познаний в области судебной медицины;</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экспертиза (исследование) вещественных доказательств с применением лабораторных методов исследования;</a:t>
            </a:r>
            <a:endParaRPr lang="ru-RU" altLang="ru-RU" sz="2000">
              <a:latin typeface="Consolas" panose="020B0609020204030204" pitchFamily="49" charset="0"/>
              <a:cs typeface="Consolas" panose="020B0609020204030204" pitchFamily="49" charset="0"/>
            </a:endParaRPr>
          </a:p>
          <a:p>
            <a:pPr algn="just">
              <a:spcBef>
                <a:spcPct val="0"/>
              </a:spcBef>
            </a:pPr>
            <a:r>
              <a:rPr lang="ru-RU" altLang="ru-RU" sz="2000">
                <a:solidFill>
                  <a:srgbClr val="000000"/>
                </a:solidFill>
                <a:latin typeface="Arial" panose="020B0604020202020204" pitchFamily="34" charset="0"/>
                <a:cs typeface="Consolas" panose="020B0609020204030204" pitchFamily="49" charset="0"/>
              </a:rPr>
              <a:t>экспертиза по материалам уголовных, гражданских и административных дел, а также по делам частного обвинения.</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Прямоугольник 1">
            <a:extLst>
              <a:ext uri="{FF2B5EF4-FFF2-40B4-BE49-F238E27FC236}">
                <a16:creationId xmlns:a16="http://schemas.microsoft.com/office/drawing/2014/main" id="{7CE5EBC6-CE89-BC46-B38D-611734920478}"/>
              </a:ext>
            </a:extLst>
          </p:cNvPr>
          <p:cNvSpPr>
            <a:spLocks noChangeArrowheads="1"/>
          </p:cNvSpPr>
          <p:nvPr/>
        </p:nvSpPr>
        <p:spPr bwMode="auto">
          <a:xfrm>
            <a:off x="179388" y="134938"/>
            <a:ext cx="8713787" cy="6588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Судебно-медицинский эксперт привлекается в качестве специалиста в области судебной медицины к участию в производстве следующих следственных действиях</a:t>
            </a:r>
            <a:r>
              <a:rPr lang="ru-RU" altLang="ru-RU" sz="1800">
                <a:solidFill>
                  <a:srgbClr val="000000"/>
                </a:solidFill>
                <a:latin typeface="Arial" panose="020B0604020202020204" pitchFamily="34" charset="0"/>
                <a:cs typeface="Consolas" panose="020B0609020204030204" pitchFamily="49" charset="0"/>
              </a:rPr>
              <a:t>:</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осмотр трупа на месте его обнаружения (происшествия);</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эксгумация трупа;</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следственный эксперимент;</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проверка и уточнение показаний на месте.</a:t>
            </a:r>
            <a:endParaRPr lang="ru-RU" altLang="ru-RU" sz="1800">
              <a:latin typeface="Consolas" panose="020B0609020204030204" pitchFamily="49" charset="0"/>
              <a:cs typeface="Consolas" panose="020B0609020204030204" pitchFamily="49" charset="0"/>
            </a:endParaRPr>
          </a:p>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Производство комиссионной экспертизы обязательно:</a:t>
            </a:r>
            <a:endParaRPr lang="ru-RU" altLang="ru-RU" sz="18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 делам привлечения к уголовной и административной ответственности медицинских работников за профессиональные правонарушения;</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 определении возраста;</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 определении состояния здоровья;</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 определении пола;</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 случаях связанных с прерыванием беременности;</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 определении психического расстройства;</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иных сложных случаях.</a:t>
            </a:r>
            <a:endParaRPr lang="ru-RU" altLang="ru-RU" sz="18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В случае необходимости проведения лабораторного исследования, возникшего в процессе производства экспертизы, для разрешения вопросов, поставленных перед экспертом и/или возникших у него лично, на основании имеющегося у него постановления эксперт направляет объекты в соответствующее лабораторное подразделение.</a:t>
            </a:r>
            <a:endParaRPr lang="ru-RU" altLang="ru-RU" sz="18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После получения результатов лабораторного исследования оформляется заключение эксперта.</a:t>
            </a:r>
            <a:endParaRPr lang="ru-RU" altLang="ru-RU" sz="1800">
              <a:latin typeface="Arial" panose="020B0604020202020204" pitchFamily="34" charset="0"/>
            </a:endParaRPr>
          </a:p>
        </p:txBody>
      </p:sp>
    </p:spTree>
  </p:cSld>
  <p:clrMapOvr>
    <a:masterClrMapping/>
  </p:clrMapOvr>
  <p:transition>
    <p:wipe dir="r"/>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Прямоугольник 1">
            <a:extLst>
              <a:ext uri="{FF2B5EF4-FFF2-40B4-BE49-F238E27FC236}">
                <a16:creationId xmlns:a16="http://schemas.microsoft.com/office/drawing/2014/main" id="{78BA9657-B36D-B044-9DB7-614045172BEA}"/>
              </a:ext>
            </a:extLst>
          </p:cNvPr>
          <p:cNvSpPr>
            <a:spLocks noChangeArrowheads="1"/>
          </p:cNvSpPr>
          <p:nvPr/>
        </p:nvSpPr>
        <p:spPr bwMode="auto">
          <a:xfrm>
            <a:off x="684213" y="549275"/>
            <a:ext cx="7848600" cy="5905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2200">
                <a:solidFill>
                  <a:srgbClr val="000000"/>
                </a:solidFill>
                <a:latin typeface="Arial" panose="020B0604020202020204" pitchFamily="34" charset="0"/>
                <a:cs typeface="Consolas" panose="020B0609020204030204" pitchFamily="49" charset="0"/>
              </a:rPr>
              <a:t>При возникновении необходимости обследования лица, в отношении, которого производится экспертиза, у врача-специалиста, работающего в другой медицинской организации, уведомляется орган (лицо), назначивший экспертизу, который обеспечивает проведение данного обследования.</a:t>
            </a:r>
            <a:endParaRPr lang="ru-RU" altLang="ru-RU" sz="22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2200">
                <a:solidFill>
                  <a:srgbClr val="000000"/>
                </a:solidFill>
                <a:latin typeface="Arial" panose="020B0604020202020204" pitchFamily="34" charset="0"/>
                <a:cs typeface="Consolas" panose="020B0609020204030204" pitchFamily="49" charset="0"/>
              </a:rPr>
              <a:t>Результаты обследования предоставляются эксперту органом (лицом), назначившим экспертизу.</a:t>
            </a:r>
            <a:endParaRPr lang="ru-RU" altLang="ru-RU" sz="22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2200">
                <a:solidFill>
                  <a:srgbClr val="000000"/>
                </a:solidFill>
                <a:latin typeface="Arial" panose="020B0604020202020204" pitchFamily="34" charset="0"/>
                <a:cs typeface="Consolas" panose="020B0609020204030204" pitchFamily="49" charset="0"/>
              </a:rPr>
              <a:t>При выявлении в процессе проведения экспертизы объектов, которые могут быть признаны вещественными доказательствами и предметами отдельной судебно-медицинской, криминалистической или иной экспертизы, они подлежат описанию в заключении эксперта с последующей их передачей органу (лицу), назначившему экспертизу.</a:t>
            </a:r>
            <a:endParaRPr lang="ru-RU" altLang="ru-RU" sz="22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Прямоугольник 1">
            <a:extLst>
              <a:ext uri="{FF2B5EF4-FFF2-40B4-BE49-F238E27FC236}">
                <a16:creationId xmlns:a16="http://schemas.microsoft.com/office/drawing/2014/main" id="{D04DB8F9-1B72-9742-8205-9165CE7CA007}"/>
              </a:ext>
            </a:extLst>
          </p:cNvPr>
          <p:cNvSpPr>
            <a:spLocks noChangeArrowheads="1"/>
          </p:cNvSpPr>
          <p:nvPr/>
        </p:nvSpPr>
        <p:spPr bwMode="auto">
          <a:xfrm>
            <a:off x="395288" y="115888"/>
            <a:ext cx="842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Экспертиза установления тяжести причиненного вреда здоровью</a:t>
            </a:r>
            <a:r>
              <a:rPr lang="ru-RU" altLang="ru-RU" sz="1800">
                <a:latin typeface="Arial" panose="020B0604020202020204" pitchFamily="34" charset="0"/>
              </a:rPr>
              <a:t> </a:t>
            </a:r>
          </a:p>
        </p:txBody>
      </p:sp>
      <p:sp>
        <p:nvSpPr>
          <p:cNvPr id="433154" name="Прямоугольник 2">
            <a:extLst>
              <a:ext uri="{FF2B5EF4-FFF2-40B4-BE49-F238E27FC236}">
                <a16:creationId xmlns:a16="http://schemas.microsoft.com/office/drawing/2014/main" id="{DD5CEF50-9408-C249-9543-7579B0369AF2}"/>
              </a:ext>
            </a:extLst>
          </p:cNvPr>
          <p:cNvSpPr>
            <a:spLocks noChangeArrowheads="1"/>
          </p:cNvSpPr>
          <p:nvPr/>
        </p:nvSpPr>
        <p:spPr bwMode="auto">
          <a:xfrm>
            <a:off x="258763" y="601663"/>
            <a:ext cx="8569325" cy="203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Под вредом здоровь</a:t>
            </a:r>
            <a:r>
              <a:rPr lang="ru-RU" altLang="ru-RU" sz="1800" u="sng">
                <a:solidFill>
                  <a:srgbClr val="000000"/>
                </a:solidFill>
                <a:latin typeface="Arial" panose="020B0604020202020204" pitchFamily="34" charset="0"/>
                <a:cs typeface="Consolas" panose="020B0609020204030204" pitchFamily="49" charset="0"/>
              </a:rPr>
              <a:t>ю</a:t>
            </a:r>
            <a:r>
              <a:rPr lang="ru-RU" altLang="ru-RU" sz="1800">
                <a:solidFill>
                  <a:srgbClr val="000000"/>
                </a:solidFill>
                <a:latin typeface="Arial" panose="020B0604020202020204" pitchFamily="34" charset="0"/>
                <a:cs typeface="Consolas" panose="020B0609020204030204" pitchFamily="49" charset="0"/>
              </a:rPr>
              <a:t> понимают нарушение анатомической целости органов (тканей) или их физиологических функций (телесные повреждения), либо заболевания или патологические состояния, возникшие в результате воздействия различных факторов внешней среды: механических, физических, химических, биологических, психогенных, а так же последствия, возникшие в результате дефектов оказания медицинской помощи, приведшие к расстройству здоровья или наступлению смерти.</a:t>
            </a:r>
            <a:r>
              <a:rPr lang="ru-RU" altLang="ru-RU" sz="1800">
                <a:latin typeface="Arial" panose="020B0604020202020204" pitchFamily="34" charset="0"/>
              </a:rPr>
              <a:t> </a:t>
            </a:r>
          </a:p>
        </p:txBody>
      </p:sp>
      <p:sp>
        <p:nvSpPr>
          <p:cNvPr id="433155" name="Прямоугольник 3">
            <a:extLst>
              <a:ext uri="{FF2B5EF4-FFF2-40B4-BE49-F238E27FC236}">
                <a16:creationId xmlns:a16="http://schemas.microsoft.com/office/drawing/2014/main" id="{AF4FD946-174D-AD4F-95E4-D58801C8EFDD}"/>
              </a:ext>
            </a:extLst>
          </p:cNvPr>
          <p:cNvSpPr>
            <a:spLocks noChangeArrowheads="1"/>
          </p:cNvSpPr>
          <p:nvPr/>
        </p:nvSpPr>
        <p:spPr bwMode="auto">
          <a:xfrm>
            <a:off x="250825" y="2701925"/>
            <a:ext cx="8569325"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Под расстройством здоровья</a:t>
            </a:r>
            <a:r>
              <a:rPr lang="ru-RU" altLang="ru-RU" sz="1800">
                <a:solidFill>
                  <a:srgbClr val="000000"/>
                </a:solidFill>
                <a:latin typeface="Arial" panose="020B0604020202020204" pitchFamily="34" charset="0"/>
                <a:cs typeface="Consolas" panose="020B0609020204030204" pitchFamily="49" charset="0"/>
              </a:rPr>
              <a:t> следует понимать состояние организма, при котором выявляются клинически выраженные болезненные изменения местного и (или) общего характера, обусловленные конкретной травмой или заболеванием - когда имеется нарушение анатомической целости или физиологической функции органов.</a:t>
            </a:r>
            <a:endParaRPr lang="ru-RU" altLang="ru-RU" sz="1100">
              <a:latin typeface="Consolas" panose="020B0609020204030204" pitchFamily="49" charset="0"/>
              <a:cs typeface="Consolas" panose="020B0609020204030204" pitchFamily="49" charset="0"/>
            </a:endParaRPr>
          </a:p>
        </p:txBody>
      </p:sp>
      <p:sp>
        <p:nvSpPr>
          <p:cNvPr id="433156" name="Прямоугольник 4">
            <a:extLst>
              <a:ext uri="{FF2B5EF4-FFF2-40B4-BE49-F238E27FC236}">
                <a16:creationId xmlns:a16="http://schemas.microsoft.com/office/drawing/2014/main" id="{3CF211BD-08F1-4D40-92AE-BF4052BA4345}"/>
              </a:ext>
            </a:extLst>
          </p:cNvPr>
          <p:cNvSpPr>
            <a:spLocks noChangeArrowheads="1"/>
          </p:cNvSpPr>
          <p:nvPr/>
        </p:nvSpPr>
        <p:spPr bwMode="auto">
          <a:xfrm>
            <a:off x="242888" y="4248150"/>
            <a:ext cx="8567737"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Под общей трудоспособностью</a:t>
            </a:r>
            <a:r>
              <a:rPr lang="ru-RU" altLang="ru-RU" sz="1800">
                <a:solidFill>
                  <a:srgbClr val="000000"/>
                </a:solidFill>
                <a:latin typeface="Arial" panose="020B0604020202020204" pitchFamily="34" charset="0"/>
                <a:cs typeface="Consolas" panose="020B0609020204030204" pitchFamily="49" charset="0"/>
              </a:rPr>
              <a:t> следует понимать совокупность врожденных и приобретенных способностей человека к действию, направленному на получение социально значимого результата в виде определенного продукта, изделия или услуги.</a:t>
            </a:r>
            <a:r>
              <a:rPr lang="ru-RU" altLang="ru-RU" sz="1800">
                <a:latin typeface="Arial" panose="020B0604020202020204" pitchFamily="34" charset="0"/>
              </a:rPr>
              <a:t> </a:t>
            </a:r>
          </a:p>
        </p:txBody>
      </p:sp>
      <p:sp>
        <p:nvSpPr>
          <p:cNvPr id="433157" name="Прямоугольник 5">
            <a:extLst>
              <a:ext uri="{FF2B5EF4-FFF2-40B4-BE49-F238E27FC236}">
                <a16:creationId xmlns:a16="http://schemas.microsoft.com/office/drawing/2014/main" id="{FE91C5E1-05DB-A64C-B016-4A05829EB6CE}"/>
              </a:ext>
            </a:extLst>
          </p:cNvPr>
          <p:cNvSpPr>
            <a:spLocks noChangeArrowheads="1"/>
          </p:cNvSpPr>
          <p:nvPr/>
        </p:nvSpPr>
        <p:spPr bwMode="auto">
          <a:xfrm>
            <a:off x="250825" y="5527675"/>
            <a:ext cx="8569325"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Стойкая утрата общей трудоспособности</a:t>
            </a:r>
            <a:r>
              <a:rPr lang="ru-RU" altLang="ru-RU" sz="1800">
                <a:solidFill>
                  <a:srgbClr val="000000"/>
                </a:solidFill>
                <a:latin typeface="Arial" panose="020B0604020202020204" pitchFamily="34" charset="0"/>
                <a:cs typeface="Consolas" panose="020B0609020204030204" pitchFamily="49" charset="0"/>
              </a:rPr>
              <a:t> - это такая необратимая утрата функции (функций), которая лишает человека способности полностью или частично выполнять неквалифицированную работу и обеспечивать самообслуживание.</a:t>
            </a:r>
            <a:r>
              <a:rPr lang="ru-RU" altLang="ru-RU" sz="1800">
                <a:latin typeface="Arial" panose="020B0604020202020204" pitchFamily="34" charset="0"/>
              </a:rPr>
              <a:t> </a:t>
            </a:r>
          </a:p>
        </p:txBody>
      </p:sp>
    </p:spTree>
  </p:cSld>
  <p:clrMapOvr>
    <a:masterClrMapping/>
  </p:clrMapOvr>
  <p:transition>
    <p:wipe dir="r"/>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Прямоугольник 1">
            <a:extLst>
              <a:ext uri="{FF2B5EF4-FFF2-40B4-BE49-F238E27FC236}">
                <a16:creationId xmlns:a16="http://schemas.microsoft.com/office/drawing/2014/main" id="{7A8B74A5-CD13-1A4E-990C-B50604C76E3A}"/>
              </a:ext>
            </a:extLst>
          </p:cNvPr>
          <p:cNvSpPr>
            <a:spLocks noChangeArrowheads="1"/>
          </p:cNvSpPr>
          <p:nvPr/>
        </p:nvSpPr>
        <p:spPr bwMode="auto">
          <a:xfrm>
            <a:off x="611188" y="765175"/>
            <a:ext cx="7921625" cy="2076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200">
                <a:solidFill>
                  <a:srgbClr val="000000"/>
                </a:solidFill>
                <a:latin typeface="Arial" panose="020B0604020202020204" pitchFamily="34" charset="0"/>
                <a:cs typeface="Consolas" panose="020B0609020204030204" pitchFamily="49" charset="0"/>
              </a:rPr>
              <a:t>Если окончательный исход не определился в течение 120 дней, то условно стойкой (необратимой) утратой общей трудоспособности считают такой размер утраченной функции, который сформировался у пострадавшего по истечении указанного промежутка времени.</a:t>
            </a:r>
            <a:endParaRPr lang="ru-RU" altLang="ru-RU" sz="22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
        <p:nvSpPr>
          <p:cNvPr id="434178" name="Прямоугольник 2">
            <a:extLst>
              <a:ext uri="{FF2B5EF4-FFF2-40B4-BE49-F238E27FC236}">
                <a16:creationId xmlns:a16="http://schemas.microsoft.com/office/drawing/2014/main" id="{85ED7B84-DF28-624C-B2FF-131547CF0438}"/>
              </a:ext>
            </a:extLst>
          </p:cNvPr>
          <p:cNvSpPr>
            <a:spLocks noChangeArrowheads="1"/>
          </p:cNvSpPr>
          <p:nvPr/>
        </p:nvSpPr>
        <p:spPr bwMode="auto">
          <a:xfrm>
            <a:off x="611188" y="3492500"/>
            <a:ext cx="7921625" cy="2122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200">
                <a:solidFill>
                  <a:srgbClr val="000000"/>
                </a:solidFill>
                <a:latin typeface="Arial" panose="020B0604020202020204" pitchFamily="34" charset="0"/>
                <a:cs typeface="Consolas" panose="020B0609020204030204" pitchFamily="49" charset="0"/>
              </a:rPr>
              <a:t>Критерий утраты общей трудоспособности применяется при неблагоприятном трудовом и клиническом прогнозах, либо при определившемся исходе независимо от сроков ограничения трудоспособности, либо при длительности расстройства здоровья свыше 120 дней (далее - стойкая утрата общей трудоспособности).</a:t>
            </a:r>
            <a:endParaRPr lang="ru-RU" altLang="ru-RU" sz="2200">
              <a:latin typeface="Arial" panose="020B0604020202020204" pitchFamily="34" charset="0"/>
            </a:endParaRPr>
          </a:p>
        </p:txBody>
      </p:sp>
    </p:spTree>
  </p:cSld>
  <p:clrMapOvr>
    <a:masterClrMapping/>
  </p:clrMapOvr>
  <p:transition>
    <p:wipe dir="r"/>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Прямоугольник 1">
            <a:extLst>
              <a:ext uri="{FF2B5EF4-FFF2-40B4-BE49-F238E27FC236}">
                <a16:creationId xmlns:a16="http://schemas.microsoft.com/office/drawing/2014/main" id="{A27C1032-4D47-EA4F-AFAE-04790E466458}"/>
              </a:ext>
            </a:extLst>
          </p:cNvPr>
          <p:cNvSpPr>
            <a:spLocks noChangeArrowheads="1"/>
          </p:cNvSpPr>
          <p:nvPr/>
        </p:nvSpPr>
        <p:spPr bwMode="auto">
          <a:xfrm>
            <a:off x="827088" y="188913"/>
            <a:ext cx="7561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Экспертиза оценки тяжести причиненного вреда здоровью</a:t>
            </a:r>
            <a:r>
              <a:rPr lang="ru-RU" altLang="ru-RU" sz="1800">
                <a:latin typeface="Arial" panose="020B0604020202020204" pitchFamily="34" charset="0"/>
              </a:rPr>
              <a:t> </a:t>
            </a:r>
          </a:p>
        </p:txBody>
      </p:sp>
      <p:sp>
        <p:nvSpPr>
          <p:cNvPr id="435202" name="Прямоугольник 2">
            <a:extLst>
              <a:ext uri="{FF2B5EF4-FFF2-40B4-BE49-F238E27FC236}">
                <a16:creationId xmlns:a16="http://schemas.microsoft.com/office/drawing/2014/main" id="{743A261E-13D7-5B4E-85F5-BF80950C1180}"/>
              </a:ext>
            </a:extLst>
          </p:cNvPr>
          <p:cNvSpPr>
            <a:spLocks noChangeArrowheads="1"/>
          </p:cNvSpPr>
          <p:nvPr/>
        </p:nvSpPr>
        <p:spPr bwMode="auto">
          <a:xfrm>
            <a:off x="179388" y="638175"/>
            <a:ext cx="8674100"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Судебно-медицинская оценка тяжести причиненного вреда здоровью проводится экспертом путем медицинского обследования.</a:t>
            </a:r>
            <a:r>
              <a:rPr lang="ru-RU" altLang="ru-RU" sz="1800">
                <a:latin typeface="Arial" panose="020B0604020202020204" pitchFamily="34" charset="0"/>
              </a:rPr>
              <a:t> </a:t>
            </a:r>
          </a:p>
        </p:txBody>
      </p:sp>
      <p:sp>
        <p:nvSpPr>
          <p:cNvPr id="435203" name="Прямоугольник 4">
            <a:extLst>
              <a:ext uri="{FF2B5EF4-FFF2-40B4-BE49-F238E27FC236}">
                <a16:creationId xmlns:a16="http://schemas.microsoft.com/office/drawing/2014/main" id="{7FA2A3CF-4552-7940-9187-43325CB0A07E}"/>
              </a:ext>
            </a:extLst>
          </p:cNvPr>
          <p:cNvSpPr>
            <a:spLocks noChangeArrowheads="1"/>
          </p:cNvSpPr>
          <p:nvPr/>
        </p:nvSpPr>
        <p:spPr bwMode="auto">
          <a:xfrm>
            <a:off x="179388" y="1365250"/>
            <a:ext cx="8683625" cy="147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Экспертиза тяжести причиненного вреда здоровью также может быть проведена по медицинским документам (карте стационарного больного, карте амбулаторного пациента (больного) и другим медицинским документам) при наличии полного пакета документов, содержащих исчерпывающие данные о характере повреждения, его клиническом течении.</a:t>
            </a:r>
            <a:endParaRPr lang="ru-RU" altLang="ru-RU" sz="1100">
              <a:latin typeface="Consolas" panose="020B0609020204030204" pitchFamily="49" charset="0"/>
              <a:cs typeface="Consolas" panose="020B0609020204030204" pitchFamily="49" charset="0"/>
            </a:endParaRPr>
          </a:p>
        </p:txBody>
      </p:sp>
      <p:sp>
        <p:nvSpPr>
          <p:cNvPr id="435204" name="Прямоугольник 5">
            <a:extLst>
              <a:ext uri="{FF2B5EF4-FFF2-40B4-BE49-F238E27FC236}">
                <a16:creationId xmlns:a16="http://schemas.microsoft.com/office/drawing/2014/main" id="{22029F68-1055-524F-9B1D-013F43984FB9}"/>
              </a:ext>
            </a:extLst>
          </p:cNvPr>
          <p:cNvSpPr>
            <a:spLocks noChangeArrowheads="1"/>
          </p:cNvSpPr>
          <p:nvPr/>
        </p:nvSpPr>
        <p:spPr bwMode="auto">
          <a:xfrm>
            <a:off x="179388" y="2922588"/>
            <a:ext cx="8674100" cy="1754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 квалификации вреда здоровью в связи с дефектами оказания медицинской помощи необходимо устанавливать причинно-следственную связь между допущенными дефектами и неблагоприятным исходом. Оценку вреда здоровью вследствие ненадлежащего оказания медицинской помощи необходимо проводить только при наличии прямой причинной связи между неблагоприятным исходом и дефектом оказания медицинской помощи.</a:t>
            </a:r>
            <a:endParaRPr lang="ru-RU" altLang="ru-RU" sz="1800">
              <a:latin typeface="Arial" panose="020B0604020202020204" pitchFamily="34" charset="0"/>
            </a:endParaRPr>
          </a:p>
        </p:txBody>
      </p:sp>
      <p:sp>
        <p:nvSpPr>
          <p:cNvPr id="435205" name="Прямоугольник 6">
            <a:extLst>
              <a:ext uri="{FF2B5EF4-FFF2-40B4-BE49-F238E27FC236}">
                <a16:creationId xmlns:a16="http://schemas.microsoft.com/office/drawing/2014/main" id="{9DDD84C9-AAF0-F245-B21F-C454BF6E04FF}"/>
              </a:ext>
            </a:extLst>
          </p:cNvPr>
          <p:cNvSpPr>
            <a:spLocks noChangeArrowheads="1"/>
          </p:cNvSpPr>
          <p:nvPr/>
        </p:nvSpPr>
        <p:spPr bwMode="auto">
          <a:xfrm>
            <a:off x="179388" y="4757738"/>
            <a:ext cx="8683625" cy="2030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В случаях установления последствий или исхода травм, при проведении экспертизы по медицинским документам, когда судебно-медицинская оценка тяжести вреда здоровью вызывает затруднения в связи с противоречивыми данными медицинских документов о характере, последствиях, продолжительности заболевания, по запросу эксперта орган уголовного преследования или суд обеспечивает явку потерпевшего для проведения экспертизы, в том числе комиссионной экспертизы.</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Прямоугольник 1">
            <a:extLst>
              <a:ext uri="{FF2B5EF4-FFF2-40B4-BE49-F238E27FC236}">
                <a16:creationId xmlns:a16="http://schemas.microsoft.com/office/drawing/2014/main" id="{F37305ED-5146-E344-8BA1-6F58688D3D4A}"/>
              </a:ext>
            </a:extLst>
          </p:cNvPr>
          <p:cNvSpPr>
            <a:spLocks noChangeArrowheads="1"/>
          </p:cNvSpPr>
          <p:nvPr/>
        </p:nvSpPr>
        <p:spPr bwMode="auto">
          <a:xfrm>
            <a:off x="250825" y="427038"/>
            <a:ext cx="8642350" cy="1568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При проведении экспертизы, эксперт использует оригиналы медицинских документов, при отсутствии подлинных документов, эксперт принимает за основу копии медицинских документов, заверенных органом (лицом), назначившим экспертизу и данные дополнительных исследований, проведенных с привлечением профильных специалистов. Заключение составляется экспертом с учетом результатов этого обследования.</a:t>
            </a:r>
            <a:endParaRPr lang="ru-RU" altLang="ru-RU" sz="1600">
              <a:latin typeface="Consolas" panose="020B0609020204030204" pitchFamily="49" charset="0"/>
              <a:cs typeface="Consolas" panose="020B0609020204030204" pitchFamily="49" charset="0"/>
            </a:endParaRPr>
          </a:p>
        </p:txBody>
      </p:sp>
      <p:sp>
        <p:nvSpPr>
          <p:cNvPr id="436226" name="Прямоугольник 2">
            <a:extLst>
              <a:ext uri="{FF2B5EF4-FFF2-40B4-BE49-F238E27FC236}">
                <a16:creationId xmlns:a16="http://schemas.microsoft.com/office/drawing/2014/main" id="{25C8C31A-ECDD-EF4D-9A13-B45FE255E3AA}"/>
              </a:ext>
            </a:extLst>
          </p:cNvPr>
          <p:cNvSpPr>
            <a:spLocks noChangeArrowheads="1"/>
          </p:cNvSpPr>
          <p:nvPr/>
        </p:nvSpPr>
        <p:spPr bwMode="auto">
          <a:xfrm>
            <a:off x="250825" y="2276475"/>
            <a:ext cx="8642350" cy="2062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Диагностика психического расстройства (психического заболевания), наркомании, токсикомании осуществляется психиатрической, наркологической экспертизой, но их связь с полученной травмой, а также оценка тяжести вреда здоровью вследствие душевной болезни, наркомании и токсикомании производится комиссией экспертов по необходимости с участием специалистов, психиатров, наркологов, токсикологов. Под психическим расстройством следует понимать психическое заболевание (психическая болезнь), в группу психических заболеваний не включаются связанные с повреждением нервной системы реактивные состояния (психозы, неврозы).</a:t>
            </a:r>
            <a:endParaRPr lang="ru-RU" altLang="ru-RU" sz="1600">
              <a:latin typeface="Consolas" panose="020B0609020204030204" pitchFamily="49" charset="0"/>
              <a:cs typeface="Consolas" panose="020B0609020204030204" pitchFamily="49" charset="0"/>
            </a:endParaRPr>
          </a:p>
        </p:txBody>
      </p:sp>
      <p:sp>
        <p:nvSpPr>
          <p:cNvPr id="436227" name="Прямоугольник 3">
            <a:extLst>
              <a:ext uri="{FF2B5EF4-FFF2-40B4-BE49-F238E27FC236}">
                <a16:creationId xmlns:a16="http://schemas.microsoft.com/office/drawing/2014/main" id="{9F4BE6DB-8E82-7C4F-A216-EFAF7F156941}"/>
              </a:ext>
            </a:extLst>
          </p:cNvPr>
          <p:cNvSpPr>
            <a:spLocks noChangeArrowheads="1"/>
          </p:cNvSpPr>
          <p:nvPr/>
        </p:nvSpPr>
        <p:spPr bwMode="auto">
          <a:xfrm>
            <a:off x="250825" y="4622800"/>
            <a:ext cx="8642350" cy="185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При экспертизе тяжести вреда здоровью в заключение эксперта отражаются:</a:t>
            </a:r>
            <a:endParaRPr lang="ru-RU" altLang="ru-RU" sz="1600" b="1" u="sng">
              <a:latin typeface="Consolas" panose="020B0609020204030204" pitchFamily="49" charset="0"/>
              <a:cs typeface="Consolas" panose="020B0609020204030204" pitchFamily="49" charset="0"/>
            </a:endParaRPr>
          </a:p>
          <a:p>
            <a:pPr algn="just">
              <a:spcBef>
                <a:spcPct val="0"/>
              </a:spcBef>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объективные признаки вреда здоровью с медицинской точки зрения (ссадина, кровоподтек, рана, перелом кости и другие), их локализация и свойства;</a:t>
            </a:r>
            <a:endParaRPr lang="ru-RU" altLang="ru-RU" sz="1600">
              <a:latin typeface="Consolas" panose="020B0609020204030204" pitchFamily="49" charset="0"/>
              <a:cs typeface="Consolas" panose="020B0609020204030204" pitchFamily="49" charset="0"/>
            </a:endParaRPr>
          </a:p>
          <a:p>
            <a:pPr algn="just">
              <a:spcBef>
                <a:spcPct val="0"/>
              </a:spcBef>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характеристика следообразующей части травмирующего предмета (предметов);</a:t>
            </a:r>
            <a:endParaRPr lang="ru-RU" altLang="ru-RU" sz="1600">
              <a:latin typeface="Consolas" panose="020B0609020204030204" pitchFamily="49" charset="0"/>
              <a:cs typeface="Consolas" panose="020B0609020204030204" pitchFamily="49" charset="0"/>
            </a:endParaRPr>
          </a:p>
          <a:p>
            <a:pPr algn="just">
              <a:spcBef>
                <a:spcPct val="0"/>
              </a:spcBef>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механизм возникновения;</a:t>
            </a:r>
            <a:endParaRPr lang="ru-RU" altLang="ru-RU" sz="1600">
              <a:latin typeface="Consolas" panose="020B0609020204030204" pitchFamily="49" charset="0"/>
              <a:cs typeface="Consolas" panose="020B0609020204030204" pitchFamily="49" charset="0"/>
            </a:endParaRPr>
          </a:p>
          <a:p>
            <a:pPr algn="just">
              <a:spcBef>
                <a:spcPct val="0"/>
              </a:spcBef>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давность (срок) причинения;</a:t>
            </a:r>
            <a:endParaRPr lang="ru-RU" altLang="ru-RU" sz="1600">
              <a:latin typeface="Consolas" panose="020B0609020204030204" pitchFamily="49" charset="0"/>
              <a:cs typeface="Consolas" panose="020B0609020204030204" pitchFamily="49" charset="0"/>
            </a:endParaRPr>
          </a:p>
          <a:p>
            <a:pPr algn="just">
              <a:spcBef>
                <a:spcPct val="0"/>
              </a:spcBef>
            </a:pP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вред здоровью с указанием квалифицирующего признака.</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Прямоугольник 1">
            <a:extLst>
              <a:ext uri="{FF2B5EF4-FFF2-40B4-BE49-F238E27FC236}">
                <a16:creationId xmlns:a16="http://schemas.microsoft.com/office/drawing/2014/main" id="{07A771C6-CDDE-6D48-9E80-CD7FA5AFCB25}"/>
              </a:ext>
            </a:extLst>
          </p:cNvPr>
          <p:cNvSpPr>
            <a:spLocks noChangeArrowheads="1"/>
          </p:cNvSpPr>
          <p:nvPr/>
        </p:nvSpPr>
        <p:spPr bwMode="auto">
          <a:xfrm>
            <a:off x="215900" y="188913"/>
            <a:ext cx="8712200" cy="3416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В случаях установления по объективным медицинским данным признаков опасности для жизни, эксперт может определить тяжесть вреда здоровью, не ожидая исхода травмы.</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Предварительные выводы с предположительным суждением о тяжести вреда здоровью не составляются.</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В указанных случаях, в выводах эксперт излагает причины, не позволяющие определить тяжесть вреда здоровью, указывает, какие сведения необходимы ему для решения этого вопроса (медицинские документы, результаты дополнительных исследований и другие),</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Мотивированное объяснение о невозможности определения тяжести вреда здоровью не освобождает эксперта от необходимости решения других вопросов, поставленных лицом (органом), назначившим экспертизу.</a:t>
            </a:r>
            <a:endParaRPr lang="ru-RU" altLang="ru-RU" sz="1100">
              <a:latin typeface="Consolas" panose="020B0609020204030204" pitchFamily="49" charset="0"/>
              <a:cs typeface="Consolas" panose="020B0609020204030204" pitchFamily="49" charset="0"/>
            </a:endParaRPr>
          </a:p>
        </p:txBody>
      </p:sp>
      <p:sp>
        <p:nvSpPr>
          <p:cNvPr id="437250" name="Прямоугольник 2">
            <a:extLst>
              <a:ext uri="{FF2B5EF4-FFF2-40B4-BE49-F238E27FC236}">
                <a16:creationId xmlns:a16="http://schemas.microsoft.com/office/drawing/2014/main" id="{0B16BEE7-D302-3B45-901A-D9D29723DF9D}"/>
              </a:ext>
            </a:extLst>
          </p:cNvPr>
          <p:cNvSpPr>
            <a:spLocks noChangeArrowheads="1"/>
          </p:cNvSpPr>
          <p:nvPr/>
        </p:nvSpPr>
        <p:spPr bwMode="auto">
          <a:xfrm>
            <a:off x="215900" y="3735388"/>
            <a:ext cx="8712200" cy="2862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Эксперт не оценивает тяжесть вреда здоровью в случаях:</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неясности клинической картины или недостаточного клинического и лабораторного обследования потерпевшего;</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не определившегося исхода неопасного для жизни вреда здоровью;</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отказа потерпевшего от дополнительного обследования или неявки на повторный осмотр, если это лишает эксперта возможности правильно оценить характер травмы, ее клиническое течение и исход;</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отсутствия медицинских документов, в том числе результатов дополнительных исследований, без которых суждение о характере и тяжести вреда здоровью невозможно.</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Прямоугольник 1">
            <a:extLst>
              <a:ext uri="{FF2B5EF4-FFF2-40B4-BE49-F238E27FC236}">
                <a16:creationId xmlns:a16="http://schemas.microsoft.com/office/drawing/2014/main" id="{FEBEB11F-8896-A54C-B751-C80AC540B4AF}"/>
              </a:ext>
            </a:extLst>
          </p:cNvPr>
          <p:cNvSpPr>
            <a:spLocks noChangeArrowheads="1"/>
          </p:cNvSpPr>
          <p:nvPr/>
        </p:nvSpPr>
        <p:spPr bwMode="auto">
          <a:xfrm>
            <a:off x="323850" y="260350"/>
            <a:ext cx="8569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54. ОРГАНИЗАЦИЯ И ПРОИЗВОДСТВО ОСМОТРА ТРУПА</a:t>
            </a:r>
          </a:p>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 НА МЕСТЕ ЕГО ОБНАРУЖЕНИЯ</a:t>
            </a:r>
            <a:r>
              <a:rPr lang="ru-RU" altLang="ru-RU" sz="1800" dirty="0">
                <a:latin typeface="Arial" panose="020B0604020202020204" pitchFamily="34" charset="0"/>
              </a:rPr>
              <a:t> </a:t>
            </a:r>
          </a:p>
        </p:txBody>
      </p:sp>
      <p:sp>
        <p:nvSpPr>
          <p:cNvPr id="438274" name="Прямоугольник 2">
            <a:extLst>
              <a:ext uri="{FF2B5EF4-FFF2-40B4-BE49-F238E27FC236}">
                <a16:creationId xmlns:a16="http://schemas.microsoft.com/office/drawing/2014/main" id="{AB0C194C-FF6C-2049-924B-2AF2142A5E16}"/>
              </a:ext>
            </a:extLst>
          </p:cNvPr>
          <p:cNvSpPr>
            <a:spLocks noChangeArrowheads="1"/>
          </p:cNvSpPr>
          <p:nvPr/>
        </p:nvSpPr>
        <p:spPr bwMode="auto">
          <a:xfrm>
            <a:off x="539750" y="1035050"/>
            <a:ext cx="8064500" cy="708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Наружный осмотр трупа на месте его обнаружения (происшествия) является следственным действием.</a:t>
            </a:r>
            <a:endParaRPr lang="ru-RU" altLang="ru-RU" sz="2000">
              <a:latin typeface="Consolas" panose="020B0609020204030204" pitchFamily="49" charset="0"/>
              <a:cs typeface="Consolas" panose="020B0609020204030204" pitchFamily="49" charset="0"/>
            </a:endParaRPr>
          </a:p>
        </p:txBody>
      </p:sp>
      <p:sp>
        <p:nvSpPr>
          <p:cNvPr id="438275" name="Прямоугольник 3">
            <a:extLst>
              <a:ext uri="{FF2B5EF4-FFF2-40B4-BE49-F238E27FC236}">
                <a16:creationId xmlns:a16="http://schemas.microsoft.com/office/drawing/2014/main" id="{5167C515-ABB6-8040-A25A-A5F4AD0D32EF}"/>
              </a:ext>
            </a:extLst>
          </p:cNvPr>
          <p:cNvSpPr>
            <a:spLocks noChangeArrowheads="1"/>
          </p:cNvSpPr>
          <p:nvPr/>
        </p:nvSpPr>
        <p:spPr bwMode="auto">
          <a:xfrm>
            <a:off x="539750" y="5065713"/>
            <a:ext cx="8064500" cy="101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Вместе с трупом в морг направляется постановление о назначении экспертизы трупа и копия протокола осмотра трупа на месте его обнаружения (происшествия).</a:t>
            </a:r>
            <a:endParaRPr lang="ru-RU" altLang="ru-RU" sz="2000">
              <a:latin typeface="Consolas" panose="020B0609020204030204" pitchFamily="49" charset="0"/>
              <a:cs typeface="Consolas" panose="020B0609020204030204" pitchFamily="49" charset="0"/>
            </a:endParaRPr>
          </a:p>
        </p:txBody>
      </p:sp>
      <p:sp>
        <p:nvSpPr>
          <p:cNvPr id="438276" name="Прямоугольник 4">
            <a:extLst>
              <a:ext uri="{FF2B5EF4-FFF2-40B4-BE49-F238E27FC236}">
                <a16:creationId xmlns:a16="http://schemas.microsoft.com/office/drawing/2014/main" id="{C772B9BC-885A-2145-B6BA-C0EA902A12EB}"/>
              </a:ext>
            </a:extLst>
          </p:cNvPr>
          <p:cNvSpPr>
            <a:spLocks noChangeArrowheads="1"/>
          </p:cNvSpPr>
          <p:nvPr/>
        </p:nvSpPr>
        <p:spPr bwMode="auto">
          <a:xfrm>
            <a:off x="539750" y="2128838"/>
            <a:ext cx="8064500" cy="101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Наружный осмотр трупа производит следователь с участием врача-специалиста в области судебной медицины, а при невозможности его участия - иного врача.</a:t>
            </a:r>
            <a:endParaRPr lang="ru-RU" altLang="ru-RU" sz="2000">
              <a:latin typeface="Consolas" panose="020B0609020204030204" pitchFamily="49" charset="0"/>
              <a:cs typeface="Consolas" panose="020B0609020204030204" pitchFamily="49" charset="0"/>
            </a:endParaRPr>
          </a:p>
        </p:txBody>
      </p:sp>
      <p:sp>
        <p:nvSpPr>
          <p:cNvPr id="438277" name="Прямоугольник 5">
            <a:extLst>
              <a:ext uri="{FF2B5EF4-FFF2-40B4-BE49-F238E27FC236}">
                <a16:creationId xmlns:a16="http://schemas.microsoft.com/office/drawing/2014/main" id="{0E174452-F12D-7C44-B6EC-5F0E1D34229C}"/>
              </a:ext>
            </a:extLst>
          </p:cNvPr>
          <p:cNvSpPr>
            <a:spLocks noChangeArrowheads="1"/>
          </p:cNvSpPr>
          <p:nvPr/>
        </p:nvSpPr>
        <p:spPr bwMode="auto">
          <a:xfrm>
            <a:off x="539750" y="3462338"/>
            <a:ext cx="8064500" cy="13223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При осмотре трупа на месте его обнаружения (происшествия) врач - специалист в области судебной медицины (врач, выполняющий его обязанности) оказывает помощь следователю по вопросам, относящимся к компетенции эксперта.</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Прямоугольник 1">
            <a:extLst>
              <a:ext uri="{FF2B5EF4-FFF2-40B4-BE49-F238E27FC236}">
                <a16:creationId xmlns:a16="http://schemas.microsoft.com/office/drawing/2014/main" id="{31D2665E-E125-C647-9FB0-326380B377DC}"/>
              </a:ext>
            </a:extLst>
          </p:cNvPr>
          <p:cNvSpPr>
            <a:spLocks noChangeArrowheads="1"/>
          </p:cNvSpPr>
          <p:nvPr/>
        </p:nvSpPr>
        <p:spPr bwMode="auto">
          <a:xfrm>
            <a:off x="6429375" y="5857875"/>
            <a:ext cx="2571750"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5) обеспечить условия, необходимые для проведения исследований.</a:t>
            </a:r>
            <a:r>
              <a:rPr lang="ru-RU" altLang="ru-RU" sz="1800" b="1">
                <a:latin typeface="Arial" panose="020B0604020202020204" pitchFamily="34" charset="0"/>
              </a:rPr>
              <a:t> </a:t>
            </a:r>
          </a:p>
        </p:txBody>
      </p:sp>
      <p:sp>
        <p:nvSpPr>
          <p:cNvPr id="64514" name="Прямоугольник 3">
            <a:extLst>
              <a:ext uri="{FF2B5EF4-FFF2-40B4-BE49-F238E27FC236}">
                <a16:creationId xmlns:a16="http://schemas.microsoft.com/office/drawing/2014/main" id="{5FFF8CF2-467D-6E4F-956C-F83D4F4431B9}"/>
              </a:ext>
            </a:extLst>
          </p:cNvPr>
          <p:cNvSpPr>
            <a:spLocks noChangeArrowheads="1"/>
          </p:cNvSpPr>
          <p:nvPr/>
        </p:nvSpPr>
        <p:spPr bwMode="auto">
          <a:xfrm>
            <a:off x="1214438" y="142875"/>
            <a:ext cx="6929437" cy="40798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Руководитель органа судебной экспертизы не вправе:</a:t>
            </a:r>
            <a:endParaRPr lang="ru-RU" altLang="ru-RU" sz="1800" b="1">
              <a:latin typeface="Arial" panose="020B0604020202020204" pitchFamily="34" charset="0"/>
            </a:endParaRPr>
          </a:p>
        </p:txBody>
      </p:sp>
      <p:sp>
        <p:nvSpPr>
          <p:cNvPr id="64515" name="Прямоугольник 4">
            <a:extLst>
              <a:ext uri="{FF2B5EF4-FFF2-40B4-BE49-F238E27FC236}">
                <a16:creationId xmlns:a16="http://schemas.microsoft.com/office/drawing/2014/main" id="{57CAD026-E548-C142-B850-5133CBBF3579}"/>
              </a:ext>
            </a:extLst>
          </p:cNvPr>
          <p:cNvSpPr>
            <a:spLocks noChangeArrowheads="1"/>
          </p:cNvSpPr>
          <p:nvPr/>
        </p:nvSpPr>
        <p:spPr bwMode="auto">
          <a:xfrm>
            <a:off x="3643313" y="3429000"/>
            <a:ext cx="2500312" cy="132873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Руководитель органа судебной экспертизы обязан:</a:t>
            </a:r>
            <a:endParaRPr lang="ru-RU" altLang="ru-RU" sz="1800">
              <a:latin typeface="Arial" panose="020B0604020202020204" pitchFamily="34" charset="0"/>
            </a:endParaRPr>
          </a:p>
        </p:txBody>
      </p:sp>
      <p:sp>
        <p:nvSpPr>
          <p:cNvPr id="64516" name="Прямоугольник 5">
            <a:extLst>
              <a:ext uri="{FF2B5EF4-FFF2-40B4-BE49-F238E27FC236}">
                <a16:creationId xmlns:a16="http://schemas.microsoft.com/office/drawing/2014/main" id="{BAD56E14-4621-D44D-BF37-1412243E3C40}"/>
              </a:ext>
            </a:extLst>
          </p:cNvPr>
          <p:cNvSpPr>
            <a:spLocks noChangeArrowheads="1"/>
          </p:cNvSpPr>
          <p:nvPr/>
        </p:nvSpPr>
        <p:spPr bwMode="auto">
          <a:xfrm>
            <a:off x="714375" y="642938"/>
            <a:ext cx="200025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1) самостоятельно истребовать объекты, необходимые для производства судебной экспертизы</a:t>
            </a:r>
            <a:endParaRPr lang="ru-RU" altLang="ru-RU" sz="1400">
              <a:latin typeface="Arial" panose="020B0604020202020204" pitchFamily="34" charset="0"/>
            </a:endParaRPr>
          </a:p>
        </p:txBody>
      </p:sp>
      <p:sp>
        <p:nvSpPr>
          <p:cNvPr id="64517" name="Прямоугольник 6">
            <a:extLst>
              <a:ext uri="{FF2B5EF4-FFF2-40B4-BE49-F238E27FC236}">
                <a16:creationId xmlns:a16="http://schemas.microsoft.com/office/drawing/2014/main" id="{2C0665A3-62DC-954F-9FC1-736F89BF41CB}"/>
              </a:ext>
            </a:extLst>
          </p:cNvPr>
          <p:cNvSpPr>
            <a:spLocks noChangeArrowheads="1"/>
          </p:cNvSpPr>
          <p:nvPr/>
        </p:nvSpPr>
        <p:spPr bwMode="auto">
          <a:xfrm>
            <a:off x="2928938" y="642938"/>
            <a:ext cx="3357562"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2) без согласования с органом (лицом), назначившим судебную экспертизу, привлекать к ее производству лиц, не являющихся сотрудниками данного органа судебной экспертизы;</a:t>
            </a:r>
          </a:p>
        </p:txBody>
      </p:sp>
      <p:sp>
        <p:nvSpPr>
          <p:cNvPr id="64518" name="Прямоугольник 7">
            <a:extLst>
              <a:ext uri="{FF2B5EF4-FFF2-40B4-BE49-F238E27FC236}">
                <a16:creationId xmlns:a16="http://schemas.microsoft.com/office/drawing/2014/main" id="{28331A9E-7939-4F4F-BC8D-E8414C71D564}"/>
              </a:ext>
            </a:extLst>
          </p:cNvPr>
          <p:cNvSpPr>
            <a:spLocks noChangeArrowheads="1"/>
          </p:cNvSpPr>
          <p:nvPr/>
        </p:nvSpPr>
        <p:spPr bwMode="auto">
          <a:xfrm>
            <a:off x="6500813" y="642938"/>
            <a:ext cx="2357437"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3) давать судебному эксперту указания, предрешающие содержание выводов по конкретной судебной экспертизе.</a:t>
            </a:r>
          </a:p>
        </p:txBody>
      </p:sp>
      <p:sp>
        <p:nvSpPr>
          <p:cNvPr id="64519" name="Прямоугольник 9">
            <a:extLst>
              <a:ext uri="{FF2B5EF4-FFF2-40B4-BE49-F238E27FC236}">
                <a16:creationId xmlns:a16="http://schemas.microsoft.com/office/drawing/2014/main" id="{F7936D20-2FB9-4E45-8B7B-4F9E7A940C3B}"/>
              </a:ext>
            </a:extLst>
          </p:cNvPr>
          <p:cNvSpPr>
            <a:spLocks noChangeArrowheads="1"/>
          </p:cNvSpPr>
          <p:nvPr/>
        </p:nvSpPr>
        <p:spPr bwMode="auto">
          <a:xfrm>
            <a:off x="1214438" y="2143125"/>
            <a:ext cx="6858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Обязанности руководителя органа судебной экспертизы</a:t>
            </a:r>
            <a:endParaRPr lang="ru-RU" altLang="ru-RU" sz="1800">
              <a:solidFill>
                <a:srgbClr val="000000"/>
              </a:solidFill>
              <a:latin typeface="Arial" panose="020B0604020202020204" pitchFamily="34" charset="0"/>
            </a:endParaRPr>
          </a:p>
        </p:txBody>
      </p:sp>
      <p:sp>
        <p:nvSpPr>
          <p:cNvPr id="64520" name="Прямоугольник 10">
            <a:extLst>
              <a:ext uri="{FF2B5EF4-FFF2-40B4-BE49-F238E27FC236}">
                <a16:creationId xmlns:a16="http://schemas.microsoft.com/office/drawing/2014/main" id="{9F19EAAF-3B25-934E-9007-65AD7BC1C8C5}"/>
              </a:ext>
            </a:extLst>
          </p:cNvPr>
          <p:cNvSpPr>
            <a:spLocks noChangeArrowheads="1"/>
          </p:cNvSpPr>
          <p:nvPr/>
        </p:nvSpPr>
        <p:spPr bwMode="auto">
          <a:xfrm>
            <a:off x="357188" y="2714625"/>
            <a:ext cx="3000375" cy="2332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1) при получении постановления, определения о назначении судебной экспертизы и объектов исследования поручить производство конкретному судебному эксперту или комиссии судебных экспертов данного органа судебной экспертизы с учетом требований закона</a:t>
            </a:r>
            <a:r>
              <a:rPr lang="ru-RU" altLang="ru-RU" sz="1400" b="1">
                <a:solidFill>
                  <a:srgbClr val="000000"/>
                </a:solidFill>
                <a:latin typeface="Arial" panose="020B0604020202020204" pitchFamily="34" charset="0"/>
              </a:rPr>
              <a:t>;</a:t>
            </a:r>
          </a:p>
        </p:txBody>
      </p:sp>
      <p:sp>
        <p:nvSpPr>
          <p:cNvPr id="64521" name="Прямоугольник 11">
            <a:extLst>
              <a:ext uri="{FF2B5EF4-FFF2-40B4-BE49-F238E27FC236}">
                <a16:creationId xmlns:a16="http://schemas.microsoft.com/office/drawing/2014/main" id="{C8E77A74-163E-6948-888B-8E975632D982}"/>
              </a:ext>
            </a:extLst>
          </p:cNvPr>
          <p:cNvSpPr>
            <a:spLocks noChangeArrowheads="1"/>
          </p:cNvSpPr>
          <p:nvPr/>
        </p:nvSpPr>
        <p:spPr bwMode="auto">
          <a:xfrm>
            <a:off x="6429375" y="2714625"/>
            <a:ext cx="2571750" cy="2924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2) не нарушая принципа независимости судебного эксперта, обеспечить контроль за соблюдением срока производства судебной экспертизы, всесторонностью, полнотой, объективностью и научной обоснованностью проводимых исследований, а также сохранность объектов судебной экспертизы</a:t>
            </a:r>
            <a:r>
              <a:rPr lang="ru-RU" altLang="ru-RU" sz="1600" b="1">
                <a:solidFill>
                  <a:srgbClr val="000000"/>
                </a:solidFill>
                <a:latin typeface="Arial" panose="020B0604020202020204" pitchFamily="34" charset="0"/>
              </a:rPr>
              <a:t>;</a:t>
            </a:r>
          </a:p>
        </p:txBody>
      </p:sp>
      <p:sp>
        <p:nvSpPr>
          <p:cNvPr id="64522" name="Прямоугольник 12">
            <a:extLst>
              <a:ext uri="{FF2B5EF4-FFF2-40B4-BE49-F238E27FC236}">
                <a16:creationId xmlns:a16="http://schemas.microsoft.com/office/drawing/2014/main" id="{CFBE24CD-C92B-3949-9173-121F2FD544A9}"/>
              </a:ext>
            </a:extLst>
          </p:cNvPr>
          <p:cNvSpPr>
            <a:spLocks noChangeArrowheads="1"/>
          </p:cNvSpPr>
          <p:nvPr/>
        </p:nvSpPr>
        <p:spPr bwMode="auto">
          <a:xfrm>
            <a:off x="357188" y="5072063"/>
            <a:ext cx="300037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3) по окончании исследований направить заключение эксперта, объекты исследований и другие материалы, представленные на исследование, органу (лицу), назначившему судебную экспертизу;</a:t>
            </a:r>
          </a:p>
        </p:txBody>
      </p:sp>
      <p:sp>
        <p:nvSpPr>
          <p:cNvPr id="64523" name="Прямоугольник 13">
            <a:extLst>
              <a:ext uri="{FF2B5EF4-FFF2-40B4-BE49-F238E27FC236}">
                <a16:creationId xmlns:a16="http://schemas.microsoft.com/office/drawing/2014/main" id="{421B56B3-0141-AE43-8114-2A16DE35F786}"/>
              </a:ext>
            </a:extLst>
          </p:cNvPr>
          <p:cNvSpPr>
            <a:spLocks noChangeArrowheads="1"/>
          </p:cNvSpPr>
          <p:nvPr/>
        </p:nvSpPr>
        <p:spPr bwMode="auto">
          <a:xfrm>
            <a:off x="3714750" y="5286375"/>
            <a:ext cx="2428875"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4) не разглашать сведения, которые стали ему известны в связи с организацией производства судебной экспертизы;</a:t>
            </a:r>
          </a:p>
        </p:txBody>
      </p:sp>
    </p:spTree>
  </p:cSld>
  <p:clrMapOvr>
    <a:masterClrMapping/>
  </p:clrMapOvr>
  <p:transition>
    <p:wipe dir="r"/>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Прямоугольник 1">
            <a:extLst>
              <a:ext uri="{FF2B5EF4-FFF2-40B4-BE49-F238E27FC236}">
                <a16:creationId xmlns:a16="http://schemas.microsoft.com/office/drawing/2014/main" id="{7CE8C307-FA79-714B-8A24-403C11D504D3}"/>
              </a:ext>
            </a:extLst>
          </p:cNvPr>
          <p:cNvSpPr>
            <a:spLocks noChangeArrowheads="1"/>
          </p:cNvSpPr>
          <p:nvPr/>
        </p:nvSpPr>
        <p:spPr bwMode="auto">
          <a:xfrm>
            <a:off x="1619250" y="188913"/>
            <a:ext cx="6840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Основные положения организации экспертизы трупа</a:t>
            </a:r>
            <a:r>
              <a:rPr lang="ru-RU" altLang="ru-RU" sz="1800">
                <a:latin typeface="Arial" panose="020B0604020202020204" pitchFamily="34" charset="0"/>
              </a:rPr>
              <a:t> </a:t>
            </a:r>
          </a:p>
        </p:txBody>
      </p:sp>
      <p:sp>
        <p:nvSpPr>
          <p:cNvPr id="439298" name="Прямоугольник 2">
            <a:extLst>
              <a:ext uri="{FF2B5EF4-FFF2-40B4-BE49-F238E27FC236}">
                <a16:creationId xmlns:a16="http://schemas.microsoft.com/office/drawing/2014/main" id="{1684242E-6D77-0D42-8C24-95F3C472DB9B}"/>
              </a:ext>
            </a:extLst>
          </p:cNvPr>
          <p:cNvSpPr>
            <a:spLocks noChangeArrowheads="1"/>
          </p:cNvSpPr>
          <p:nvPr/>
        </p:nvSpPr>
        <p:spPr bwMode="auto">
          <a:xfrm>
            <a:off x="468313" y="692150"/>
            <a:ext cx="8207375" cy="64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Установление причины смерти только по медицинским документам без проведения экспертизы трупа не допускается.</a:t>
            </a:r>
            <a:endParaRPr lang="ru-RU" altLang="ru-RU" sz="1100">
              <a:latin typeface="Consolas" panose="020B0609020204030204" pitchFamily="49" charset="0"/>
              <a:cs typeface="Consolas" panose="020B0609020204030204" pitchFamily="49" charset="0"/>
            </a:endParaRPr>
          </a:p>
        </p:txBody>
      </p:sp>
      <p:sp>
        <p:nvSpPr>
          <p:cNvPr id="439299" name="Прямоугольник 3">
            <a:extLst>
              <a:ext uri="{FF2B5EF4-FFF2-40B4-BE49-F238E27FC236}">
                <a16:creationId xmlns:a16="http://schemas.microsoft.com/office/drawing/2014/main" id="{AEC69DF8-83F6-274B-8685-D567E40A8E61}"/>
              </a:ext>
            </a:extLst>
          </p:cNvPr>
          <p:cNvSpPr>
            <a:spLocks noChangeArrowheads="1"/>
          </p:cNvSpPr>
          <p:nvPr/>
        </p:nvSpPr>
        <p:spPr bwMode="auto">
          <a:xfrm>
            <a:off x="468313" y="4697413"/>
            <a:ext cx="8207375" cy="203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Экспертиза может быть начата после появления ранних трупных изменений (охлаждение, трупные пятна, трупное окоченение). До появления указанных изменений вскрытие трупа производится только после констатации смерти и оформления акта о наступлении смерти. </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Один экземпляр указанного акта вручается судебно-медицинскому эксперту, которому поручена экспертиза, и хранится в органе судебной экспертизы вместе с копией заключения эксперта.</a:t>
            </a:r>
            <a:endParaRPr lang="ru-RU" altLang="ru-RU" sz="1100">
              <a:latin typeface="Consolas" panose="020B0609020204030204" pitchFamily="49" charset="0"/>
              <a:cs typeface="Consolas" panose="020B0609020204030204" pitchFamily="49" charset="0"/>
            </a:endParaRPr>
          </a:p>
        </p:txBody>
      </p:sp>
      <p:sp>
        <p:nvSpPr>
          <p:cNvPr id="439300" name="Прямоугольник 4">
            <a:extLst>
              <a:ext uri="{FF2B5EF4-FFF2-40B4-BE49-F238E27FC236}">
                <a16:creationId xmlns:a16="http://schemas.microsoft.com/office/drawing/2014/main" id="{9D043FB4-C3A7-7A45-AA89-05B12C77D4C1}"/>
              </a:ext>
            </a:extLst>
          </p:cNvPr>
          <p:cNvSpPr>
            <a:spLocks noChangeArrowheads="1"/>
          </p:cNvSpPr>
          <p:nvPr/>
        </p:nvSpPr>
        <p:spPr bwMode="auto">
          <a:xfrm>
            <a:off x="468313" y="3086100"/>
            <a:ext cx="8207375" cy="147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При смерти в медицинской организации лица, находившегося на лечении и умершего от насильственной причины или при подозрении на нее, руководитель медицинской организации своевременно извещает об этом судебно-следственные органы для решения вопроса о назначении экспертизы. </a:t>
            </a:r>
            <a:endParaRPr lang="ru-RU" altLang="ru-RU" sz="1100">
              <a:latin typeface="Consolas" panose="020B0609020204030204" pitchFamily="49" charset="0"/>
              <a:cs typeface="Consolas" panose="020B0609020204030204" pitchFamily="49" charset="0"/>
            </a:endParaRPr>
          </a:p>
        </p:txBody>
      </p:sp>
      <p:sp>
        <p:nvSpPr>
          <p:cNvPr id="439301" name="Прямоугольник 5">
            <a:extLst>
              <a:ext uri="{FF2B5EF4-FFF2-40B4-BE49-F238E27FC236}">
                <a16:creationId xmlns:a16="http://schemas.microsoft.com/office/drawing/2014/main" id="{C0D71620-3A58-E848-8C20-3AF265F4202D}"/>
              </a:ext>
            </a:extLst>
          </p:cNvPr>
          <p:cNvSpPr>
            <a:spLocks noChangeArrowheads="1"/>
          </p:cNvSpPr>
          <p:nvPr/>
        </p:nvSpPr>
        <p:spPr bwMode="auto">
          <a:xfrm>
            <a:off x="468313" y="1473200"/>
            <a:ext cx="8207375"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Экспертиза трупа назначается для установления причины смерти, разрешения иных вопросов, указанных в постановлении.</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Изменения трупа, связанные с развитием гнилостных процессов или воздействием различных факторов внешней среды, не являются основанием для отказа от производства экспертизы. </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Прямоугольник 1">
            <a:extLst>
              <a:ext uri="{FF2B5EF4-FFF2-40B4-BE49-F238E27FC236}">
                <a16:creationId xmlns:a16="http://schemas.microsoft.com/office/drawing/2014/main" id="{88A82A5E-E17D-C140-B151-B22862FB1606}"/>
              </a:ext>
            </a:extLst>
          </p:cNvPr>
          <p:cNvSpPr>
            <a:spLocks noChangeArrowheads="1"/>
          </p:cNvSpPr>
          <p:nvPr/>
        </p:nvSpPr>
        <p:spPr bwMode="auto">
          <a:xfrm>
            <a:off x="176213" y="115888"/>
            <a:ext cx="8785225" cy="1077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Присутствие при экспертизе, а также вход в специальные помещения морга (секционный зал, трупохранилище, комнату для одевания трупа) родственникам и близким умершего и другим лицам, не имеющим отношения к производству экспертизы трупа без разрешения органа (лица) назначившего экспертизу, не допускается.</a:t>
            </a:r>
            <a:endParaRPr lang="ru-RU" altLang="ru-RU" sz="1600">
              <a:latin typeface="Consolas" panose="020B0609020204030204" pitchFamily="49" charset="0"/>
              <a:cs typeface="Consolas" panose="020B0609020204030204" pitchFamily="49" charset="0"/>
            </a:endParaRPr>
          </a:p>
        </p:txBody>
      </p:sp>
      <p:sp>
        <p:nvSpPr>
          <p:cNvPr id="440322" name="Прямоугольник 2">
            <a:extLst>
              <a:ext uri="{FF2B5EF4-FFF2-40B4-BE49-F238E27FC236}">
                <a16:creationId xmlns:a16="http://schemas.microsoft.com/office/drawing/2014/main" id="{19C1425C-7ECF-2A47-9576-6007B45780D9}"/>
              </a:ext>
            </a:extLst>
          </p:cNvPr>
          <p:cNvSpPr>
            <a:spLocks noChangeArrowheads="1"/>
          </p:cNvSpPr>
          <p:nvPr/>
        </p:nvSpPr>
        <p:spPr bwMode="auto">
          <a:xfrm>
            <a:off x="176213" y="1303338"/>
            <a:ext cx="8785225" cy="1323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В случаях стихийных бедствий и техногенных катастроф, других чрезвычайных событий, повлекших массовую гибель людей (более 2-х лиц), по согласованию с органом (лицом) назначившим экспертизу, допускается установление причины смерти по наружному осмотру трупа с оформлением медицинского свидетельства о смерти и заключения эксперта.</a:t>
            </a:r>
            <a:endParaRPr lang="ru-RU" altLang="ru-RU" sz="1600">
              <a:latin typeface="Consolas" panose="020B0609020204030204" pitchFamily="49" charset="0"/>
              <a:cs typeface="Consolas" panose="020B0609020204030204" pitchFamily="49" charset="0"/>
            </a:endParaRPr>
          </a:p>
        </p:txBody>
      </p:sp>
      <p:sp>
        <p:nvSpPr>
          <p:cNvPr id="440323" name="Прямоугольник 3">
            <a:extLst>
              <a:ext uri="{FF2B5EF4-FFF2-40B4-BE49-F238E27FC236}">
                <a16:creationId xmlns:a16="http://schemas.microsoft.com/office/drawing/2014/main" id="{C451044D-0E12-994F-8104-727BA466A281}"/>
              </a:ext>
            </a:extLst>
          </p:cNvPr>
          <p:cNvSpPr>
            <a:spLocks noChangeArrowheads="1"/>
          </p:cNvSpPr>
          <p:nvPr/>
        </p:nvSpPr>
        <p:spPr bwMode="auto">
          <a:xfrm>
            <a:off x="176213" y="2735263"/>
            <a:ext cx="8785225" cy="1846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Признаки насильственной смерти могут быть обнаружены при проведении патологоанатомического исследования трупа. В этом случае вскрытие прекращается и руководитель медицинской организации письменно либо телефонограммой сообщает о случившемся в органы уголовного преследования. Патологоанатом, производивший исследование трупа, обеспечивает сохранность трупа и органов в том состоянии, в каком они находились в момент прекращения исследования, и составляет протокол о произведенном им исследовании, что вносится в заключения экспертизы</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p:txBody>
      </p:sp>
      <p:sp>
        <p:nvSpPr>
          <p:cNvPr id="440324" name="Прямоугольник 4">
            <a:extLst>
              <a:ext uri="{FF2B5EF4-FFF2-40B4-BE49-F238E27FC236}">
                <a16:creationId xmlns:a16="http://schemas.microsoft.com/office/drawing/2014/main" id="{60FB0D54-A255-E84A-B7B1-E8F32EC293CE}"/>
              </a:ext>
            </a:extLst>
          </p:cNvPr>
          <p:cNvSpPr>
            <a:spLocks noChangeArrowheads="1"/>
          </p:cNvSpPr>
          <p:nvPr/>
        </p:nvSpPr>
        <p:spPr bwMode="auto">
          <a:xfrm>
            <a:off x="174625" y="4691063"/>
            <a:ext cx="8786813" cy="20621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Экспертизу производят в судебно-медицинских моргах или моргах медицинских организаций. При невозможности доставить труп в морг орган (лицо), назначивший экспертизу, обеспечивает создание судебно-медицинскому эксперту необходимых условий для работы в ином помещении.</a:t>
            </a: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По согласованию с органом (лицом), назначившим экспертизу, допускается производство экспертизы трупа, в том числе и эксгумированного, на открытом воздухе, при условии теплого времени года, сухой погоды и создания органом (лицом), назначившим экспертизу, необходимых условий для работы</a:t>
            </a:r>
            <a:endParaRPr lang="ru-RU" altLang="ru-RU" sz="1600">
              <a:latin typeface="Arial" panose="020B0604020202020204" pitchFamily="34" charset="0"/>
            </a:endParaRPr>
          </a:p>
        </p:txBody>
      </p:sp>
    </p:spTree>
  </p:cSld>
  <p:clrMapOvr>
    <a:masterClrMapping/>
  </p:clrMapOvr>
  <p:transition>
    <p:wipe dir="r"/>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Прямоугольник 1">
            <a:extLst>
              <a:ext uri="{FF2B5EF4-FFF2-40B4-BE49-F238E27FC236}">
                <a16:creationId xmlns:a16="http://schemas.microsoft.com/office/drawing/2014/main" id="{4AAABE02-66E9-2349-803D-C5F81A6075B9}"/>
              </a:ext>
            </a:extLst>
          </p:cNvPr>
          <p:cNvSpPr>
            <a:spLocks noChangeArrowheads="1"/>
          </p:cNvSpPr>
          <p:nvPr/>
        </p:nvSpPr>
        <p:spPr bwMode="auto">
          <a:xfrm>
            <a:off x="176213" y="404813"/>
            <a:ext cx="8785225" cy="3416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85738" indent="-185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Своевременная доставка в морг трупа, его одежды и других предметов, непосредственно относящихся к трупу, обеспечивается органом (лицом), назначившим экспертизу.</a:t>
            </a:r>
            <a:endParaRPr lang="ru-RU" altLang="ru-RU" sz="18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При направлении в морг трупа из медицинской организации орган (лицо) назначивший экспертизу, обеспечивает одновременную доставку подлинников медицинских документов и одежды умершего. Если одежда была изъята органами дознания или следствия, либо с их разрешения выдана родственникам умершего, в постановлении делается соответствующая запись.</a:t>
            </a:r>
            <a:endParaRPr lang="ru-RU" altLang="ru-RU" sz="18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Поступившие в морг трупы, одежда и иные предметы, доставленные с трупом, регистрируются в журнале. Трупы хранятся в условиях, препятствующих развитию гнилостных изменений.</a:t>
            </a:r>
            <a:endParaRPr lang="ru-RU" altLang="ru-RU" sz="1800">
              <a:latin typeface="Consolas" panose="020B0609020204030204" pitchFamily="49" charset="0"/>
              <a:cs typeface="Consolas" panose="020B0609020204030204" pitchFamily="49" charset="0"/>
            </a:endParaRPr>
          </a:p>
        </p:txBody>
      </p:sp>
      <p:sp>
        <p:nvSpPr>
          <p:cNvPr id="441346" name="Прямоугольник 2">
            <a:extLst>
              <a:ext uri="{FF2B5EF4-FFF2-40B4-BE49-F238E27FC236}">
                <a16:creationId xmlns:a16="http://schemas.microsoft.com/office/drawing/2014/main" id="{84C51997-D722-2440-B9C4-CC45632BDAA8}"/>
              </a:ext>
            </a:extLst>
          </p:cNvPr>
          <p:cNvSpPr>
            <a:spLocks noChangeArrowheads="1"/>
          </p:cNvSpPr>
          <p:nvPr/>
        </p:nvSpPr>
        <p:spPr bwMode="auto">
          <a:xfrm>
            <a:off x="176213" y="4005263"/>
            <a:ext cx="8785225" cy="2584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85738" indent="-185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Введение в труп консервирующих веществ для бальзамации, при установленных признаках насильственной смерти, применяется с письменного разрешения органа (лица) назначившего экспертизу.</a:t>
            </a:r>
            <a:endParaRPr lang="ru-RU" altLang="ru-RU" sz="18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Одежда трупа и иные, доставленные с ним предметы, сохраняются до начала производства экспертизы в том состоянии, в каком они поступили в морг.</a:t>
            </a:r>
            <a:r>
              <a:rPr lang="ru-RU" altLang="ru-RU" sz="1800">
                <a:latin typeface="Consolas" panose="020B0609020204030204" pitchFamily="49"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Экспертиза трупа иностранного гражданина, первичная экспертиза ранее не исследованного эксгумированного трупа, повторная экспертиза трупа в обязательном порядке производится комиссией судебно-медицинских экспертов.</a:t>
            </a:r>
            <a:endParaRPr lang="ru-RU" altLang="ru-RU" sz="18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Прямоугольник 1">
            <a:extLst>
              <a:ext uri="{FF2B5EF4-FFF2-40B4-BE49-F238E27FC236}">
                <a16:creationId xmlns:a16="http://schemas.microsoft.com/office/drawing/2014/main" id="{A4546565-26E4-B54D-8E64-9876F520C681}"/>
              </a:ext>
            </a:extLst>
          </p:cNvPr>
          <p:cNvSpPr>
            <a:spLocks noChangeArrowheads="1"/>
          </p:cNvSpPr>
          <p:nvPr/>
        </p:nvSpPr>
        <p:spPr bwMode="auto">
          <a:xfrm>
            <a:off x="179388" y="3371850"/>
            <a:ext cx="8785225" cy="923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Невостребованный труп после исследования хранится в морге в течение 10 календарных дней. Захоронение невостребованных трупов без письменного разрешения органа (лица) вынесшего постановление не допускается</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p:txBody>
      </p:sp>
      <p:sp>
        <p:nvSpPr>
          <p:cNvPr id="442370" name="Прямоугольник 2">
            <a:extLst>
              <a:ext uri="{FF2B5EF4-FFF2-40B4-BE49-F238E27FC236}">
                <a16:creationId xmlns:a16="http://schemas.microsoft.com/office/drawing/2014/main" id="{736AF4CE-4A8C-274F-99E5-9286D65E115F}"/>
              </a:ext>
            </a:extLst>
          </p:cNvPr>
          <p:cNvSpPr>
            <a:spLocks noChangeArrowheads="1"/>
          </p:cNvSpPr>
          <p:nvPr/>
        </p:nvSpPr>
        <p:spPr bwMode="auto">
          <a:xfrm>
            <a:off x="179388" y="127000"/>
            <a:ext cx="8785225" cy="3140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85738" indent="-185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В постановлении о назначении экспертизы трупа обязательно указывается гражданство умершего лица.</a:t>
            </a:r>
            <a:endParaRPr lang="ru-RU" altLang="ru-RU" sz="18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Замерзшие трупы исследуются после их полного оттаивания при комнатной температуре, при этом не допускается проводить ускоренное оттаивание трупа в повышенной температуре.</a:t>
            </a:r>
            <a:endParaRPr lang="ru-RU" altLang="ru-RU" sz="18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Лицо, назначившее экспертизу, может присутствовать при ее производстве. Его неявка к назначенному времени не является основанием для задержки начала производства экспертизы. Если лицо, назначившее экспертизу, присутствовало при производстве экспертизы, в заключение эксперта делается соответствующая запись с указанием его фамилии, должности и места работы.</a:t>
            </a:r>
            <a:endParaRPr lang="ru-RU" altLang="ru-RU" sz="1800">
              <a:latin typeface="Consolas" panose="020B0609020204030204" pitchFamily="49" charset="0"/>
              <a:cs typeface="Consolas" panose="020B0609020204030204" pitchFamily="49" charset="0"/>
            </a:endParaRPr>
          </a:p>
        </p:txBody>
      </p:sp>
      <p:sp>
        <p:nvSpPr>
          <p:cNvPr id="442371" name="Прямоугольник 3">
            <a:extLst>
              <a:ext uri="{FF2B5EF4-FFF2-40B4-BE49-F238E27FC236}">
                <a16:creationId xmlns:a16="http://schemas.microsoft.com/office/drawing/2014/main" id="{54BF9B34-D405-D744-AF12-53313353A68E}"/>
              </a:ext>
            </a:extLst>
          </p:cNvPr>
          <p:cNvSpPr>
            <a:spLocks noChangeArrowheads="1"/>
          </p:cNvSpPr>
          <p:nvPr/>
        </p:nvSpPr>
        <p:spPr bwMode="auto">
          <a:xfrm>
            <a:off x="179388" y="4421188"/>
            <a:ext cx="8785225" cy="2309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Производство судебно-медицинских экспертиз трупов и живых лиц (кроме подозреваемых и задержанных лиц, а также в случаях половых преступлений и преступлений, совершённых в отношении несовершеннолетних и недееспособных лиц) проводится только в дневное время суток при естественном освещении. Данное требование обусловлено с целью исключения экспертной ошибки в описании и дальнейшей оценке обнаруженных повреждений и изменений, что может негативно повлиять на выводы экспертизы</a:t>
            </a:r>
            <a:endParaRPr lang="ru-RU" altLang="ru-RU" sz="1800">
              <a:latin typeface="Arial" panose="020B0604020202020204" pitchFamily="34" charset="0"/>
            </a:endParaRPr>
          </a:p>
        </p:txBody>
      </p:sp>
    </p:spTree>
  </p:cSld>
  <p:clrMapOvr>
    <a:masterClrMapping/>
  </p:clrMapOvr>
  <p:transition>
    <p:wipe dir="r"/>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Прямоугольник 1">
            <a:extLst>
              <a:ext uri="{FF2B5EF4-FFF2-40B4-BE49-F238E27FC236}">
                <a16:creationId xmlns:a16="http://schemas.microsoft.com/office/drawing/2014/main" id="{08FE9337-E2B5-1D4C-BA86-9311F74BB9C3}"/>
              </a:ext>
            </a:extLst>
          </p:cNvPr>
          <p:cNvSpPr>
            <a:spLocks noChangeArrowheads="1"/>
          </p:cNvSpPr>
          <p:nvPr/>
        </p:nvSpPr>
        <p:spPr bwMode="auto">
          <a:xfrm>
            <a:off x="323850" y="260350"/>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Оформление медицинского свидетельства о смерти, медицинского свидетельства о перинатальной смерти</a:t>
            </a:r>
            <a:r>
              <a:rPr lang="ru-RU" altLang="ru-RU" sz="1800">
                <a:latin typeface="Arial" panose="020B0604020202020204" pitchFamily="34" charset="0"/>
              </a:rPr>
              <a:t> </a:t>
            </a:r>
          </a:p>
        </p:txBody>
      </p:sp>
      <p:sp>
        <p:nvSpPr>
          <p:cNvPr id="443394" name="Прямоугольник 2">
            <a:extLst>
              <a:ext uri="{FF2B5EF4-FFF2-40B4-BE49-F238E27FC236}">
                <a16:creationId xmlns:a16="http://schemas.microsoft.com/office/drawing/2014/main" id="{2012C92B-AE39-0843-AA71-2A871C17ADB6}"/>
              </a:ext>
            </a:extLst>
          </p:cNvPr>
          <p:cNvSpPr>
            <a:spLocks noChangeArrowheads="1"/>
          </p:cNvSpPr>
          <p:nvPr/>
        </p:nvSpPr>
        <p:spPr bwMode="auto">
          <a:xfrm>
            <a:off x="263525" y="938213"/>
            <a:ext cx="8569325" cy="2862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Медицинское свидетельство о смерти (медицинское свидетельство о перинатальной смерти) заполняется после судебно-медицинского исследования трупа (вскрытия) и подписывается судебно-медицинским экспертом, производившим исследование.</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Порядок заполнения и выдачи медицинского свидетельства о смерти (медицинского свидетельства о перинатальной смерти) осуществляется в соответствии с действующим законодательством.</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Если для установления или уточнения причины смерти необходимо проведение лабораторных исследований, выдается предварительное свидетельство.</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
        <p:nvSpPr>
          <p:cNvPr id="443395" name="Прямоугольник 3">
            <a:extLst>
              <a:ext uri="{FF2B5EF4-FFF2-40B4-BE49-F238E27FC236}">
                <a16:creationId xmlns:a16="http://schemas.microsoft.com/office/drawing/2014/main" id="{ABDB1A9D-C17E-CF43-979D-A1FF9D183EB6}"/>
              </a:ext>
            </a:extLst>
          </p:cNvPr>
          <p:cNvSpPr>
            <a:spLocks noChangeArrowheads="1"/>
          </p:cNvSpPr>
          <p:nvPr/>
        </p:nvSpPr>
        <p:spPr bwMode="auto">
          <a:xfrm>
            <a:off x="273050" y="5191125"/>
            <a:ext cx="8559800"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Руководитель органа судебной экспертизы или заведующий городским, районным, межрайонным отделением органа судебной экспертизы обеспечивает контроль за своевременным составлением и отправкой в статистическое управление нового свидетельства о смерти, направляемого взамен предварительного.</a:t>
            </a:r>
            <a:endParaRPr lang="ru-RU" altLang="ru-RU" sz="1800">
              <a:latin typeface="Arial" panose="020B0604020202020204" pitchFamily="34" charset="0"/>
            </a:endParaRPr>
          </a:p>
        </p:txBody>
      </p:sp>
      <p:sp>
        <p:nvSpPr>
          <p:cNvPr id="443396" name="Прямоугольник 4">
            <a:extLst>
              <a:ext uri="{FF2B5EF4-FFF2-40B4-BE49-F238E27FC236}">
                <a16:creationId xmlns:a16="http://schemas.microsoft.com/office/drawing/2014/main" id="{E092C86C-8842-154F-9E4D-4CA42CF3E820}"/>
              </a:ext>
            </a:extLst>
          </p:cNvPr>
          <p:cNvSpPr>
            <a:spLocks noChangeArrowheads="1"/>
          </p:cNvSpPr>
          <p:nvPr/>
        </p:nvSpPr>
        <p:spPr bwMode="auto">
          <a:xfrm>
            <a:off x="279400" y="3895725"/>
            <a:ext cx="8569325"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После получения результатов лабораторных исследований составляется новое свидетельство о смерти и с отметкой "Взамен предварительного" пересылается в областное (городское, республиканское) статистическое управление.</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Прямоугольник 1">
            <a:extLst>
              <a:ext uri="{FF2B5EF4-FFF2-40B4-BE49-F238E27FC236}">
                <a16:creationId xmlns:a16="http://schemas.microsoft.com/office/drawing/2014/main" id="{0B7AB451-56F1-A24B-ACC4-7F43F73488D9}"/>
              </a:ext>
            </a:extLst>
          </p:cNvPr>
          <p:cNvSpPr>
            <a:spLocks noChangeArrowheads="1"/>
          </p:cNvSpPr>
          <p:nvPr/>
        </p:nvSpPr>
        <p:spPr bwMode="auto">
          <a:xfrm>
            <a:off x="676275" y="117475"/>
            <a:ext cx="828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55. ОРГАНИЗАЦИЯ И ПРОИЗВОДСТВО СУДЕБНО-ГИСТОЛОГИЧЕСКОЙ ЭКСПЕРТИЗЫ (ИССЛЕДОВАНИЙ) </a:t>
            </a:r>
            <a:endParaRPr lang="ru-RU" altLang="ru-RU" sz="1800" dirty="0">
              <a:latin typeface="Arial" panose="020B0604020202020204" pitchFamily="34" charset="0"/>
            </a:endParaRPr>
          </a:p>
        </p:txBody>
      </p:sp>
      <p:sp>
        <p:nvSpPr>
          <p:cNvPr id="444418" name="Прямоугольник 2">
            <a:extLst>
              <a:ext uri="{FF2B5EF4-FFF2-40B4-BE49-F238E27FC236}">
                <a16:creationId xmlns:a16="http://schemas.microsoft.com/office/drawing/2014/main" id="{DB6B46DF-EC8B-2543-9FCE-C48DF7475D6C}"/>
              </a:ext>
            </a:extLst>
          </p:cNvPr>
          <p:cNvSpPr>
            <a:spLocks noChangeArrowheads="1"/>
          </p:cNvSpPr>
          <p:nvPr/>
        </p:nvSpPr>
        <p:spPr bwMode="auto">
          <a:xfrm>
            <a:off x="179388" y="914400"/>
            <a:ext cx="8785225" cy="1323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Целью судебно-гистологической экспертизы (исследования) является установление наличия и оценка патологических изменений в органах (тканях), обусловленных насильственными воздействиями или заболеваниями, определение прижизненности и давности повреждений, а также решение иных вопросов, изложенных в постановлении и направлении, требующих специальных научных познаний в области судебной гистологии.</a:t>
            </a:r>
            <a:endParaRPr lang="ru-RU" altLang="ru-RU" sz="1600">
              <a:latin typeface="Consolas" panose="020B0609020204030204" pitchFamily="49" charset="0"/>
              <a:cs typeface="Consolas" panose="020B0609020204030204" pitchFamily="49" charset="0"/>
            </a:endParaRPr>
          </a:p>
        </p:txBody>
      </p:sp>
      <p:sp>
        <p:nvSpPr>
          <p:cNvPr id="444419" name="Прямоугольник 3">
            <a:extLst>
              <a:ext uri="{FF2B5EF4-FFF2-40B4-BE49-F238E27FC236}">
                <a16:creationId xmlns:a16="http://schemas.microsoft.com/office/drawing/2014/main" id="{482E5BFA-B99B-BA4A-A7BA-8CC4E0476497}"/>
              </a:ext>
            </a:extLst>
          </p:cNvPr>
          <p:cNvSpPr>
            <a:spLocks noChangeArrowheads="1"/>
          </p:cNvSpPr>
          <p:nvPr/>
        </p:nvSpPr>
        <p:spPr bwMode="auto">
          <a:xfrm>
            <a:off x="179388" y="2540000"/>
            <a:ext cx="8785225" cy="4032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Объектами судебно-гистологического исследования являются: фрагменты органов и тканей, забор которых был произведен при вскрытии трупа и другие объекты, проходящие по делу, требующие судебно-гистологического исследования.</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При регистрации поступивших на экспертизу объектов на сопроводительном документе отмечают дату его поступления, порядковый номер исследования, метод обработки, соответствие полученных объектов с перечнем, указанным в сопроводительном документе и выявленные дефекты в направленном на исследование материале.</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Объекты на протяжении всего времени экспертизы (исследования) находятся в условиях, обеспечивающих их сохранность и возможность дальнейшего использования.</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В процессе проведения судебно-гистологического исследования эксперт изучает материалы дела, относящиеся к предмету исследования, выписывает из них необходимые сведения, запрашивает в установленном законодательством порядке предоставление дополнительных объектов и медицинских документов, необходимых для формулирования судебно-гистологического диагноза и дачи заключения эксперта.</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Прямоугольник 1">
            <a:extLst>
              <a:ext uri="{FF2B5EF4-FFF2-40B4-BE49-F238E27FC236}">
                <a16:creationId xmlns:a16="http://schemas.microsoft.com/office/drawing/2014/main" id="{50EA4D4D-5557-7F4D-862D-DCC149F62E1D}"/>
              </a:ext>
            </a:extLst>
          </p:cNvPr>
          <p:cNvSpPr>
            <a:spLocks noChangeArrowheads="1"/>
          </p:cNvSpPr>
          <p:nvPr/>
        </p:nvSpPr>
        <p:spPr bwMode="auto">
          <a:xfrm>
            <a:off x="250825" y="188913"/>
            <a:ext cx="8642350" cy="1754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Судебно-гистологическая экспертиза (исследования) включает:</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изготовление препаратов (с применением специальных окрасок с учетом поставленной цели);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микроскопическое исследование (с применением дополнительных методов исследования);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оформление результатов исследования (формирование выводов).</a:t>
            </a:r>
            <a:endParaRPr lang="ru-RU" altLang="ru-RU" sz="1100">
              <a:latin typeface="Consolas" panose="020B0609020204030204" pitchFamily="49" charset="0"/>
              <a:cs typeface="Consolas" panose="020B0609020204030204" pitchFamily="49" charset="0"/>
            </a:endParaRPr>
          </a:p>
        </p:txBody>
      </p:sp>
      <p:sp>
        <p:nvSpPr>
          <p:cNvPr id="445442" name="Прямоугольник 2">
            <a:extLst>
              <a:ext uri="{FF2B5EF4-FFF2-40B4-BE49-F238E27FC236}">
                <a16:creationId xmlns:a16="http://schemas.microsoft.com/office/drawing/2014/main" id="{B1182F40-7003-3E4F-8503-10188AD3F38E}"/>
              </a:ext>
            </a:extLst>
          </p:cNvPr>
          <p:cNvSpPr>
            <a:spLocks noChangeArrowheads="1"/>
          </p:cNvSpPr>
          <p:nvPr/>
        </p:nvSpPr>
        <p:spPr bwMode="auto">
          <a:xfrm>
            <a:off x="250825" y="2057400"/>
            <a:ext cx="8642350" cy="4554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Изготовленные гистологические препараты соответствуют следующим требованиям:</a:t>
            </a:r>
            <a:endParaRPr lang="ru-RU" altLang="ru-RU" sz="17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иметь толщину не более 10-15 мкм, быть хорошо расправленными, без образования складок и разрывов; при невозможности получить качественный срез допускается изготовление срезов и их фрагментов различной толщины;</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окраска срезов должна быть равномерной с четким дифференцированием различных структур, срезы должны быть хорошо просветлены;</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не допустимо загрязнение срезов инородными частицами, кристаллами красителя, а также попадание пузырьков воздуха под покровное стекло;</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в один парафиновый блок заливается 1 объект, соответственно на предметном стекле размещают 1-3 среза с одного блока (1 объект -1 блок, 1 блок - 1 стеклопрепарат);</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из одного объекта изготавливают 1-3 среза для одной методики окраски; при необходимости число срезов может быть большим;</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после изготовления препаратов на предметном стекле обозначают количество изготовленных блоков, номер экспертного исследования и год изготовления гистологических препарат</a:t>
            </a:r>
            <a:r>
              <a:rPr lang="ru-RU" altLang="ru-RU" sz="1800">
                <a:solidFill>
                  <a:srgbClr val="000000"/>
                </a:solidFill>
                <a:latin typeface="Arial" panose="020B0604020202020204" pitchFamily="34" charset="0"/>
                <a:cs typeface="Consolas" panose="020B0609020204030204" pitchFamily="49" charset="0"/>
              </a:rPr>
              <a:t>ов.</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Прямоугольник 1">
            <a:extLst>
              <a:ext uri="{FF2B5EF4-FFF2-40B4-BE49-F238E27FC236}">
                <a16:creationId xmlns:a16="http://schemas.microsoft.com/office/drawing/2014/main" id="{5B9DBC53-FE00-334F-B772-17CBD3D25D4B}"/>
              </a:ext>
            </a:extLst>
          </p:cNvPr>
          <p:cNvSpPr>
            <a:spLocks noChangeArrowheads="1"/>
          </p:cNvSpPr>
          <p:nvPr/>
        </p:nvSpPr>
        <p:spPr bwMode="auto">
          <a:xfrm>
            <a:off x="287338" y="242888"/>
            <a:ext cx="8569325" cy="6372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Во всех случаях судебно-гистологической экспертизы (исследования) производится окраска срезов гематоксилином и эозином.</a:t>
            </a:r>
            <a:r>
              <a:rPr lang="en-US" altLang="ru-RU" sz="1700">
                <a:solidFill>
                  <a:srgbClr val="000000"/>
                </a:solidFill>
                <a:latin typeface="Arial" panose="020B0604020202020204" pitchFamily="34" charset="0"/>
                <a:cs typeface="Consolas" panose="020B0609020204030204" pitchFamily="49" charset="0"/>
              </a:rPr>
              <a:t>     </a:t>
            </a:r>
            <a:r>
              <a:rPr lang="ru-RU" altLang="ru-RU" sz="1700">
                <a:solidFill>
                  <a:srgbClr val="000000"/>
                </a:solidFill>
                <a:latin typeface="Arial" panose="020B0604020202020204" pitchFamily="34" charset="0"/>
                <a:cs typeface="Consolas" panose="020B0609020204030204" pitchFamily="49" charset="0"/>
              </a:rPr>
              <a:t> </a:t>
            </a:r>
          </a:p>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В необходимых случаях рекомендуется также применять </a:t>
            </a:r>
          </a:p>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следующие окраски</a:t>
            </a:r>
            <a:r>
              <a:rPr lang="ru-RU" altLang="ru-RU" sz="1700" b="1">
                <a:solidFill>
                  <a:srgbClr val="000000"/>
                </a:solidFill>
                <a:latin typeface="Arial" panose="020B0604020202020204" pitchFamily="34" charset="0"/>
                <a:cs typeface="Consolas" panose="020B0609020204030204" pitchFamily="49" charset="0"/>
              </a:rPr>
              <a:t>:</a:t>
            </a:r>
            <a:endParaRPr lang="ru-RU" altLang="ru-RU" sz="1700" b="1">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на липиды;</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для выявления солей окиси железа - по Перлсу;</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на соединительную ткань - по Ван-Гизону, по Зербино, по Маллори;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на эластические волокна - по Вейгерту, по Харту и др.;</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на выявление "повреждений" кардиомиоцитов - по Рего, по Ли, по Зербино;</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на амилоид - конго красным, генциановым фиолетовым;</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гликоген - по Бесту, по Шабадашу, реактивом Шиффа;</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окраска нервной ткани - по Нисслю;</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для выявления гемоглобинурийных пигментов -по Лепене;</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мазков-отпечатков слизистой оболочки верхних дыхательных путей -по Павловскому;</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для определения кровенаполнения микроциркуляторного русла легких при экспертизе трупов новорожденных - по Маллори;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для выявления микробов - метиленовым синим Лефлера, по Грамвейгерту и др.;</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для определения ряда патологических состояний возможно также применение ряда специальных методов исследования - фазово-контрастный, люминесцентный, в поляризованном свете и другие.</a:t>
            </a:r>
            <a:endParaRPr lang="ru-RU" altLang="ru-RU" sz="1700">
              <a:latin typeface="Consolas" panose="020B0609020204030204" pitchFamily="49" charset="0"/>
              <a:cs typeface="Consolas" panose="020B0609020204030204" pitchFamily="49" charset="0"/>
            </a:endParaRPr>
          </a:p>
          <a:p>
            <a:pPr algn="ctr">
              <a:spcBef>
                <a:spcPct val="0"/>
              </a:spcBef>
              <a:buFontTx/>
              <a:buNone/>
            </a:pPr>
            <a:r>
              <a:rPr lang="en-US" altLang="ru-RU" sz="1700">
                <a:solidFill>
                  <a:srgbClr val="000000"/>
                </a:solidFill>
                <a:latin typeface="Arial" panose="020B0604020202020204" pitchFamily="34" charset="0"/>
                <a:cs typeface="Consolas" panose="020B0609020204030204" pitchFamily="49" charset="0"/>
              </a:rPr>
              <a:t>   </a:t>
            </a:r>
            <a:r>
              <a:rPr lang="en-US" altLang="ru-RU" sz="1700" b="1">
                <a:solidFill>
                  <a:srgbClr val="000000"/>
                </a:solidFill>
                <a:latin typeface="Arial" panose="020B0604020202020204" pitchFamily="34" charset="0"/>
                <a:cs typeface="Consolas" panose="020B0609020204030204" pitchFamily="49" charset="0"/>
              </a:rPr>
              <a:t>  </a:t>
            </a:r>
            <a:r>
              <a:rPr lang="ru-RU" altLang="ru-RU" sz="1700" b="1">
                <a:solidFill>
                  <a:srgbClr val="000000"/>
                </a:solidFill>
                <a:latin typeface="Arial" panose="020B0604020202020204" pitchFamily="34" charset="0"/>
                <a:cs typeface="Consolas" panose="020B0609020204030204" pitchFamily="49" charset="0"/>
              </a:rPr>
              <a:t> Эксперт также может использовать методики, описанные в специализированных источниках</a:t>
            </a:r>
            <a:r>
              <a:rPr lang="ru-RU" altLang="ru-RU" sz="1700">
                <a:solidFill>
                  <a:srgbClr val="000000"/>
                </a:solidFill>
                <a:latin typeface="Arial" panose="020B0604020202020204" pitchFamily="34" charset="0"/>
                <a:cs typeface="Consolas" panose="020B0609020204030204" pitchFamily="49" charset="0"/>
              </a:rPr>
              <a:t>.</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Прямоугольник 1">
            <a:extLst>
              <a:ext uri="{FF2B5EF4-FFF2-40B4-BE49-F238E27FC236}">
                <a16:creationId xmlns:a16="http://schemas.microsoft.com/office/drawing/2014/main" id="{2235F64C-E816-D446-B61F-FE953A0B67CC}"/>
              </a:ext>
            </a:extLst>
          </p:cNvPr>
          <p:cNvSpPr>
            <a:spLocks noChangeArrowheads="1"/>
          </p:cNvSpPr>
          <p:nvPr/>
        </p:nvSpPr>
        <p:spPr bwMode="auto">
          <a:xfrm>
            <a:off x="323850" y="333375"/>
            <a:ext cx="8496300" cy="2708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При оформлении результатов экспертизы (исследования) эксперт-гистолог систематизирует выявленные микроскопические изменения.</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Выводы должны вытекать из исследовательской части, быть научно- обоснованным и строиться по патогенетическому принципу.</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При недостатке информации используется фактографическое оформление диагноза, при котором в систематизированной последовательности приводят обнаруженные в органах и тканях изменения.</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В повреждениях органов и тканей травматического и нетравматического генеза отмечают характер и степень выраженности реактивных процессов, указывая преимущественную их локализацию.</a:t>
            </a:r>
            <a:endParaRPr lang="ru-RU" altLang="ru-RU" sz="1700">
              <a:latin typeface="Consolas" panose="020B0609020204030204" pitchFamily="49" charset="0"/>
              <a:cs typeface="Consolas" panose="020B0609020204030204" pitchFamily="49" charset="0"/>
            </a:endParaRPr>
          </a:p>
        </p:txBody>
      </p:sp>
      <p:sp>
        <p:nvSpPr>
          <p:cNvPr id="447490" name="Прямоугольник 2">
            <a:extLst>
              <a:ext uri="{FF2B5EF4-FFF2-40B4-BE49-F238E27FC236}">
                <a16:creationId xmlns:a16="http://schemas.microsoft.com/office/drawing/2014/main" id="{BDF7257B-B12E-B04A-B05B-31AF330F8AA1}"/>
              </a:ext>
            </a:extLst>
          </p:cNvPr>
          <p:cNvSpPr>
            <a:spLocks noChangeArrowheads="1"/>
          </p:cNvSpPr>
          <p:nvPr/>
        </p:nvSpPr>
        <p:spPr bwMode="auto">
          <a:xfrm>
            <a:off x="323850" y="3213100"/>
            <a:ext cx="8496300" cy="218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 Судебно-гистологическое исследование одного фрагмента органа или ткани (мазка) с применением одной методики окраски является условной единицей (объектом) гистологического исследования. Каждая дополнительная окраска препарата, изготовленного из этого же фрагмента, использование каждого специального метода микроскопии (люминесцентный, фазово-контрастный, в поляризованном свете и др.), а также морфометрирование и микрофотографирование одного препарата учитывают как дополнительный объект-исследование.</a:t>
            </a:r>
            <a:endParaRPr lang="ru-RU" altLang="ru-RU" sz="1700">
              <a:latin typeface="Arial" panose="020B0604020202020204" pitchFamily="34" charset="0"/>
            </a:endParaRPr>
          </a:p>
        </p:txBody>
      </p:sp>
      <p:sp>
        <p:nvSpPr>
          <p:cNvPr id="447491" name="Прямоугольник 3">
            <a:extLst>
              <a:ext uri="{FF2B5EF4-FFF2-40B4-BE49-F238E27FC236}">
                <a16:creationId xmlns:a16="http://schemas.microsoft.com/office/drawing/2014/main" id="{ACB67C11-6CE1-784C-B2F9-742C5D690943}"/>
              </a:ext>
            </a:extLst>
          </p:cNvPr>
          <p:cNvSpPr>
            <a:spLocks noChangeArrowheads="1"/>
          </p:cNvSpPr>
          <p:nvPr/>
        </p:nvSpPr>
        <p:spPr bwMode="auto">
          <a:xfrm>
            <a:off x="309563" y="5570538"/>
            <a:ext cx="8496300" cy="11382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При завершении экспертного исследования биологических объектов, хранение которых требует специальных условий, оно осуществляется в органе судебной экспертизы. Данные о сроке хранения остатков объектов судебной экспертизы указываются в Заключении эксперта.</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Прямоугольник 1">
            <a:extLst>
              <a:ext uri="{FF2B5EF4-FFF2-40B4-BE49-F238E27FC236}">
                <a16:creationId xmlns:a16="http://schemas.microsoft.com/office/drawing/2014/main" id="{F442341E-2410-2E4C-8673-1BA0E6E1470A}"/>
              </a:ext>
            </a:extLst>
          </p:cNvPr>
          <p:cNvSpPr>
            <a:spLocks noChangeArrowheads="1"/>
          </p:cNvSpPr>
          <p:nvPr/>
        </p:nvSpPr>
        <p:spPr bwMode="auto">
          <a:xfrm>
            <a:off x="250825" y="314325"/>
            <a:ext cx="864235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Трупный материал, поступающий по направлениям судебно-медицинских экспертов, хранится в отделении в условиях обеспечивающих их полную сохранность.</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Гистологический архив формируют из стеклопрепаратов, парафиновых блоков (при парафиновой заливке) и влажного архива кусочков внутренних органов и тканей.</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Гистологические стеклопрепараты хранят в течение двух лет. Объекты, залитые в парафин, после снятия с блоков сохраняют в течение трех лет, если иные сроки не были определены органом (лицом), назначившим экспертизу. Влажный архив кусочков внутренних органов и тканей хранят в 10% растворе формалина в течение одного года, если иные сроки не были определены органом (лицом), назначившим экспертизу.</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Объекты на блоках, залитые в целлоидин, а также оставшиеся после замораживания кусочки сохраняют до окончания экспертного исследования</a:t>
            </a:r>
            <a:endParaRPr lang="ru-RU" altLang="ru-RU" sz="1600">
              <a:latin typeface="Consolas" panose="020B0609020204030204" pitchFamily="49" charset="0"/>
              <a:cs typeface="Consolas" panose="020B0609020204030204" pitchFamily="49" charset="0"/>
            </a:endParaRPr>
          </a:p>
        </p:txBody>
      </p:sp>
      <p:sp>
        <p:nvSpPr>
          <p:cNvPr id="448514" name="Прямоугольник 2">
            <a:extLst>
              <a:ext uri="{FF2B5EF4-FFF2-40B4-BE49-F238E27FC236}">
                <a16:creationId xmlns:a16="http://schemas.microsoft.com/office/drawing/2014/main" id="{9C9C90EB-7F68-4041-976A-AE4F26762091}"/>
              </a:ext>
            </a:extLst>
          </p:cNvPr>
          <p:cNvSpPr>
            <a:spLocks noChangeArrowheads="1"/>
          </p:cNvSpPr>
          <p:nvPr/>
        </p:nvSpPr>
        <p:spPr bwMode="auto">
          <a:xfrm>
            <a:off x="250825" y="3573463"/>
            <a:ext cx="8642350" cy="3046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В случаях порчи гистологического архива или его непригодности к дальнейшему хранению составляют соответствующий акт, под которым подписывается руководитель отделения, эксперт- гистолог и лаборант.</a:t>
            </a:r>
            <a:r>
              <a:rPr lang="en-US" altLang="ru-RU" sz="1600">
                <a:solidFill>
                  <a:srgbClr val="000000"/>
                </a:solidFill>
                <a:latin typeface="Arial" panose="020B0604020202020204" pitchFamily="34" charset="0"/>
                <a:cs typeface="Consolas" panose="020B0609020204030204" pitchFamily="49" charset="0"/>
              </a:rPr>
              <a:t> </a:t>
            </a:r>
            <a:r>
              <a:rPr lang="ru-RU" altLang="ru-RU" sz="1600">
                <a:solidFill>
                  <a:srgbClr val="000000"/>
                </a:solidFill>
                <a:latin typeface="Arial" panose="020B0604020202020204" pitchFamily="34" charset="0"/>
                <a:cs typeface="Consolas" panose="020B0609020204030204" pitchFamily="49" charset="0"/>
              </a:rPr>
              <a:t> </a:t>
            </a: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Стеклопрепараты, изготовленные из минерализата, на наличие диатомового планктона хранят в течение одного года.</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По истечении срока хранения объекты уничтожаются с соблюдением санитарных и других норм безопасности. Уничтожение архивного гистологического материала, органов и тканей производится комиссионно, при этом составляется датированный "Акт уничтожения объектов экспертизы (исследования)" с указанием номера экспертизы (исследования), датой поступления и окончания исследования под которым подписывается руководитель экспертного подразделения, эксперт и лаборант.</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2">
            <a:extLst>
              <a:ext uri="{FF2B5EF4-FFF2-40B4-BE49-F238E27FC236}">
                <a16:creationId xmlns:a16="http://schemas.microsoft.com/office/drawing/2014/main" id="{88AF3DF9-D4FC-7644-8EAE-B36EF710F1C7}"/>
              </a:ext>
            </a:extLst>
          </p:cNvPr>
          <p:cNvSpPr>
            <a:spLocks noChangeArrowheads="1"/>
          </p:cNvSpPr>
          <p:nvPr/>
        </p:nvSpPr>
        <p:spPr bwMode="auto">
          <a:xfrm>
            <a:off x="357188" y="285750"/>
            <a:ext cx="8143875" cy="78263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300" b="1">
                <a:solidFill>
                  <a:srgbClr val="000000"/>
                </a:solidFill>
                <a:latin typeface="Arial" panose="020B0604020202020204" pitchFamily="34" charset="0"/>
                <a:cs typeface="Times New Roman" panose="02020603050405020304" pitchFamily="18" charset="0"/>
              </a:rPr>
              <a:t>Задачей судебно-экспертной деятельности является обеспечение производства по уголовным, гражданским делам, а также по делам об административных правонарушениях результатами применения специальных научных знаний</a:t>
            </a:r>
            <a:r>
              <a:rPr lang="ru-RU" altLang="ru-RU" sz="1400" b="1">
                <a:solidFill>
                  <a:srgbClr val="000000"/>
                </a:solidFill>
                <a:latin typeface="Arial" panose="020B0604020202020204" pitchFamily="34" charset="0"/>
                <a:cs typeface="Times New Roman" panose="02020603050405020304" pitchFamily="18" charset="0"/>
              </a:rPr>
              <a:t>.</a:t>
            </a:r>
            <a:endParaRPr lang="ru-RU" altLang="ru-RU" sz="1400" b="1">
              <a:solidFill>
                <a:srgbClr val="000000"/>
              </a:solidFill>
              <a:latin typeface="Arial" panose="020B0604020202020204" pitchFamily="34" charset="0"/>
            </a:endParaRPr>
          </a:p>
        </p:txBody>
      </p:sp>
      <p:sp>
        <p:nvSpPr>
          <p:cNvPr id="20482" name="Прямоугольник 3">
            <a:extLst>
              <a:ext uri="{FF2B5EF4-FFF2-40B4-BE49-F238E27FC236}">
                <a16:creationId xmlns:a16="http://schemas.microsoft.com/office/drawing/2014/main" id="{0D74FE8D-14BC-D842-A46D-50E8B05F4B52}"/>
              </a:ext>
            </a:extLst>
          </p:cNvPr>
          <p:cNvSpPr>
            <a:spLocks noChangeArrowheads="1"/>
          </p:cNvSpPr>
          <p:nvPr/>
        </p:nvSpPr>
        <p:spPr bwMode="auto">
          <a:xfrm>
            <a:off x="2928938" y="1857375"/>
            <a:ext cx="3214687" cy="105568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solidFill>
                  <a:srgbClr val="000000"/>
                </a:solidFill>
                <a:latin typeface="Arial" panose="020B0604020202020204" pitchFamily="34" charset="0"/>
                <a:cs typeface="Times New Roman" panose="02020603050405020304" pitchFamily="18" charset="0"/>
              </a:rPr>
              <a:t>Судебно-экспертная деятельность основывается на следующих законодательно предусмотренных принципах:</a:t>
            </a:r>
            <a:endParaRPr lang="ru-RU" altLang="ru-RU" sz="1400" b="1">
              <a:solidFill>
                <a:srgbClr val="000000"/>
              </a:solidFill>
              <a:latin typeface="Arial" panose="020B0604020202020204" pitchFamily="34" charset="0"/>
            </a:endParaRPr>
          </a:p>
        </p:txBody>
      </p:sp>
      <p:sp>
        <p:nvSpPr>
          <p:cNvPr id="20483" name="Прямоугольник 4">
            <a:extLst>
              <a:ext uri="{FF2B5EF4-FFF2-40B4-BE49-F238E27FC236}">
                <a16:creationId xmlns:a16="http://schemas.microsoft.com/office/drawing/2014/main" id="{BEEED0CF-B9FB-764B-8CBE-00D474E7D5CC}"/>
              </a:ext>
            </a:extLst>
          </p:cNvPr>
          <p:cNvSpPr>
            <a:spLocks noChangeArrowheads="1"/>
          </p:cNvSpPr>
          <p:nvPr/>
        </p:nvSpPr>
        <p:spPr bwMode="auto">
          <a:xfrm>
            <a:off x="3643313" y="1285875"/>
            <a:ext cx="1714500" cy="3079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законности</a:t>
            </a:r>
            <a:endParaRPr lang="ru-RU" altLang="ru-RU" sz="1400">
              <a:solidFill>
                <a:srgbClr val="000000"/>
              </a:solidFill>
              <a:latin typeface="Arial" panose="020B0604020202020204" pitchFamily="34" charset="0"/>
            </a:endParaRPr>
          </a:p>
        </p:txBody>
      </p:sp>
      <p:sp>
        <p:nvSpPr>
          <p:cNvPr id="20484" name="Прямоугольник 5">
            <a:extLst>
              <a:ext uri="{FF2B5EF4-FFF2-40B4-BE49-F238E27FC236}">
                <a16:creationId xmlns:a16="http://schemas.microsoft.com/office/drawing/2014/main" id="{FC46AE04-0843-8942-9E8E-A2FFF6A5CB37}"/>
              </a:ext>
            </a:extLst>
          </p:cNvPr>
          <p:cNvSpPr>
            <a:spLocks noChangeArrowheads="1"/>
          </p:cNvSpPr>
          <p:nvPr/>
        </p:nvSpPr>
        <p:spPr bwMode="auto">
          <a:xfrm>
            <a:off x="6286500" y="1214438"/>
            <a:ext cx="2286000" cy="138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соблюдения прав, свобод и законных интересов человека и гражданина, прав и</a:t>
            </a:r>
          </a:p>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 законных интересов юридического лиц</a:t>
            </a:r>
            <a:endParaRPr lang="ru-RU" altLang="ru-RU" sz="1400">
              <a:solidFill>
                <a:srgbClr val="000000"/>
              </a:solidFill>
              <a:latin typeface="Arial" panose="020B0604020202020204" pitchFamily="34" charset="0"/>
            </a:endParaRPr>
          </a:p>
        </p:txBody>
      </p:sp>
      <p:sp>
        <p:nvSpPr>
          <p:cNvPr id="20485" name="Прямоугольник 6">
            <a:extLst>
              <a:ext uri="{FF2B5EF4-FFF2-40B4-BE49-F238E27FC236}">
                <a16:creationId xmlns:a16="http://schemas.microsoft.com/office/drawing/2014/main" id="{3FD8C895-8428-DE42-866C-8BDC8CD6D4E1}"/>
              </a:ext>
            </a:extLst>
          </p:cNvPr>
          <p:cNvSpPr>
            <a:spLocks noChangeArrowheads="1"/>
          </p:cNvSpPr>
          <p:nvPr/>
        </p:nvSpPr>
        <p:spPr bwMode="auto">
          <a:xfrm>
            <a:off x="3643313" y="3071813"/>
            <a:ext cx="1714500" cy="738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независимости судебного эксперта</a:t>
            </a:r>
            <a:endParaRPr lang="ru-RU" altLang="ru-RU" sz="1400">
              <a:solidFill>
                <a:srgbClr val="000000"/>
              </a:solidFill>
              <a:latin typeface="Arial" panose="020B0604020202020204" pitchFamily="34" charset="0"/>
            </a:endParaRPr>
          </a:p>
        </p:txBody>
      </p:sp>
      <p:sp>
        <p:nvSpPr>
          <p:cNvPr id="20486" name="Прямоугольник 7">
            <a:extLst>
              <a:ext uri="{FF2B5EF4-FFF2-40B4-BE49-F238E27FC236}">
                <a16:creationId xmlns:a16="http://schemas.microsoft.com/office/drawing/2014/main" id="{6A551828-F506-AB48-8E3B-84DD4D6B8B99}"/>
              </a:ext>
            </a:extLst>
          </p:cNvPr>
          <p:cNvSpPr>
            <a:spLocks noChangeArrowheads="1"/>
          </p:cNvSpPr>
          <p:nvPr/>
        </p:nvSpPr>
        <p:spPr bwMode="auto">
          <a:xfrm>
            <a:off x="285750" y="1285875"/>
            <a:ext cx="2428875" cy="138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допустимости использования научно-технических средств и методов при проведении</a:t>
            </a:r>
          </a:p>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 судебно-экспертных исследований</a:t>
            </a:r>
            <a:endParaRPr lang="ru-RU" altLang="ru-RU" sz="1400">
              <a:solidFill>
                <a:srgbClr val="000000"/>
              </a:solidFill>
              <a:latin typeface="Arial" panose="020B0604020202020204" pitchFamily="34" charset="0"/>
            </a:endParaRPr>
          </a:p>
        </p:txBody>
      </p:sp>
      <p:sp>
        <p:nvSpPr>
          <p:cNvPr id="20487" name="Прямоугольник 8">
            <a:extLst>
              <a:ext uri="{FF2B5EF4-FFF2-40B4-BE49-F238E27FC236}">
                <a16:creationId xmlns:a16="http://schemas.microsoft.com/office/drawing/2014/main" id="{2BBEF7B6-0782-6947-AD90-84445F8DDB46}"/>
              </a:ext>
            </a:extLst>
          </p:cNvPr>
          <p:cNvSpPr>
            <a:spLocks noChangeArrowheads="1"/>
          </p:cNvSpPr>
          <p:nvPr/>
        </p:nvSpPr>
        <p:spPr bwMode="auto">
          <a:xfrm>
            <a:off x="6286500" y="2643188"/>
            <a:ext cx="2286000" cy="1169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всесторонности, полноты и объективности судебно-экспертных исследований</a:t>
            </a:r>
            <a:endParaRPr lang="ru-RU" altLang="ru-RU" sz="1400">
              <a:solidFill>
                <a:srgbClr val="000000"/>
              </a:solidFill>
              <a:latin typeface="Arial" panose="020B0604020202020204" pitchFamily="34" charset="0"/>
            </a:endParaRPr>
          </a:p>
        </p:txBody>
      </p:sp>
      <p:sp>
        <p:nvSpPr>
          <p:cNvPr id="20488" name="Rectangle 1">
            <a:extLst>
              <a:ext uri="{FF2B5EF4-FFF2-40B4-BE49-F238E27FC236}">
                <a16:creationId xmlns:a16="http://schemas.microsoft.com/office/drawing/2014/main" id="{C00746B2-D8C7-614C-A490-B346D7D6AF06}"/>
              </a:ext>
            </a:extLst>
          </p:cNvPr>
          <p:cNvSpPr>
            <a:spLocks noChangeArrowheads="1"/>
          </p:cNvSpPr>
          <p:nvPr/>
        </p:nvSpPr>
        <p:spPr bwMode="auto">
          <a:xfrm>
            <a:off x="285750" y="3071813"/>
            <a:ext cx="2428875" cy="738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latin typeface="Arial" panose="020B0604020202020204" pitchFamily="34" charset="0"/>
                <a:cs typeface="Times New Roman" panose="02020603050405020304" pitchFamily="18" charset="0"/>
              </a:rPr>
              <a:t>соблюдения профессиональной этики судебного эксперта</a:t>
            </a:r>
            <a:endParaRPr lang="ru-RU" altLang="ru-RU" sz="1400">
              <a:latin typeface="Arial" panose="020B0604020202020204" pitchFamily="34" charset="0"/>
            </a:endParaRPr>
          </a:p>
        </p:txBody>
      </p:sp>
      <p:sp>
        <p:nvSpPr>
          <p:cNvPr id="20489" name="Скругленный прямоугольник 9">
            <a:extLst>
              <a:ext uri="{FF2B5EF4-FFF2-40B4-BE49-F238E27FC236}">
                <a16:creationId xmlns:a16="http://schemas.microsoft.com/office/drawing/2014/main" id="{BD3E1EAC-346D-A64D-86E8-247202BA4BA2}"/>
              </a:ext>
            </a:extLst>
          </p:cNvPr>
          <p:cNvSpPr>
            <a:spLocks noChangeArrowheads="1"/>
          </p:cNvSpPr>
          <p:nvPr/>
        </p:nvSpPr>
        <p:spPr bwMode="auto">
          <a:xfrm>
            <a:off x="285750" y="4071938"/>
            <a:ext cx="8286750" cy="12890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300" b="1">
                <a:latin typeface="Arial" panose="020B0604020202020204" pitchFamily="34" charset="0"/>
              </a:rPr>
              <a:t>Финансирование органов судебной экспертизы, в том числе производство судебной экспертизы по уголовным, гражданским делам и делам об административных правонарушениях, осуществляется за счет бюджетных средств. </a:t>
            </a:r>
            <a:r>
              <a:rPr lang="ru-RU" altLang="ru-RU" sz="1400" b="1">
                <a:latin typeface="Arial" panose="020B0604020202020204" pitchFamily="34" charset="0"/>
              </a:rPr>
              <a:t>Расходы могут также возмещаться за счет стороны, привлекшей эксперта к участию в следственном действии, либо в других предусмотренных Уголовным Кодексом РК случаях.</a:t>
            </a:r>
          </a:p>
        </p:txBody>
      </p:sp>
      <p:sp>
        <p:nvSpPr>
          <p:cNvPr id="20490" name="Скругленный прямоугольник 10">
            <a:extLst>
              <a:ext uri="{FF2B5EF4-FFF2-40B4-BE49-F238E27FC236}">
                <a16:creationId xmlns:a16="http://schemas.microsoft.com/office/drawing/2014/main" id="{F5FFDE79-60B9-094B-B6ED-9F81A63C535D}"/>
              </a:ext>
            </a:extLst>
          </p:cNvPr>
          <p:cNvSpPr>
            <a:spLocks noChangeArrowheads="1"/>
          </p:cNvSpPr>
          <p:nvPr/>
        </p:nvSpPr>
        <p:spPr bwMode="auto">
          <a:xfrm>
            <a:off x="285750" y="5500688"/>
            <a:ext cx="8286750" cy="98742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300" b="1">
                <a:latin typeface="Arial" panose="020B0604020202020204" pitchFamily="34" charset="0"/>
              </a:rPr>
              <a:t>Эксперту возмещается также стоимость принадлежащих ему химических реактивов и других расходных материалов, истраченных им при выполнении порученной работы, а также внесенная им для выполнения работы плата за использование оборудования, коммунальные услуги и потребление машинного времени.</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Прямоугольник 2">
            <a:extLst>
              <a:ext uri="{FF2B5EF4-FFF2-40B4-BE49-F238E27FC236}">
                <a16:creationId xmlns:a16="http://schemas.microsoft.com/office/drawing/2014/main" id="{B55B1318-5D7E-8246-9F4A-3C6C99985F73}"/>
              </a:ext>
            </a:extLst>
          </p:cNvPr>
          <p:cNvSpPr>
            <a:spLocks noChangeArrowheads="1"/>
          </p:cNvSpPr>
          <p:nvPr/>
        </p:nvSpPr>
        <p:spPr bwMode="auto">
          <a:xfrm>
            <a:off x="347154" y="861033"/>
            <a:ext cx="8501062" cy="15700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dirty="0">
                <a:latin typeface="Arial" panose="020B0604020202020204" pitchFamily="34" charset="0"/>
              </a:rPr>
              <a:t>В соответствии со статьей 270 УПК РК экспертиза назначается в случаях, когда обстоятельства, имеющие значение для дела, могут быть получены в результате исследования материалов, проводимого экспертом на основе специальных научных знаний. Наличие таких знаний у иных лиц, участвующих в уголовном судопроизводстве, не освобождает лицо, ведущее уголовный процесс, от необходимости в соответствующих случаях назначить экспертизу.</a:t>
            </a:r>
          </a:p>
        </p:txBody>
      </p:sp>
      <p:sp>
        <p:nvSpPr>
          <p:cNvPr id="66563" name="Rectangle 1">
            <a:extLst>
              <a:ext uri="{FF2B5EF4-FFF2-40B4-BE49-F238E27FC236}">
                <a16:creationId xmlns:a16="http://schemas.microsoft.com/office/drawing/2014/main" id="{D8A27A86-2B90-1C41-AC24-6CEAB9EFC542}"/>
              </a:ext>
            </a:extLst>
          </p:cNvPr>
          <p:cNvSpPr>
            <a:spLocks noChangeArrowheads="1"/>
          </p:cNvSpPr>
          <p:nvPr/>
        </p:nvSpPr>
        <p:spPr bwMode="auto">
          <a:xfrm>
            <a:off x="4481526" y="5185251"/>
            <a:ext cx="200025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6) иные обстоятельства дела, которые не могут быть достоверно установлены другими доказательствами..</a:t>
            </a:r>
            <a:endParaRPr lang="ru-RU" altLang="ru-RU" sz="1400">
              <a:latin typeface="Arial" panose="020B0604020202020204" pitchFamily="34" charset="0"/>
            </a:endParaRPr>
          </a:p>
        </p:txBody>
      </p:sp>
      <p:sp>
        <p:nvSpPr>
          <p:cNvPr id="66564" name="Прямоугольник 5">
            <a:extLst>
              <a:ext uri="{FF2B5EF4-FFF2-40B4-BE49-F238E27FC236}">
                <a16:creationId xmlns:a16="http://schemas.microsoft.com/office/drawing/2014/main" id="{FB1D5856-C5AD-4949-B858-5FA187081978}"/>
              </a:ext>
            </a:extLst>
          </p:cNvPr>
          <p:cNvSpPr>
            <a:spLocks noChangeArrowheads="1"/>
          </p:cNvSpPr>
          <p:nvPr/>
        </p:nvSpPr>
        <p:spPr bwMode="auto">
          <a:xfrm>
            <a:off x="3089135" y="3419019"/>
            <a:ext cx="3714750" cy="137953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a:solidFill>
                  <a:srgbClr val="000000"/>
                </a:solidFill>
                <a:latin typeface="Arial" panose="020B0604020202020204" pitchFamily="34" charset="0"/>
                <a:ea typeface="Calibri" panose="020F0502020204030204" pitchFamily="34" charset="0"/>
                <a:cs typeface="Arial" panose="020B0604020202020204" pitchFamily="34" charset="0"/>
              </a:rPr>
              <a:t>В соответствии со статьей </a:t>
            </a:r>
            <a:r>
              <a:rPr lang="ru-RU" altLang="ru-RU" sz="1500" b="1">
                <a:solidFill>
                  <a:srgbClr val="000000"/>
                </a:solidFill>
                <a:latin typeface="Arial" panose="020B0604020202020204" pitchFamily="34" charset="0"/>
                <a:ea typeface="Times New Roman" panose="02020603050405020304" pitchFamily="18" charset="0"/>
                <a:cs typeface="Arial" panose="020B0604020202020204" pitchFamily="34" charset="0"/>
              </a:rPr>
              <a:t>271 УПК РК назначение и производство</a:t>
            </a:r>
          </a:p>
          <a:p>
            <a:pPr algn="ctr">
              <a:spcBef>
                <a:spcPct val="0"/>
              </a:spcBef>
              <a:buFontTx/>
              <a:buNone/>
            </a:pPr>
            <a:r>
              <a:rPr lang="ru-RU" altLang="ru-RU" sz="1500" b="1">
                <a:solidFill>
                  <a:srgbClr val="000000"/>
                </a:solidFill>
                <a:latin typeface="Arial" panose="020B0604020202020204" pitchFamily="34" charset="0"/>
                <a:ea typeface="Times New Roman" panose="02020603050405020304" pitchFamily="18" charset="0"/>
                <a:cs typeface="Arial" panose="020B0604020202020204" pitchFamily="34" charset="0"/>
              </a:rPr>
              <a:t>    экспертизы обязательны, если по делу необходимо установить:</a:t>
            </a:r>
            <a:endParaRPr lang="ru-RU" altLang="ru-RU" sz="1500" b="1">
              <a:solidFill>
                <a:srgbClr val="000000"/>
              </a:solidFill>
              <a:latin typeface="Arial" panose="020B0604020202020204" pitchFamily="34" charset="0"/>
              <a:cs typeface="Arial" panose="020B0604020202020204" pitchFamily="34" charset="0"/>
            </a:endParaRPr>
          </a:p>
        </p:txBody>
      </p:sp>
      <p:sp>
        <p:nvSpPr>
          <p:cNvPr id="66565" name="Прямоугольник 5">
            <a:extLst>
              <a:ext uri="{FF2B5EF4-FFF2-40B4-BE49-F238E27FC236}">
                <a16:creationId xmlns:a16="http://schemas.microsoft.com/office/drawing/2014/main" id="{1E971C4D-2A50-AA4E-8153-4F091C1C7583}"/>
              </a:ext>
            </a:extLst>
          </p:cNvPr>
          <p:cNvSpPr>
            <a:spLocks noChangeArrowheads="1"/>
          </p:cNvSpPr>
          <p:nvPr/>
        </p:nvSpPr>
        <p:spPr bwMode="auto">
          <a:xfrm>
            <a:off x="357187" y="2657728"/>
            <a:ext cx="242887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1) причины смерти;</a:t>
            </a:r>
            <a:endParaRPr lang="ru-RU" altLang="ru-RU" sz="1400">
              <a:solidFill>
                <a:srgbClr val="000000"/>
              </a:solidFill>
              <a:latin typeface="Arial" panose="020B0604020202020204" pitchFamily="34" charset="0"/>
            </a:endParaRPr>
          </a:p>
        </p:txBody>
      </p:sp>
      <p:sp>
        <p:nvSpPr>
          <p:cNvPr id="66566" name="Прямоугольник 6">
            <a:extLst>
              <a:ext uri="{FF2B5EF4-FFF2-40B4-BE49-F238E27FC236}">
                <a16:creationId xmlns:a16="http://schemas.microsoft.com/office/drawing/2014/main" id="{A8373BA9-D86D-7748-846E-CA7DF4554DB2}"/>
              </a:ext>
            </a:extLst>
          </p:cNvPr>
          <p:cNvSpPr>
            <a:spLocks noChangeArrowheads="1"/>
          </p:cNvSpPr>
          <p:nvPr/>
        </p:nvSpPr>
        <p:spPr bwMode="auto">
          <a:xfrm>
            <a:off x="2918904" y="2657729"/>
            <a:ext cx="5929312"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2) характер и степень тяжести причиненного вреда здоровью;</a:t>
            </a:r>
            <a:endParaRPr lang="ru-RU" altLang="ru-RU" sz="1400">
              <a:solidFill>
                <a:srgbClr val="000000"/>
              </a:solidFill>
              <a:latin typeface="Arial" panose="020B0604020202020204" pitchFamily="34" charset="0"/>
            </a:endParaRPr>
          </a:p>
        </p:txBody>
      </p:sp>
      <p:sp>
        <p:nvSpPr>
          <p:cNvPr id="66567" name="Прямоугольник 7">
            <a:extLst>
              <a:ext uri="{FF2B5EF4-FFF2-40B4-BE49-F238E27FC236}">
                <a16:creationId xmlns:a16="http://schemas.microsoft.com/office/drawing/2014/main" id="{B12E0E26-6E5C-1E44-9429-B7F90BF01F5D}"/>
              </a:ext>
            </a:extLst>
          </p:cNvPr>
          <p:cNvSpPr>
            <a:spLocks noChangeArrowheads="1"/>
          </p:cNvSpPr>
          <p:nvPr/>
        </p:nvSpPr>
        <p:spPr bwMode="auto">
          <a:xfrm>
            <a:off x="285750" y="3283754"/>
            <a:ext cx="257175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dirty="0">
                <a:solidFill>
                  <a:srgbClr val="000000"/>
                </a:solidFill>
                <a:latin typeface="Arial" panose="020B0604020202020204" pitchFamily="34" charset="0"/>
                <a:cs typeface="Times New Roman" panose="02020603050405020304" pitchFamily="18" charset="0"/>
              </a:rPr>
              <a:t>3) возраст подозреваемого, обвиняемого, потерпевшего, когда это имеет значение для дела, а документы о возрасте отсутствуют или вызывают сомнение;</a:t>
            </a:r>
            <a:endParaRPr lang="ru-RU" altLang="ru-RU" sz="1400" dirty="0">
              <a:solidFill>
                <a:srgbClr val="000000"/>
              </a:solidFill>
              <a:latin typeface="Arial" panose="020B0604020202020204" pitchFamily="34" charset="0"/>
            </a:endParaRPr>
          </a:p>
        </p:txBody>
      </p:sp>
      <p:sp>
        <p:nvSpPr>
          <p:cNvPr id="66568" name="Прямоугольник 8">
            <a:extLst>
              <a:ext uri="{FF2B5EF4-FFF2-40B4-BE49-F238E27FC236}">
                <a16:creationId xmlns:a16="http://schemas.microsoft.com/office/drawing/2014/main" id="{3A1D5E0E-289A-3843-B1CC-0F0B4E0194CF}"/>
              </a:ext>
            </a:extLst>
          </p:cNvPr>
          <p:cNvSpPr>
            <a:spLocks noChangeArrowheads="1"/>
          </p:cNvSpPr>
          <p:nvPr/>
        </p:nvSpPr>
        <p:spPr bwMode="auto">
          <a:xfrm>
            <a:off x="6914354" y="3170405"/>
            <a:ext cx="1933862" cy="3399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ru-RU" altLang="ru-RU" sz="1400" dirty="0">
              <a:solidFill>
                <a:srgbClr val="000000"/>
              </a:solidFill>
              <a:latin typeface="Arial" panose="020B0604020202020204" pitchFamily="34" charset="0"/>
              <a:cs typeface="Times New Roman" panose="02020603050405020304" pitchFamily="18" charset="0"/>
            </a:endParaRPr>
          </a:p>
          <a:p>
            <a:pPr algn="just">
              <a:spcBef>
                <a:spcPct val="0"/>
              </a:spcBef>
              <a:buFontTx/>
              <a:buNone/>
            </a:pPr>
            <a:r>
              <a:rPr lang="ru-RU" altLang="ru-RU" sz="1400" dirty="0">
                <a:solidFill>
                  <a:srgbClr val="000000"/>
                </a:solidFill>
                <a:latin typeface="Arial" panose="020B0604020202020204" pitchFamily="34" charset="0"/>
                <a:cs typeface="Times New Roman" panose="02020603050405020304" pitchFamily="18" charset="0"/>
              </a:rPr>
              <a:t>4) психическое или физическое состояние подозреваемого, обвиняемого, когда возникают сомнения по поводу их вменяемости или способности самостоятельно защищать свои права и законные интересы в уголовном процессе;</a:t>
            </a:r>
            <a:endParaRPr lang="ru-RU" altLang="ru-RU" sz="1400" dirty="0">
              <a:solidFill>
                <a:srgbClr val="000000"/>
              </a:solidFill>
              <a:latin typeface="Arial" panose="020B0604020202020204" pitchFamily="34" charset="0"/>
            </a:endParaRPr>
          </a:p>
        </p:txBody>
      </p:sp>
      <p:sp>
        <p:nvSpPr>
          <p:cNvPr id="66569" name="Прямоугольник 9">
            <a:extLst>
              <a:ext uri="{FF2B5EF4-FFF2-40B4-BE49-F238E27FC236}">
                <a16:creationId xmlns:a16="http://schemas.microsoft.com/office/drawing/2014/main" id="{9DD8A5CB-3654-4446-A302-697265340472}"/>
              </a:ext>
            </a:extLst>
          </p:cNvPr>
          <p:cNvSpPr>
            <a:spLocks noChangeArrowheads="1"/>
          </p:cNvSpPr>
          <p:nvPr/>
        </p:nvSpPr>
        <p:spPr bwMode="auto">
          <a:xfrm>
            <a:off x="295784" y="4969351"/>
            <a:ext cx="3786187"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a:solidFill>
                  <a:srgbClr val="000000"/>
                </a:solidFill>
                <a:latin typeface="Arial" panose="020B0604020202020204" pitchFamily="34" charset="0"/>
                <a:cs typeface="Times New Roman" panose="02020603050405020304" pitchFamily="18" charset="0"/>
              </a:rPr>
              <a:t>5) психическое или физическое состояние потерпевшего, свидетеля в случаях, когда возникают сомнения по поводу их способности правильно воспринимать обстоятельства, имеющие значение для дела, и давать о них показания;</a:t>
            </a:r>
            <a:endParaRPr lang="ru-RU" altLang="ru-RU" sz="1400">
              <a:solidFill>
                <a:srgbClr val="000000"/>
              </a:solidFill>
              <a:latin typeface="Arial" panose="020B0604020202020204" pitchFamily="34" charset="0"/>
            </a:endParaRPr>
          </a:p>
        </p:txBody>
      </p:sp>
      <p:sp>
        <p:nvSpPr>
          <p:cNvPr id="2" name="Прямоугольник 1">
            <a:extLst>
              <a:ext uri="{FF2B5EF4-FFF2-40B4-BE49-F238E27FC236}">
                <a16:creationId xmlns:a16="http://schemas.microsoft.com/office/drawing/2014/main" id="{B8A58843-43AC-8545-B265-757EBB72268A}"/>
              </a:ext>
            </a:extLst>
          </p:cNvPr>
          <p:cNvSpPr/>
          <p:nvPr/>
        </p:nvSpPr>
        <p:spPr>
          <a:xfrm>
            <a:off x="285750" y="116632"/>
            <a:ext cx="8562466" cy="646331"/>
          </a:xfrm>
          <a:prstGeom prst="rect">
            <a:avLst/>
          </a:prstGeom>
        </p:spPr>
        <p:txBody>
          <a:bodyPr wrap="square">
            <a:spAutoFit/>
          </a:bodyPr>
          <a:lstStyle/>
          <a:p>
            <a:pPr algn="ctr" eaLnBrk="1" hangingPunct="1"/>
            <a:r>
              <a:rPr lang="ru-RU" altLang="ru-RU" b="1" dirty="0"/>
              <a:t>ТЕМА 8. УГОЛОВНО-ПРОЦЕССУАЛЬНЫЕ ВОПРОСЫ НАЗНАЧЕНИЯ И ПРОИЗВОДСТВА СУДЕБНОЙ ЭКСПЕРТИЗЫ</a:t>
            </a:r>
            <a:endParaRPr lang="ru-RU" altLang="ru-RU" dirty="0"/>
          </a:p>
        </p:txBody>
      </p:sp>
    </p:spTree>
  </p:cSld>
  <p:clrMapOvr>
    <a:masterClrMapping/>
  </p:clrMapOvr>
  <p:transition>
    <p:wipe dir="r"/>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Прямоугольник 1">
            <a:extLst>
              <a:ext uri="{FF2B5EF4-FFF2-40B4-BE49-F238E27FC236}">
                <a16:creationId xmlns:a16="http://schemas.microsoft.com/office/drawing/2014/main" id="{1FDC6799-5492-A54E-898D-A4349AAAFEBD}"/>
              </a:ext>
            </a:extLst>
          </p:cNvPr>
          <p:cNvSpPr>
            <a:spLocks noChangeArrowheads="1"/>
          </p:cNvSpPr>
          <p:nvPr/>
        </p:nvSpPr>
        <p:spPr bwMode="auto">
          <a:xfrm>
            <a:off x="107950" y="188913"/>
            <a:ext cx="892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56. ОРГАНИЗАЦИЯ И ПРОИЗВОДСТВО СУДЕБНО-БИОЛОГИЧЕСКОЙ И СУДЕБНО-ЦИТОЛОГИЧЕСКОЙ ЭКСПЕРТИЗЫ (ИССЛЕДОВАНИЙ) </a:t>
            </a:r>
            <a:endParaRPr lang="ru-RU" altLang="ru-RU" sz="1800" dirty="0">
              <a:latin typeface="Arial" panose="020B0604020202020204" pitchFamily="34" charset="0"/>
            </a:endParaRPr>
          </a:p>
        </p:txBody>
      </p:sp>
      <p:sp>
        <p:nvSpPr>
          <p:cNvPr id="449538" name="Прямоугольник 2">
            <a:extLst>
              <a:ext uri="{FF2B5EF4-FFF2-40B4-BE49-F238E27FC236}">
                <a16:creationId xmlns:a16="http://schemas.microsoft.com/office/drawing/2014/main" id="{62C8C0DC-E6BD-0543-A326-C050F6C3BFB1}"/>
              </a:ext>
            </a:extLst>
          </p:cNvPr>
          <p:cNvSpPr>
            <a:spLocks noChangeArrowheads="1"/>
          </p:cNvSpPr>
          <p:nvPr/>
        </p:nvSpPr>
        <p:spPr bwMode="auto">
          <a:xfrm>
            <a:off x="254000" y="996950"/>
            <a:ext cx="8713788" cy="101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b="1" u="sng" dirty="0">
                <a:solidFill>
                  <a:srgbClr val="000000"/>
                </a:solidFill>
                <a:latin typeface="Arial" panose="020B0604020202020204" pitchFamily="34" charset="0"/>
                <a:cs typeface="Consolas" panose="020B0609020204030204" pitchFamily="49" charset="0"/>
              </a:rPr>
              <a:t>Целью судебно-биологической экспертизы</a:t>
            </a:r>
            <a:r>
              <a:rPr lang="ru-RU" altLang="ru-RU" sz="1500" dirty="0">
                <a:solidFill>
                  <a:srgbClr val="000000"/>
                </a:solidFill>
                <a:latin typeface="Arial" panose="020B0604020202020204" pitchFamily="34" charset="0"/>
                <a:cs typeface="Consolas" panose="020B0609020204030204" pitchFamily="49" charset="0"/>
              </a:rPr>
              <a:t> является исследование крови, выделений и волос человека с помощью иммунных реакций. Целью судебно-цитологической экспертизы является исследование частиц органов и тканей, изолированных клеток с помощью микроскопии.</a:t>
            </a:r>
            <a:endParaRPr lang="ru-RU" altLang="ru-RU" sz="1500" dirty="0">
              <a:latin typeface="Consolas" panose="020B0609020204030204" pitchFamily="49" charset="0"/>
              <a:cs typeface="Consolas" panose="020B0609020204030204" pitchFamily="49" charset="0"/>
            </a:endParaRPr>
          </a:p>
        </p:txBody>
      </p:sp>
      <p:sp>
        <p:nvSpPr>
          <p:cNvPr id="449539" name="Прямоугольник 3">
            <a:extLst>
              <a:ext uri="{FF2B5EF4-FFF2-40B4-BE49-F238E27FC236}">
                <a16:creationId xmlns:a16="http://schemas.microsoft.com/office/drawing/2014/main" id="{C36A0018-5E04-AD4F-9E5F-F16BAE54EAD1}"/>
              </a:ext>
            </a:extLst>
          </p:cNvPr>
          <p:cNvSpPr>
            <a:spLocks noChangeArrowheads="1"/>
          </p:cNvSpPr>
          <p:nvPr/>
        </p:nvSpPr>
        <p:spPr bwMode="auto">
          <a:xfrm>
            <a:off x="250825" y="2174875"/>
            <a:ext cx="8713788" cy="4478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Для производства экспертизы предоставляются:</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постановление о назначении экспертизы;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сравнительные образцы (кровь, выделения, волосы и другие), необходимые для производства конкретной экспертизы.</a:t>
            </a:r>
            <a:endParaRPr lang="ru-RU" altLang="ru-RU" sz="1500">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Образцы крови у проходящих по делу лиц изымаются в судебно-биологическом подразделении (при наличии кабинета забора крови) или же по поручению лица, назначившего экспертизу, медицинским работником медицинской организации, с последующей доставкой на исследование. Образец жидкой крови из трупа берет эксперт, производящий вскрытие (целесообразно производить забор из полости сердца). В тех случаях, когда кровь в силу каких-то причин взять невозможно, в качестве образцов берут волосы, ногти, кости, мышцы.</a:t>
            </a:r>
            <a:endParaRPr lang="ru-RU" altLang="ru-RU" sz="1500">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При определении групповой характеристики крови лиц, проходящих по делу, образцы исследуются в высушенном виде на марле.</a:t>
            </a:r>
            <a:endParaRPr lang="ru-RU" altLang="ru-RU" sz="1500">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В исключительных случаях в качестве образца исследуют одежду, снятую с трупа (это действие оговаривается в постановлении о назначении экспертизы).</a:t>
            </a:r>
            <a:endParaRPr lang="ru-RU" altLang="ru-RU" sz="1500">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Протокол изъятия вещественных доказательств и образцов для сравнительного исследования;</a:t>
            </a:r>
            <a:endParaRPr lang="ru-RU" altLang="ru-RU" sz="1500">
              <a:latin typeface="Consolas" panose="020B0609020204030204" pitchFamily="49" charset="0"/>
              <a:cs typeface="Consolas" panose="020B0609020204030204" pitchFamily="49" charset="0"/>
            </a:endParaRPr>
          </a:p>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Материалы необходимые для проведения экспертизы (заключение экспертизы трупа или живого лица; первичное заключение эксперта в тех случаях, когда назначена повторная или дополнительная экспертизы).</a:t>
            </a:r>
            <a:endParaRPr lang="ru-RU" altLang="ru-RU" sz="1500">
              <a:latin typeface="Consolas" panose="020B0609020204030204" pitchFamily="49" charset="0"/>
              <a:cs typeface="Consolas" panose="020B0609020204030204" pitchFamily="49" charset="0"/>
            </a:endParaRPr>
          </a:p>
          <a:p>
            <a:pPr algn="ctr">
              <a:spcBef>
                <a:spcPct val="0"/>
              </a:spcBef>
              <a:buFontTx/>
              <a:buNone/>
            </a:pPr>
            <a:r>
              <a:rPr lang="ru-RU" altLang="ru-RU" sz="1400" b="1">
                <a:solidFill>
                  <a:srgbClr val="000000"/>
                </a:solidFill>
                <a:latin typeface="Arial" panose="020B0604020202020204" pitchFamily="34" charset="0"/>
                <a:cs typeface="Consolas" panose="020B0609020204030204" pitchFamily="49" charset="0"/>
              </a:rPr>
              <a:t>При отсутствии подозреваемого (или потерпевшего) экспертизу производят без образцов</a:t>
            </a:r>
            <a:r>
              <a:rPr lang="ru-RU" altLang="ru-RU" sz="1500">
                <a:solidFill>
                  <a:srgbClr val="000000"/>
                </a:solidFill>
                <a:latin typeface="Arial" panose="020B0604020202020204" pitchFamily="34" charset="0"/>
                <a:cs typeface="Consolas" panose="020B0609020204030204" pitchFamily="49" charset="0"/>
              </a:rPr>
              <a:t>.</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Прямоугольник 1">
            <a:extLst>
              <a:ext uri="{FF2B5EF4-FFF2-40B4-BE49-F238E27FC236}">
                <a16:creationId xmlns:a16="http://schemas.microsoft.com/office/drawing/2014/main" id="{9F53C248-EB83-C64D-AF2A-17DB346FF816}"/>
              </a:ext>
            </a:extLst>
          </p:cNvPr>
          <p:cNvSpPr>
            <a:spLocks noChangeArrowheads="1"/>
          </p:cNvSpPr>
          <p:nvPr/>
        </p:nvSpPr>
        <p:spPr bwMode="auto">
          <a:xfrm>
            <a:off x="250825" y="188913"/>
            <a:ext cx="8713788" cy="64627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Сохранность объектов исследования и документов на период производства экспертизы обеспечивает эксперт, после завершения экспертизы они передаются органу (лицу), назначившего экспертизу.</a:t>
            </a: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Архивный материал хранится (образцы трупной крови, тампоны, волосы, ногти, кости, цитологические стеклопрепараты, независимо от результатов исследования) - 3 года, если иные сроки не были определены органом (лицом), назначившим экспертизу.</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Уничтожение объектов и документов производится комиссией в составе 3 человек с составлением акта, утверждаемого руководителем органа судебной экспертизы.</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При проведении исследований по установлению наличия, вида, группы, пола, расходование объектов производят так, чтобы обеспечить полноту исследования, и возможность дополнительных или повторных действий с ними, за исключением чрезвычайно малых объектов, без полного уничтожения которых невозможно ответить на поставленные вопросы.</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Жидкая кровь исследуется не позднее, чем на следующий день после её поступления в подразделение либо высушивается на марлевой салфетке. </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Маркировка объектов должна быть четкой и оставаться неизменной во всех реакциях при исполнении одной экспертизы.</a:t>
            </a:r>
            <a:endParaRPr lang="ru-RU" altLang="ru-RU" sz="11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Перед проведением каждого исследования, в зависимости от его вида, проверяют пригодность используемых реактивов и реагентов (их специфичность и активность) и стандартных эритроцитов для установления групповой принадлежности. </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Прямоугольник 1">
            <a:extLst>
              <a:ext uri="{FF2B5EF4-FFF2-40B4-BE49-F238E27FC236}">
                <a16:creationId xmlns:a16="http://schemas.microsoft.com/office/drawing/2014/main" id="{D3B1FBC1-4C2E-F547-AC95-2F222DE23558}"/>
              </a:ext>
            </a:extLst>
          </p:cNvPr>
          <p:cNvSpPr>
            <a:spLocks noChangeArrowheads="1"/>
          </p:cNvSpPr>
          <p:nvPr/>
        </p:nvSpPr>
        <p:spPr bwMode="auto">
          <a:xfrm>
            <a:off x="144463" y="212725"/>
            <a:ext cx="8856662" cy="3492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Любой из применяемых методов при экспертизе крови и выделений может быть использован экспертом в работе, с учетом чувствительности каждого. В случае получения отрицательной реакции, при использовании менее чувствительного метода, обязательно применяют более чувствительный и только после его проведения делают вывод о не обнаружении крови или выделений.</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Для вывода о присутствии крови или выделений достаточно использование любого из перечисленных методов, давшего после его применения положительный результат, а для вывода о не обнаружении крови или выделений обязательно последовательное применение разных методов по нарастанию их чувствительности.</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Отрицательный результат реакций не является основанием для вывода об отсутствии крови или выделений. В этом случае эксперт констатирует только факт их не выявления.</a:t>
            </a:r>
            <a:endParaRPr lang="ru-RU" altLang="ru-RU" sz="1700">
              <a:latin typeface="Consolas" panose="020B0609020204030204" pitchFamily="49" charset="0"/>
              <a:cs typeface="Consolas" panose="020B0609020204030204" pitchFamily="49" charset="0"/>
            </a:endParaRPr>
          </a:p>
        </p:txBody>
      </p:sp>
      <p:sp>
        <p:nvSpPr>
          <p:cNvPr id="451586" name="Прямоугольник 2">
            <a:extLst>
              <a:ext uri="{FF2B5EF4-FFF2-40B4-BE49-F238E27FC236}">
                <a16:creationId xmlns:a16="http://schemas.microsoft.com/office/drawing/2014/main" id="{77EF0C45-564B-D345-8644-47B6AB6B45FE}"/>
              </a:ext>
            </a:extLst>
          </p:cNvPr>
          <p:cNvSpPr>
            <a:spLocks noChangeArrowheads="1"/>
          </p:cNvSpPr>
          <p:nvPr/>
        </p:nvSpPr>
        <p:spPr bwMode="auto">
          <a:xfrm>
            <a:off x="142875" y="3933825"/>
            <a:ext cx="8858250" cy="2708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 В следах крови человека, смешанной с кровью животных, групповые свойства не определяют.</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en-US" altLang="ru-RU" sz="1700">
                <a:solidFill>
                  <a:srgbClr val="000000"/>
                </a:solidFill>
                <a:latin typeface="Arial" panose="020B0604020202020204" pitchFamily="34" charset="0"/>
                <a:cs typeface="Consolas" panose="020B0609020204030204" pitchFamily="49" charset="0"/>
              </a:rPr>
              <a:t> </a:t>
            </a:r>
            <a:r>
              <a:rPr lang="ru-RU" altLang="ru-RU" sz="1700">
                <a:solidFill>
                  <a:srgbClr val="000000"/>
                </a:solidFill>
                <a:latin typeface="Arial" panose="020B0604020202020204" pitchFamily="34" charset="0"/>
                <a:cs typeface="Consolas" panose="020B0609020204030204" pitchFamily="49" charset="0"/>
              </a:rPr>
              <a:t>На окурках и жевательных резинках, имеющих признаки пребывания во рту, наличие слюны не устанавливают. В случаях, когда при выявлении группоспецифических антигенов на окурках и жевательных резинках получают нечеткие результаты, прибегают к реакции по установлению наличия слюны.</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Выявление пота на спичках, в подногтевом содержимом, на окурках проводить не рекомендуется из-за большой вероятности неспецифических результатов.</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Не устанавливается наличие пота на длительно ношенных предметах (подкладке головных уборов, стельках обуви, носках, чулках и других вещах).</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Прямоугольник 1">
            <a:extLst>
              <a:ext uri="{FF2B5EF4-FFF2-40B4-BE49-F238E27FC236}">
                <a16:creationId xmlns:a16="http://schemas.microsoft.com/office/drawing/2014/main" id="{60CE3E4C-0807-934B-AE2A-FB0375EC1810}"/>
              </a:ext>
            </a:extLst>
          </p:cNvPr>
          <p:cNvSpPr>
            <a:spLocks noChangeArrowheads="1"/>
          </p:cNvSpPr>
          <p:nvPr/>
        </p:nvSpPr>
        <p:spPr bwMode="auto">
          <a:xfrm>
            <a:off x="179388" y="188913"/>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57. ОРГАНИЗАЦИЯ И ПРОИЗВОДСТВО МЕДИКО-КРИМИНАЛИСТИЧЕСКОЙ ЭКСПЕРТИЗЫ </a:t>
            </a:r>
            <a:endParaRPr lang="ru-RU" altLang="ru-RU" sz="1800" dirty="0">
              <a:latin typeface="Arial" panose="020B0604020202020204" pitchFamily="34" charset="0"/>
            </a:endParaRPr>
          </a:p>
        </p:txBody>
      </p:sp>
      <p:sp>
        <p:nvSpPr>
          <p:cNvPr id="452610" name="Прямоугольник 2">
            <a:extLst>
              <a:ext uri="{FF2B5EF4-FFF2-40B4-BE49-F238E27FC236}">
                <a16:creationId xmlns:a16="http://schemas.microsoft.com/office/drawing/2014/main" id="{E9322B00-9EB6-4F40-9A10-A834823BBEE9}"/>
              </a:ext>
            </a:extLst>
          </p:cNvPr>
          <p:cNvSpPr>
            <a:spLocks noChangeArrowheads="1"/>
          </p:cNvSpPr>
          <p:nvPr/>
        </p:nvSpPr>
        <p:spPr bwMode="auto">
          <a:xfrm>
            <a:off x="323850" y="952500"/>
            <a:ext cx="8496300" cy="2246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Целью медико-криминалистических исследований</a:t>
            </a:r>
            <a:r>
              <a:rPr lang="ru-RU" altLang="ru-RU" sz="2000">
                <a:solidFill>
                  <a:srgbClr val="000000"/>
                </a:solidFill>
                <a:latin typeface="Arial" panose="020B0604020202020204" pitchFamily="34" charset="0"/>
                <a:cs typeface="Consolas" panose="020B0609020204030204" pitchFamily="49" charset="0"/>
              </a:rPr>
              <a:t> является установление и оценка фактов, при которых, помимо знаний в области общей судебной медицины, требуются специальные научные познания в области криминалистической идентификации и применение различных специальных лабораторных методов исследования (физических, фотографических, технических, химических, математических).</a:t>
            </a:r>
            <a:endParaRPr lang="ru-RU" altLang="ru-RU" sz="2000">
              <a:latin typeface="Consolas" panose="020B0609020204030204" pitchFamily="49" charset="0"/>
              <a:cs typeface="Consolas" panose="020B0609020204030204" pitchFamily="49" charset="0"/>
            </a:endParaRPr>
          </a:p>
        </p:txBody>
      </p:sp>
      <p:sp>
        <p:nvSpPr>
          <p:cNvPr id="452611" name="Прямоугольник 3">
            <a:extLst>
              <a:ext uri="{FF2B5EF4-FFF2-40B4-BE49-F238E27FC236}">
                <a16:creationId xmlns:a16="http://schemas.microsoft.com/office/drawing/2014/main" id="{AEAD0EBF-8C82-8341-8834-0AECE9B17142}"/>
              </a:ext>
            </a:extLst>
          </p:cNvPr>
          <p:cNvSpPr>
            <a:spLocks noChangeArrowheads="1"/>
          </p:cNvSpPr>
          <p:nvPr/>
        </p:nvSpPr>
        <p:spPr bwMode="auto">
          <a:xfrm>
            <a:off x="323850" y="3500438"/>
            <a:ext cx="8496300" cy="29003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2000" b="1" u="sng">
                <a:solidFill>
                  <a:srgbClr val="000000"/>
                </a:solidFill>
                <a:latin typeface="Arial" panose="020B0604020202020204" pitchFamily="34" charset="0"/>
                <a:cs typeface="Consolas" panose="020B0609020204030204" pitchFamily="49" charset="0"/>
              </a:rPr>
              <a:t>В медико-криминалистических подразделениях судебно-медицинских лабораторий производятся следующие виды судебно-медицинских исследований:</a:t>
            </a:r>
            <a:endParaRPr lang="ru-RU" altLang="ru-RU" sz="2000" b="1" u="sng">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трасологические;</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баллистические;</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отождествления личности;</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микрологические (экспертизы микрообъектов и следов веществ);</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pPr>
            <a:r>
              <a:rPr lang="ru-RU" altLang="ru-RU" sz="2000">
                <a:solidFill>
                  <a:srgbClr val="000000"/>
                </a:solidFill>
                <a:latin typeface="Arial" panose="020B0604020202020204" pitchFamily="34" charset="0"/>
                <a:cs typeface="Consolas" panose="020B0609020204030204" pitchFamily="49" charset="0"/>
              </a:rPr>
              <a:t>реконструкции событий (ситуационные экспертизы).</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Прямоугольник 1">
            <a:extLst>
              <a:ext uri="{FF2B5EF4-FFF2-40B4-BE49-F238E27FC236}">
                <a16:creationId xmlns:a16="http://schemas.microsoft.com/office/drawing/2014/main" id="{11D1E04F-1F1A-6A4A-99F4-B6F6AC3A7A83}"/>
              </a:ext>
            </a:extLst>
          </p:cNvPr>
          <p:cNvSpPr>
            <a:spLocks noChangeArrowheads="1"/>
          </p:cNvSpPr>
          <p:nvPr/>
        </p:nvSpPr>
        <p:spPr bwMode="auto">
          <a:xfrm>
            <a:off x="358775" y="260350"/>
            <a:ext cx="8426450" cy="4802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трассологических исследований являются: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повреждения;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следы внедрения на теле человека и связанные с ними по происхождению аналогичные следы на одежде, возникшие в результате механического взаимодействия острых и тупых предметов с одеждой и телом человека, кровотечения, переноса веществ и частиц материалов с одной взаимодействующей поверхности на другую, а также воздействия химических, термических и иных факторов, приводящих к телесным повреждениям;</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документированные отображения свойств указанных следов и процессов их возникновения в виде словесно-речевых, графических, фотографических, рентгенографических, математических и других моделей в материалах уголовного дела и медицинских документах;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предполагаемые орудия травмы (проверяемые объекты) и отображения их следов в различного вида моделях;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образцы объектов экспертизы, представленные для исследования и полученные экспериментально в ходе экспертизы.</a:t>
            </a:r>
            <a:endParaRPr lang="ru-RU" altLang="ru-RU" sz="1100">
              <a:latin typeface="Consolas" panose="020B0609020204030204" pitchFamily="49" charset="0"/>
              <a:cs typeface="Consolas" panose="020B0609020204030204" pitchFamily="49" charset="0"/>
            </a:endParaRPr>
          </a:p>
        </p:txBody>
      </p:sp>
      <p:sp>
        <p:nvSpPr>
          <p:cNvPr id="453634" name="Прямоугольник 2">
            <a:extLst>
              <a:ext uri="{FF2B5EF4-FFF2-40B4-BE49-F238E27FC236}">
                <a16:creationId xmlns:a16="http://schemas.microsoft.com/office/drawing/2014/main" id="{53FE182D-9504-4F45-9DD5-B2C967D35ACD}"/>
              </a:ext>
            </a:extLst>
          </p:cNvPr>
          <p:cNvSpPr>
            <a:spLocks noChangeArrowheads="1"/>
          </p:cNvSpPr>
          <p:nvPr/>
        </p:nvSpPr>
        <p:spPr bwMode="auto">
          <a:xfrm>
            <a:off x="363538" y="5229225"/>
            <a:ext cx="8424862"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производстве трасологических исследовании решают следующие вопросы:</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установление вида, механизма и условий образования следов;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определение свойств орудия травмы и его отождествления.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Прямоугольник 1">
            <a:extLst>
              <a:ext uri="{FF2B5EF4-FFF2-40B4-BE49-F238E27FC236}">
                <a16:creationId xmlns:a16="http://schemas.microsoft.com/office/drawing/2014/main" id="{8ADDE714-46CD-B14D-B917-374DEB1B89AD}"/>
              </a:ext>
            </a:extLst>
          </p:cNvPr>
          <p:cNvSpPr>
            <a:spLocks noChangeArrowheads="1"/>
          </p:cNvSpPr>
          <p:nvPr/>
        </p:nvSpPr>
        <p:spPr bwMode="auto">
          <a:xfrm>
            <a:off x="128588" y="115888"/>
            <a:ext cx="8872537" cy="40687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Объектами баллистических исследований являются:</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огнестрельные повреждения тела человека и связанные с ними единым механизмом образования огнестрельные повреждения одежды, иные следы на теле и одежде, возникающие в процессе причинения огнестрельной травмы, а также огнестрельные снаряды, их части, извлеченные из тела и одежды;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фиксированные отображения свойств огнестрельных повреждений и следов, связанных с ними, на теле и одежде человека в виде словесно-речевых, графических, фотографических, рентгенографических, математических и других моделей в различного рода материалах уголовного дела и медицинских документах;</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документированные отображения процессов возникновения изучаемых огнестрельных повреждений и сопутствующих им следов в виде объективных моделей динамики огнестрельной травмы, представленных на исследование и полученных экспериментально в ходе экспертизы;</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повреждения тела человека и связанные с ними единым механизмом повреждения одежды, возникшие в результате взрывной травмы, их отображения и образцы взрывных устройств или их составных частей;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другие объекты экспертизы, представленные и/или полученные экспериментально.</a:t>
            </a:r>
            <a:endParaRPr lang="ru-RU" altLang="ru-RU" sz="1500">
              <a:latin typeface="Consolas" panose="020B0609020204030204" pitchFamily="49" charset="0"/>
              <a:cs typeface="Consolas" panose="020B0609020204030204" pitchFamily="49" charset="0"/>
            </a:endParaRPr>
          </a:p>
        </p:txBody>
      </p:sp>
      <p:sp>
        <p:nvSpPr>
          <p:cNvPr id="454658" name="Прямоугольник 2">
            <a:extLst>
              <a:ext uri="{FF2B5EF4-FFF2-40B4-BE49-F238E27FC236}">
                <a16:creationId xmlns:a16="http://schemas.microsoft.com/office/drawing/2014/main" id="{058279E2-86B2-4848-8B2E-AB9DF0A6763F}"/>
              </a:ext>
            </a:extLst>
          </p:cNvPr>
          <p:cNvSpPr>
            <a:spLocks noChangeArrowheads="1"/>
          </p:cNvSpPr>
          <p:nvPr/>
        </p:nvSpPr>
        <p:spPr bwMode="auto">
          <a:xfrm>
            <a:off x="138113" y="4306888"/>
            <a:ext cx="8856662" cy="2400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При производстве баллистических исследований:</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устанавливают факт поражения снарядом огнестрельного оружия, или взрывного устройства;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определяют количество повреждений и последовательность выстрелов;</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определяют локализацию входных и выходных повреждений;</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устанавливают направления раневых каналов, дистанцию выстрелов, вид и особенности огнестрельного оружия и боеприпасов, положение и позу тела потерпевшего в момент причинения огнестрельных повреждений, признаки причинения повреждения через преграду и после рикошета снаряда, направление выстрела, а также механизм и условия возникновения повреждений тела и одежды при взрывной травме, определенные характеристики взрывных устройств.</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Прямоугольник 1">
            <a:extLst>
              <a:ext uri="{FF2B5EF4-FFF2-40B4-BE49-F238E27FC236}">
                <a16:creationId xmlns:a16="http://schemas.microsoft.com/office/drawing/2014/main" id="{43572F06-C969-0E4A-8E45-98F3528586D0}"/>
              </a:ext>
            </a:extLst>
          </p:cNvPr>
          <p:cNvSpPr>
            <a:spLocks noChangeArrowheads="1"/>
          </p:cNvSpPr>
          <p:nvPr/>
        </p:nvSpPr>
        <p:spPr bwMode="auto">
          <a:xfrm>
            <a:off x="215900" y="141288"/>
            <a:ext cx="8712200" cy="4540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Объектами исследований отождествления личности являются:</a:t>
            </a:r>
            <a:endParaRPr lang="ru-RU" altLang="ru-RU" sz="17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части тела и другие объекты от неопознанных трупов людей на любой стадии трупных изменений, расчлененных трупов, отчлененные части тела, скелетированные трупы, части скелетов, отдельные кости, костные фрагменты, объекты, похожие на кости, зола из мест сожжения трупов;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признаки, характеризующие особенности неопознанных трупов, их частей, костных останков, документированных в виде их словесно-речевых, антропометрических, морфологических, графических, объемных, фотографических, рентгенографических и других моделей, полученных при осмотре на месте обнаружения и в процессе проведения судебно- медицинских экспертиз;</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документально зафиксированные данные о месте, условиях нахождения и обстоятельствах обнаружения неопознанных трупов;</a:t>
            </a:r>
            <a:endParaRPr lang="ru-RU" altLang="ru-RU" sz="1700">
              <a:latin typeface="Consolas" panose="020B0609020204030204" pitchFamily="49" charset="0"/>
              <a:cs typeface="Consolas" panose="020B0609020204030204" pitchFamily="49" charset="0"/>
            </a:endParaRPr>
          </a:p>
          <a:p>
            <a:pPr algn="just">
              <a:spcBef>
                <a:spcPct val="0"/>
              </a:spcBef>
            </a:pPr>
            <a:r>
              <a:rPr lang="en-US" altLang="ru-RU" sz="1700">
                <a:solidFill>
                  <a:srgbClr val="000000"/>
                </a:solidFill>
                <a:latin typeface="Arial" panose="020B0604020202020204" pitchFamily="34" charset="0"/>
                <a:cs typeface="Consolas" panose="020B0609020204030204" pitchFamily="49" charset="0"/>
              </a:rPr>
              <a:t> </a:t>
            </a:r>
            <a:r>
              <a:rPr lang="ru-RU" altLang="ru-RU" sz="1700">
                <a:solidFill>
                  <a:srgbClr val="000000"/>
                </a:solidFill>
                <a:latin typeface="Arial" panose="020B0604020202020204" pitchFamily="34" charset="0"/>
                <a:cs typeface="Consolas" panose="020B0609020204030204" pitchFamily="49" charset="0"/>
              </a:rPr>
              <a:t>документально зафиксированные сведения о лицах, находящихся в розыске, отображения в виде объективных моделей, а также зафиксированные сведения, поступившие от родственников о лицах, находящихся в розыске и представленные на экспертизу.</a:t>
            </a:r>
            <a:endParaRPr lang="ru-RU" altLang="ru-RU" sz="1700">
              <a:latin typeface="Consolas" panose="020B0609020204030204" pitchFamily="49" charset="0"/>
              <a:cs typeface="Consolas" panose="020B0609020204030204" pitchFamily="49" charset="0"/>
            </a:endParaRPr>
          </a:p>
        </p:txBody>
      </p:sp>
      <p:sp>
        <p:nvSpPr>
          <p:cNvPr id="455682" name="Прямоугольник 2">
            <a:extLst>
              <a:ext uri="{FF2B5EF4-FFF2-40B4-BE49-F238E27FC236}">
                <a16:creationId xmlns:a16="http://schemas.microsoft.com/office/drawing/2014/main" id="{DA86551E-AF70-4348-A944-6189A24F4FFB}"/>
              </a:ext>
            </a:extLst>
          </p:cNvPr>
          <p:cNvSpPr>
            <a:spLocks noChangeArrowheads="1"/>
          </p:cNvSpPr>
          <p:nvPr/>
        </p:nvSpPr>
        <p:spPr bwMode="auto">
          <a:xfrm>
            <a:off x="215900" y="4792663"/>
            <a:ext cx="8712200" cy="1924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При экспертизе отождествления личности определяют видовую принадлежность останков, количество трупов, которым они принадлежали, их расовую, половую, возрастную принадлежность, прижизненный рост и другие размеры тела, особенности его строения, наличие признаков имевшихся заболеваний, телесных повреждений, их характер и давность, признаки словесного портрета и другие индивидуальные особенности, необходимые для установления личности неопознанных останков</a:t>
            </a:r>
            <a:r>
              <a:rPr lang="ru-RU" altLang="ru-RU" sz="1700">
                <a:latin typeface="Arial" panose="020B0604020202020204" pitchFamily="34" charset="0"/>
              </a:rPr>
              <a:t> </a:t>
            </a:r>
          </a:p>
        </p:txBody>
      </p:sp>
    </p:spTree>
  </p:cSld>
  <p:clrMapOvr>
    <a:masterClrMapping/>
  </p:clrMapOvr>
  <p:transition>
    <p:wipe dir="r"/>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Прямоугольник 1">
            <a:extLst>
              <a:ext uri="{FF2B5EF4-FFF2-40B4-BE49-F238E27FC236}">
                <a16:creationId xmlns:a16="http://schemas.microsoft.com/office/drawing/2014/main" id="{840FB796-0DD7-BF45-ABA0-A7CE63B00B00}"/>
              </a:ext>
            </a:extLst>
          </p:cNvPr>
          <p:cNvSpPr>
            <a:spLocks noChangeArrowheads="1"/>
          </p:cNvSpPr>
          <p:nvPr/>
        </p:nvSpPr>
        <p:spPr bwMode="auto">
          <a:xfrm>
            <a:off x="395288" y="333375"/>
            <a:ext cx="8353425" cy="3775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микрологических исследований (экспертиз микрообъектов и следов веществ) являются: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микрочастицы и микроследы в поврежденных тканях трупов людей и в следах на одежде, связанных по механизму образования с телесными повреждениями;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объекты, изъятые в микроколичествах для проведения исследования в спектральной лаборатории, судебно- биологическом, судебно-гистологическом, химико-токсикологическом подразделениях;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зафиксированные в уголовном (розыскном) деле и в медицинских документах сведения о ранее проведенных микрологических исследованиях, о результатах судебно-медицинского исследования трупа на месте его обнаружения и других, направляемых на экспертизу объектах.</a:t>
            </a:r>
            <a:endParaRPr lang="ru-RU" altLang="ru-RU" sz="1100">
              <a:latin typeface="Consolas" panose="020B0609020204030204" pitchFamily="49" charset="0"/>
              <a:cs typeface="Consolas" panose="020B0609020204030204" pitchFamily="49" charset="0"/>
            </a:endParaRPr>
          </a:p>
        </p:txBody>
      </p:sp>
      <p:sp>
        <p:nvSpPr>
          <p:cNvPr id="456706" name="Прямоугольник 2">
            <a:extLst>
              <a:ext uri="{FF2B5EF4-FFF2-40B4-BE49-F238E27FC236}">
                <a16:creationId xmlns:a16="http://schemas.microsoft.com/office/drawing/2014/main" id="{1E0953B7-F571-254A-91FE-21F3FC1A859B}"/>
              </a:ext>
            </a:extLst>
          </p:cNvPr>
          <p:cNvSpPr>
            <a:spLocks noChangeArrowheads="1"/>
          </p:cNvSpPr>
          <p:nvPr/>
        </p:nvSpPr>
        <p:spPr bwMode="auto">
          <a:xfrm>
            <a:off x="395288" y="4292600"/>
            <a:ext cx="8353425" cy="22955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 Микрологические исследования проводят как самостоятельные в тех случаях, когда по представленным материалам и сформулированным вопросам не требуется проведения других видов экспертиз.</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При судебно-медицинских микрологических исследованиях устанавливают наличие на одежде, на теле трупа, в повреждениях и в тканях тела инородных микрообъектов, факт переноса (внедрения) веществ и микрообъектов с орудия травмы на одежду и тело и наоборот.</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Прямоугольник 1">
            <a:extLst>
              <a:ext uri="{FF2B5EF4-FFF2-40B4-BE49-F238E27FC236}">
                <a16:creationId xmlns:a16="http://schemas.microsoft.com/office/drawing/2014/main" id="{72C6E3FB-EE3D-3C4F-BDE7-D8813FF915E0}"/>
              </a:ext>
            </a:extLst>
          </p:cNvPr>
          <p:cNvSpPr>
            <a:spLocks noChangeArrowheads="1"/>
          </p:cNvSpPr>
          <p:nvPr/>
        </p:nvSpPr>
        <p:spPr bwMode="auto">
          <a:xfrm>
            <a:off x="428625" y="260350"/>
            <a:ext cx="8353425" cy="4524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Объектами экспертиз реконструкции событий (ситуационных экспертиз) являются: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уголовных дел, завершенных судебно-медицинских и криминалистических экспертиз;</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материалы следственных и экспертных экспериментов, выполненных в период проведения ситуационных экспертиз;</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объекты ранее проведенных экспертиз (предметы одежды участников событий, транспортные средства, орудия нанесения повреждений, огнестрельное оружие, предметы обстановки места происшествия и прочие), а также образцы, копии и объективные модели;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живые лица - фактические участники изучаемых событий и статисты, привлекаемые для реконструкции обстоятельств, имеющих значение для ситуационного анализа;</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подлинное место происшествия, участок дороги, ландшафта или максимально соответствующая ему по документально зафиксированным существенным параметрам и условиям имитация места происшествия.</a:t>
            </a:r>
            <a:endParaRPr lang="ru-RU" altLang="ru-RU" sz="1100">
              <a:latin typeface="Consolas" panose="020B0609020204030204" pitchFamily="49" charset="0"/>
              <a:cs typeface="Consolas" panose="020B0609020204030204" pitchFamily="49" charset="0"/>
            </a:endParaRPr>
          </a:p>
        </p:txBody>
      </p:sp>
      <p:sp>
        <p:nvSpPr>
          <p:cNvPr id="457730" name="Прямоугольник 2">
            <a:extLst>
              <a:ext uri="{FF2B5EF4-FFF2-40B4-BE49-F238E27FC236}">
                <a16:creationId xmlns:a16="http://schemas.microsoft.com/office/drawing/2014/main" id="{7D9FD051-C3D6-7849-A806-4FD58B0454E6}"/>
              </a:ext>
            </a:extLst>
          </p:cNvPr>
          <p:cNvSpPr>
            <a:spLocks noChangeArrowheads="1"/>
          </p:cNvSpPr>
          <p:nvPr/>
        </p:nvSpPr>
        <p:spPr bwMode="auto">
          <a:xfrm>
            <a:off x="428625" y="5013325"/>
            <a:ext cx="8353425"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При экспертизе реконструкции событий, задача эксперта сводится к установлению соответствия (или несоответствия) показаний участников событий о динамике процессов причинения и получения телесных повреждений объективным данным, добытым следственным и экспертным путем.</a:t>
            </a:r>
            <a:endParaRPr lang="ru-RU" altLang="ru-RU" sz="1800">
              <a:latin typeface="Arial" panose="020B0604020202020204" pitchFamily="34" charset="0"/>
            </a:endParaRPr>
          </a:p>
        </p:txBody>
      </p:sp>
    </p:spTree>
  </p:cSld>
  <p:clrMapOvr>
    <a:masterClrMapping/>
  </p:clrMapOvr>
  <p:transition>
    <p:wipe dir="r"/>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Прямоугольник 1">
            <a:extLst>
              <a:ext uri="{FF2B5EF4-FFF2-40B4-BE49-F238E27FC236}">
                <a16:creationId xmlns:a16="http://schemas.microsoft.com/office/drawing/2014/main" id="{633CD334-6A13-864A-8FCA-96B50FC8481E}"/>
              </a:ext>
            </a:extLst>
          </p:cNvPr>
          <p:cNvSpPr>
            <a:spLocks noChangeArrowheads="1"/>
          </p:cNvSpPr>
          <p:nvPr/>
        </p:nvSpPr>
        <p:spPr bwMode="auto">
          <a:xfrm>
            <a:off x="468313" y="407988"/>
            <a:ext cx="824230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Процесс производства экспертизы включает следующие этапы:</a:t>
            </a: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ознакомление с постановлением, предоставленными материалами (включая медицинские документы);</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предварительный осмотр вещественных доказательств и предоставленных образцов;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исследование;</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формулирование выводов;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оформление заключения экспертизы.</a:t>
            </a: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
        <p:nvSpPr>
          <p:cNvPr id="458754" name="Прямоугольник 2">
            <a:extLst>
              <a:ext uri="{FF2B5EF4-FFF2-40B4-BE49-F238E27FC236}">
                <a16:creationId xmlns:a16="http://schemas.microsoft.com/office/drawing/2014/main" id="{76CB1645-247B-B14A-BF5A-5171F604B866}"/>
              </a:ext>
            </a:extLst>
          </p:cNvPr>
          <p:cNvSpPr>
            <a:spLocks noChangeArrowheads="1"/>
          </p:cNvSpPr>
          <p:nvPr/>
        </p:nvSpPr>
        <p:spPr bwMode="auto">
          <a:xfrm>
            <a:off x="468313" y="3105150"/>
            <a:ext cx="8208962" cy="1201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На этапе ознакомления с постановлением о назначении экспертизы эксперт изучает обстоятельства дела, вопросы, подлежащие разрешению, и перечень представленных на экспертизу материалов, проверяет соответствие поступивших материалов их перечню.</a:t>
            </a:r>
            <a:endParaRPr lang="ru-RU" altLang="ru-RU" sz="1100">
              <a:latin typeface="Consolas" panose="020B0609020204030204" pitchFamily="49" charset="0"/>
              <a:cs typeface="Consolas" panose="020B0609020204030204" pitchFamily="49" charset="0"/>
            </a:endParaRPr>
          </a:p>
        </p:txBody>
      </p:sp>
      <p:sp>
        <p:nvSpPr>
          <p:cNvPr id="458755" name="Прямоугольник 3">
            <a:extLst>
              <a:ext uri="{FF2B5EF4-FFF2-40B4-BE49-F238E27FC236}">
                <a16:creationId xmlns:a16="http://schemas.microsoft.com/office/drawing/2014/main" id="{2DAB87A0-53B7-C548-92B8-6376BD239409}"/>
              </a:ext>
            </a:extLst>
          </p:cNvPr>
          <p:cNvSpPr>
            <a:spLocks noChangeArrowheads="1"/>
          </p:cNvSpPr>
          <p:nvPr/>
        </p:nvSpPr>
        <p:spPr bwMode="auto">
          <a:xfrm>
            <a:off x="468313" y="4695825"/>
            <a:ext cx="8242300" cy="1754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Предварительный осмотр вещественных доказательств (образцов) осуществляют с целью определения объема предстоящей работы, степени их пригодности для проведения определенного вида исследования, сортировки и классификации объектов на идентифицирующие и идентифицируемые нумерации и маркировки, а также для своевременного принятия мер по сохранности их первоначальных свойств.</a:t>
            </a:r>
            <a:endParaRPr lang="ru-RU" altLang="ru-RU" sz="1800">
              <a:latin typeface="Arial" panose="020B0604020202020204" pitchFamily="34" charset="0"/>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Прямоугольник 1">
            <a:extLst>
              <a:ext uri="{FF2B5EF4-FFF2-40B4-BE49-F238E27FC236}">
                <a16:creationId xmlns:a16="http://schemas.microsoft.com/office/drawing/2014/main" id="{2C0D1D96-2377-5848-A3B5-DD9ED7FD6A7E}"/>
              </a:ext>
            </a:extLst>
          </p:cNvPr>
          <p:cNvSpPr>
            <a:spLocks noChangeArrowheads="1"/>
          </p:cNvSpPr>
          <p:nvPr/>
        </p:nvSpPr>
        <p:spPr bwMode="auto">
          <a:xfrm>
            <a:off x="357188" y="1857375"/>
            <a:ext cx="8572500"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По перечисленным в пунктах 4) и 5) части первой статьи 271 УПК РК основаниям в отношении подозреваемого, обвиняемого, потерпевшего, свидетеля назначается и проводится амбулаторная судебно-психиатрическая экспертиза. Если эксперт заявит о невозможности дачи заключения без проведения стационарной судебно-психиатрической экспертизы и помещения испытуемого на стационарное обследование, то по уголовному делу в порядке, предусмотренном статьей 279 УПК РК, назначается стационарная судебно-психиатрическая экспертиза.</a:t>
            </a:r>
            <a:endParaRPr lang="ru-RU" altLang="ru-RU" sz="1600" b="1">
              <a:latin typeface="Arial" panose="020B0604020202020204" pitchFamily="34" charset="0"/>
            </a:endParaRPr>
          </a:p>
        </p:txBody>
      </p:sp>
      <p:sp>
        <p:nvSpPr>
          <p:cNvPr id="67586" name="Прямоугольник 2">
            <a:extLst>
              <a:ext uri="{FF2B5EF4-FFF2-40B4-BE49-F238E27FC236}">
                <a16:creationId xmlns:a16="http://schemas.microsoft.com/office/drawing/2014/main" id="{C1F98A30-22B9-5B43-8634-BFD77BDCD7B3}"/>
              </a:ext>
            </a:extLst>
          </p:cNvPr>
          <p:cNvSpPr>
            <a:spLocks noChangeArrowheads="1"/>
          </p:cNvSpPr>
          <p:nvPr/>
        </p:nvSpPr>
        <p:spPr bwMode="auto">
          <a:xfrm>
            <a:off x="357188" y="285750"/>
            <a:ext cx="8572500"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15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Назначение и производство судебно-психиатрической экспертизы обязательны, если возникают сомнения в психическом состоянии подозреваемого, обвиняемого в совершении преступления, за которое Уголовным кодексом Республики Казахстан предусмотрено наказание в виде смертной казни или пожизненного лишения свободы (часть 2. статьи 271 УПК РК)</a:t>
            </a:r>
            <a:endParaRPr lang="ru-RU" altLang="ru-RU" sz="1600" b="1">
              <a:latin typeface="Arial" panose="020B0604020202020204" pitchFamily="34" charset="0"/>
            </a:endParaRPr>
          </a:p>
        </p:txBody>
      </p:sp>
      <p:sp>
        <p:nvSpPr>
          <p:cNvPr id="67587" name="Rectangle 3">
            <a:extLst>
              <a:ext uri="{FF2B5EF4-FFF2-40B4-BE49-F238E27FC236}">
                <a16:creationId xmlns:a16="http://schemas.microsoft.com/office/drawing/2014/main" id="{66A6A5E8-CE0D-4B42-A77A-D1D33EB6CC4A}"/>
              </a:ext>
            </a:extLst>
          </p:cNvPr>
          <p:cNvSpPr>
            <a:spLocks noChangeArrowheads="1"/>
          </p:cNvSpPr>
          <p:nvPr/>
        </p:nvSpPr>
        <p:spPr bwMode="auto">
          <a:xfrm>
            <a:off x="3571875" y="4786313"/>
            <a:ext cx="2928938" cy="184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latin typeface="Arial" panose="020B0604020202020204" pitchFamily="34" charset="0"/>
                <a:ea typeface="Calibri" panose="020F0502020204030204" pitchFamily="34" charset="0"/>
                <a:cs typeface="Arial" panose="020B0604020202020204" pitchFamily="34" charset="0"/>
              </a:rPr>
              <a:t>Нормативное постановление Верховного суда РК от 6 декабря</a:t>
            </a:r>
          </a:p>
          <a:p>
            <a:pPr algn="just">
              <a:spcBef>
                <a:spcPct val="0"/>
              </a:spcBef>
              <a:buFontTx/>
              <a:buNone/>
            </a:pPr>
            <a:r>
              <a:rPr lang="ru-RU" altLang="ru-RU" sz="1400">
                <a:latin typeface="Arial" panose="020B0604020202020204" pitchFamily="34" charset="0"/>
                <a:ea typeface="Calibri" panose="020F0502020204030204" pitchFamily="34" charset="0"/>
                <a:cs typeface="Arial" panose="020B0604020202020204" pitchFamily="34" charset="0"/>
              </a:rPr>
              <a:t>2002 г. № 26 «О практике применения уголовно-процессуального законодательства, регулирующего право на защиту».</a:t>
            </a:r>
          </a:p>
        </p:txBody>
      </p:sp>
      <p:sp>
        <p:nvSpPr>
          <p:cNvPr id="67588" name="Прямоугольник 4">
            <a:extLst>
              <a:ext uri="{FF2B5EF4-FFF2-40B4-BE49-F238E27FC236}">
                <a16:creationId xmlns:a16="http://schemas.microsoft.com/office/drawing/2014/main" id="{C2934D7B-A984-5F47-96CC-9F695830B9F8}"/>
              </a:ext>
            </a:extLst>
          </p:cNvPr>
          <p:cNvSpPr>
            <a:spLocks noChangeArrowheads="1"/>
          </p:cNvSpPr>
          <p:nvPr/>
        </p:nvSpPr>
        <p:spPr bwMode="auto">
          <a:xfrm>
            <a:off x="1500188" y="4000500"/>
            <a:ext cx="66436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Calibri" panose="020F0502020204030204" pitchFamily="34" charset="0"/>
                <a:cs typeface="Arial" panose="020B0604020202020204" pitchFamily="34" charset="0"/>
              </a:rPr>
              <a:t>Отдельные положения обязательного назначения судебных экспертиз рассмотрены также в следующих документах:</a:t>
            </a:r>
          </a:p>
        </p:txBody>
      </p:sp>
      <p:sp>
        <p:nvSpPr>
          <p:cNvPr id="67589" name="Прямоугольник 5">
            <a:extLst>
              <a:ext uri="{FF2B5EF4-FFF2-40B4-BE49-F238E27FC236}">
                <a16:creationId xmlns:a16="http://schemas.microsoft.com/office/drawing/2014/main" id="{C1A54E4C-F286-A64E-9B94-537213736A9E}"/>
              </a:ext>
            </a:extLst>
          </p:cNvPr>
          <p:cNvSpPr>
            <a:spLocks noChangeArrowheads="1"/>
          </p:cNvSpPr>
          <p:nvPr/>
        </p:nvSpPr>
        <p:spPr bwMode="auto">
          <a:xfrm>
            <a:off x="7000875" y="4786313"/>
            <a:ext cx="1857375"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Calibri" panose="020F0502020204030204" pitchFamily="34" charset="0"/>
                <a:cs typeface="Arial" panose="020B0604020202020204" pitchFamily="34" charset="0"/>
              </a:rPr>
              <a:t>Нормативное постановление Верховного Суда РК от 26 ноября 2004 года № 16 «О судебной экспертизе по уголовным делам»</a:t>
            </a:r>
          </a:p>
        </p:txBody>
      </p:sp>
      <p:sp>
        <p:nvSpPr>
          <p:cNvPr id="67590" name="Прямоугольник 6">
            <a:extLst>
              <a:ext uri="{FF2B5EF4-FFF2-40B4-BE49-F238E27FC236}">
                <a16:creationId xmlns:a16="http://schemas.microsoft.com/office/drawing/2014/main" id="{A9E3305D-7637-954A-8469-40E341D898EE}"/>
              </a:ext>
            </a:extLst>
          </p:cNvPr>
          <p:cNvSpPr>
            <a:spLocks noChangeArrowheads="1"/>
          </p:cNvSpPr>
          <p:nvPr/>
        </p:nvSpPr>
        <p:spPr bwMode="auto">
          <a:xfrm>
            <a:off x="642938" y="4786313"/>
            <a:ext cx="2286000"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Calibri" panose="020F0502020204030204" pitchFamily="34" charset="0"/>
                <a:cs typeface="Arial" panose="020B0604020202020204" pitchFamily="34" charset="0"/>
              </a:rPr>
              <a:t>Постановление Пленума Верховного суда РК от 9 июля 1999 года «О судебной практике по применению принудительных мер медицинского характера»</a:t>
            </a:r>
          </a:p>
        </p:txBody>
      </p:sp>
    </p:spTree>
  </p:cSld>
  <p:clrMapOvr>
    <a:masterClrMapping/>
  </p:clrMapOvr>
  <p:transition>
    <p:wipe dir="r"/>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Прямоугольник 1">
            <a:extLst>
              <a:ext uri="{FF2B5EF4-FFF2-40B4-BE49-F238E27FC236}">
                <a16:creationId xmlns:a16="http://schemas.microsoft.com/office/drawing/2014/main" id="{B44813A0-0CE2-3340-8CBA-E05CBACB7D38}"/>
              </a:ext>
            </a:extLst>
          </p:cNvPr>
          <p:cNvSpPr>
            <a:spLocks noChangeArrowheads="1"/>
          </p:cNvSpPr>
          <p:nvPr/>
        </p:nvSpPr>
        <p:spPr bwMode="auto">
          <a:xfrm>
            <a:off x="190500" y="292100"/>
            <a:ext cx="8785225" cy="4032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Объекты экспертизы подвергают исследованию в определенной последовательности, которая обусловлена:</a:t>
            </a:r>
            <a:endParaRPr lang="ru-RU" altLang="ru-RU" sz="1600" b="1" u="sng">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местом каждого объекта в идентификационном процессе (при трассологических и баллистических экспертизах в первую очередь исследуют идентифицирующие объекты, то есть следы от отождествляемых орудий, а во вторую очередь исследованию подвергают проверяемые объекты - предполагаемые орудия травмы; в экспертизах отождествления личности и микрологических экспертизах - сначала исследуют идентифицируемые объекты, а затем весь сравнительный материал);</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изменчивостью первоначальных свойств объектов (первыми исследуют объекты, идентификационные признаки которых в результате гнилостных и прочих процессов могут быть утрачены ранее, чем у других объектов);</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механизмом и условиями образования (в первую очередь исследуют повреждения наружных слоев материалов одежды, затем внутренних, после этого послойно изучают раневой канал; идентификационные исследования по следам-повреждениям начинают с тех, которые причинены в первую очередь, если предварительно установлена последовательность их образования).</a:t>
            </a:r>
            <a:endParaRPr lang="ru-RU" altLang="ru-RU" sz="1600">
              <a:latin typeface="Consolas" panose="020B0609020204030204" pitchFamily="49" charset="0"/>
              <a:cs typeface="Consolas" panose="020B0609020204030204" pitchFamily="49" charset="0"/>
            </a:endParaRPr>
          </a:p>
        </p:txBody>
      </p:sp>
      <p:sp>
        <p:nvSpPr>
          <p:cNvPr id="459778" name="Прямоугольник 2">
            <a:extLst>
              <a:ext uri="{FF2B5EF4-FFF2-40B4-BE49-F238E27FC236}">
                <a16:creationId xmlns:a16="http://schemas.microsoft.com/office/drawing/2014/main" id="{9F6DE443-30E1-284E-A0EE-BAD039809E47}"/>
              </a:ext>
            </a:extLst>
          </p:cNvPr>
          <p:cNvSpPr>
            <a:spLocks noChangeArrowheads="1"/>
          </p:cNvSpPr>
          <p:nvPr/>
        </p:nvSpPr>
        <p:spPr bwMode="auto">
          <a:xfrm>
            <a:off x="190500" y="4581525"/>
            <a:ext cx="8785225" cy="1816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При выборе методов исследования эксперт сначала определяет все методы, применяемые при данном виде экспертизы. Затем, исходя из характера объектов, отбирает наиболее пригодные и эффективные методы для использования в конкретном случае и определяет очередность их применения, исходя из необходимости максимального сохранения свойств объектов до конца исследования.</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Общий порядок проведения исследования определяют с учетом основных положений теории криминалистической идентификации в зависимости от вида экспертизы.</a:t>
            </a:r>
            <a:endParaRPr lang="ru-RU" altLang="ru-RU" sz="1600">
              <a:latin typeface="Arial" panose="020B0604020202020204" pitchFamily="34" charset="0"/>
            </a:endParaRPr>
          </a:p>
        </p:txBody>
      </p:sp>
    </p:spTree>
  </p:cSld>
  <p:clrMapOvr>
    <a:masterClrMapping/>
  </p:clrMapOvr>
  <p:transition>
    <p:wipe dir="r"/>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Прямоугольник 1">
            <a:extLst>
              <a:ext uri="{FF2B5EF4-FFF2-40B4-BE49-F238E27FC236}">
                <a16:creationId xmlns:a16="http://schemas.microsoft.com/office/drawing/2014/main" id="{A1AEE1CE-15E4-B140-B270-AC78729A41D4}"/>
              </a:ext>
            </a:extLst>
          </p:cNvPr>
          <p:cNvSpPr>
            <a:spLocks noChangeArrowheads="1"/>
          </p:cNvSpPr>
          <p:nvPr/>
        </p:nvSpPr>
        <p:spPr bwMode="auto">
          <a:xfrm>
            <a:off x="179388" y="117475"/>
            <a:ext cx="8785225" cy="5324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При проведении трасологических экспертиз, исследования проводят в следующей последовательности:</a:t>
            </a:r>
            <a:endParaRPr lang="ru-RU" altLang="ru-RU" sz="1700" b="1" u="sng">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раздельное исследование подлинных (исследуемых) следов (идентифицирующих объектов), при котором по документальным данным и на нативном материале (непосредственно следы - повреждения на одежде и теле пострадавшего, инородные наложения и включения на них) изучают свойства каждого следа в отдельности всеми доступными средствами, определяют механизм его образования, выявляют общие и частные признаки и выясняют степень пригодности для отождествления;</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сравнительное исследование подлинных следов, в процессе которого устанавливают повторяемость каждого выявленного признака в различных следах; определяют, один или несколько следообразующих объектов отобразилось в них, либо констатируют единообразие или разнообразие механизмов следообразования и определяют связи между изучаемыми следами;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раздельное исследование при наличии предполагаемых орудий травмы и получение экспериментальных следов (образцов) этими орудиями;</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раздельное и сравнительное исследование экспериментальных следов, которые проводят по той же схеме, что и при исследовании подлинных следов;</a:t>
            </a:r>
            <a:endParaRPr lang="ru-RU" altLang="ru-RU" sz="1700">
              <a:latin typeface="Consolas" panose="020B0609020204030204" pitchFamily="49" charset="0"/>
              <a:cs typeface="Consolas" panose="020B0609020204030204" pitchFamily="49" charset="0"/>
            </a:endParaRPr>
          </a:p>
          <a:p>
            <a:pPr algn="just">
              <a:spcBef>
                <a:spcPct val="0"/>
              </a:spcBef>
            </a:pPr>
            <a:r>
              <a:rPr lang="ru-RU" altLang="ru-RU" sz="1700">
                <a:solidFill>
                  <a:srgbClr val="000000"/>
                </a:solidFill>
                <a:latin typeface="Arial" panose="020B0604020202020204" pitchFamily="34" charset="0"/>
                <a:cs typeface="Consolas" panose="020B0609020204030204" pitchFamily="49" charset="0"/>
              </a:rPr>
              <a:t>сравнительное исследование подлинных, экспериментальных следов и оценка полученных результатов.</a:t>
            </a:r>
            <a:endParaRPr lang="ru-RU" altLang="ru-RU" sz="1700">
              <a:latin typeface="Consolas" panose="020B0609020204030204" pitchFamily="49" charset="0"/>
              <a:cs typeface="Consolas" panose="020B0609020204030204" pitchFamily="49" charset="0"/>
            </a:endParaRPr>
          </a:p>
        </p:txBody>
      </p:sp>
      <p:sp>
        <p:nvSpPr>
          <p:cNvPr id="460802" name="Прямоугольник 2">
            <a:extLst>
              <a:ext uri="{FF2B5EF4-FFF2-40B4-BE49-F238E27FC236}">
                <a16:creationId xmlns:a16="http://schemas.microsoft.com/office/drawing/2014/main" id="{C8F85DB6-2F99-E740-8FEE-DF6E07D2BD7A}"/>
              </a:ext>
            </a:extLst>
          </p:cNvPr>
          <p:cNvSpPr>
            <a:spLocks noChangeArrowheads="1"/>
          </p:cNvSpPr>
          <p:nvPr/>
        </p:nvSpPr>
        <p:spPr bwMode="auto">
          <a:xfrm>
            <a:off x="176213" y="5586413"/>
            <a:ext cx="8769350" cy="1154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ru-RU" altLang="ru-RU" sz="1700">
                <a:solidFill>
                  <a:srgbClr val="000000"/>
                </a:solidFill>
                <a:latin typeface="Arial" panose="020B0604020202020204" pitchFamily="34" charset="0"/>
                <a:cs typeface="Consolas" panose="020B0609020204030204" pitchFamily="49" charset="0"/>
              </a:rPr>
              <a:t>Процесс сравнительного исследования проводят последовательно от общих признаков к частным. При сравнении объектов по общим признакам выявляют и оценивают сходства и различия. Сравнением частных признаков устанавливают совпадения и различия.</a:t>
            </a:r>
            <a:endParaRPr lang="ru-RU" altLang="ru-RU" sz="1700">
              <a:latin typeface="Arial" panose="020B0604020202020204" pitchFamily="34" charset="0"/>
            </a:endParaRPr>
          </a:p>
        </p:txBody>
      </p:sp>
    </p:spTree>
  </p:cSld>
  <p:clrMapOvr>
    <a:masterClrMapping/>
  </p:clrMapOvr>
  <p:transition>
    <p:wipe dir="r"/>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Прямоугольник 1">
            <a:extLst>
              <a:ext uri="{FF2B5EF4-FFF2-40B4-BE49-F238E27FC236}">
                <a16:creationId xmlns:a16="http://schemas.microsoft.com/office/drawing/2014/main" id="{0B4BA880-012F-3F46-8A1E-AFAB6D62335A}"/>
              </a:ext>
            </a:extLst>
          </p:cNvPr>
          <p:cNvSpPr>
            <a:spLocks noChangeArrowheads="1"/>
          </p:cNvSpPr>
          <p:nvPr/>
        </p:nvSpPr>
        <p:spPr bwMode="auto">
          <a:xfrm>
            <a:off x="250825" y="260350"/>
            <a:ext cx="8642350" cy="6416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dirty="0">
                <a:solidFill>
                  <a:srgbClr val="000000"/>
                </a:solidFill>
                <a:latin typeface="Arial" panose="020B0604020202020204" pitchFamily="34" charset="0"/>
                <a:cs typeface="Consolas" panose="020B0609020204030204" pitchFamily="49" charset="0"/>
              </a:rPr>
              <a:t>При проведении баллистических исследований исследования проводят в той же </a:t>
            </a:r>
            <a:r>
              <a:rPr lang="ru-RU" altLang="ru-RU" sz="1800" b="1" u="sng" dirty="0" err="1">
                <a:solidFill>
                  <a:srgbClr val="000000"/>
                </a:solidFill>
                <a:latin typeface="Arial" panose="020B0604020202020204" pitchFamily="34" charset="0"/>
                <a:cs typeface="Consolas" panose="020B0609020204030204" pitchFamily="49" charset="0"/>
              </a:rPr>
              <a:t>последователъности</a:t>
            </a:r>
            <a:r>
              <a:rPr lang="ru-RU" altLang="ru-RU" sz="1800" b="1" u="sng" dirty="0">
                <a:solidFill>
                  <a:srgbClr val="000000"/>
                </a:solidFill>
                <a:latin typeface="Arial" panose="020B0604020202020204" pitchFamily="34" charset="0"/>
                <a:cs typeface="Consolas" panose="020B0609020204030204" pitchFamily="49" charset="0"/>
              </a:rPr>
              <a:t>, что и в </a:t>
            </a:r>
            <a:r>
              <a:rPr lang="ru-RU" altLang="ru-RU" sz="1800" b="1" u="sng" dirty="0" err="1">
                <a:solidFill>
                  <a:srgbClr val="000000"/>
                </a:solidFill>
                <a:latin typeface="Arial" panose="020B0604020202020204" pitchFamily="34" charset="0"/>
                <a:cs typeface="Consolas" panose="020B0609020204030204" pitchFamily="49" charset="0"/>
              </a:rPr>
              <a:t>трассологических</a:t>
            </a:r>
            <a:r>
              <a:rPr lang="ru-RU" altLang="ru-RU" sz="1800" b="1" u="sng" dirty="0">
                <a:solidFill>
                  <a:srgbClr val="000000"/>
                </a:solidFill>
                <a:latin typeface="Arial" panose="020B0604020202020204" pitchFamily="34" charset="0"/>
                <a:cs typeface="Consolas" panose="020B0609020204030204" pitchFamily="49" charset="0"/>
              </a:rPr>
              <a:t> экспертизах, но учитывают следующие особенности:</a:t>
            </a:r>
            <a:endParaRPr lang="ru-RU" altLang="ru-RU" sz="1800" b="1" u="sng"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700" dirty="0">
                <a:solidFill>
                  <a:srgbClr val="000000"/>
                </a:solidFill>
                <a:latin typeface="Arial" panose="020B0604020202020204" pitchFamily="34" charset="0"/>
                <a:cs typeface="Consolas" panose="020B0609020204030204" pitchFamily="49" charset="0"/>
              </a:rPr>
              <a:t>признаки, определяющие механизм и условия возникновения огнестрельных повреждений в баллистических экспертизах, в большей мере, чем в </a:t>
            </a:r>
            <a:r>
              <a:rPr lang="ru-RU" altLang="ru-RU" sz="1700" dirty="0" err="1">
                <a:solidFill>
                  <a:srgbClr val="000000"/>
                </a:solidFill>
                <a:latin typeface="Arial" panose="020B0604020202020204" pitchFamily="34" charset="0"/>
                <a:cs typeface="Consolas" panose="020B0609020204030204" pitchFamily="49" charset="0"/>
              </a:rPr>
              <a:t>трасологических</a:t>
            </a:r>
            <a:r>
              <a:rPr lang="ru-RU" altLang="ru-RU" sz="1700" dirty="0">
                <a:solidFill>
                  <a:srgbClr val="000000"/>
                </a:solidFill>
                <a:latin typeface="Arial" panose="020B0604020202020204" pitchFamily="34" charset="0"/>
                <a:cs typeface="Consolas" panose="020B0609020204030204" pitchFamily="49" charset="0"/>
              </a:rPr>
              <a:t>, приобретают самостоятельное идентификационное значение, так как они, наряду с информацией о дистанции выстрела, локализации входных и выходных отверстий, направлении и глубине раневого канала и прочее, отображают вид и особенности (иногда индивидуальные) огнестрельного оружия и боеприпасов;</a:t>
            </a:r>
            <a:endParaRPr lang="ru-RU" altLang="ru-RU" sz="17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700" dirty="0">
                <a:solidFill>
                  <a:srgbClr val="000000"/>
                </a:solidFill>
                <a:latin typeface="Arial" panose="020B0604020202020204" pitchFamily="34" charset="0"/>
                <a:cs typeface="Consolas" panose="020B0609020204030204" pitchFamily="49" charset="0"/>
              </a:rPr>
              <a:t>сравнительным материалом для установления механизма и условий образования повреждений, вида и особенностей огнестрельного оружия (при отсутствии предполагаемых орудий травмы), могут служить образцы аналогичных орудий, представленные на экспертизу, а при их отсутствии - данные о групповых баллистических свойствах оружия, полученные в экспериментах при ранее проведенных экспертизах или опубликованные в специальной литературе;</a:t>
            </a:r>
            <a:endParaRPr lang="ru-RU" altLang="ru-RU" sz="1700" dirty="0">
              <a:latin typeface="Consolas" panose="020B0609020204030204" pitchFamily="49" charset="0"/>
              <a:cs typeface="Consolas" panose="020B0609020204030204" pitchFamily="49" charset="0"/>
            </a:endParaRPr>
          </a:p>
          <a:p>
            <a:pPr marL="285750" indent="-285750" algn="just">
              <a:spcBef>
                <a:spcPct val="0"/>
              </a:spcBef>
              <a:buFont typeface="Wingdings" pitchFamily="2" charset="2"/>
              <a:buChar char="Ø"/>
            </a:pPr>
            <a:r>
              <a:rPr lang="ru-RU" altLang="ru-RU" sz="1700" dirty="0">
                <a:solidFill>
                  <a:srgbClr val="000000"/>
                </a:solidFill>
                <a:latin typeface="Arial" panose="020B0604020202020204" pitchFamily="34" charset="0"/>
                <a:cs typeface="Consolas" panose="020B0609020204030204" pitchFamily="49" charset="0"/>
              </a:rPr>
              <a:t>при производстве баллистической экспертизы особое внимание уделяют соблюдению правил техники безопасности, в частности, перед судебно-медицинским исследованием огнестрельного оружия необходимо убедиться, что оно не заряжено, а экспериментальные стрельбы проводить только в рамках комплексной экспертизы, в специально оборудованном под тир помещении, с соблюдением соответствующих мер безопасности и участием специалиста по криминалистическим исследованиям огнестрельного оружия.</a:t>
            </a:r>
            <a:endParaRPr lang="ru-RU" altLang="ru-RU" sz="1700" dirty="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Прямоугольник 1">
            <a:extLst>
              <a:ext uri="{FF2B5EF4-FFF2-40B4-BE49-F238E27FC236}">
                <a16:creationId xmlns:a16="http://schemas.microsoft.com/office/drawing/2014/main" id="{740FEA32-844D-8D48-9D30-9873B924F0FA}"/>
              </a:ext>
            </a:extLst>
          </p:cNvPr>
          <p:cNvSpPr>
            <a:spLocks noChangeArrowheads="1"/>
          </p:cNvSpPr>
          <p:nvPr/>
        </p:nvSpPr>
        <p:spPr bwMode="auto">
          <a:xfrm>
            <a:off x="107950" y="115888"/>
            <a:ext cx="8928100" cy="6626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500" b="1" u="sng">
                <a:solidFill>
                  <a:srgbClr val="000000"/>
                </a:solidFill>
                <a:latin typeface="Arial" panose="020B0604020202020204" pitchFamily="34" charset="0"/>
                <a:cs typeface="Consolas" panose="020B0609020204030204" pitchFamily="49" charset="0"/>
              </a:rPr>
              <a:t>При проведении исследований по отождествлению личности последовательность выполнения и объем исследований определяют, исходя из характера и качественного набора представленных объектов:</a:t>
            </a:r>
            <a:endParaRPr lang="ru-RU" altLang="ru-RU" sz="1500" b="1" u="sng">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раздельное анатомо-морфологическое исследование идентифицируемых объектов (неопознанных останков или объектов, похожих на них), проводят в сомнительных случаях, когда определяют биологическую и тканевую принадлежность каждого объекта, анатомическую и видовую принадлежность;</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устанавливают признаки пола, расы, возраста и роста, заболеваний, травм, врожденных дефектов и других особенностей каждого объекта;</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сравнительно-анатомическим исследованием устанавливают происхождение разрозненно обнаруженных объектов на предмет их происхождения от одного индивида по выявленным при раздельном исследовании признакам, когда их происхождение от человека не вызывает сомнения;</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совокупной оценкой (синтезом) данных раздельного исследования идентифицируемых объектов, происходящих от одного индивида, окончательно устанавливают его пол, возраст и рост, учитывая результаты изучения всех объектов, признаки патологических изменений и аномалий развития, а также определяют внешние прижизненные, общие и частные признаки, словесный портрет, рубцы кожи и другие данные;</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раздельным исследованием сравнительного материала на разыскиваемых лиц, устанавливают пригодные для идентификационных исследований документальные сведения, фотоснимки, рентгенограммы и другие объекты- модели (идентифицирующие объекты), отображающие признаки без вести пропавшего, а также изучают и обобщают его признаки;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при сравнительном исследовании идентифицируемых и идентифицирующих объектов; сначала проводят сопоставление данных об их поле, расе, возрасте, росте, особенностях строения тела, затем сопоставлению подвергают признаки из словесного портрета и индивидуальные особенности;</a:t>
            </a:r>
            <a:endParaRPr lang="ru-RU" altLang="ru-RU" sz="1500">
              <a:latin typeface="Consolas" panose="020B0609020204030204" pitchFamily="49" charset="0"/>
              <a:cs typeface="Consolas" panose="020B0609020204030204" pitchFamily="49" charset="0"/>
            </a:endParaRPr>
          </a:p>
          <a:p>
            <a:pPr algn="just">
              <a:spcBef>
                <a:spcPct val="0"/>
              </a:spcBef>
            </a:pPr>
            <a:r>
              <a:rPr lang="ru-RU" altLang="ru-RU" sz="1500">
                <a:solidFill>
                  <a:srgbClr val="000000"/>
                </a:solidFill>
                <a:latin typeface="Arial" panose="020B0604020202020204" pitchFamily="34" charset="0"/>
                <a:cs typeface="Consolas" panose="020B0609020204030204" pitchFamily="49" charset="0"/>
              </a:rPr>
              <a:t>сравнение методами наложения (фотосовмещения), скольжения и репеража выполняют после получения положительного результата сопоставления по перечисленным признакам</a:t>
            </a:r>
            <a:r>
              <a:rPr lang="ru-RU" altLang="ru-RU" sz="1800">
                <a:solidFill>
                  <a:srgbClr val="000000"/>
                </a:solidFill>
                <a:latin typeface="Arial" panose="020B0604020202020204" pitchFamily="34" charset="0"/>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Прямоугольник 1">
            <a:extLst>
              <a:ext uri="{FF2B5EF4-FFF2-40B4-BE49-F238E27FC236}">
                <a16:creationId xmlns:a16="http://schemas.microsoft.com/office/drawing/2014/main" id="{2B6B6292-DEA3-DF4D-BF00-9CA40260F360}"/>
              </a:ext>
            </a:extLst>
          </p:cNvPr>
          <p:cNvSpPr>
            <a:spLocks noChangeArrowheads="1"/>
          </p:cNvSpPr>
          <p:nvPr/>
        </p:nvSpPr>
        <p:spPr bwMode="auto">
          <a:xfrm>
            <a:off x="250825" y="260350"/>
            <a:ext cx="8642350" cy="203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 микрологических исследованиях изучение представленных объектов, как и в антропологических исследованиях, начинают с идентифицируемых объектов, затем следует анализ образцов и сравнительное исследование. В зависимости от перечня и чувствительности используемых в подразделении методов, экспертиза может быть окончена на этапе обнаружения микрообъектов и краткой общей характеристики их, либо доведена до уровня классификации или идентификации вещества.</a:t>
            </a:r>
            <a:endParaRPr lang="ru-RU" altLang="ru-RU" sz="1100">
              <a:latin typeface="Consolas" panose="020B0609020204030204" pitchFamily="49" charset="0"/>
              <a:cs typeface="Consolas" panose="020B0609020204030204" pitchFamily="49" charset="0"/>
            </a:endParaRPr>
          </a:p>
        </p:txBody>
      </p:sp>
      <p:sp>
        <p:nvSpPr>
          <p:cNvPr id="463874" name="Прямоугольник 2">
            <a:extLst>
              <a:ext uri="{FF2B5EF4-FFF2-40B4-BE49-F238E27FC236}">
                <a16:creationId xmlns:a16="http://schemas.microsoft.com/office/drawing/2014/main" id="{716ABB84-9450-B545-9E16-6074666AA3FC}"/>
              </a:ext>
            </a:extLst>
          </p:cNvPr>
          <p:cNvSpPr>
            <a:spLocks noChangeArrowheads="1"/>
          </p:cNvSpPr>
          <p:nvPr/>
        </p:nvSpPr>
        <p:spPr bwMode="auto">
          <a:xfrm>
            <a:off x="261938" y="2581275"/>
            <a:ext cx="8640762" cy="3970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Производство по реконструкции событий (ситуационных исследований) всегда начинают с изучения материалов следствия и выполненных по делу экспертиз (судебно- медицинских и криминалистических), затем, в зависимости от поставленных задач, определяют способы и средства их решения. Этапами выполнения экспертизы являются:</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анализ объективных данных о динамике событий, добытых путем следственных и экспертных действий;</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раздельный анализ проверяемых версий о динамике события;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экспериментальные исследования, выполненные раздельно по каждой проверяемой версии;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экспериментальное исследование, выполненное с учетом результатов анализа объективных данных;</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сравнительное исследование экспериментальных данных с оценкой полученных результатов сравнения.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Прямоугольник 1">
            <a:extLst>
              <a:ext uri="{FF2B5EF4-FFF2-40B4-BE49-F238E27FC236}">
                <a16:creationId xmlns:a16="http://schemas.microsoft.com/office/drawing/2014/main" id="{3D7B6C91-B035-B34A-B13C-A45A8110A85B}"/>
              </a:ext>
            </a:extLst>
          </p:cNvPr>
          <p:cNvSpPr>
            <a:spLocks noChangeArrowheads="1"/>
          </p:cNvSpPr>
          <p:nvPr/>
        </p:nvSpPr>
        <p:spPr bwMode="auto">
          <a:xfrm>
            <a:off x="215900" y="196850"/>
            <a:ext cx="8712200" cy="646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При производстве исследований по реконструкции событий (ситуационные исследований) учитывают следующие особенности:</a:t>
            </a:r>
            <a:endParaRPr lang="ru-RU" altLang="ru-RU" sz="11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проведение ситуационных исследований осуществляется на стадии предварительного расследования, когда обвиняемый ещҰ не ознакомлен с материалами уголовного дела и данными содержащихся в нҰм экспертиз;</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экспериментальная часть исследований осуществляется как следственный эксперимент (тогда анализ полученных экспериментальных данных проводит эксперт по материалам дела), либо как экспертный эксперимент;</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экспериментальные исследования выполняют раздельно по каждой проверяемой версии;</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участники расследуемого события и статисты являются объектами исследования и согласно методике эксперимента, подлежат освидетельствованию на предмет схожести их антропометрических признаков и физического развития;</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проверяемые с привлечением эксперта отрабатывают версии на участниках событий и статистах, а эксперименты по объективным данным и сравнение их результатов проводят с привлечением статистов;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при моделировании ситуации предварительно на теле статиста, заменяющего (изображающего) потерпевшего, наносят метки соответственно имеющимся повреждениям (метки эти должны быть невидимыми для обвиняемого (прикрыты одеждой), устанавливается соответствие или несоответствие локализации реальных повреждений и условных контактных следов, полученных экспериментально;</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Прямоугольник 1">
            <a:extLst>
              <a:ext uri="{FF2B5EF4-FFF2-40B4-BE49-F238E27FC236}">
                <a16:creationId xmlns:a16="http://schemas.microsoft.com/office/drawing/2014/main" id="{33C4E9B6-857E-E946-9210-9C5E576EA70F}"/>
              </a:ext>
            </a:extLst>
          </p:cNvPr>
          <p:cNvSpPr>
            <a:spLocks noChangeArrowheads="1"/>
          </p:cNvSpPr>
          <p:nvPr/>
        </p:nvSpPr>
        <p:spPr bwMode="auto">
          <a:xfrm>
            <a:off x="215900" y="671513"/>
            <a:ext cx="8712200" cy="5910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800">
                <a:solidFill>
                  <a:srgbClr val="000000"/>
                </a:solidFill>
                <a:latin typeface="Arial" panose="020B0604020202020204" pitchFamily="34" charset="0"/>
                <a:cs typeface="Consolas" panose="020B0609020204030204" pitchFamily="49" charset="0"/>
              </a:rPr>
              <a:t>объективность исследования достигается адекватным применением основных физических законов механики, отражающих закономерности статики и динамики объектов;</a:t>
            </a:r>
            <a:endParaRPr lang="ru-RU" altLang="ru-RU" sz="11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 графическом анализе процесса взаимодействия двух тел (объектов и субъектов) используют планиметрические построения таких физических величин, как вращающий момент, плечо и рычаг силы и другое, при наличии количественных показателей физических величин они могут быть получены с помощью динамометра, миллисекундомера, тензометра и других приборов; ситуационная оценка исследуемой версии (процесса) может быть подкреплена математическим анализом с получением расчётных величин: импульса силы, линейного ускорения, энергии удара, упругих сил сопротивления и прочих параметров;</a:t>
            </a:r>
          </a:p>
          <a:p>
            <a:pPr algn="just">
              <a:spcBef>
                <a:spcPct val="0"/>
              </a:spcBef>
            </a:pPr>
            <a:r>
              <a:rPr lang="ru-RU" altLang="ru-RU" sz="1800">
                <a:latin typeface="Arial" panose="020B0604020202020204" pitchFamily="34" charset="0"/>
              </a:rPr>
              <a:t>сравнение результатов всех отработанных версий с объективными данными проводят по всем параметрам: локализации, направлениям длинников ран, их обушковых и лезвийных концов, направлениям раневых каналов, другим морфологическим признакам, указывающим траекторию полёта огнестрельного снаряда, движения орудия травмы, транспорта и прочего;</a:t>
            </a:r>
          </a:p>
          <a:p>
            <a:pPr algn="just">
              <a:spcBef>
                <a:spcPct val="0"/>
              </a:spcBef>
            </a:pPr>
            <a:r>
              <a:rPr lang="ru-RU" altLang="ru-RU" sz="1800">
                <a:latin typeface="Arial" panose="020B0604020202020204" pitchFamily="34" charset="0"/>
              </a:rPr>
              <a:t>выявляют сходства и различия, причҰм различия подразделяют на существенные (полное несовпадение) и несущественные, зависящие от условий проведения эксперимента, в ходе которого практически невозможно добиться абсолютного совпадения всех сравниваемых параметров;</a:t>
            </a:r>
          </a:p>
        </p:txBody>
      </p:sp>
      <p:sp>
        <p:nvSpPr>
          <p:cNvPr id="465922" name="TextBox 2">
            <a:extLst>
              <a:ext uri="{FF2B5EF4-FFF2-40B4-BE49-F238E27FC236}">
                <a16:creationId xmlns:a16="http://schemas.microsoft.com/office/drawing/2014/main" id="{C1BB266A-28BE-3944-B88C-D6EAAE943E6E}"/>
              </a:ext>
            </a:extLst>
          </p:cNvPr>
          <p:cNvSpPr txBox="1">
            <a:spLocks noChangeArrowheads="1"/>
          </p:cNvSpPr>
          <p:nvPr/>
        </p:nvSpPr>
        <p:spPr bwMode="auto">
          <a:xfrm>
            <a:off x="3492500" y="239713"/>
            <a:ext cx="1820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Продолжение</a:t>
            </a:r>
            <a:r>
              <a:rPr lang="ru-RU" altLang="ru-RU" sz="1800">
                <a:latin typeface="Arial" panose="020B0604020202020204" pitchFamily="34" charset="0"/>
              </a:rPr>
              <a:t>:</a:t>
            </a:r>
          </a:p>
        </p:txBody>
      </p:sp>
    </p:spTree>
  </p:cSld>
  <p:clrMapOvr>
    <a:masterClrMapping/>
  </p:clrMapOvr>
  <p:transition>
    <p:wipe dir="r"/>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Прямоугольник 1">
            <a:extLst>
              <a:ext uri="{FF2B5EF4-FFF2-40B4-BE49-F238E27FC236}">
                <a16:creationId xmlns:a16="http://schemas.microsoft.com/office/drawing/2014/main" id="{81300680-12EB-194C-A6C0-A8BA86171A8A}"/>
              </a:ext>
            </a:extLst>
          </p:cNvPr>
          <p:cNvSpPr>
            <a:spLocks noChangeArrowheads="1"/>
          </p:cNvSpPr>
          <p:nvPr/>
        </p:nvSpPr>
        <p:spPr bwMode="auto">
          <a:xfrm>
            <a:off x="3203575" y="115888"/>
            <a:ext cx="2278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latin typeface="Arial" panose="020B0604020202020204" pitchFamily="34" charset="0"/>
              </a:rPr>
              <a:t>Продолжение</a:t>
            </a:r>
            <a:r>
              <a:rPr lang="ru-RU" altLang="ru-RU" sz="1800">
                <a:latin typeface="Arial" panose="020B0604020202020204" pitchFamily="34" charset="0"/>
              </a:rPr>
              <a:t>:</a:t>
            </a:r>
          </a:p>
        </p:txBody>
      </p:sp>
      <p:sp>
        <p:nvSpPr>
          <p:cNvPr id="466946" name="Прямоугольник 2">
            <a:extLst>
              <a:ext uri="{FF2B5EF4-FFF2-40B4-BE49-F238E27FC236}">
                <a16:creationId xmlns:a16="http://schemas.microsoft.com/office/drawing/2014/main" id="{ED781870-B13E-124A-BBB7-0D9477DE59BB}"/>
              </a:ext>
            </a:extLst>
          </p:cNvPr>
          <p:cNvSpPr>
            <a:spLocks noChangeArrowheads="1"/>
          </p:cNvSpPr>
          <p:nvPr/>
        </p:nvSpPr>
        <p:spPr bwMode="auto">
          <a:xfrm>
            <a:off x="179388" y="620713"/>
            <a:ext cx="8785225" cy="6002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600">
                <a:solidFill>
                  <a:srgbClr val="000000"/>
                </a:solidFill>
                <a:latin typeface="Arial" panose="020B0604020202020204" pitchFamily="34" charset="0"/>
                <a:cs typeface="Consolas" panose="020B0609020204030204" pitchFamily="49" charset="0"/>
              </a:rPr>
              <a:t>на основании проведенного сравнительного исследования делают вывод о возможности или невозможности причинения повреждений, приводя его подробную аргументацию, которую излагают в резюмирующей части заключения эксперта;</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при существенных различиях делают вывод о невозможности причинения повреждений при данной ситуации; при отсутствии существенных различий и наличии сходств не исключают возможность образования повреждений у потерпевшего в изученной ситуации, категорический вывод в этом случае делается при достоверном и убедительном исключении всех других возможных версий событий;</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 тех случаях, когда экспериментальные исследования не требуют демонстрации динамики событий статистами, используют биоманекены или искусственные манекены, либо анализируют динамику событий в графических схемах, математических расчетах, путем репеража фотоизображений с помощью компьютерного моделирования;</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solidFill>
                  <a:srgbClr val="000000"/>
                </a:solidFill>
                <a:latin typeface="Arial" panose="020B0604020202020204" pitchFamily="34" charset="0"/>
                <a:cs typeface="Consolas" panose="020B0609020204030204" pitchFamily="49" charset="0"/>
              </a:rPr>
              <a:t>все действия участников эксперимента фиксируют с помощью фото-, кино-, видеосъёмки с акцентированием внимания на узловых этапах и фазах (расположение орудия травмы в руке нападавшего, взаиморасположение потерпевшего и нападавшего, траектория движения руки с орудием травмы, контакт орудия травмы с телом потерпевшего, последующие перемещения участников событий, транспортного происшествия; фиксации подлежат не только статические этапы, но и фазы динамики движений);</a:t>
            </a:r>
            <a:endParaRPr lang="ru-RU" altLang="ru-RU" sz="1600">
              <a:latin typeface="Consolas" panose="020B0609020204030204" pitchFamily="49" charset="0"/>
              <a:cs typeface="Consolas" panose="020B0609020204030204" pitchFamily="49" charset="0"/>
            </a:endParaRPr>
          </a:p>
          <a:p>
            <a:pPr algn="just">
              <a:spcBef>
                <a:spcPct val="0"/>
              </a:spcBef>
            </a:pPr>
            <a:r>
              <a:rPr lang="ru-RU" altLang="ru-RU" sz="1600">
                <a:latin typeface="Arial" panose="020B0604020202020204" pitchFamily="34" charset="0"/>
              </a:rPr>
              <a:t>ситуационная экспертиза иллюстрируется (фотографиями с реперажем, рисунками, схемами с векторно-графическими построениями), наглядно раскрывая все этапы процесса экспериментального исследования и подтверждая результаты сравнительного анализа.</a:t>
            </a:r>
          </a:p>
        </p:txBody>
      </p:sp>
    </p:spTree>
  </p:cSld>
  <p:clrMapOvr>
    <a:masterClrMapping/>
  </p:clrMapOvr>
  <p:transition>
    <p:wipe dir="r"/>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Прямоугольник 1">
            <a:extLst>
              <a:ext uri="{FF2B5EF4-FFF2-40B4-BE49-F238E27FC236}">
                <a16:creationId xmlns:a16="http://schemas.microsoft.com/office/drawing/2014/main" id="{F260D4F7-6C3B-4F42-8AF4-010947390486}"/>
              </a:ext>
            </a:extLst>
          </p:cNvPr>
          <p:cNvSpPr>
            <a:spLocks noChangeArrowheads="1"/>
          </p:cNvSpPr>
          <p:nvPr/>
        </p:nvSpPr>
        <p:spPr bwMode="auto">
          <a:xfrm>
            <a:off x="1042988" y="188913"/>
            <a:ext cx="7561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Организация и производство экспертиз половых состояний лиц женского и мужского пол</a:t>
            </a:r>
            <a:r>
              <a:rPr lang="ru-RU" altLang="ru-RU" sz="1800">
                <a:latin typeface="Arial" panose="020B0604020202020204" pitchFamily="34" charset="0"/>
              </a:rPr>
              <a:t> </a:t>
            </a:r>
          </a:p>
        </p:txBody>
      </p:sp>
      <p:sp>
        <p:nvSpPr>
          <p:cNvPr id="467970" name="Прямоугольник 2">
            <a:extLst>
              <a:ext uri="{FF2B5EF4-FFF2-40B4-BE49-F238E27FC236}">
                <a16:creationId xmlns:a16="http://schemas.microsoft.com/office/drawing/2014/main" id="{1212ACF7-03CE-1B49-85F4-1D4C6D0DB764}"/>
              </a:ext>
            </a:extLst>
          </p:cNvPr>
          <p:cNvSpPr>
            <a:spLocks noChangeArrowheads="1"/>
          </p:cNvSpPr>
          <p:nvPr/>
        </p:nvSpPr>
        <p:spPr bwMode="auto">
          <a:xfrm>
            <a:off x="395288" y="896938"/>
            <a:ext cx="8353425" cy="5730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2000">
                <a:solidFill>
                  <a:srgbClr val="000000"/>
                </a:solidFill>
                <a:latin typeface="Arial" panose="020B0604020202020204" pitchFamily="34" charset="0"/>
                <a:cs typeface="Consolas" panose="020B0609020204030204" pitchFamily="49" charset="0"/>
              </a:rPr>
              <a:t>Экспертизы половых состояний проводит судебно-медицинский эксперт, независимо от ведомственной принадлежности, на основании постановлений органа (лица) ведущего уголовный процесс.</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2000">
                <a:solidFill>
                  <a:srgbClr val="000000"/>
                </a:solidFill>
                <a:latin typeface="Arial" panose="020B0604020202020204" pitchFamily="34" charset="0"/>
                <a:cs typeface="Consolas" panose="020B0609020204030204" pitchFamily="49" charset="0"/>
              </a:rPr>
              <a:t>В случае необходимости для проведения экспертизы иных специальных медицинских познаний, то экспертизу проводят комиссионно с участием специалистов соответствующего медицинского профиля.</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2000">
                <a:solidFill>
                  <a:srgbClr val="000000"/>
                </a:solidFill>
                <a:latin typeface="Arial" panose="020B0604020202020204" pitchFamily="34" charset="0"/>
                <a:cs typeface="Consolas" panose="020B0609020204030204" pitchFamily="49" charset="0"/>
              </a:rPr>
              <a:t>Экспертизу лиц женского и мужского пола проводят в оборудованном для этой цели светлом, теплом помещении, при естественном дневном освещении или достаточном искусственном освещении. При отсутствии надлежащих условий экспертизу следует проводить в профильных организациях здравоохранения.</a:t>
            </a:r>
            <a:endParaRPr lang="ru-RU" altLang="ru-RU" sz="20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2000">
                <a:solidFill>
                  <a:srgbClr val="000000"/>
                </a:solidFill>
                <a:latin typeface="Arial" panose="020B0604020202020204" pitchFamily="34" charset="0"/>
                <a:cs typeface="Consolas" panose="020B0609020204030204" pitchFamily="49" charset="0"/>
              </a:rPr>
              <a:t>Обследование наружных и внутренних половых органов лиц женского пола проводят на гинекологическом кресле.</a:t>
            </a:r>
            <a:endParaRPr lang="ru-RU" altLang="ru-RU" sz="20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Прямоугольник 2">
            <a:extLst>
              <a:ext uri="{FF2B5EF4-FFF2-40B4-BE49-F238E27FC236}">
                <a16:creationId xmlns:a16="http://schemas.microsoft.com/office/drawing/2014/main" id="{EC3F6D25-3C41-6E4D-8AA2-00C511A9D774}"/>
              </a:ext>
            </a:extLst>
          </p:cNvPr>
          <p:cNvSpPr>
            <a:spLocks noChangeArrowheads="1"/>
          </p:cNvSpPr>
          <p:nvPr/>
        </p:nvSpPr>
        <p:spPr bwMode="auto">
          <a:xfrm>
            <a:off x="611188" y="188913"/>
            <a:ext cx="8281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Установление признаков насильственных действий </a:t>
            </a:r>
          </a:p>
          <a:p>
            <a:pPr algn="ctr">
              <a:spcBef>
                <a:spcPct val="0"/>
              </a:spcBef>
              <a:buFontTx/>
              <a:buNone/>
            </a:pPr>
            <a:r>
              <a:rPr lang="ru-RU" altLang="ru-RU" sz="1800" b="1">
                <a:solidFill>
                  <a:srgbClr val="000000"/>
                </a:solidFill>
                <a:latin typeface="Arial" panose="020B0604020202020204" pitchFamily="34" charset="0"/>
                <a:cs typeface="Consolas" panose="020B0609020204030204" pitchFamily="49" charset="0"/>
              </a:rPr>
              <a:t>сексуального характера</a:t>
            </a:r>
            <a:r>
              <a:rPr lang="ru-RU" altLang="ru-RU" sz="1800">
                <a:latin typeface="Arial" panose="020B0604020202020204" pitchFamily="34" charset="0"/>
              </a:rPr>
              <a:t> </a:t>
            </a:r>
          </a:p>
        </p:txBody>
      </p:sp>
      <p:sp>
        <p:nvSpPr>
          <p:cNvPr id="468994" name="Прямоугольник 3">
            <a:extLst>
              <a:ext uri="{FF2B5EF4-FFF2-40B4-BE49-F238E27FC236}">
                <a16:creationId xmlns:a16="http://schemas.microsoft.com/office/drawing/2014/main" id="{10160C6E-A076-3C40-8028-9E88755FFB92}"/>
              </a:ext>
            </a:extLst>
          </p:cNvPr>
          <p:cNvSpPr>
            <a:spLocks noChangeArrowheads="1"/>
          </p:cNvSpPr>
          <p:nvPr/>
        </p:nvSpPr>
        <p:spPr bwMode="auto">
          <a:xfrm>
            <a:off x="603250" y="1028700"/>
            <a:ext cx="7921625" cy="16303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При насильственных действиях сексуального характера в отношении потерпевших лиц, как женского так и мужского пола, могут совершаться различные насильственные и противоестественные сексуальные манипуляции, которые относятся к разряду половых преступлений.</a:t>
            </a:r>
            <a:endParaRPr lang="ru-RU" altLang="ru-RU" sz="2000">
              <a:latin typeface="Consolas" panose="020B0609020204030204" pitchFamily="49" charset="0"/>
              <a:cs typeface="Consolas" panose="020B0609020204030204" pitchFamily="49" charset="0"/>
            </a:endParaRPr>
          </a:p>
        </p:txBody>
      </p:sp>
      <p:sp>
        <p:nvSpPr>
          <p:cNvPr id="468995" name="Прямоугольник 4">
            <a:extLst>
              <a:ext uri="{FF2B5EF4-FFF2-40B4-BE49-F238E27FC236}">
                <a16:creationId xmlns:a16="http://schemas.microsoft.com/office/drawing/2014/main" id="{019378ED-BC62-A143-89C2-81AD64DB1FB2}"/>
              </a:ext>
            </a:extLst>
          </p:cNvPr>
          <p:cNvSpPr>
            <a:spLocks noChangeArrowheads="1"/>
          </p:cNvSpPr>
          <p:nvPr/>
        </p:nvSpPr>
        <p:spPr bwMode="auto">
          <a:xfrm>
            <a:off x="603250" y="2997200"/>
            <a:ext cx="7921625" cy="3416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В результате совершения насильственных действий сексуального характера у потерпевших могут возникать разнообразные повреждения на теле, в том числе и на половых органах:</a:t>
            </a:r>
            <a:endParaRPr lang="ru-RU" altLang="ru-RU" sz="1800" b="1" u="sng">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может наступить нежеланная беременность; </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могут наступить заражения венерическими заболеваниями, ВИЧ-инфекция; </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совершения актов мужеложства, лесбиянства; </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в отношении потерпевших малолетнего возраста - совершение развратных действий. </a:t>
            </a:r>
            <a:endParaRPr lang="ru-RU" altLang="ru-RU" sz="1800">
              <a:latin typeface="Consolas" panose="020B0609020204030204" pitchFamily="49" charset="0"/>
              <a:cs typeface="Consolas" panose="020B0609020204030204" pitchFamily="49" charset="0"/>
            </a:endParaRPr>
          </a:p>
          <a:p>
            <a:pPr algn="just">
              <a:spcBef>
                <a:spcPct val="0"/>
              </a:spcBef>
            </a:pPr>
            <a:r>
              <a:rPr lang="ru-RU" altLang="ru-RU" sz="1800">
                <a:solidFill>
                  <a:srgbClr val="000000"/>
                </a:solidFill>
                <a:latin typeface="Arial" panose="020B0604020202020204" pitchFamily="34" charset="0"/>
                <a:cs typeface="Consolas" panose="020B0609020204030204" pitchFamily="49" charset="0"/>
              </a:rPr>
              <a:t>Поэтому в задачу эксперта входит установление возникающих при этом объективных признаков указанных действий.</a:t>
            </a:r>
            <a:endParaRPr lang="ru-RU" altLang="ru-RU" sz="18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Прямоугольник 1">
            <a:extLst>
              <a:ext uri="{FF2B5EF4-FFF2-40B4-BE49-F238E27FC236}">
                <a16:creationId xmlns:a16="http://schemas.microsoft.com/office/drawing/2014/main" id="{FBE3B634-0AB8-A548-885D-925540E821CF}"/>
              </a:ext>
            </a:extLst>
          </p:cNvPr>
          <p:cNvSpPr>
            <a:spLocks noChangeArrowheads="1"/>
          </p:cNvSpPr>
          <p:nvPr/>
        </p:nvSpPr>
        <p:spPr bwMode="auto">
          <a:xfrm>
            <a:off x="642938" y="5000625"/>
            <a:ext cx="8001000" cy="150653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Судебная экспертиза в отношении потерпевшего, свидетеля, за исключением случаев, предусмотренных пунктами 2), 3) и 5) части первой статьи 271 УПК РК (случаи обязательного назначения экспертизы), производится с их согласия или согласия их законных представителей, которые даются указанными лицами в письменном виде</a:t>
            </a:r>
            <a:r>
              <a:rPr lang="ru-RU" altLang="ru-RU" sz="1600">
                <a:latin typeface="Arial" panose="020B0604020202020204" pitchFamily="34" charset="0"/>
              </a:rPr>
              <a:t>.</a:t>
            </a:r>
          </a:p>
        </p:txBody>
      </p:sp>
      <p:sp>
        <p:nvSpPr>
          <p:cNvPr id="68610" name="Прямоугольник 2">
            <a:extLst>
              <a:ext uri="{FF2B5EF4-FFF2-40B4-BE49-F238E27FC236}">
                <a16:creationId xmlns:a16="http://schemas.microsoft.com/office/drawing/2014/main" id="{C3094DF1-77AE-4E4C-BDB1-A617A1059411}"/>
              </a:ext>
            </a:extLst>
          </p:cNvPr>
          <p:cNvSpPr>
            <a:spLocks noChangeArrowheads="1"/>
          </p:cNvSpPr>
          <p:nvPr/>
        </p:nvSpPr>
        <p:spPr bwMode="auto">
          <a:xfrm>
            <a:off x="642938" y="142875"/>
            <a:ext cx="785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Порядок назначения экспертизы (статья 272 УПК РК)</a:t>
            </a:r>
            <a:endParaRPr lang="ru-RU" altLang="ru-RU" sz="1800">
              <a:latin typeface="Arial" panose="020B0604020202020204" pitchFamily="34" charset="0"/>
            </a:endParaRPr>
          </a:p>
        </p:txBody>
      </p:sp>
      <p:sp>
        <p:nvSpPr>
          <p:cNvPr id="68611" name="Прямоугольник 3">
            <a:extLst>
              <a:ext uri="{FF2B5EF4-FFF2-40B4-BE49-F238E27FC236}">
                <a16:creationId xmlns:a16="http://schemas.microsoft.com/office/drawing/2014/main" id="{CCD55F17-241A-9048-9F18-FE4916D3D431}"/>
              </a:ext>
            </a:extLst>
          </p:cNvPr>
          <p:cNvSpPr>
            <a:spLocks noChangeArrowheads="1"/>
          </p:cNvSpPr>
          <p:nvPr/>
        </p:nvSpPr>
        <p:spPr bwMode="auto">
          <a:xfrm>
            <a:off x="571500" y="1928813"/>
            <a:ext cx="1714500" cy="187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фамилия, имя, отчество (при наличии) лица, которому поручено производство судебной экспертизы</a:t>
            </a:r>
            <a:r>
              <a:rPr lang="ru-RU" altLang="ru-RU" sz="1600" b="1">
                <a:latin typeface="Arial" panose="020B0604020202020204" pitchFamily="34" charset="0"/>
              </a:rPr>
              <a:t>.</a:t>
            </a:r>
          </a:p>
        </p:txBody>
      </p:sp>
      <p:sp>
        <p:nvSpPr>
          <p:cNvPr id="68612" name="Прямоугольник 4">
            <a:extLst>
              <a:ext uri="{FF2B5EF4-FFF2-40B4-BE49-F238E27FC236}">
                <a16:creationId xmlns:a16="http://schemas.microsoft.com/office/drawing/2014/main" id="{0031B5E4-3CCB-0E4E-889E-054EAE829158}"/>
              </a:ext>
            </a:extLst>
          </p:cNvPr>
          <p:cNvSpPr>
            <a:spLocks noChangeArrowheads="1"/>
          </p:cNvSpPr>
          <p:nvPr/>
        </p:nvSpPr>
        <p:spPr bwMode="auto">
          <a:xfrm>
            <a:off x="571500" y="4000500"/>
            <a:ext cx="8215313" cy="830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Постановление органа, ведущего уголовный процесс, следственного судьи о назначении экспертизы обязательно для исполнения органами или лицами, которым оно адресовано и входит в их компетенцию </a:t>
            </a:r>
          </a:p>
        </p:txBody>
      </p:sp>
      <p:sp>
        <p:nvSpPr>
          <p:cNvPr id="68613" name="Скругленный прямоугольник 5">
            <a:extLst>
              <a:ext uri="{FF2B5EF4-FFF2-40B4-BE49-F238E27FC236}">
                <a16:creationId xmlns:a16="http://schemas.microsoft.com/office/drawing/2014/main" id="{FE92586D-0AAC-BF4A-A49F-8E0AEAAE9FB6}"/>
              </a:ext>
            </a:extLst>
          </p:cNvPr>
          <p:cNvSpPr>
            <a:spLocks noChangeArrowheads="1"/>
          </p:cNvSpPr>
          <p:nvPr/>
        </p:nvSpPr>
        <p:spPr bwMode="auto">
          <a:xfrm>
            <a:off x="2643188" y="1357313"/>
            <a:ext cx="4214812" cy="137953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500" b="1">
                <a:latin typeface="Arial" panose="020B0604020202020204" pitchFamily="34" charset="0"/>
              </a:rPr>
              <a:t>Признав необходимым назначение судебной экспертизы, орган, ведущий уголовный процесс, следственный судья выносит об этом постановление, в котором указываются:</a:t>
            </a:r>
          </a:p>
        </p:txBody>
      </p:sp>
      <p:sp>
        <p:nvSpPr>
          <p:cNvPr id="68614" name="Прямоугольник 6">
            <a:extLst>
              <a:ext uri="{FF2B5EF4-FFF2-40B4-BE49-F238E27FC236}">
                <a16:creationId xmlns:a16="http://schemas.microsoft.com/office/drawing/2014/main" id="{ED3C7B07-2976-A741-802B-4D943E17D019}"/>
              </a:ext>
            </a:extLst>
          </p:cNvPr>
          <p:cNvSpPr>
            <a:spLocks noChangeArrowheads="1"/>
          </p:cNvSpPr>
          <p:nvPr/>
        </p:nvSpPr>
        <p:spPr bwMode="auto">
          <a:xfrm>
            <a:off x="571500" y="642938"/>
            <a:ext cx="1714500"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наименование органа, назначившего экспертизу;</a:t>
            </a:r>
          </a:p>
        </p:txBody>
      </p:sp>
      <p:sp>
        <p:nvSpPr>
          <p:cNvPr id="68615" name="Прямоугольник 7">
            <a:extLst>
              <a:ext uri="{FF2B5EF4-FFF2-40B4-BE49-F238E27FC236}">
                <a16:creationId xmlns:a16="http://schemas.microsoft.com/office/drawing/2014/main" id="{3832CA3E-CF39-9A49-A049-A2BD69B91104}"/>
              </a:ext>
            </a:extLst>
          </p:cNvPr>
          <p:cNvSpPr>
            <a:spLocks noChangeArrowheads="1"/>
          </p:cNvSpPr>
          <p:nvPr/>
        </p:nvSpPr>
        <p:spPr bwMode="auto">
          <a:xfrm>
            <a:off x="2428875" y="642938"/>
            <a:ext cx="450056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время, место назначения экспертизы; вид экспертизы;</a:t>
            </a:r>
          </a:p>
        </p:txBody>
      </p:sp>
      <p:sp>
        <p:nvSpPr>
          <p:cNvPr id="68616" name="Прямоугольник 8">
            <a:extLst>
              <a:ext uri="{FF2B5EF4-FFF2-40B4-BE49-F238E27FC236}">
                <a16:creationId xmlns:a16="http://schemas.microsoft.com/office/drawing/2014/main" id="{C05BF10A-A67D-6247-BA0F-A90C47C5333D}"/>
              </a:ext>
            </a:extLst>
          </p:cNvPr>
          <p:cNvSpPr>
            <a:spLocks noChangeArrowheads="1"/>
          </p:cNvSpPr>
          <p:nvPr/>
        </p:nvSpPr>
        <p:spPr bwMode="auto">
          <a:xfrm>
            <a:off x="7072313" y="642938"/>
            <a:ext cx="1785937"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основания для назначения экспертизы;</a:t>
            </a:r>
          </a:p>
        </p:txBody>
      </p:sp>
      <p:sp>
        <p:nvSpPr>
          <p:cNvPr id="68617" name="Прямоугольник 9">
            <a:extLst>
              <a:ext uri="{FF2B5EF4-FFF2-40B4-BE49-F238E27FC236}">
                <a16:creationId xmlns:a16="http://schemas.microsoft.com/office/drawing/2014/main" id="{A6CACE05-D8FE-534B-BD8E-8EA459512788}"/>
              </a:ext>
            </a:extLst>
          </p:cNvPr>
          <p:cNvSpPr>
            <a:spLocks noChangeArrowheads="1"/>
          </p:cNvSpPr>
          <p:nvPr/>
        </p:nvSpPr>
        <p:spPr bwMode="auto">
          <a:xfrm>
            <a:off x="2643188" y="2857500"/>
            <a:ext cx="6215062"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объекты, направляемые на экспертизу, и информация об их происхождении, а также разрешение на возможное полное или частичное уничтожение указанных объектов, изменение их внешнего вида или основных свойств в ходе исследования;</a:t>
            </a:r>
          </a:p>
        </p:txBody>
      </p:sp>
      <p:sp>
        <p:nvSpPr>
          <p:cNvPr id="68618" name="Прямоугольник 10">
            <a:extLst>
              <a:ext uri="{FF2B5EF4-FFF2-40B4-BE49-F238E27FC236}">
                <a16:creationId xmlns:a16="http://schemas.microsoft.com/office/drawing/2014/main" id="{75512E6D-3F62-FF43-9197-AF0AFFCF9C98}"/>
              </a:ext>
            </a:extLst>
          </p:cNvPr>
          <p:cNvSpPr>
            <a:spLocks noChangeArrowheads="1"/>
          </p:cNvSpPr>
          <p:nvPr/>
        </p:nvSpPr>
        <p:spPr bwMode="auto">
          <a:xfrm>
            <a:off x="7072313" y="1714500"/>
            <a:ext cx="1785937"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наименование органа судебной экспертизы;</a:t>
            </a:r>
          </a:p>
        </p:txBody>
      </p:sp>
    </p:spTree>
  </p:cSld>
  <p:clrMapOvr>
    <a:masterClrMapping/>
  </p:clrMapOvr>
  <p:transition>
    <p:wipe dir="r"/>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Прямоугольник 1">
            <a:extLst>
              <a:ext uri="{FF2B5EF4-FFF2-40B4-BE49-F238E27FC236}">
                <a16:creationId xmlns:a16="http://schemas.microsoft.com/office/drawing/2014/main" id="{7DAC72EB-CFBE-1640-B940-380B1B4DE804}"/>
              </a:ext>
            </a:extLst>
          </p:cNvPr>
          <p:cNvSpPr>
            <a:spLocks noChangeArrowheads="1"/>
          </p:cNvSpPr>
          <p:nvPr/>
        </p:nvSpPr>
        <p:spPr bwMode="auto">
          <a:xfrm>
            <a:off x="395288" y="260350"/>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58. ПОРЯДОК ПРОИЗВОДСТВА ХИМИКО-ТОКСИКОЛОГИЧЕСКИХ ЭКСПЕРТИЗ </a:t>
            </a:r>
            <a:r>
              <a:rPr lang="ru-RU" altLang="ru-RU" sz="1800" b="1" dirty="0">
                <a:latin typeface="Arial" panose="020B0604020202020204" pitchFamily="34" charset="0"/>
              </a:rPr>
              <a:t>(ИССЛЕДОВАНИЙ) </a:t>
            </a:r>
            <a:endParaRPr lang="ru-RU" altLang="ru-RU" sz="1800" dirty="0">
              <a:latin typeface="Arial" panose="020B0604020202020204" pitchFamily="34" charset="0"/>
            </a:endParaRPr>
          </a:p>
        </p:txBody>
      </p:sp>
      <p:sp>
        <p:nvSpPr>
          <p:cNvPr id="470018" name="Прямоугольник 2">
            <a:extLst>
              <a:ext uri="{FF2B5EF4-FFF2-40B4-BE49-F238E27FC236}">
                <a16:creationId xmlns:a16="http://schemas.microsoft.com/office/drawing/2014/main" id="{ADA7C60E-1C25-FD4E-BD09-00C5121014E5}"/>
              </a:ext>
            </a:extLst>
          </p:cNvPr>
          <p:cNvSpPr>
            <a:spLocks noChangeArrowheads="1"/>
          </p:cNvSpPr>
          <p:nvPr/>
        </p:nvSpPr>
        <p:spPr bwMode="auto">
          <a:xfrm>
            <a:off x="358775" y="1035050"/>
            <a:ext cx="8424863"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Целью химико-токсикологической экспертизы (исследования</a:t>
            </a:r>
            <a:r>
              <a:rPr lang="ru-RU" altLang="ru-RU" sz="1800" u="sng">
                <a:solidFill>
                  <a:srgbClr val="000000"/>
                </a:solidFill>
                <a:latin typeface="Arial" panose="020B0604020202020204" pitchFamily="34" charset="0"/>
                <a:cs typeface="Consolas" panose="020B0609020204030204" pitchFamily="49" charset="0"/>
              </a:rPr>
              <a:t>)</a:t>
            </a:r>
            <a:r>
              <a:rPr lang="ru-RU" altLang="ru-RU" sz="1800">
                <a:solidFill>
                  <a:srgbClr val="000000"/>
                </a:solidFill>
                <a:latin typeface="Arial" panose="020B0604020202020204" pitchFamily="34" charset="0"/>
                <a:cs typeface="Consolas" panose="020B0609020204030204" pitchFamily="49" charset="0"/>
              </a:rPr>
              <a:t> является химическое исследование объектов (вещественных доказательств, образцов), требующее специальных научных познаний в области токсикологической химии.</a:t>
            </a:r>
            <a:r>
              <a:rPr lang="ru-RU" altLang="ru-RU" sz="1800">
                <a:latin typeface="Arial" panose="020B0604020202020204" pitchFamily="34" charset="0"/>
              </a:rPr>
              <a:t> </a:t>
            </a:r>
          </a:p>
        </p:txBody>
      </p:sp>
      <p:sp>
        <p:nvSpPr>
          <p:cNvPr id="470019" name="Прямоугольник 3">
            <a:extLst>
              <a:ext uri="{FF2B5EF4-FFF2-40B4-BE49-F238E27FC236}">
                <a16:creationId xmlns:a16="http://schemas.microsoft.com/office/drawing/2014/main" id="{D1C698EB-A5FD-1D45-8302-1A6550EA21C2}"/>
              </a:ext>
            </a:extLst>
          </p:cNvPr>
          <p:cNvSpPr>
            <a:spLocks noChangeArrowheads="1"/>
          </p:cNvSpPr>
          <p:nvPr/>
        </p:nvSpPr>
        <p:spPr bwMode="auto">
          <a:xfrm>
            <a:off x="358775" y="2390775"/>
            <a:ext cx="8426450" cy="4206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Объектами химико-токсикологического исследования являются: внутренние органы трупов людей, биологические жидкости и выделения тела человека, другие объекты, проходящие по делу, требующие химико- токсикологического исследования.</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При проведении химико-токсикологического исследования трупного материала в рамках производства судебно-медицинской экспертизы трупа третья (объемная, весовая) часть каждого присланного объекта </a:t>
            </a:r>
            <a:r>
              <a:rPr lang="ru-RU" altLang="ru-RU" sz="1800" b="1">
                <a:solidFill>
                  <a:srgbClr val="000000"/>
                </a:solidFill>
                <a:latin typeface="Arial" panose="020B0604020202020204" pitchFamily="34" charset="0"/>
                <a:cs typeface="Consolas" panose="020B0609020204030204" pitchFamily="49" charset="0"/>
              </a:rPr>
              <a:t>в</a:t>
            </a:r>
            <a:r>
              <a:rPr lang="ru-RU" altLang="ru-RU" sz="1800">
                <a:solidFill>
                  <a:srgbClr val="000000"/>
                </a:solidFill>
                <a:latin typeface="Arial" panose="020B0604020202020204" pitchFamily="34" charset="0"/>
                <a:cs typeface="Consolas" panose="020B0609020204030204" pitchFamily="49" charset="0"/>
              </a:rPr>
              <a:t> день начала исследования отделяется, и хранится для возможной повторной или дополнительной экспертизы (исследования) сроком и условиях в соответствии с положениями настоящих Правил.</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800">
                <a:solidFill>
                  <a:srgbClr val="000000"/>
                </a:solidFill>
                <a:latin typeface="Arial" panose="020B0604020202020204" pitchFamily="34" charset="0"/>
                <a:cs typeface="Consolas" panose="020B0609020204030204" pitchFamily="49" charset="0"/>
              </a:rPr>
              <a:t>Объекты на протяжении всего времени экспертизы (исследования) находятся в условиях обеспечивающих их сохранность и возможность дальнейшего использования.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Прямоугольник 1">
            <a:extLst>
              <a:ext uri="{FF2B5EF4-FFF2-40B4-BE49-F238E27FC236}">
                <a16:creationId xmlns:a16="http://schemas.microsoft.com/office/drawing/2014/main" id="{E443CFC5-2451-1942-ACA8-DFE66401C6AF}"/>
              </a:ext>
            </a:extLst>
          </p:cNvPr>
          <p:cNvSpPr>
            <a:spLocks noChangeArrowheads="1"/>
          </p:cNvSpPr>
          <p:nvPr/>
        </p:nvSpPr>
        <p:spPr bwMode="auto">
          <a:xfrm>
            <a:off x="395288" y="315913"/>
            <a:ext cx="8353425" cy="2932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Учитывая большой круг веществ (любые природные и синтетические вещества, используемые в быту, медицине, ветеринарии, сельском хозяйстве и так далее), являющихся целью химико-токсикологического экспертного исследования (искомыми веществами), при этом универсальных и исчерпывающих наборов методов и тестов, пригодных для одномоментного их обнаружения (исключения) не существует, при производстве химико-токсикологических экспертиз (исследований), эксперт может использовать методики, описанные в специализированных источниках.</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
        <p:nvSpPr>
          <p:cNvPr id="471042" name="Прямоугольник 2">
            <a:extLst>
              <a:ext uri="{FF2B5EF4-FFF2-40B4-BE49-F238E27FC236}">
                <a16:creationId xmlns:a16="http://schemas.microsoft.com/office/drawing/2014/main" id="{4947EB4A-9CA9-B543-B80E-577A79B3FD61}"/>
              </a:ext>
            </a:extLst>
          </p:cNvPr>
          <p:cNvSpPr>
            <a:spLocks noChangeArrowheads="1"/>
          </p:cNvSpPr>
          <p:nvPr/>
        </p:nvSpPr>
        <p:spPr bwMode="auto">
          <a:xfrm>
            <a:off x="395288" y="5076825"/>
            <a:ext cx="8353425"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Эксперт выбирает необходимые методы определения искомого вещества (веществ) обеспечивающие наиболее достоверные результаты, в зависимости от поставленных вопросов, клинической, секционной картины, обстоятельств дела, данных, полученных с места происшествия, состояния и количества представленных объектов, оснащенности лаборатории.</a:t>
            </a:r>
            <a:endParaRPr lang="ru-RU" altLang="ru-RU" sz="1800">
              <a:latin typeface="Arial" panose="020B0604020202020204" pitchFamily="34" charset="0"/>
            </a:endParaRPr>
          </a:p>
        </p:txBody>
      </p:sp>
      <p:sp>
        <p:nvSpPr>
          <p:cNvPr id="471043" name="Прямоугольник 3">
            <a:extLst>
              <a:ext uri="{FF2B5EF4-FFF2-40B4-BE49-F238E27FC236}">
                <a16:creationId xmlns:a16="http://schemas.microsoft.com/office/drawing/2014/main" id="{7DE7D9B1-4E68-C34F-A739-074ACA698FD1}"/>
              </a:ext>
            </a:extLst>
          </p:cNvPr>
          <p:cNvSpPr>
            <a:spLocks noChangeArrowheads="1"/>
          </p:cNvSpPr>
          <p:nvPr/>
        </p:nvSpPr>
        <p:spPr bwMode="auto">
          <a:xfrm>
            <a:off x="395288" y="3495675"/>
            <a:ext cx="8353425" cy="1339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Перечень веществ обязательных к химико-токсикологическому исследованию определяется в соответствии с поставленными на разрешение вопросами, обстоятельств дела и определен соответствующими методиками.</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Прямоугольник 1">
            <a:extLst>
              <a:ext uri="{FF2B5EF4-FFF2-40B4-BE49-F238E27FC236}">
                <a16:creationId xmlns:a16="http://schemas.microsoft.com/office/drawing/2014/main" id="{AB5EFEC7-B7A2-3846-ADFF-CAA1547AD65F}"/>
              </a:ext>
            </a:extLst>
          </p:cNvPr>
          <p:cNvSpPr>
            <a:spLocks noChangeArrowheads="1"/>
          </p:cNvSpPr>
          <p:nvPr/>
        </p:nvSpPr>
        <p:spPr bwMode="auto">
          <a:xfrm>
            <a:off x="250825" y="404813"/>
            <a:ext cx="8642350" cy="31384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Для исключения неоправданного расхода объектов, эксперт при поступлении объектов экспертизы (исследования) тщательно изучает все материалы по проводимой экспертизе (исследованию):</a:t>
            </a:r>
            <a:endParaRPr lang="ru-RU" altLang="ru-RU" sz="1800">
              <a:solidFill>
                <a:srgbClr val="000000"/>
              </a:solidFill>
              <a:latin typeface="Arial" panose="020B0604020202020204" pitchFamily="34"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1) соответствие поставленных вопросов, данными сопроводительных документов (обстоятельства дела, данные медицинских документов, судебно-медицинский диагноз и другие материалы);</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2) оценивает результаты наружного осмотра объектов исследования (характер объекта, его количество, окраска, специфический запах, наличие посторонних включений, реакции среды, наличие консерванта). </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Химико-токсикологическое исследование может быть расширено на другие вещества в зависимости от особенностей течения химических реакций.</a:t>
            </a:r>
            <a:endParaRPr lang="ru-RU" altLang="ru-RU" sz="1100">
              <a:latin typeface="Consolas" panose="020B0609020204030204" pitchFamily="49" charset="0"/>
              <a:cs typeface="Consolas" panose="020B0609020204030204" pitchFamily="49" charset="0"/>
            </a:endParaRPr>
          </a:p>
        </p:txBody>
      </p:sp>
      <p:sp>
        <p:nvSpPr>
          <p:cNvPr id="472066" name="Прямоугольник 2">
            <a:extLst>
              <a:ext uri="{FF2B5EF4-FFF2-40B4-BE49-F238E27FC236}">
                <a16:creationId xmlns:a16="http://schemas.microsoft.com/office/drawing/2014/main" id="{62983826-D97C-944F-9422-E2193A91929D}"/>
              </a:ext>
            </a:extLst>
          </p:cNvPr>
          <p:cNvSpPr>
            <a:spLocks noChangeArrowheads="1"/>
          </p:cNvSpPr>
          <p:nvPr/>
        </p:nvSpPr>
        <p:spPr bwMode="auto">
          <a:xfrm>
            <a:off x="250825" y="3914775"/>
            <a:ext cx="8642350" cy="2600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 необходимости в ходе экспертизы проведения анализа на вещества, не указанные в постановлении, эксперт расширяет исследование, известив об этом лицо (орган), назначивший экспертизу. </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Эксперт проводит в пределах своих специальных познаний такие исследования, которые могут иметь значение для дела.</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r>
              <a:rPr lang="ru-RU" altLang="ru-RU" sz="1800">
                <a:solidFill>
                  <a:srgbClr val="000000"/>
                </a:solidFill>
                <a:latin typeface="Arial" panose="020B0604020202020204" pitchFamily="34" charset="0"/>
                <a:cs typeface="Consolas" panose="020B0609020204030204" pitchFamily="49" charset="0"/>
              </a:rPr>
              <a:t> При каждом исследовании следует использовать по возможности наименьшее количество объекта, чтобы его осталось достаточно для дополнительных исследований.</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en-US" altLang="ru-RU" sz="1800">
                <a:solidFill>
                  <a:srgbClr val="000000"/>
                </a:solidFill>
                <a:latin typeface="Arial" panose="020B0604020202020204" pitchFamily="34" charset="0"/>
                <a:cs typeface="Consolas" panose="020B0609020204030204" pitchFamily="49" charset="0"/>
              </a:rPr>
              <a:t>     </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Прямоугольник 1">
            <a:extLst>
              <a:ext uri="{FF2B5EF4-FFF2-40B4-BE49-F238E27FC236}">
                <a16:creationId xmlns:a16="http://schemas.microsoft.com/office/drawing/2014/main" id="{5D87381B-B1B7-1B4E-9D27-1A4FC9A181ED}"/>
              </a:ext>
            </a:extLst>
          </p:cNvPr>
          <p:cNvSpPr>
            <a:spLocks noChangeArrowheads="1"/>
          </p:cNvSpPr>
          <p:nvPr/>
        </p:nvSpPr>
        <p:spPr bwMode="auto">
          <a:xfrm>
            <a:off x="323850" y="312738"/>
            <a:ext cx="8496300" cy="62325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При завершении экспертного исследования биологических объектов, хранение которых требует специальных условий, оно осуществляется в органе судебной экспертизы.</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Данные о сроке хранения остатков объектов судебной экспертизы указывается в Заключении эксперта.</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Остатки биологических объектов хранятся в архиве отделения в опечатанном виде, на маркировке указывается: номер экспертизы (исследования), дата окончания исследования, срок хранения, ФИО и подписи эксперта.</a:t>
            </a:r>
          </a:p>
          <a:p>
            <a:pPr algn="just">
              <a:spcBef>
                <a:spcPct val="0"/>
              </a:spcBef>
              <a:buFont typeface="Wingdings" pitchFamily="2" charset="2"/>
              <a:buChar char="Ø"/>
            </a:pPr>
            <a:r>
              <a:rPr lang="ru-RU" altLang="ru-RU" sz="1600">
                <a:latin typeface="Arial" panose="020B0604020202020204" pitchFamily="34" charset="0"/>
              </a:rPr>
              <a:t>Трупный материал, поступающий по направлениям судебно-медицинских экспертов, может храниться в отделении без сохранения первоначальной тары, но в условиях обеспечивающих их полную сохранность и возможность установления анатомического наименования.</a:t>
            </a:r>
          </a:p>
          <a:p>
            <a:pPr algn="just">
              <a:spcBef>
                <a:spcPct val="0"/>
              </a:spcBef>
              <a:buFont typeface="Wingdings" pitchFamily="2" charset="2"/>
              <a:buChar char="Ø"/>
            </a:pPr>
            <a:r>
              <a:rPr lang="ru-RU" altLang="ru-RU" sz="1600">
                <a:latin typeface="Arial" panose="020B0604020202020204" pitchFamily="34" charset="0"/>
              </a:rPr>
              <a:t>Остатки трупного материала направленные в рамках производства судебно- медицинской экспертизы трупа с целью определения этилового спирта (при температуре в пределах +1 С° - +2 С°), а также кровь, направленная на карбоксигемоглобин хранятся в течение двух месяцев, если иные сроки не были определены органом или лицом, назначившим экспертизу, при температуре не выше +2 С° (запись о сроке хранения указывается в тексте заключения эксперта).</a:t>
            </a:r>
          </a:p>
          <a:p>
            <a:pPr algn="just">
              <a:spcBef>
                <a:spcPct val="0"/>
              </a:spcBef>
              <a:buFont typeface="Wingdings" pitchFamily="2" charset="2"/>
              <a:buChar char="Ø"/>
            </a:pPr>
            <a:r>
              <a:rPr lang="ru-RU" altLang="ru-RU" sz="1600">
                <a:latin typeface="Arial" panose="020B0604020202020204" pitchFamily="34" charset="0"/>
              </a:rPr>
              <a:t>Остатки трупного материала направленные в рамках производства судебно- медицинской экспертизы трупа с целью определения других токсических веществ, хранятся в течение года, если иные сроки не были определены органом или лицом, назначившим экспертизу, при температуре не выше -10С° (запись о сроке хранения указывается в тексте заключения эксперта).</a:t>
            </a:r>
          </a:p>
          <a:p>
            <a:pPr algn="just">
              <a:lnSpc>
                <a:spcPct val="115000"/>
              </a:lnSpc>
              <a:spcBef>
                <a:spcPct val="0"/>
              </a:spcBef>
              <a:buFontTx/>
              <a:buNone/>
            </a:pP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Прямоугольник 1">
            <a:extLst>
              <a:ext uri="{FF2B5EF4-FFF2-40B4-BE49-F238E27FC236}">
                <a16:creationId xmlns:a16="http://schemas.microsoft.com/office/drawing/2014/main" id="{0015BA59-946B-7640-A915-65684EEF59A9}"/>
              </a:ext>
            </a:extLst>
          </p:cNvPr>
          <p:cNvSpPr>
            <a:spLocks noChangeArrowheads="1"/>
          </p:cNvSpPr>
          <p:nvPr/>
        </p:nvSpPr>
        <p:spPr bwMode="auto">
          <a:xfrm>
            <a:off x="193675" y="187325"/>
            <a:ext cx="8785225" cy="3292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Остатки объектов направленных на договорной основе хранятся в течение одного месяца после завершения исследования, в условиях препятствующих их порче (запись о сроке хранения указывается в Заключении (Акте).</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По истечении срока хранения объекты уничтожаются с соблюдением санитарных и других норм безопасности. Уничтожение объектов производится комиссией, при этом составляется датированный "Акт уничтожения объектов экспертизы (исследования)" с указанием номера экспертизы (исследования), датой поступления и окончания исследования под которым подписывается руководитель экспертного подразделения, эксперт и лаборант.</a:t>
            </a:r>
            <a:endParaRPr lang="ru-RU" altLang="ru-RU" sz="16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600">
                <a:solidFill>
                  <a:srgbClr val="000000"/>
                </a:solidFill>
                <a:latin typeface="Arial" panose="020B0604020202020204" pitchFamily="34" charset="0"/>
                <a:cs typeface="Consolas" panose="020B0609020204030204" pitchFamily="49" charset="0"/>
              </a:rPr>
              <a:t>В отдельных случаях при необходимости уничтожения объектов ранее установленного срока в связи с отсутствием условий для их хранения, объекты экспертизы (исследования) могут быть уничтожены только по письменному разрешению органа (лица), их направившего.</a:t>
            </a:r>
            <a:endParaRPr lang="ru-RU" altLang="ru-RU" sz="1600">
              <a:latin typeface="Consolas" panose="020B0609020204030204" pitchFamily="49" charset="0"/>
              <a:cs typeface="Consolas" panose="020B0609020204030204" pitchFamily="49" charset="0"/>
            </a:endParaRPr>
          </a:p>
        </p:txBody>
      </p:sp>
      <p:sp>
        <p:nvSpPr>
          <p:cNvPr id="474114" name="Прямоугольник 2">
            <a:extLst>
              <a:ext uri="{FF2B5EF4-FFF2-40B4-BE49-F238E27FC236}">
                <a16:creationId xmlns:a16="http://schemas.microsoft.com/office/drawing/2014/main" id="{E774F7B3-A83E-0B49-ADFC-D97F4D22EB3C}"/>
              </a:ext>
            </a:extLst>
          </p:cNvPr>
          <p:cNvSpPr>
            <a:spLocks noChangeArrowheads="1"/>
          </p:cNvSpPr>
          <p:nvPr/>
        </p:nvSpPr>
        <p:spPr bwMode="auto">
          <a:xfrm>
            <a:off x="179388" y="3700463"/>
            <a:ext cx="8785225" cy="29702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По окончании химико-токсикологической экспертизы (исследования) все сопроводительные документы хранятся вместе со вторым экземпляром заключения эксперта в архиве органа судебной экспертизы сроком 25 лет.</a:t>
            </a:r>
            <a:endParaRPr lang="ru-RU" altLang="ru-RU" sz="1700">
              <a:latin typeface="Consolas" panose="020B0609020204030204" pitchFamily="49" charset="0"/>
              <a:cs typeface="Consolas" panose="020B0609020204030204" pitchFamily="49" charset="0"/>
            </a:endParaRPr>
          </a:p>
          <a:p>
            <a:pPr algn="just">
              <a:spcBef>
                <a:spcPct val="0"/>
              </a:spcBef>
              <a:buFont typeface="Wingdings" pitchFamily="2" charset="2"/>
              <a:buChar char="Ø"/>
            </a:pPr>
            <a:r>
              <a:rPr lang="ru-RU" altLang="ru-RU" sz="1700">
                <a:solidFill>
                  <a:srgbClr val="000000"/>
                </a:solidFill>
                <a:latin typeface="Arial" panose="020B0604020202020204" pitchFamily="34" charset="0"/>
                <a:cs typeface="Consolas" panose="020B0609020204030204" pitchFamily="49" charset="0"/>
              </a:rPr>
              <a:t>Учитывая разнообразие перечня искомых веществ, используемых методик в зависимости от поставленных вопросов, состояния и количества, представленных объектов, обстоятельств дела, оснащенности лаборатории в целях единого подхода к учету объема экспертной работы в химико-токсикологических подразделениях действуют коэффициенты пересчета химико-токсикологических исследований на условные единицы (полные анализы) в соответствии с Таблицей коэффициентов пересчета химико-токсикологических исследований на полные анализы согласно приложению к настоящим Правилам.</a:t>
            </a:r>
            <a:endParaRPr lang="ru-RU" altLang="ru-RU" sz="1700">
              <a:latin typeface="Arial" panose="020B0604020202020204" pitchFamily="34" charset="0"/>
            </a:endParaRPr>
          </a:p>
        </p:txBody>
      </p:sp>
    </p:spTree>
  </p:cSld>
  <p:clrMapOvr>
    <a:masterClrMapping/>
  </p:clrMapOvr>
  <p:transition>
    <p:wipe dir="r"/>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Прямоугольник 1">
            <a:extLst>
              <a:ext uri="{FF2B5EF4-FFF2-40B4-BE49-F238E27FC236}">
                <a16:creationId xmlns:a16="http://schemas.microsoft.com/office/drawing/2014/main" id="{6E3B0F9E-F452-2647-A47E-DA6B5A40415C}"/>
              </a:ext>
            </a:extLst>
          </p:cNvPr>
          <p:cNvSpPr>
            <a:spLocks noChangeArrowheads="1"/>
          </p:cNvSpPr>
          <p:nvPr/>
        </p:nvSpPr>
        <p:spPr bwMode="auto">
          <a:xfrm>
            <a:off x="323850" y="188913"/>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59. ОСОБЕННОСТИ ПРОИЗВОДСТВА СУДЕБНО-НАРКОЛОГИЧЕСКОЙ ЭКСПЕРТИЗЫ </a:t>
            </a:r>
            <a:endParaRPr lang="ru-RU" altLang="ru-RU" sz="1800" dirty="0">
              <a:latin typeface="Arial" panose="020B0604020202020204" pitchFamily="34" charset="0"/>
            </a:endParaRPr>
          </a:p>
        </p:txBody>
      </p:sp>
      <p:sp>
        <p:nvSpPr>
          <p:cNvPr id="475138" name="Прямоугольник 2">
            <a:extLst>
              <a:ext uri="{FF2B5EF4-FFF2-40B4-BE49-F238E27FC236}">
                <a16:creationId xmlns:a16="http://schemas.microsoft.com/office/drawing/2014/main" id="{43109416-377D-B74D-9043-CF6BDD71C0D1}"/>
              </a:ext>
            </a:extLst>
          </p:cNvPr>
          <p:cNvSpPr>
            <a:spLocks noChangeArrowheads="1"/>
          </p:cNvSpPr>
          <p:nvPr/>
        </p:nvSpPr>
        <p:spPr bwMode="auto">
          <a:xfrm>
            <a:off x="323850" y="835025"/>
            <a:ext cx="8569325" cy="1477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Судебно-наркологическая экспертиза (далее – СНЭ</a:t>
            </a:r>
            <a:r>
              <a:rPr lang="ru-RU" altLang="ru-RU" sz="1800" u="sng">
                <a:solidFill>
                  <a:srgbClr val="000000"/>
                </a:solidFill>
                <a:latin typeface="Arial" panose="020B0604020202020204" pitchFamily="34" charset="0"/>
                <a:cs typeface="Consolas" panose="020B0609020204030204" pitchFamily="49" charset="0"/>
              </a:rPr>
              <a:t>)</a:t>
            </a:r>
            <a:r>
              <a:rPr lang="ru-RU" altLang="ru-RU" sz="1800">
                <a:solidFill>
                  <a:srgbClr val="000000"/>
                </a:solidFill>
                <a:latin typeface="Arial" panose="020B0604020202020204" pitchFamily="34" charset="0"/>
                <a:cs typeface="Consolas" panose="020B0609020204030204" pitchFamily="49" charset="0"/>
              </a:rPr>
              <a:t> в отношении лиц, содержащихся под стражей, проводится в местах нахождения указанных лиц (следственные изоляторы, изоляторы временного содержания), а также в кабинете судебного эксперта при наличии условий, необходимых для проведения исследований.</a:t>
            </a:r>
            <a:endParaRPr lang="ru-RU" altLang="ru-RU" sz="1100">
              <a:latin typeface="Consolas" panose="020B0609020204030204" pitchFamily="49" charset="0"/>
              <a:cs typeface="Consolas" panose="020B0609020204030204" pitchFamily="49" charset="0"/>
            </a:endParaRPr>
          </a:p>
        </p:txBody>
      </p:sp>
      <p:sp>
        <p:nvSpPr>
          <p:cNvPr id="475139" name="Прямоугольник 3">
            <a:extLst>
              <a:ext uri="{FF2B5EF4-FFF2-40B4-BE49-F238E27FC236}">
                <a16:creationId xmlns:a16="http://schemas.microsoft.com/office/drawing/2014/main" id="{369B5A01-F62F-FA4E-9172-D5D3E160A23B}"/>
              </a:ext>
            </a:extLst>
          </p:cNvPr>
          <p:cNvSpPr>
            <a:spLocks noChangeArrowheads="1"/>
          </p:cNvSpPr>
          <p:nvPr/>
        </p:nvSpPr>
        <p:spPr bwMode="auto">
          <a:xfrm>
            <a:off x="323850" y="2536825"/>
            <a:ext cx="8569325" cy="4016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СНЭ проводится в амбулаторных условиях. При выявлении в процессе проведения СНЭ данных о наличии психических заболеваний, судебно-наркологический эксперт наряду с ответом на поставленные вопросы, указывает в заключении на необходимость производства судебно-психиатрической экспертизы.</a:t>
            </a:r>
            <a:endParaRPr lang="ru-RU" altLang="ru-RU" sz="1700">
              <a:latin typeface="Consolas" panose="020B0609020204030204" pitchFamily="49" charset="0"/>
              <a:cs typeface="Consolas" panose="020B0609020204030204" pitchFamily="49" charset="0"/>
            </a:endParaRPr>
          </a:p>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Заключение эксперта (экспертов) должно быть основан</a:t>
            </a: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1) на данных, полученных в процессе клинического исследования;</a:t>
            </a: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2) на сведениях, содержащихся в материалах дела, где имеются характеризующие сведения о лице, подлежащем судебно-наркологической экспертизе (с указанием страницы дела); необходимые материалы: справка-требование о предыдущих судимостях, характеристики участковых инспекторов, родственников; </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3) на медицинской документации, полученной из психиатрических, наркологических организаций;</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4) на результатах инструментальных и лабораторных методов исследований.</a:t>
            </a:r>
            <a:endParaRPr lang="ru-RU" altLang="ru-RU" sz="17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Прямоугольник 1">
            <a:extLst>
              <a:ext uri="{FF2B5EF4-FFF2-40B4-BE49-F238E27FC236}">
                <a16:creationId xmlns:a16="http://schemas.microsoft.com/office/drawing/2014/main" id="{5DEF218C-2655-354E-8719-CA89239B928C}"/>
              </a:ext>
            </a:extLst>
          </p:cNvPr>
          <p:cNvSpPr>
            <a:spLocks noChangeArrowheads="1"/>
          </p:cNvSpPr>
          <p:nvPr/>
        </p:nvSpPr>
        <p:spPr bwMode="auto">
          <a:xfrm>
            <a:off x="250825" y="188913"/>
            <a:ext cx="8713788" cy="6435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Анамнестические сведения должны содержать:</a:t>
            </a:r>
            <a:endParaRPr lang="ru-RU" altLang="ru-RU" sz="1100" b="1" u="sng">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1) сведения о раннем развитии;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2) сведения о наследственной отягощенности психическими, наркологическими расстройствами;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3) сведения о полученном образовании;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4) сведения о трудовой деятельности, о воинской службе;</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5) выявление личностных особенностей до заболевания и характерологических изменений, которые произошли за время болезни;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6) выявление перенесенных соматических заболеваний, травм и последствий;</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7) сведения о привлечении к административной и уголовной ответственности;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8) данные о семейном положении;</a:t>
            </a:r>
            <a:endParaRPr lang="ru-RU" altLang="ru-RU" sz="11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800">
                <a:solidFill>
                  <a:srgbClr val="000000"/>
                </a:solidFill>
                <a:latin typeface="Arial" panose="020B0604020202020204" pitchFamily="34" charset="0"/>
                <a:cs typeface="Consolas" panose="020B0609020204030204" pitchFamily="49" charset="0"/>
              </a:rPr>
              <a:t>9) анамнез заболевания, который должен содержать данные о формировании большого наркологического синдрома, отражая формирование синдрома измененной реактивности (изменения формы потребления, толерантности, исчезновения защитных реакций при передозировке и изменение формы опьянения), синдрома психической зависимости и синдрома физической зависимости. Указывается длительность последнего приема психоактивных веществ и состояния отмены. Отмечается последовательность появления психотических расстройств, судорожных припадков. Отражаются данные о ранее проведенном лечении и его результатах.</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Прямоугольник 1">
            <a:extLst>
              <a:ext uri="{FF2B5EF4-FFF2-40B4-BE49-F238E27FC236}">
                <a16:creationId xmlns:a16="http://schemas.microsoft.com/office/drawing/2014/main" id="{C6CDBE80-E012-854A-A073-F23C1AA24B4A}"/>
              </a:ext>
            </a:extLst>
          </p:cNvPr>
          <p:cNvSpPr>
            <a:spLocks noChangeArrowheads="1"/>
          </p:cNvSpPr>
          <p:nvPr/>
        </p:nvSpPr>
        <p:spPr bwMode="auto">
          <a:xfrm>
            <a:off x="215900" y="115888"/>
            <a:ext cx="8712200" cy="20621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a:solidFill>
                  <a:srgbClr val="000000"/>
                </a:solidFill>
                <a:latin typeface="Arial" panose="020B0604020202020204" pitchFamily="34" charset="0"/>
                <a:cs typeface="Consolas" panose="020B0609020204030204" pitchFamily="49" charset="0"/>
              </a:rPr>
              <a:t> </a:t>
            </a:r>
            <a:r>
              <a:rPr lang="ru-RU" altLang="ru-RU" sz="1600" b="1" u="sng">
                <a:solidFill>
                  <a:srgbClr val="000000"/>
                </a:solidFill>
                <a:latin typeface="Arial" panose="020B0604020202020204" pitchFamily="34" charset="0"/>
                <a:cs typeface="Consolas" panose="020B0609020204030204" pitchFamily="49" charset="0"/>
              </a:rPr>
              <a:t>Общий осмотр включает:</a:t>
            </a:r>
            <a:endParaRPr lang="ru-RU" altLang="ru-RU" sz="1600" b="1" u="sng">
              <a:latin typeface="Consolas" panose="020B0609020204030204" pitchFamily="49" charset="0"/>
              <a:cs typeface="Consolas" panose="020B0609020204030204" pitchFamily="49" charset="0"/>
            </a:endParaRP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1) выявление следов различных повреждений, в том числе следов от внутривенных, внутримышечных инъекций, "дорожек" (место расположение, цвет, давность, длина), самопорезов (с учетом их давности), особенностей татуировок, если они имеются;</a:t>
            </a:r>
            <a:endParaRPr lang="ru-RU" altLang="ru-RU" sz="1600">
              <a:latin typeface="Consolas" panose="020B0609020204030204" pitchFamily="49" charset="0"/>
              <a:cs typeface="Consolas" panose="020B0609020204030204" pitchFamily="49" charset="0"/>
            </a:endParaRP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2) осмотр волосистой части головы для выявления рубцов, шрамов после перенесенных травм;</a:t>
            </a:r>
            <a:endParaRPr lang="ru-RU" altLang="ru-RU" sz="1600">
              <a:latin typeface="Consolas" panose="020B0609020204030204" pitchFamily="49" charset="0"/>
              <a:cs typeface="Consolas" panose="020B0609020204030204" pitchFamily="49" charset="0"/>
            </a:endParaRP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3) осмотр слизистой полости рта (рубцы, наличие следов прикусов как следствие эпилептических припадков).</a:t>
            </a:r>
            <a:endParaRPr lang="ru-RU" altLang="ru-RU" sz="1600">
              <a:latin typeface="Consolas" panose="020B0609020204030204" pitchFamily="49" charset="0"/>
              <a:cs typeface="Consolas" panose="020B0609020204030204" pitchFamily="49" charset="0"/>
            </a:endParaRPr>
          </a:p>
        </p:txBody>
      </p:sp>
      <p:sp>
        <p:nvSpPr>
          <p:cNvPr id="477186" name="Прямоугольник 2">
            <a:extLst>
              <a:ext uri="{FF2B5EF4-FFF2-40B4-BE49-F238E27FC236}">
                <a16:creationId xmlns:a16="http://schemas.microsoft.com/office/drawing/2014/main" id="{898BCD3D-CA73-ED4B-B010-D3D41C250E99}"/>
              </a:ext>
            </a:extLst>
          </p:cNvPr>
          <p:cNvSpPr>
            <a:spLocks noChangeArrowheads="1"/>
          </p:cNvSpPr>
          <p:nvPr/>
        </p:nvSpPr>
        <p:spPr bwMode="auto">
          <a:xfrm>
            <a:off x="211138" y="2244725"/>
            <a:ext cx="8712200" cy="20939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Исследование соматического состояния по органам и системам с учетом предъявляемых жалоб и наличия соматических заболеваний </a:t>
            </a:r>
          </a:p>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в анамнезе должно включать: </a:t>
            </a:r>
            <a:endParaRPr lang="ru-RU" altLang="ru-RU" sz="1600" b="1" u="sng">
              <a:latin typeface="Consolas" panose="020B0609020204030204" pitchFamily="49" charset="0"/>
              <a:cs typeface="Consolas" panose="020B0609020204030204" pitchFamily="49" charset="0"/>
            </a:endParaRP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1) перкуссию и аускультативное исследование органов дыхания;</a:t>
            </a:r>
            <a:endParaRPr lang="ru-RU" altLang="ru-RU" sz="1600">
              <a:latin typeface="Consolas" panose="020B0609020204030204" pitchFamily="49" charset="0"/>
              <a:cs typeface="Consolas" panose="020B0609020204030204" pitchFamily="49" charset="0"/>
            </a:endParaRP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2) исследование сердечно-сосудистой системы (аускультация, измерение артериального давления, частоты пульса);</a:t>
            </a:r>
            <a:endParaRPr lang="ru-RU" altLang="ru-RU" sz="1600">
              <a:latin typeface="Consolas" panose="020B0609020204030204" pitchFamily="49" charset="0"/>
              <a:cs typeface="Consolas" panose="020B0609020204030204" pitchFamily="49" charset="0"/>
            </a:endParaRP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3) исследование органов пищеварения (пальпация живота, выявление увеличения печени, если оно имеется).</a:t>
            </a:r>
            <a:endParaRPr lang="ru-RU" altLang="ru-RU" sz="1600">
              <a:latin typeface="Consolas" panose="020B0609020204030204" pitchFamily="49" charset="0"/>
              <a:cs typeface="Consolas" panose="020B0609020204030204" pitchFamily="49" charset="0"/>
            </a:endParaRPr>
          </a:p>
        </p:txBody>
      </p:sp>
      <p:sp>
        <p:nvSpPr>
          <p:cNvPr id="477187" name="Прямоугольник 4">
            <a:extLst>
              <a:ext uri="{FF2B5EF4-FFF2-40B4-BE49-F238E27FC236}">
                <a16:creationId xmlns:a16="http://schemas.microsoft.com/office/drawing/2014/main" id="{83F5A2EB-C5CC-7445-B725-4A1B2432BCD1}"/>
              </a:ext>
            </a:extLst>
          </p:cNvPr>
          <p:cNvSpPr>
            <a:spLocks noChangeArrowheads="1"/>
          </p:cNvSpPr>
          <p:nvPr/>
        </p:nvSpPr>
        <p:spPr bwMode="auto">
          <a:xfrm>
            <a:off x="211138" y="4438650"/>
            <a:ext cx="871220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При исследовании неврологического состояния определяются:</a:t>
            </a:r>
            <a:endParaRPr lang="ru-RU" altLang="ru-RU" sz="1600" b="1" u="sng">
              <a:latin typeface="Consolas" panose="020B0609020204030204" pitchFamily="49" charset="0"/>
              <a:cs typeface="Consolas" panose="020B0609020204030204" pitchFamily="49" charset="0"/>
            </a:endParaRPr>
          </a:p>
          <a:p>
            <a:pPr>
              <a:spcBef>
                <a:spcPct val="0"/>
              </a:spcBef>
              <a:buFontTx/>
              <a:buNone/>
            </a:pPr>
            <a:r>
              <a:rPr lang="ru-RU" altLang="ru-RU" sz="1600">
                <a:solidFill>
                  <a:srgbClr val="000000"/>
                </a:solidFill>
                <a:latin typeface="Arial" panose="020B0604020202020204" pitchFamily="34" charset="0"/>
                <a:cs typeface="Consolas" panose="020B0609020204030204" pitchFamily="49" charset="0"/>
              </a:rPr>
              <a:t>1) расстройства функции черепно-мозговых нервов;</a:t>
            </a:r>
            <a:endParaRPr lang="ru-RU" altLang="ru-RU" sz="1600">
              <a:latin typeface="Consolas" panose="020B0609020204030204" pitchFamily="49" charset="0"/>
              <a:cs typeface="Consolas" panose="020B0609020204030204" pitchFamily="49" charset="0"/>
            </a:endParaRPr>
          </a:p>
          <a:p>
            <a:pPr>
              <a:spcBef>
                <a:spcPct val="0"/>
              </a:spcBef>
              <a:buFontTx/>
              <a:buNone/>
            </a:pPr>
            <a:r>
              <a:rPr lang="ru-RU" altLang="ru-RU" sz="1600">
                <a:solidFill>
                  <a:srgbClr val="000000"/>
                </a:solidFill>
                <a:latin typeface="Arial" panose="020B0604020202020204" pitchFamily="34" charset="0"/>
                <a:cs typeface="Consolas" panose="020B0609020204030204" pitchFamily="49" charset="0"/>
              </a:rPr>
              <a:t>2) сухожильные и периостальные рефлексы, их изменения, наличие патологических рефлексов, объем произвольных движений, наличие параличей, парезов конечностей; </a:t>
            </a:r>
            <a:endParaRPr lang="ru-RU" altLang="ru-RU" sz="1600">
              <a:latin typeface="Consolas" panose="020B0609020204030204" pitchFamily="49" charset="0"/>
              <a:cs typeface="Consolas" panose="020B0609020204030204" pitchFamily="49" charset="0"/>
            </a:endParaRPr>
          </a:p>
          <a:p>
            <a:pPr>
              <a:spcBef>
                <a:spcPct val="0"/>
              </a:spcBef>
              <a:buFontTx/>
              <a:buNone/>
            </a:pPr>
            <a:r>
              <a:rPr lang="ru-RU" altLang="ru-RU" sz="1600">
                <a:solidFill>
                  <a:srgbClr val="000000"/>
                </a:solidFill>
                <a:latin typeface="Arial" panose="020B0604020202020204" pitchFamily="34" charset="0"/>
                <a:cs typeface="Consolas" panose="020B0609020204030204" pitchFamily="49" charset="0"/>
              </a:rPr>
              <a:t>3) экстрапирамидные нарушения (картина гипокинеза, гиперкинеза, нарушения мышечного тонуса, наличие различных гиперкинезов, тремор, миоклонии);</a:t>
            </a:r>
            <a:endParaRPr lang="ru-RU" altLang="ru-RU" sz="1600">
              <a:latin typeface="Consolas" panose="020B0609020204030204" pitchFamily="49" charset="0"/>
              <a:cs typeface="Consolas" panose="020B0609020204030204" pitchFamily="49" charset="0"/>
            </a:endParaRP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4) мозжечковая патология и расстройства координации движения, отмечаются расстройства речи, изменения почерка, нистагм;</a:t>
            </a:r>
            <a:endParaRPr lang="ru-RU" altLang="ru-RU" sz="1600">
              <a:latin typeface="Consolas" panose="020B0609020204030204" pitchFamily="49" charset="0"/>
              <a:cs typeface="Consolas" panose="020B0609020204030204" pitchFamily="49" charset="0"/>
            </a:endParaRPr>
          </a:p>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5) чувствительность и ее нарушения; расстройства функции вегетативной нервной </a:t>
            </a:r>
            <a:endParaRPr lang="ru-RU" altLang="ru-RU" sz="16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Прямоугольник 1">
            <a:extLst>
              <a:ext uri="{FF2B5EF4-FFF2-40B4-BE49-F238E27FC236}">
                <a16:creationId xmlns:a16="http://schemas.microsoft.com/office/drawing/2014/main" id="{062B6169-8328-2B4D-AF9C-98DEF9743D6D}"/>
              </a:ext>
            </a:extLst>
          </p:cNvPr>
          <p:cNvSpPr>
            <a:spLocks noChangeArrowheads="1"/>
          </p:cNvSpPr>
          <p:nvPr/>
        </p:nvSpPr>
        <p:spPr bwMode="auto">
          <a:xfrm>
            <a:off x="179388" y="188913"/>
            <a:ext cx="8785225" cy="21701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При изложении психического состояния лица, которому производится СНЭ, применяется описательный метод. В нем не должно быть обобщающих определений и стандартных формулировок. Описывая тот или иной симптом или синдром, следует начать с описания внешнего облика и поведения лица, направленного на судебно-наркологическую экспертизу. Описанию подлежат состояние сознания, аффективные, волевые, психомоторные расстройства, нарушения восприятия, мышления, интеллекта, внимания, памяти. Опрос следует вести активно, планомерно и целенаправленно. Описание психопатологических симптомов должно проводиться не разрозненно и случайно, а в той связи, в которой они взаимосвязаны друг с другом.</a:t>
            </a:r>
            <a:endParaRPr lang="ru-RU" altLang="ru-RU" sz="1500">
              <a:latin typeface="Consolas" panose="020B0609020204030204" pitchFamily="49" charset="0"/>
              <a:cs typeface="Consolas" panose="020B0609020204030204" pitchFamily="49" charset="0"/>
            </a:endParaRPr>
          </a:p>
        </p:txBody>
      </p:sp>
      <p:sp>
        <p:nvSpPr>
          <p:cNvPr id="478210" name="Прямоугольник 2">
            <a:extLst>
              <a:ext uri="{FF2B5EF4-FFF2-40B4-BE49-F238E27FC236}">
                <a16:creationId xmlns:a16="http://schemas.microsoft.com/office/drawing/2014/main" id="{84EA8A8A-36BF-C44E-8867-6EA186FE53E8}"/>
              </a:ext>
            </a:extLst>
          </p:cNvPr>
          <p:cNvSpPr>
            <a:spLocks noChangeArrowheads="1"/>
          </p:cNvSpPr>
          <p:nvPr/>
        </p:nvSpPr>
        <p:spPr bwMode="auto">
          <a:xfrm>
            <a:off x="179388" y="4492625"/>
            <a:ext cx="8785225" cy="2170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В ходе проведения СНЭ применяются лабораторные (исследование биологических сред организма (моча, кровь) на наличие психоактивных веществ, а также строго по медицинским показаниям (в отношении лиц, которым может быть применено решение о принудительном лечении по месту дальнейшего отбывания наказания) - общий анализ крови, общий анализ мочи, микрореакция крови и другие) и инструментальные (ультразвуковое исследование органов брюшной полости, компьютерная томография головного мозга, рентгенологическое исследование органов грудной клетки и другие) методы.</a:t>
            </a:r>
            <a:endParaRPr lang="ru-RU" altLang="ru-RU" sz="1500">
              <a:latin typeface="Consolas" panose="020B0609020204030204" pitchFamily="49" charset="0"/>
              <a:cs typeface="Consolas" panose="020B0609020204030204" pitchFamily="49" charset="0"/>
            </a:endParaRPr>
          </a:p>
          <a:p>
            <a:pPr>
              <a:spcBef>
                <a:spcPct val="0"/>
              </a:spcBef>
              <a:buFontTx/>
              <a:buNone/>
            </a:pPr>
            <a:r>
              <a:rPr lang="en-US" altLang="ru-RU" sz="1500">
                <a:solidFill>
                  <a:srgbClr val="000000"/>
                </a:solidFill>
                <a:latin typeface="Arial" panose="020B0604020202020204" pitchFamily="34" charset="0"/>
                <a:cs typeface="Consolas" panose="020B0609020204030204" pitchFamily="49" charset="0"/>
              </a:rPr>
              <a:t> </a:t>
            </a:r>
            <a:r>
              <a:rPr lang="ru-RU" altLang="ru-RU" sz="1500">
                <a:solidFill>
                  <a:srgbClr val="000000"/>
                </a:solidFill>
                <a:latin typeface="Arial" panose="020B0604020202020204" pitchFamily="34" charset="0"/>
                <a:cs typeface="Consolas" panose="020B0609020204030204" pitchFamily="49" charset="0"/>
              </a:rPr>
              <a:t>По результатам проведенной СНЭ производится оценка результатов проведенных исследований с обоснованием выводов судебного эксперта (экспертов).</a:t>
            </a:r>
            <a:r>
              <a:rPr lang="ru-RU" altLang="ru-RU" sz="1500">
                <a:latin typeface="Arial" panose="020B0604020202020204" pitchFamily="34" charset="0"/>
              </a:rPr>
              <a:t> </a:t>
            </a:r>
          </a:p>
        </p:txBody>
      </p:sp>
      <p:sp>
        <p:nvSpPr>
          <p:cNvPr id="478211" name="Прямоугольник 3">
            <a:extLst>
              <a:ext uri="{FF2B5EF4-FFF2-40B4-BE49-F238E27FC236}">
                <a16:creationId xmlns:a16="http://schemas.microsoft.com/office/drawing/2014/main" id="{CFADDDB1-AAD9-BE45-9397-D688698CD835}"/>
              </a:ext>
            </a:extLst>
          </p:cNvPr>
          <p:cNvSpPr>
            <a:spLocks noChangeArrowheads="1"/>
          </p:cNvSpPr>
          <p:nvPr/>
        </p:nvSpPr>
        <p:spPr bwMode="auto">
          <a:xfrm>
            <a:off x="179388" y="2551113"/>
            <a:ext cx="8785225" cy="175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cs typeface="Consolas" panose="020B0609020204030204" pitchFamily="49" charset="0"/>
              </a:rPr>
              <a:t>Расстройства восприятия и бредовые переживания необходимо излагать в сжатой форме, указывая, в чем это выражается и как исследуемое лицо мотивирует реальность болезненных переживаний. Описание пароксизмальных расстройств (судорожные, бессудорожные припадки) следует проводить по сохранившимся воспоминаниям и свидетельствам очевидцев, прослеживая связь во времени между их возникновением и прекращением приема психоактивных веществ. Исследование психического статуса следует завершить выяснением отношения исследуемого лица к СНЭ и оценки своего состояния</a:t>
            </a:r>
            <a:r>
              <a:rPr lang="ru-RU" altLang="ru-RU" sz="1800">
                <a:solidFill>
                  <a:srgbClr val="000000"/>
                </a:solidFill>
                <a:latin typeface="Arial" panose="020B0604020202020204" pitchFamily="34" charset="0"/>
                <a:cs typeface="Consolas" panose="020B0609020204030204" pitchFamily="49" charset="0"/>
              </a:rPr>
              <a:t>.</a:t>
            </a:r>
            <a:endParaRPr lang="ru-RU" altLang="ru-RU" sz="18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Прямоугольник 1">
            <a:extLst>
              <a:ext uri="{FF2B5EF4-FFF2-40B4-BE49-F238E27FC236}">
                <a16:creationId xmlns:a16="http://schemas.microsoft.com/office/drawing/2014/main" id="{D140DB1C-0915-E545-AEE0-04C7770F172A}"/>
              </a:ext>
            </a:extLst>
          </p:cNvPr>
          <p:cNvSpPr>
            <a:spLocks noChangeArrowheads="1"/>
          </p:cNvSpPr>
          <p:nvPr/>
        </p:nvSpPr>
        <p:spPr bwMode="auto">
          <a:xfrm>
            <a:off x="250825" y="188913"/>
            <a:ext cx="8424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cs typeface="Consolas" panose="020B0609020204030204" pitchFamily="49" charset="0"/>
              </a:rPr>
              <a:t>ТЕМА 60. ОСОБЕННОСТИ ПРОИЗВОДСТВА СУДЕБНО-ПСИХИАТРИЧЕСКОЙ ЭКСПЕРТИЗЫ </a:t>
            </a:r>
            <a:endParaRPr lang="ru-RU" altLang="ru-RU" sz="1800" dirty="0">
              <a:latin typeface="Arial" panose="020B0604020202020204" pitchFamily="34" charset="0"/>
            </a:endParaRPr>
          </a:p>
        </p:txBody>
      </p:sp>
      <p:sp>
        <p:nvSpPr>
          <p:cNvPr id="480258" name="Прямоугольник 2">
            <a:extLst>
              <a:ext uri="{FF2B5EF4-FFF2-40B4-BE49-F238E27FC236}">
                <a16:creationId xmlns:a16="http://schemas.microsoft.com/office/drawing/2014/main" id="{B0B13AC1-5FFA-C445-8A19-C38841798CA9}"/>
              </a:ext>
            </a:extLst>
          </p:cNvPr>
          <p:cNvSpPr>
            <a:spLocks noChangeArrowheads="1"/>
          </p:cNvSpPr>
          <p:nvPr/>
        </p:nvSpPr>
        <p:spPr bwMode="auto">
          <a:xfrm>
            <a:off x="250825" y="981075"/>
            <a:ext cx="8569325" cy="1189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Судебно-психиатрическая экспертиза в отношении лиц, содержащихся под стражей</a:t>
            </a:r>
            <a:r>
              <a:rPr lang="ru-RU" altLang="ru-RU" sz="1800">
                <a:solidFill>
                  <a:srgbClr val="000000"/>
                </a:solidFill>
                <a:latin typeface="Arial" panose="020B0604020202020204" pitchFamily="34" charset="0"/>
                <a:cs typeface="Consolas" panose="020B0609020204030204" pitchFamily="49" charset="0"/>
              </a:rPr>
              <a:t>, проводится в местах нахождения указанных лиц, а также в кабинете судебного эксперта при наличии условий, необходимых для проведения исследований.</a:t>
            </a:r>
            <a:r>
              <a:rPr lang="ru-RU" altLang="ru-RU" sz="1800">
                <a:latin typeface="Arial" panose="020B0604020202020204" pitchFamily="34" charset="0"/>
              </a:rPr>
              <a:t> </a:t>
            </a:r>
          </a:p>
        </p:txBody>
      </p:sp>
      <p:sp>
        <p:nvSpPr>
          <p:cNvPr id="480259" name="Прямоугольник 3">
            <a:extLst>
              <a:ext uri="{FF2B5EF4-FFF2-40B4-BE49-F238E27FC236}">
                <a16:creationId xmlns:a16="http://schemas.microsoft.com/office/drawing/2014/main" id="{63C7E64C-0BF2-AA4B-94A6-47CB7A256C23}"/>
              </a:ext>
            </a:extLst>
          </p:cNvPr>
          <p:cNvSpPr>
            <a:spLocks noChangeArrowheads="1"/>
          </p:cNvSpPr>
          <p:nvPr/>
        </p:nvSpPr>
        <p:spPr bwMode="auto">
          <a:xfrm>
            <a:off x="250825" y="2281238"/>
            <a:ext cx="8569325" cy="203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Судебно-психиатрическая экспертиза проводится в амбулаторных и стационарных условиях. В случаях, если судебно-психиатрические эксперты в результате проведенной в амбулаторных условиях судебно-психиатрической экспертизы не могут ответить на поставленные вопросы вследствие необходимости более длительного и детального наблюдения, ими даются рекомендации о проведении судебно-психиатрической экспертизы в стационарных условиях.</a:t>
            </a:r>
            <a:endParaRPr lang="ru-RU" altLang="ru-RU" sz="1100">
              <a:latin typeface="Consolas" panose="020B0609020204030204" pitchFamily="49" charset="0"/>
              <a:cs typeface="Consolas" panose="020B0609020204030204" pitchFamily="49" charset="0"/>
            </a:endParaRPr>
          </a:p>
        </p:txBody>
      </p:sp>
      <p:sp>
        <p:nvSpPr>
          <p:cNvPr id="480260" name="Прямоугольник 4">
            <a:extLst>
              <a:ext uri="{FF2B5EF4-FFF2-40B4-BE49-F238E27FC236}">
                <a16:creationId xmlns:a16="http://schemas.microsoft.com/office/drawing/2014/main" id="{EBBE59CD-2DE7-334B-B82A-3324A07A7FBF}"/>
              </a:ext>
            </a:extLst>
          </p:cNvPr>
          <p:cNvSpPr>
            <a:spLocks noChangeArrowheads="1"/>
          </p:cNvSpPr>
          <p:nvPr/>
        </p:nvSpPr>
        <p:spPr bwMode="auto">
          <a:xfrm>
            <a:off x="276225" y="4424363"/>
            <a:ext cx="8543925" cy="923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При проведении судебно-психиатрической экспертизы не допускается участие третьих лиц, могущих повлечь изменение состояния психики человека - объекта судебной экспертизы.</a:t>
            </a:r>
            <a:endParaRPr lang="ru-RU" altLang="ru-RU" sz="1100">
              <a:latin typeface="Consolas" panose="020B0609020204030204" pitchFamily="49" charset="0"/>
              <a:cs typeface="Consolas" panose="020B0609020204030204" pitchFamily="49" charset="0"/>
            </a:endParaRPr>
          </a:p>
        </p:txBody>
      </p:sp>
      <p:sp>
        <p:nvSpPr>
          <p:cNvPr id="480261" name="Прямоугольник 5">
            <a:extLst>
              <a:ext uri="{FF2B5EF4-FFF2-40B4-BE49-F238E27FC236}">
                <a16:creationId xmlns:a16="http://schemas.microsoft.com/office/drawing/2014/main" id="{3909F3CB-E32C-D04F-BF50-0370B28ACD91}"/>
              </a:ext>
            </a:extLst>
          </p:cNvPr>
          <p:cNvSpPr>
            <a:spLocks noChangeArrowheads="1"/>
          </p:cNvSpPr>
          <p:nvPr/>
        </p:nvSpPr>
        <p:spPr bwMode="auto">
          <a:xfrm>
            <a:off x="250825" y="5445125"/>
            <a:ext cx="8569325"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Судебно-психиатрическая экспертиза проводится комиссионно не менее чем двумя судебно-психиатрическими экспертами, а для производства судебно-психиатрической экспертизы по вопросу о вменяемости лица назначается не менее трех судебно-психиатрических экспертов.</a:t>
            </a:r>
            <a:endParaRPr lang="ru-RU" altLang="ru-RU" sz="1800">
              <a:latin typeface="Arial" panose="020B0604020202020204" pitchFamily="34" charset="0"/>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Прямоугольник 3">
            <a:extLst>
              <a:ext uri="{FF2B5EF4-FFF2-40B4-BE49-F238E27FC236}">
                <a16:creationId xmlns:a16="http://schemas.microsoft.com/office/drawing/2014/main" id="{1C734AEE-7E64-694B-9C63-F5F5DA402FB3}"/>
              </a:ext>
            </a:extLst>
          </p:cNvPr>
          <p:cNvSpPr>
            <a:spLocks noChangeArrowheads="1"/>
          </p:cNvSpPr>
          <p:nvPr/>
        </p:nvSpPr>
        <p:spPr bwMode="auto">
          <a:xfrm>
            <a:off x="428625" y="5572125"/>
            <a:ext cx="8501063"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rPr>
              <a:t>Орган, ведущий уголовный процесс, не вправе отказать в назначении экспертизы, за исключением случаев, когда вопросы, представленные на ее разрешение, не относятся к уголовному делу или предмету судебной экспертизы. Об отказе в удовлетворении ходатайства лицо, осуществляющее досудебное расследование, выносит мотивированное постановление в течение трех суток с момента поступления ходатайства.</a:t>
            </a:r>
          </a:p>
        </p:txBody>
      </p:sp>
      <p:sp>
        <p:nvSpPr>
          <p:cNvPr id="69634" name="Скругленный прямоугольник 4">
            <a:extLst>
              <a:ext uri="{FF2B5EF4-FFF2-40B4-BE49-F238E27FC236}">
                <a16:creationId xmlns:a16="http://schemas.microsoft.com/office/drawing/2014/main" id="{F2FFDFDD-C995-1E4F-93AA-51E29307C82B}"/>
              </a:ext>
            </a:extLst>
          </p:cNvPr>
          <p:cNvSpPr>
            <a:spLocks noChangeArrowheads="1"/>
          </p:cNvSpPr>
          <p:nvPr/>
        </p:nvSpPr>
        <p:spPr bwMode="auto">
          <a:xfrm>
            <a:off x="3071813" y="357188"/>
            <a:ext cx="3016250" cy="34131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a:solidFill>
                  <a:srgbClr val="000000"/>
                </a:solidFill>
                <a:latin typeface="Arial" panose="020B0604020202020204" pitchFamily="34" charset="0"/>
              </a:rPr>
              <a:t>Лицо, назначившее экспертизу</a:t>
            </a:r>
            <a:endParaRPr lang="ru-RU" altLang="ru-RU" sz="1800">
              <a:latin typeface="Arial" panose="020B0604020202020204" pitchFamily="34" charset="0"/>
            </a:endParaRPr>
          </a:p>
        </p:txBody>
      </p:sp>
      <p:sp>
        <p:nvSpPr>
          <p:cNvPr id="69635" name="Прямоугольник 5">
            <a:extLst>
              <a:ext uri="{FF2B5EF4-FFF2-40B4-BE49-F238E27FC236}">
                <a16:creationId xmlns:a16="http://schemas.microsoft.com/office/drawing/2014/main" id="{D3E3059A-5CA1-6747-A6CC-B2C76FC8EF5C}"/>
              </a:ext>
            </a:extLst>
          </p:cNvPr>
          <p:cNvSpPr>
            <a:spLocks noChangeArrowheads="1"/>
          </p:cNvSpPr>
          <p:nvPr/>
        </p:nvSpPr>
        <p:spPr bwMode="auto">
          <a:xfrm>
            <a:off x="2857500" y="785813"/>
            <a:ext cx="35004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000000"/>
                </a:solidFill>
                <a:latin typeface="Arial" panose="020B0604020202020204" pitchFamily="34" charset="0"/>
              </a:rPr>
              <a:t>знакомит с постановлением о назначении судебной экспертизы </a:t>
            </a:r>
            <a:endParaRPr lang="ru-RU" altLang="ru-RU" sz="1800">
              <a:latin typeface="Arial" panose="020B0604020202020204" pitchFamily="34" charset="0"/>
            </a:endParaRPr>
          </a:p>
        </p:txBody>
      </p:sp>
      <p:sp>
        <p:nvSpPr>
          <p:cNvPr id="69636" name="Прямоугольник 6">
            <a:extLst>
              <a:ext uri="{FF2B5EF4-FFF2-40B4-BE49-F238E27FC236}">
                <a16:creationId xmlns:a16="http://schemas.microsoft.com/office/drawing/2014/main" id="{5D20FB7D-1A3E-4242-882F-21E1731D4562}"/>
              </a:ext>
            </a:extLst>
          </p:cNvPr>
          <p:cNvSpPr>
            <a:spLocks noChangeArrowheads="1"/>
          </p:cNvSpPr>
          <p:nvPr/>
        </p:nvSpPr>
        <p:spPr bwMode="auto">
          <a:xfrm>
            <a:off x="285750" y="1428750"/>
            <a:ext cx="164306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подозреваемого</a:t>
            </a:r>
            <a:endParaRPr lang="ru-RU" altLang="ru-RU" sz="1800">
              <a:latin typeface="Arial" panose="020B0604020202020204" pitchFamily="34" charset="0"/>
            </a:endParaRPr>
          </a:p>
        </p:txBody>
      </p:sp>
      <p:sp>
        <p:nvSpPr>
          <p:cNvPr id="69637" name="Прямоугольник 7">
            <a:extLst>
              <a:ext uri="{FF2B5EF4-FFF2-40B4-BE49-F238E27FC236}">
                <a16:creationId xmlns:a16="http://schemas.microsoft.com/office/drawing/2014/main" id="{CA24FA72-C93F-B04A-8C06-BBE7030A1949}"/>
              </a:ext>
            </a:extLst>
          </p:cNvPr>
          <p:cNvSpPr>
            <a:spLocks noChangeArrowheads="1"/>
          </p:cNvSpPr>
          <p:nvPr/>
        </p:nvSpPr>
        <p:spPr bwMode="auto">
          <a:xfrm>
            <a:off x="2000250" y="1428750"/>
            <a:ext cx="14287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обвиняемого и</a:t>
            </a:r>
          </a:p>
          <a:p>
            <a:pPr eaLnBrk="1" hangingPunct="1">
              <a:spcBef>
                <a:spcPct val="0"/>
              </a:spcBef>
              <a:buFontTx/>
              <a:buNone/>
            </a:pPr>
            <a:r>
              <a:rPr lang="ru-RU" altLang="ru-RU" sz="1400">
                <a:solidFill>
                  <a:srgbClr val="000000"/>
                </a:solidFill>
                <a:latin typeface="Arial" panose="020B0604020202020204" pitchFamily="34" charset="0"/>
              </a:rPr>
              <a:t> </a:t>
            </a:r>
            <a:r>
              <a:rPr lang="ru-RU" altLang="ru-RU" sz="1400">
                <a:latin typeface="Arial" panose="020B0604020202020204" pitchFamily="34" charset="0"/>
              </a:rPr>
              <a:t>его защитника</a:t>
            </a:r>
          </a:p>
        </p:txBody>
      </p:sp>
      <p:sp>
        <p:nvSpPr>
          <p:cNvPr id="69638" name="Прямоугольник 8">
            <a:extLst>
              <a:ext uri="{FF2B5EF4-FFF2-40B4-BE49-F238E27FC236}">
                <a16:creationId xmlns:a16="http://schemas.microsoft.com/office/drawing/2014/main" id="{7C7E8350-7519-1747-908F-2DD8AF31D3A4}"/>
              </a:ext>
            </a:extLst>
          </p:cNvPr>
          <p:cNvSpPr>
            <a:spLocks noChangeArrowheads="1"/>
          </p:cNvSpPr>
          <p:nvPr/>
        </p:nvSpPr>
        <p:spPr bwMode="auto">
          <a:xfrm>
            <a:off x="3500438" y="1428750"/>
            <a:ext cx="2071687"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потерпевшего, его</a:t>
            </a:r>
          </a:p>
          <a:p>
            <a:pPr eaLnBrk="1" hangingPunct="1">
              <a:spcBef>
                <a:spcPct val="0"/>
              </a:spcBef>
              <a:buFontTx/>
              <a:buNone/>
            </a:pPr>
            <a:r>
              <a:rPr lang="ru-RU" altLang="ru-RU" sz="1400">
                <a:solidFill>
                  <a:srgbClr val="000000"/>
                </a:solidFill>
                <a:latin typeface="Arial" panose="020B0604020202020204" pitchFamily="34" charset="0"/>
              </a:rPr>
              <a:t> представителя </a:t>
            </a:r>
            <a:endParaRPr lang="ru-RU" altLang="ru-RU" sz="1800">
              <a:latin typeface="Arial" panose="020B0604020202020204" pitchFamily="34" charset="0"/>
            </a:endParaRPr>
          </a:p>
        </p:txBody>
      </p:sp>
      <p:sp>
        <p:nvSpPr>
          <p:cNvPr id="69639" name="Прямоугольник 9">
            <a:extLst>
              <a:ext uri="{FF2B5EF4-FFF2-40B4-BE49-F238E27FC236}">
                <a16:creationId xmlns:a16="http://schemas.microsoft.com/office/drawing/2014/main" id="{9AE24C88-C3FC-C44C-B0DF-72FCD710FD9B}"/>
              </a:ext>
            </a:extLst>
          </p:cNvPr>
          <p:cNvSpPr>
            <a:spLocks noChangeArrowheads="1"/>
          </p:cNvSpPr>
          <p:nvPr/>
        </p:nvSpPr>
        <p:spPr bwMode="auto">
          <a:xfrm>
            <a:off x="5643563" y="1428750"/>
            <a:ext cx="314325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подвергающегося экспертизе </a:t>
            </a:r>
          </a:p>
          <a:p>
            <a:pPr algn="ctr" eaLnBrk="1" hangingPunct="1">
              <a:spcBef>
                <a:spcPct val="0"/>
              </a:spcBef>
              <a:buFontTx/>
              <a:buNone/>
            </a:pPr>
            <a:r>
              <a:rPr lang="ru-RU" altLang="ru-RU" sz="1400">
                <a:solidFill>
                  <a:srgbClr val="000000"/>
                </a:solidFill>
                <a:latin typeface="Arial" panose="020B0604020202020204" pitchFamily="34" charset="0"/>
              </a:rPr>
              <a:t>свидетеля, его законного представителя </a:t>
            </a:r>
            <a:endParaRPr lang="ru-RU" altLang="ru-RU" sz="1800">
              <a:latin typeface="Arial" panose="020B0604020202020204" pitchFamily="34" charset="0"/>
            </a:endParaRPr>
          </a:p>
        </p:txBody>
      </p:sp>
      <p:sp>
        <p:nvSpPr>
          <p:cNvPr id="69640" name="Прямоугольник 10">
            <a:extLst>
              <a:ext uri="{FF2B5EF4-FFF2-40B4-BE49-F238E27FC236}">
                <a16:creationId xmlns:a16="http://schemas.microsoft.com/office/drawing/2014/main" id="{F07C71A1-5314-8F43-A1E9-72C10A0CD0C8}"/>
              </a:ext>
            </a:extLst>
          </p:cNvPr>
          <p:cNvSpPr>
            <a:spLocks noChangeArrowheads="1"/>
          </p:cNvSpPr>
          <p:nvPr/>
        </p:nvSpPr>
        <p:spPr bwMode="auto">
          <a:xfrm>
            <a:off x="642937" y="2267932"/>
            <a:ext cx="7572375" cy="7381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000000"/>
                </a:solidFill>
                <a:latin typeface="Arial" panose="020B0604020202020204" pitchFamily="34" charset="0"/>
              </a:rPr>
              <a:t>разъясняет им права, предусмотренные статьей 274 УПК РК, о чем </a:t>
            </a:r>
            <a:r>
              <a:rPr lang="ru-RU" altLang="ru-RU" sz="1400" b="1">
                <a:latin typeface="Arial" panose="020B0604020202020204" pitchFamily="34" charset="0"/>
              </a:rPr>
              <a:t>составляется протокол, подписываемый лицом, назначившим экспертизу, и лицами, которые ознакомлены с постановлением</a:t>
            </a:r>
            <a:endParaRPr lang="ru-RU" altLang="ru-RU" sz="1400">
              <a:latin typeface="Arial" panose="020B0604020202020204" pitchFamily="34" charset="0"/>
            </a:endParaRPr>
          </a:p>
        </p:txBody>
      </p:sp>
      <p:sp>
        <p:nvSpPr>
          <p:cNvPr id="69641" name="Скругленный прямоугольник 25">
            <a:extLst>
              <a:ext uri="{FF2B5EF4-FFF2-40B4-BE49-F238E27FC236}">
                <a16:creationId xmlns:a16="http://schemas.microsoft.com/office/drawing/2014/main" id="{1A85B356-5EC2-3541-A53D-4AFAF7AE0B06}"/>
              </a:ext>
            </a:extLst>
          </p:cNvPr>
          <p:cNvSpPr>
            <a:spLocks noChangeArrowheads="1"/>
          </p:cNvSpPr>
          <p:nvPr/>
        </p:nvSpPr>
        <p:spPr bwMode="auto">
          <a:xfrm>
            <a:off x="714375" y="3143250"/>
            <a:ext cx="7715250" cy="6477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Экспертиза может быть назначена</a:t>
            </a:r>
            <a:r>
              <a:rPr lang="ru-RU" altLang="ru-RU" sz="1600" b="1" i="1">
                <a:solidFill>
                  <a:srgbClr val="000000"/>
                </a:solidFill>
                <a:latin typeface="Arial" panose="020B0604020202020204" pitchFamily="34" charset="0"/>
              </a:rPr>
              <a:t> по инициативе участников процесса</a:t>
            </a:r>
            <a:r>
              <a:rPr lang="ru-RU" altLang="ru-RU" sz="1600" b="1">
                <a:solidFill>
                  <a:srgbClr val="000000"/>
                </a:solidFill>
                <a:latin typeface="Arial" panose="020B0604020202020204" pitchFamily="34" charset="0"/>
              </a:rPr>
              <a:t>, защищающих свои или представляемые права и интересы </a:t>
            </a:r>
            <a:endParaRPr lang="ru-RU" altLang="ru-RU" sz="1600">
              <a:latin typeface="Arial" panose="020B0604020202020204" pitchFamily="34" charset="0"/>
            </a:endParaRPr>
          </a:p>
        </p:txBody>
      </p:sp>
      <p:sp>
        <p:nvSpPr>
          <p:cNvPr id="69642" name="Прямоугольник 26">
            <a:extLst>
              <a:ext uri="{FF2B5EF4-FFF2-40B4-BE49-F238E27FC236}">
                <a16:creationId xmlns:a16="http://schemas.microsoft.com/office/drawing/2014/main" id="{6E52A3BF-537E-FD4D-95BC-EF0086FDAA14}"/>
              </a:ext>
            </a:extLst>
          </p:cNvPr>
          <p:cNvSpPr>
            <a:spLocks noChangeArrowheads="1"/>
          </p:cNvSpPr>
          <p:nvPr/>
        </p:nvSpPr>
        <p:spPr bwMode="auto">
          <a:xfrm>
            <a:off x="857250" y="3857625"/>
            <a:ext cx="742950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b="1">
                <a:solidFill>
                  <a:srgbClr val="000000"/>
                </a:solidFill>
                <a:latin typeface="Arial" panose="020B0604020202020204" pitchFamily="34" charset="0"/>
              </a:rPr>
              <a:t>Участники процесса, защищающие свои или представляемые права и интересы:</a:t>
            </a:r>
            <a:endParaRPr lang="ru-RU" altLang="ru-RU" sz="1800">
              <a:latin typeface="Arial" panose="020B0604020202020204" pitchFamily="34" charset="0"/>
            </a:endParaRPr>
          </a:p>
        </p:txBody>
      </p:sp>
      <p:sp>
        <p:nvSpPr>
          <p:cNvPr id="69643" name="Прямоугольник 27">
            <a:extLst>
              <a:ext uri="{FF2B5EF4-FFF2-40B4-BE49-F238E27FC236}">
                <a16:creationId xmlns:a16="http://schemas.microsoft.com/office/drawing/2014/main" id="{E53E5314-EA9B-9F4E-BC17-351C969910A9}"/>
              </a:ext>
            </a:extLst>
          </p:cNvPr>
          <p:cNvSpPr>
            <a:spLocks noChangeArrowheads="1"/>
          </p:cNvSpPr>
          <p:nvPr/>
        </p:nvSpPr>
        <p:spPr bwMode="auto">
          <a:xfrm>
            <a:off x="1071563" y="4214813"/>
            <a:ext cx="68580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в письменном виде представляют органу, ведущему уголовный процесс, вопросы, по которым, по их мнению, должно быть дано заключение эксперта</a:t>
            </a:r>
            <a:endParaRPr lang="ru-RU" altLang="ru-RU" sz="1800">
              <a:latin typeface="Arial" panose="020B0604020202020204" pitchFamily="34" charset="0"/>
            </a:endParaRPr>
          </a:p>
        </p:txBody>
      </p:sp>
      <p:sp>
        <p:nvSpPr>
          <p:cNvPr id="69644" name="Прямоугольник 28">
            <a:extLst>
              <a:ext uri="{FF2B5EF4-FFF2-40B4-BE49-F238E27FC236}">
                <a16:creationId xmlns:a16="http://schemas.microsoft.com/office/drawing/2014/main" id="{883A7D9F-D906-3F4E-BAC5-ED3E6AFA13FD}"/>
              </a:ext>
            </a:extLst>
          </p:cNvPr>
          <p:cNvSpPr>
            <a:spLocks noChangeArrowheads="1"/>
          </p:cNvSpPr>
          <p:nvPr/>
        </p:nvSpPr>
        <p:spPr bwMode="auto">
          <a:xfrm>
            <a:off x="2786063" y="4786313"/>
            <a:ext cx="35004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указывают объекты исследования</a:t>
            </a:r>
            <a:endParaRPr lang="ru-RU" altLang="ru-RU" sz="1800">
              <a:latin typeface="Arial" panose="020B0604020202020204" pitchFamily="34" charset="0"/>
            </a:endParaRPr>
          </a:p>
        </p:txBody>
      </p:sp>
      <p:sp>
        <p:nvSpPr>
          <p:cNvPr id="69645" name="Прямоугольник 29">
            <a:extLst>
              <a:ext uri="{FF2B5EF4-FFF2-40B4-BE49-F238E27FC236}">
                <a16:creationId xmlns:a16="http://schemas.microsoft.com/office/drawing/2014/main" id="{0BE54C29-DEBD-1948-BD59-C19C49FB6047}"/>
              </a:ext>
            </a:extLst>
          </p:cNvPr>
          <p:cNvSpPr>
            <a:spLocks noChangeArrowheads="1"/>
          </p:cNvSpPr>
          <p:nvPr/>
        </p:nvSpPr>
        <p:spPr bwMode="auto">
          <a:xfrm>
            <a:off x="1428750" y="5143500"/>
            <a:ext cx="60007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называют лицо, которое может быть приглашено в качестве эксперта </a:t>
            </a:r>
            <a:endParaRPr lang="ru-RU" altLang="ru-RU" sz="1800">
              <a:latin typeface="Arial" panose="020B0604020202020204" pitchFamily="34" charset="0"/>
            </a:endParaRPr>
          </a:p>
        </p:txBody>
      </p:sp>
    </p:spTree>
  </p:cSld>
  <p:clrMapOvr>
    <a:masterClrMapping/>
  </p:clrMapOvr>
  <p:transition>
    <p:wipe dir="r"/>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Прямоугольник 1">
            <a:extLst>
              <a:ext uri="{FF2B5EF4-FFF2-40B4-BE49-F238E27FC236}">
                <a16:creationId xmlns:a16="http://schemas.microsoft.com/office/drawing/2014/main" id="{2298D05C-AAC4-B246-9C05-5A5550ABB12F}"/>
              </a:ext>
            </a:extLst>
          </p:cNvPr>
          <p:cNvSpPr>
            <a:spLocks noChangeArrowheads="1"/>
          </p:cNvSpPr>
          <p:nvPr/>
        </p:nvSpPr>
        <p:spPr bwMode="auto">
          <a:xfrm>
            <a:off x="395288" y="404813"/>
            <a:ext cx="8353425" cy="3606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При проведении судебно-психиатрической экспертизы, если по одним вопросам, указанным в постановлении, определении о назначении судебной экспертизы, судебные эксперты дают заключение, а по другим имеются основания для составления сообщения о невозможности дать заключение, ими составляется единый документ - заключение судебно-психиатрического эксперта, с рекомендацией о проведении лечения до выхода из временного психического расстройства в установленном законодательством Республики Казахстан порядке и последующей судебно-психиатрической экспертизой для решения экспертных вопросов.</a:t>
            </a:r>
            <a:endParaRPr lang="ru-RU" altLang="ru-RU" sz="2000">
              <a:latin typeface="Consolas" panose="020B0609020204030204" pitchFamily="49" charset="0"/>
              <a:cs typeface="Consolas" panose="020B0609020204030204" pitchFamily="49" charset="0"/>
            </a:endParaRPr>
          </a:p>
        </p:txBody>
      </p:sp>
      <p:sp>
        <p:nvSpPr>
          <p:cNvPr id="481282" name="Прямоугольник 2">
            <a:extLst>
              <a:ext uri="{FF2B5EF4-FFF2-40B4-BE49-F238E27FC236}">
                <a16:creationId xmlns:a16="http://schemas.microsoft.com/office/drawing/2014/main" id="{79BC66B7-FA05-0548-BE0F-3C65FF26279A}"/>
              </a:ext>
            </a:extLst>
          </p:cNvPr>
          <p:cNvSpPr>
            <a:spLocks noChangeArrowheads="1"/>
          </p:cNvSpPr>
          <p:nvPr/>
        </p:nvSpPr>
        <p:spPr bwMode="auto">
          <a:xfrm>
            <a:off x="395288" y="4292600"/>
            <a:ext cx="8353425" cy="2247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solidFill>
                  <a:srgbClr val="000000"/>
                </a:solidFill>
                <a:latin typeface="Arial" panose="020B0604020202020204" pitchFamily="34" charset="0"/>
                <a:cs typeface="Consolas" panose="020B0609020204030204" pitchFamily="49" charset="0"/>
              </a:rPr>
              <a:t>В заключении экспертов анамнестические сведения собираются в хронологической последовательности от прошлого к настоящему. Схема анамнестических сведений отражает события жизни с момента рождения до момента начала проведения судебно-психиатрической экспертизы и включает трудовой, семейный, сексуальный, брачный, социальный (в том числе криминальный) анамнез.</a:t>
            </a:r>
            <a:endParaRPr lang="ru-RU" altLang="ru-RU" sz="2000">
              <a:latin typeface="Arial" panose="020B0604020202020204" pitchFamily="34" charset="0"/>
            </a:endParaRPr>
          </a:p>
        </p:txBody>
      </p:sp>
    </p:spTree>
  </p:cSld>
  <p:clrMapOvr>
    <a:masterClrMapping/>
  </p:clrMapOvr>
  <p:transition>
    <p:wipe dir="r"/>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Прямоугольник 1">
            <a:extLst>
              <a:ext uri="{FF2B5EF4-FFF2-40B4-BE49-F238E27FC236}">
                <a16:creationId xmlns:a16="http://schemas.microsoft.com/office/drawing/2014/main" id="{B94C9D3F-FE05-134E-BB69-F484465D5118}"/>
              </a:ext>
            </a:extLst>
          </p:cNvPr>
          <p:cNvSpPr>
            <a:spLocks noChangeArrowheads="1"/>
          </p:cNvSpPr>
          <p:nvPr/>
        </p:nvSpPr>
        <p:spPr bwMode="auto">
          <a:xfrm>
            <a:off x="179388" y="115888"/>
            <a:ext cx="8785225" cy="5848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700" b="1" u="sng">
                <a:solidFill>
                  <a:srgbClr val="000000"/>
                </a:solidFill>
                <a:latin typeface="Arial" panose="020B0604020202020204" pitchFamily="34" charset="0"/>
                <a:cs typeface="Consolas" panose="020B0609020204030204" pitchFamily="49" charset="0"/>
              </a:rPr>
              <a:t>Описание анамнестических сведений направлено на:</a:t>
            </a:r>
            <a:endParaRPr lang="ru-RU" altLang="ru-RU" sz="1700" b="1" u="sng">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1) выявление психических расстройств с учетом времени их появления, последующего усложнения или редукции с оценкой их влияния на различные стороны жизни лица, которому назначено проведение СПЭ (с какого времени страдает психическим расстройством (заболеванием), изменение клиники психических расстройств (заболеваний) в динамике на протяжении жизни, их усложнение, углубление или послабление, восстановление временно утраченных функций);</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2) выявление характерологических особенностей до заболевания и личностных изменений, которые произошли за время болезни;</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3) выявление особенностей реагирования на различные бытовые обстоятельства, в частности, на психические травмы;</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4) выявление не только перенесенных соматических заболеваний и других экзогенных отрицательных факторов (черепно-мозговые травмы, употребление психоактивных веществ), но и оказанного ими влияния на психическое состояние;</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5) выявление особенностей критических возрастных периодов (пубертатный, инволюционный);</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6) сбор терапевтического анамнеза в случаях лечения психотропными препаратами в прошлом;</a:t>
            </a:r>
            <a:endParaRPr lang="ru-RU" altLang="ru-RU" sz="1700">
              <a:latin typeface="Consolas" panose="020B0609020204030204" pitchFamily="49" charset="0"/>
              <a:cs typeface="Consolas" panose="020B0609020204030204" pitchFamily="49" charset="0"/>
            </a:endParaRPr>
          </a:p>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7) данные об особенностях психического состояния и поведения в период времени, интересующий орган (лицо), назначивший судебно-психиатрическую экспертизу, в рамках вопросов, поставленных перед судебно-психиатрическими экспертами.</a:t>
            </a:r>
            <a:endParaRPr lang="ru-RU" altLang="ru-RU" sz="1700">
              <a:latin typeface="Consolas" panose="020B0609020204030204" pitchFamily="49" charset="0"/>
              <a:cs typeface="Consolas" panose="020B0609020204030204" pitchFamily="49" charset="0"/>
            </a:endParaRPr>
          </a:p>
        </p:txBody>
      </p:sp>
      <p:sp>
        <p:nvSpPr>
          <p:cNvPr id="482306" name="Прямоугольник 2">
            <a:extLst>
              <a:ext uri="{FF2B5EF4-FFF2-40B4-BE49-F238E27FC236}">
                <a16:creationId xmlns:a16="http://schemas.microsoft.com/office/drawing/2014/main" id="{60C1806D-C991-1B46-A663-C4A18843803A}"/>
              </a:ext>
            </a:extLst>
          </p:cNvPr>
          <p:cNvSpPr>
            <a:spLocks noChangeArrowheads="1"/>
          </p:cNvSpPr>
          <p:nvPr/>
        </p:nvSpPr>
        <p:spPr bwMode="auto">
          <a:xfrm>
            <a:off x="179388" y="6092825"/>
            <a:ext cx="8785225" cy="5857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cs typeface="Consolas" panose="020B0609020204030204" pitchFamily="49" charset="0"/>
              </a:rPr>
              <a:t>Данные из материалов уголовного, гражданского, административного дел, имеющие значение для дачи заключения, приводятся с указанием номеров томов и страниц дела.</a:t>
            </a:r>
            <a:endParaRPr lang="ru-RU" altLang="ru-RU" sz="1600">
              <a:latin typeface="Arial" panose="020B0604020202020204" pitchFamily="34" charset="0"/>
            </a:endParaRPr>
          </a:p>
        </p:txBody>
      </p:sp>
    </p:spTree>
  </p:cSld>
  <p:clrMapOvr>
    <a:masterClrMapping/>
  </p:clrMapOvr>
  <p:transition>
    <p:wipe dir="r"/>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Прямоугольник 1">
            <a:extLst>
              <a:ext uri="{FF2B5EF4-FFF2-40B4-BE49-F238E27FC236}">
                <a16:creationId xmlns:a16="http://schemas.microsoft.com/office/drawing/2014/main" id="{9D2FC48B-CDAF-7041-8D47-56546EB9A0F4}"/>
              </a:ext>
            </a:extLst>
          </p:cNvPr>
          <p:cNvSpPr>
            <a:spLocks noChangeArrowheads="1"/>
          </p:cNvSpPr>
          <p:nvPr/>
        </p:nvSpPr>
        <p:spPr bwMode="auto">
          <a:xfrm>
            <a:off x="250825" y="115888"/>
            <a:ext cx="8713788" cy="4038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600" b="1" u="sng">
                <a:solidFill>
                  <a:srgbClr val="000000"/>
                </a:solidFill>
                <a:latin typeface="Arial" panose="020B0604020202020204" pitchFamily="34" charset="0"/>
                <a:cs typeface="Consolas" panose="020B0609020204030204" pitchFamily="49" charset="0"/>
              </a:rPr>
              <a:t>При описании психического состояния лица, которому назначена судебно-психиатрическая экспертиза, обращается внимание на особенности его внешнего вида, мимику, движения, речь, манеру держать себя и отражается:</a:t>
            </a:r>
            <a:endParaRPr lang="ru-RU" altLang="ru-RU" sz="1600" b="1" u="sng">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1) состояние сознания - степень ориентировки в окружающей обстановке, во времени, собственной личности, понимания цели судебной экспертизы;</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2) особенности мышления, памяти, интеллекта, эмоционально-волевой сферы, настроения, внимания и их нарушения;</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3) отношение лица, которому производится судебно-психиатрическая экспертиза, к имевшимся в прошлом болезненным психическим расстройствам;</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4) имеющиеся психотические расстройства;</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5) отношение лица, которому производится судебно-психиатрическая экспертиза, к периоду времени и действиям, которые явились причиной возбуждения дела (уголовного, гражданского или по административным правонарушениям);</a:t>
            </a:r>
            <a:endParaRPr lang="ru-RU" altLang="ru-RU" sz="16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600">
                <a:solidFill>
                  <a:srgbClr val="000000"/>
                </a:solidFill>
                <a:latin typeface="Arial" panose="020B0604020202020204" pitchFamily="34" charset="0"/>
                <a:cs typeface="Consolas" panose="020B0609020204030204" pitchFamily="49" charset="0"/>
              </a:rPr>
              <a:t>6) отношение к собственному психическому состоянию.</a:t>
            </a:r>
            <a:endParaRPr lang="ru-RU" altLang="ru-RU" sz="1600">
              <a:latin typeface="Consolas" panose="020B0609020204030204" pitchFamily="49" charset="0"/>
              <a:cs typeface="Consolas" panose="020B0609020204030204" pitchFamily="49" charset="0"/>
            </a:endParaRPr>
          </a:p>
        </p:txBody>
      </p:sp>
      <p:sp>
        <p:nvSpPr>
          <p:cNvPr id="483330" name="Прямоугольник 2">
            <a:extLst>
              <a:ext uri="{FF2B5EF4-FFF2-40B4-BE49-F238E27FC236}">
                <a16:creationId xmlns:a16="http://schemas.microsoft.com/office/drawing/2014/main" id="{48A53E7C-C20D-AB48-9012-B90675BB0728}"/>
              </a:ext>
            </a:extLst>
          </p:cNvPr>
          <p:cNvSpPr>
            <a:spLocks noChangeArrowheads="1"/>
          </p:cNvSpPr>
          <p:nvPr/>
        </p:nvSpPr>
        <p:spPr bwMode="auto">
          <a:xfrm>
            <a:off x="250825" y="4224338"/>
            <a:ext cx="8713788" cy="2463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500">
                <a:solidFill>
                  <a:srgbClr val="000000"/>
                </a:solidFill>
                <a:latin typeface="Arial" panose="020B0604020202020204" pitchFamily="34" charset="0"/>
                <a:cs typeface="Consolas" panose="020B0609020204030204" pitchFamily="49" charset="0"/>
              </a:rPr>
              <a:t>      При изложении психического состояния лица, которому производится судебно-психиатрическая экспертиза, применяется описательный метод. В тех случаях, когда обследуемый употребляет слова и выражения, точно характеризующие его состояние и переживания, они должны быть приведены как прямая речь.</a:t>
            </a:r>
            <a:endParaRPr lang="ru-RU" altLang="ru-RU" sz="1500">
              <a:latin typeface="Consolas" panose="020B0609020204030204" pitchFamily="49" charset="0"/>
              <a:cs typeface="Consolas" panose="020B0609020204030204" pitchFamily="49" charset="0"/>
            </a:endParaRPr>
          </a:p>
          <a:p>
            <a:pPr algn="just">
              <a:lnSpc>
                <a:spcPct val="115000"/>
              </a:lnSpc>
              <a:spcBef>
                <a:spcPct val="0"/>
              </a:spcBef>
              <a:buFontTx/>
              <a:buNone/>
            </a:pPr>
            <a:r>
              <a:rPr lang="ru-RU" altLang="ru-RU" sz="1500">
                <a:solidFill>
                  <a:srgbClr val="000000"/>
                </a:solidFill>
                <a:latin typeface="Arial" panose="020B0604020202020204" pitchFamily="34" charset="0"/>
                <a:cs typeface="Consolas" panose="020B0609020204030204" pitchFamily="49" charset="0"/>
              </a:rPr>
              <a:t>       Судебно-психиатрические эксперты при наличии в материалах дела используют для дачи заключения письма лиц, в отношении которых производится судебно-психиатрическая экспертиза, их дневники, самоописания болезненных расстройств (описание своего состояния в письменном виде), различные виды их художественной творческой деятельности, а также сведения, полученные из дневников наблюдений медицинского персонала.</a:t>
            </a:r>
            <a:endParaRPr lang="ru-RU" altLang="ru-RU" sz="15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Прямоугольник 1">
            <a:extLst>
              <a:ext uri="{FF2B5EF4-FFF2-40B4-BE49-F238E27FC236}">
                <a16:creationId xmlns:a16="http://schemas.microsoft.com/office/drawing/2014/main" id="{DE6D9FD3-9F65-B740-B68D-68AD55741A09}"/>
              </a:ext>
            </a:extLst>
          </p:cNvPr>
          <p:cNvSpPr>
            <a:spLocks noChangeArrowheads="1"/>
          </p:cNvSpPr>
          <p:nvPr/>
        </p:nvSpPr>
        <p:spPr bwMode="auto">
          <a:xfrm>
            <a:off x="179388" y="188913"/>
            <a:ext cx="8785225" cy="11382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a:solidFill>
                  <a:srgbClr val="000000"/>
                </a:solidFill>
                <a:latin typeface="Arial" panose="020B0604020202020204" pitchFamily="34" charset="0"/>
                <a:cs typeface="Consolas" panose="020B0609020204030204" pitchFamily="49" charset="0"/>
              </a:rPr>
              <a:t>При наличии пароксизмальных состояний у лиц, в отношении которых производится судебно-психиатрическая экспертиза, описывается их длительность, внешние проявления (цианоз, наличие дополнительных движений) для уточнения характера патологии.</a:t>
            </a:r>
            <a:endParaRPr lang="ru-RU" altLang="ru-RU" sz="1700">
              <a:latin typeface="Consolas" panose="020B0609020204030204" pitchFamily="49" charset="0"/>
              <a:cs typeface="Consolas" panose="020B0609020204030204" pitchFamily="49" charset="0"/>
            </a:endParaRPr>
          </a:p>
        </p:txBody>
      </p:sp>
      <p:sp>
        <p:nvSpPr>
          <p:cNvPr id="484354" name="Прямоугольник 2">
            <a:extLst>
              <a:ext uri="{FF2B5EF4-FFF2-40B4-BE49-F238E27FC236}">
                <a16:creationId xmlns:a16="http://schemas.microsoft.com/office/drawing/2014/main" id="{E2F89080-449F-F541-ACB8-7301F355BB33}"/>
              </a:ext>
            </a:extLst>
          </p:cNvPr>
          <p:cNvSpPr>
            <a:spLocks noChangeArrowheads="1"/>
          </p:cNvSpPr>
          <p:nvPr/>
        </p:nvSpPr>
        <p:spPr bwMode="auto">
          <a:xfrm>
            <a:off x="179388" y="1412875"/>
            <a:ext cx="8785225" cy="2862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 </a:t>
            </a:r>
            <a:r>
              <a:rPr lang="ru-RU" altLang="ru-RU" sz="1800" b="1" u="sng">
                <a:solidFill>
                  <a:srgbClr val="000000"/>
                </a:solidFill>
                <a:latin typeface="Arial" panose="020B0604020202020204" pitchFamily="34" charset="0"/>
                <a:cs typeface="Consolas" panose="020B0609020204030204" pitchFamily="49" charset="0"/>
              </a:rPr>
              <a:t>Общий осмотр лица, в отношении которого назначена судебно-психиатрическая экспертиза, включает:</a:t>
            </a:r>
            <a:endParaRPr lang="ru-RU" altLang="ru-RU" sz="1100" b="1" u="sng">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1) выявление следов различных повреждений, в том числе самопорезов (с учетом их давности), расположение и особенности татуировок, если они имеются;</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2) осмотр волосистой части головы для выявления рубцов, шрамов после перенесенных травм;</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3) выявление следов инъекций различной давности, если они имеются;</a:t>
            </a:r>
            <a:endParaRPr lang="ru-RU" altLang="ru-RU" sz="1100">
              <a:latin typeface="Consolas" panose="020B0609020204030204" pitchFamily="49" charset="0"/>
              <a:cs typeface="Consolas" panose="020B0609020204030204" pitchFamily="49" charset="0"/>
            </a:endParaRPr>
          </a:p>
          <a:p>
            <a:pPr algn="just">
              <a:spcBef>
                <a:spcPct val="0"/>
              </a:spcBef>
              <a:buFontTx/>
              <a:buNone/>
            </a:pPr>
            <a:r>
              <a:rPr lang="ru-RU" altLang="ru-RU" sz="1800">
                <a:solidFill>
                  <a:srgbClr val="000000"/>
                </a:solidFill>
                <a:latin typeface="Arial" panose="020B0604020202020204" pitchFamily="34" charset="0"/>
                <a:cs typeface="Consolas" panose="020B0609020204030204" pitchFamily="49" charset="0"/>
              </a:rPr>
              <a:t>4) осмотр слизистой полости рта (рубцы, наличие следов прикусов, как следствие судорожных приступов).</a:t>
            </a:r>
            <a:endParaRPr lang="ru-RU" altLang="ru-RU" sz="1100">
              <a:latin typeface="Consolas" panose="020B0609020204030204" pitchFamily="49" charset="0"/>
              <a:cs typeface="Consolas" panose="020B0609020204030204" pitchFamily="49" charset="0"/>
            </a:endParaRPr>
          </a:p>
        </p:txBody>
      </p:sp>
      <p:sp>
        <p:nvSpPr>
          <p:cNvPr id="484355" name="Прямоугольник 3">
            <a:extLst>
              <a:ext uri="{FF2B5EF4-FFF2-40B4-BE49-F238E27FC236}">
                <a16:creationId xmlns:a16="http://schemas.microsoft.com/office/drawing/2014/main" id="{1DA3FB1D-3209-C44F-A0AA-5A880CD8F40F}"/>
              </a:ext>
            </a:extLst>
          </p:cNvPr>
          <p:cNvSpPr>
            <a:spLocks noChangeArrowheads="1"/>
          </p:cNvSpPr>
          <p:nvPr/>
        </p:nvSpPr>
        <p:spPr bwMode="auto">
          <a:xfrm>
            <a:off x="179388" y="4360863"/>
            <a:ext cx="8785225"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u="sng">
                <a:solidFill>
                  <a:srgbClr val="000000"/>
                </a:solidFill>
                <a:latin typeface="Arial" panose="020B0604020202020204" pitchFamily="34" charset="0"/>
                <a:cs typeface="Consolas" panose="020B0609020204030204" pitchFamily="49" charset="0"/>
              </a:rPr>
              <a:t>Исследование соматического состояния по органам и системам с учетом предъявляемых жалоб и наличия соматических заболеваний в анамнезе включает:</a:t>
            </a:r>
            <a:endParaRPr lang="ru-RU" altLang="ru-RU" sz="1100" b="1" u="sng">
              <a:latin typeface="Consolas" panose="020B0609020204030204" pitchFamily="49" charset="0"/>
              <a:cs typeface="Consolas" panose="020B0609020204030204" pitchFamily="49" charset="0"/>
            </a:endParaRPr>
          </a:p>
          <a:p>
            <a:pP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1) перкуссию и аускультативное исследование органов дыхания;</a:t>
            </a:r>
            <a:endParaRPr lang="ru-RU" altLang="ru-RU" sz="1100">
              <a:latin typeface="Consolas" panose="020B0609020204030204" pitchFamily="49" charset="0"/>
              <a:cs typeface="Consolas" panose="020B0609020204030204" pitchFamily="49" charset="0"/>
            </a:endParaRPr>
          </a:p>
          <a:p>
            <a:pP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2) исследование сердечно-сосудистой системы (аускультация, измерение артериального давления, частоты пульса);</a:t>
            </a:r>
            <a:endParaRPr lang="ru-RU" altLang="ru-RU" sz="1100">
              <a:latin typeface="Consolas" panose="020B0609020204030204" pitchFamily="49" charset="0"/>
              <a:cs typeface="Consolas" panose="020B0609020204030204" pitchFamily="49" charset="0"/>
            </a:endParaRPr>
          </a:p>
          <a:p>
            <a:pPr>
              <a:spcBef>
                <a:spcPct val="0"/>
              </a:spcBef>
              <a:buFontTx/>
              <a:buNone/>
            </a:pPr>
            <a:r>
              <a:rPr lang="ru-RU" altLang="ru-RU" sz="1800">
                <a:solidFill>
                  <a:srgbClr val="000000"/>
                </a:solidFill>
                <a:latin typeface="Arial" panose="020B0604020202020204" pitchFamily="34" charset="0"/>
                <a:cs typeface="Consolas" panose="020B0609020204030204" pitchFamily="49" charset="0"/>
              </a:rPr>
              <a:t>3) исследование органов пищеварения (пальпация живота, выявление увеличения печени, если оно имеется).</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Прямоугольник 1">
            <a:extLst>
              <a:ext uri="{FF2B5EF4-FFF2-40B4-BE49-F238E27FC236}">
                <a16:creationId xmlns:a16="http://schemas.microsoft.com/office/drawing/2014/main" id="{71FA1BC1-B1FF-9949-90D2-3A6FBA5093B4}"/>
              </a:ext>
            </a:extLst>
          </p:cNvPr>
          <p:cNvSpPr>
            <a:spLocks noChangeArrowheads="1"/>
          </p:cNvSpPr>
          <p:nvPr/>
        </p:nvSpPr>
        <p:spPr bwMode="auto">
          <a:xfrm>
            <a:off x="179388" y="188913"/>
            <a:ext cx="8785225" cy="2400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sz="1500">
                <a:solidFill>
                  <a:srgbClr val="000000"/>
                </a:solidFill>
                <a:latin typeface="Arial" panose="020B0604020202020204" pitchFamily="34" charset="0"/>
                <a:cs typeface="Consolas" panose="020B0609020204030204" pitchFamily="49" charset="0"/>
              </a:rPr>
              <a:t> </a:t>
            </a:r>
            <a:r>
              <a:rPr lang="ru-RU" altLang="ru-RU" sz="1500" b="1" u="sng">
                <a:solidFill>
                  <a:srgbClr val="000000"/>
                </a:solidFill>
                <a:latin typeface="Arial" panose="020B0604020202020204" pitchFamily="34" charset="0"/>
                <a:cs typeface="Consolas" panose="020B0609020204030204" pitchFamily="49" charset="0"/>
              </a:rPr>
              <a:t>При неврологическом обследовании определяются:</a:t>
            </a:r>
            <a:endParaRPr lang="ru-RU" altLang="ru-RU" sz="1500">
              <a:solidFill>
                <a:srgbClr val="000000"/>
              </a:solidFill>
              <a:latin typeface="Arial" panose="020B0604020202020204" pitchFamily="34" charset="0"/>
              <a:cs typeface="Consolas" panose="020B0609020204030204" pitchFamily="49" charset="0"/>
            </a:endParaRPr>
          </a:p>
          <a:p>
            <a:pP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1) расстройства функции черепно-мозговых нервов;</a:t>
            </a:r>
            <a:endParaRPr lang="ru-RU" altLang="ru-RU" sz="1500">
              <a:latin typeface="Consolas" panose="020B0609020204030204" pitchFamily="49" charset="0"/>
              <a:cs typeface="Consolas" panose="020B0609020204030204" pitchFamily="49" charset="0"/>
            </a:endParaRPr>
          </a:p>
          <a:p>
            <a:pP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2) сухожильные и периостальные рефлексы, их изменения, наличие патологических рефлексов, объем произвольных движений, наличие параличей, порезов конечностей;</a:t>
            </a:r>
            <a:endParaRPr lang="ru-RU" altLang="ru-RU" sz="1500">
              <a:latin typeface="Consolas" panose="020B0609020204030204" pitchFamily="49" charset="0"/>
              <a:cs typeface="Consolas" panose="020B0609020204030204" pitchFamily="49" charset="0"/>
            </a:endParaRPr>
          </a:p>
          <a:p>
            <a:pP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3) экстрапирамидные нарушения (картина гипокинеза, гиперкинеза, нарушения мышечного тонуса, наличие различных гиперкинезов, тремор, миоклонии);</a:t>
            </a:r>
            <a:endParaRPr lang="ru-RU" altLang="ru-RU" sz="1500">
              <a:latin typeface="Consolas" panose="020B0609020204030204" pitchFamily="49" charset="0"/>
              <a:cs typeface="Consolas" panose="020B0609020204030204" pitchFamily="49" charset="0"/>
            </a:endParaRPr>
          </a:p>
          <a:p>
            <a:pP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4) мозжечковая патология и расстройства координации движения, отмечаются расстройства речи, изменения почерка, нистагм;</a:t>
            </a:r>
            <a:endParaRPr lang="ru-RU" altLang="ru-RU" sz="1500">
              <a:latin typeface="Consolas" panose="020B0609020204030204" pitchFamily="49" charset="0"/>
              <a:cs typeface="Consolas" panose="020B0609020204030204" pitchFamily="49" charset="0"/>
            </a:endParaRPr>
          </a:p>
          <a:p>
            <a:pP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5) чувствительность и ее нарушения;</a:t>
            </a:r>
            <a:endParaRPr lang="ru-RU" altLang="ru-RU" sz="1500">
              <a:latin typeface="Consolas" panose="020B0609020204030204" pitchFamily="49" charset="0"/>
              <a:cs typeface="Consolas" panose="020B0609020204030204" pitchFamily="49" charset="0"/>
            </a:endParaRPr>
          </a:p>
          <a:p>
            <a:pPr>
              <a:spcBef>
                <a:spcPct val="0"/>
              </a:spcBef>
              <a:buFontTx/>
              <a:buNone/>
            </a:pPr>
            <a:r>
              <a:rPr lang="ru-RU" altLang="ru-RU" sz="1500">
                <a:solidFill>
                  <a:srgbClr val="000000"/>
                </a:solidFill>
                <a:latin typeface="Arial" panose="020B0604020202020204" pitchFamily="34" charset="0"/>
                <a:cs typeface="Consolas" panose="020B0609020204030204" pitchFamily="49" charset="0"/>
              </a:rPr>
              <a:t>6) расстройства функции вегетативной нервной системы.</a:t>
            </a:r>
            <a:endParaRPr lang="ru-RU" altLang="ru-RU" sz="1500">
              <a:latin typeface="Consolas" panose="020B0609020204030204" pitchFamily="49" charset="0"/>
              <a:cs typeface="Consolas" panose="020B0609020204030204" pitchFamily="49" charset="0"/>
            </a:endParaRPr>
          </a:p>
        </p:txBody>
      </p:sp>
      <p:sp>
        <p:nvSpPr>
          <p:cNvPr id="485378" name="Прямоугольник 1">
            <a:extLst>
              <a:ext uri="{FF2B5EF4-FFF2-40B4-BE49-F238E27FC236}">
                <a16:creationId xmlns:a16="http://schemas.microsoft.com/office/drawing/2014/main" id="{DBA29F55-58EC-7C46-BD43-7E9155C5C081}"/>
              </a:ext>
            </a:extLst>
          </p:cNvPr>
          <p:cNvSpPr>
            <a:spLocks noChangeArrowheads="1"/>
          </p:cNvSpPr>
          <p:nvPr/>
        </p:nvSpPr>
        <p:spPr bwMode="auto">
          <a:xfrm>
            <a:off x="179388" y="2708275"/>
            <a:ext cx="8785225" cy="2447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ru-RU">
                <a:solidFill>
                  <a:srgbClr val="000000"/>
                </a:solidFill>
                <a:cs typeface="Consolas" panose="020B0609020204030204" pitchFamily="49" charset="0"/>
              </a:rPr>
              <a:t>    </a:t>
            </a:r>
            <a:r>
              <a:rPr lang="ru-RU" altLang="ru-RU" sz="1500" b="1" u="sng">
                <a:solidFill>
                  <a:srgbClr val="000000"/>
                </a:solidFill>
                <a:cs typeface="Consolas" panose="020B0609020204030204" pitchFamily="49" charset="0"/>
              </a:rPr>
              <a:t>При необходимости уточнения неврологического диагноза проводятся дополнительные методы обследования:</a:t>
            </a:r>
            <a:endParaRPr lang="ru-RU" altLang="ru-RU" sz="1500" b="1" u="sng">
              <a:latin typeface="Consolas" panose="020B0609020204030204" pitchFamily="49" charset="0"/>
              <a:cs typeface="Consolas" panose="020B0609020204030204" pitchFamily="49" charset="0"/>
            </a:endParaRPr>
          </a:p>
          <a:p>
            <a:pPr algn="just"/>
            <a:r>
              <a:rPr lang="ru-RU" altLang="ru-RU" sz="1500">
                <a:solidFill>
                  <a:srgbClr val="000000"/>
                </a:solidFill>
                <a:cs typeface="Consolas" panose="020B0609020204030204" pitchFamily="49" charset="0"/>
              </a:rPr>
              <a:t>1) эхо - и электроэнцефалографические исследования, позволяющие констатировать снижение порога судорожной готовности, эпилептической активности, а также регистрировать косвенные признаки органического поражения головного мозга и внутричерепной гипертензии, размеров желудочков мозга;</a:t>
            </a:r>
            <a:endParaRPr lang="ru-RU" altLang="ru-RU" sz="1500">
              <a:latin typeface="Consolas" panose="020B0609020204030204" pitchFamily="49" charset="0"/>
              <a:cs typeface="Consolas" panose="020B0609020204030204" pitchFamily="49" charset="0"/>
            </a:endParaRPr>
          </a:p>
          <a:p>
            <a:pPr algn="just"/>
            <a:r>
              <a:rPr lang="ru-RU" altLang="ru-RU" sz="1500">
                <a:solidFill>
                  <a:srgbClr val="000000"/>
                </a:solidFill>
                <a:cs typeface="Consolas" panose="020B0609020204030204" pitchFamily="49" charset="0"/>
              </a:rPr>
              <a:t>2) реоэнцефалографическое исследование, отражающее состояние сосудистой системы мозга (за счет каротидного и вертебрального бассейнов кровоснабжения);</a:t>
            </a:r>
            <a:endParaRPr lang="ru-RU" altLang="ru-RU" sz="1500">
              <a:latin typeface="Consolas" panose="020B0609020204030204" pitchFamily="49" charset="0"/>
              <a:cs typeface="Consolas" panose="020B0609020204030204" pitchFamily="49" charset="0"/>
            </a:endParaRPr>
          </a:p>
          <a:p>
            <a:pPr algn="just"/>
            <a:r>
              <a:rPr lang="ru-RU" altLang="ru-RU" sz="1500">
                <a:solidFill>
                  <a:srgbClr val="000000"/>
                </a:solidFill>
                <a:cs typeface="Consolas" panose="020B0609020204030204" pitchFamily="49" charset="0"/>
              </a:rPr>
              <a:t>3) консультация окулиста (определение состояния глазного днаявление признаков сосудистого органического поражения головного мозга)</a:t>
            </a:r>
            <a:endParaRPr lang="ru-RU" altLang="ru-RU" sz="1500">
              <a:latin typeface="Consolas" panose="020B0609020204030204" pitchFamily="49" charset="0"/>
              <a:cs typeface="Consolas" panose="020B0609020204030204" pitchFamily="49" charset="0"/>
            </a:endParaRPr>
          </a:p>
        </p:txBody>
      </p:sp>
      <p:sp>
        <p:nvSpPr>
          <p:cNvPr id="485379" name="Прямоугольник 2">
            <a:extLst>
              <a:ext uri="{FF2B5EF4-FFF2-40B4-BE49-F238E27FC236}">
                <a16:creationId xmlns:a16="http://schemas.microsoft.com/office/drawing/2014/main" id="{9EF4A164-01DB-F448-B3AB-9F518256EA26}"/>
              </a:ext>
            </a:extLst>
          </p:cNvPr>
          <p:cNvSpPr>
            <a:spLocks noChangeArrowheads="1"/>
          </p:cNvSpPr>
          <p:nvPr/>
        </p:nvSpPr>
        <p:spPr bwMode="auto">
          <a:xfrm>
            <a:off x="179388" y="5294313"/>
            <a:ext cx="8785225" cy="1355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itchFamily="2" charset="2"/>
              <a:buChar char="Ø"/>
            </a:pPr>
            <a:r>
              <a:rPr lang="ru-RU" altLang="ru-RU" sz="1600">
                <a:solidFill>
                  <a:srgbClr val="000000"/>
                </a:solidFill>
                <a:cs typeface="Consolas" panose="020B0609020204030204" pitchFamily="49" charset="0"/>
              </a:rPr>
              <a:t>По результатам судебно-психиатрической экспертизы производится оценка результатов проведенных судебно-психиатрических экспертных исследований с обоснованием выводов судебно-психиатрических экспертов.</a:t>
            </a:r>
            <a:endParaRPr lang="ru-RU" altLang="ru-RU" sz="1600">
              <a:latin typeface="Consolas" panose="020B0609020204030204" pitchFamily="49" charset="0"/>
              <a:cs typeface="Consolas" panose="020B0609020204030204" pitchFamily="49" charset="0"/>
            </a:endParaRPr>
          </a:p>
          <a:p>
            <a:pPr algn="just">
              <a:buFont typeface="Wingdings" pitchFamily="2" charset="2"/>
              <a:buChar char="Ø"/>
            </a:pPr>
            <a:r>
              <a:rPr lang="ru-RU" altLang="ru-RU" sz="1600">
                <a:solidFill>
                  <a:srgbClr val="000000"/>
                </a:solidFill>
                <a:cs typeface="Consolas" panose="020B0609020204030204" pitchFamily="49" charset="0"/>
              </a:rPr>
              <a:t>Отдельно формулируются выводы, содержащие конкретные ответы на поставленные перед судебными экспертами вопросы</a:t>
            </a:r>
            <a:r>
              <a:rPr lang="ru-RU" altLang="ru-RU">
                <a:solidFill>
                  <a:srgbClr val="000000"/>
                </a:solidFill>
                <a:cs typeface="Consolas" panose="020B0609020204030204" pitchFamily="49" charset="0"/>
              </a:rPr>
              <a:t>.</a:t>
            </a:r>
            <a:endParaRPr lang="ru-RU" altLang="ru-RU" sz="1100">
              <a:latin typeface="Consolas" panose="020B0609020204030204" pitchFamily="49" charset="0"/>
              <a:cs typeface="Consolas" panose="020B0609020204030204" pitchFamily="49" charset="0"/>
            </a:endParaRPr>
          </a:p>
        </p:txBody>
      </p:sp>
    </p:spTree>
  </p:cSld>
  <p:clrMapOvr>
    <a:masterClrMapping/>
  </p:clrMapOvr>
  <p:transition>
    <p:wipe dir="r"/>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61CDE7A-FF3E-6D44-97A6-6209BDE1EAE7}"/>
              </a:ext>
            </a:extLst>
          </p:cNvPr>
          <p:cNvSpPr/>
          <p:nvPr/>
        </p:nvSpPr>
        <p:spPr>
          <a:xfrm>
            <a:off x="642938" y="1071563"/>
            <a:ext cx="7929562" cy="5755422"/>
          </a:xfrm>
          <a:prstGeom prst="rect">
            <a:avLst/>
          </a:prstGeom>
          <a:solidFill>
            <a:schemeClr val="bg1"/>
          </a:solidFill>
        </p:spPr>
        <p:txBody>
          <a:bodyPr>
            <a:spAutoFit/>
          </a:bodyPr>
          <a:lstStyle/>
          <a:p>
            <a:pPr algn="ctr">
              <a:defRPr/>
            </a:pPr>
            <a:r>
              <a:rPr lang="ru-RU" sz="1600" b="1" dirty="0">
                <a:solidFill>
                  <a:srgbClr val="000000"/>
                </a:solidFill>
                <a:latin typeface="Arial" charset="0"/>
                <a:cs typeface="Arial" charset="0"/>
              </a:rPr>
              <a:t>Нормативно-правовые акты</a:t>
            </a:r>
          </a:p>
          <a:p>
            <a:pPr algn="ctr">
              <a:defRPr/>
            </a:pPr>
            <a:endParaRPr lang="ru-RU" sz="1600" b="1" dirty="0">
              <a:solidFill>
                <a:srgbClr val="000000"/>
              </a:solidFill>
              <a:latin typeface="Arial" charset="0"/>
              <a:cs typeface="Arial" charset="0"/>
            </a:endParaRPr>
          </a:p>
          <a:p>
            <a:pPr marL="538163" indent="-269875" algn="just">
              <a:buFont typeface="+mj-lt"/>
              <a:buAutoNum type="arabicPeriod"/>
              <a:tabLst>
                <a:tab pos="538163" algn="l"/>
              </a:tabLst>
              <a:defRPr/>
            </a:pPr>
            <a:r>
              <a:rPr lang="ru-RU" sz="1200" dirty="0">
                <a:latin typeface="Arial" charset="0"/>
              </a:rPr>
              <a:t>Кодекс Республики Казахстан об административных правонарушениях </a:t>
            </a:r>
            <a:r>
              <a:rPr lang="ru-RU" sz="1200" i="1" dirty="0"/>
              <a:t>(с </a:t>
            </a:r>
            <a:r>
              <a:rPr lang="ru-RU" sz="1200" i="1" dirty="0">
                <a:hlinkClick r:id="rId2" tooltip="Кодекс Республики Казахстан об административных правонарушениях от 5 июля 2014 года № 235-V (с изменениями и дополнениями по состоянию на 16.05.2020 г.)">
                  <a:extLst>
                    <a:ext uri="{A12FA001-AC4F-418D-AE19-62706E023703}">
                      <ahyp:hlinkClr xmlns:ahyp="http://schemas.microsoft.com/office/drawing/2018/hyperlinkcolor" val="tx"/>
                    </a:ext>
                  </a:extLst>
                </a:hlinkClick>
              </a:rPr>
              <a:t>изменениями и дополнениями</a:t>
            </a:r>
            <a:r>
              <a:rPr lang="ru-RU" sz="1200" i="1" dirty="0"/>
              <a:t> по состоянию на 16.05.2020 г.) </a:t>
            </a:r>
            <a:r>
              <a:rPr lang="ru-RU" sz="1200" dirty="0">
                <a:latin typeface="Arial" charset="0"/>
              </a:rPr>
              <a:t>// </a:t>
            </a:r>
            <a:r>
              <a:rPr lang="ru-RU" sz="1200" dirty="0">
                <a:latin typeface="Arial" charset="0"/>
                <a:hlinkClick r:id="rId3">
                  <a:extLst>
                    <a:ext uri="{A12FA001-AC4F-418D-AE19-62706E023703}">
                      <ahyp:hlinkClr xmlns:ahyp="http://schemas.microsoft.com/office/drawing/2018/hyperlinkcolor" val="tx"/>
                    </a:ext>
                  </a:extLst>
                </a:hlinkClick>
              </a:rPr>
              <a:t>https://online.zakon.kz/Document/doc_id=31577399</a:t>
            </a:r>
            <a:endParaRPr lang="ru-RU" sz="1200" dirty="0">
              <a:latin typeface="Arial" charset="0"/>
            </a:endParaRPr>
          </a:p>
          <a:p>
            <a:pPr marL="496888" indent="-228600" algn="just">
              <a:buFont typeface="+mj-lt"/>
              <a:buAutoNum type="arabicPeriod"/>
              <a:defRPr/>
            </a:pPr>
            <a:r>
              <a:rPr lang="ru-RU" sz="1200" dirty="0">
                <a:latin typeface="Arial" charset="0"/>
              </a:rPr>
              <a:t>Гражданский процессуальный кодекс Республики Казахстан </a:t>
            </a:r>
            <a:r>
              <a:rPr lang="ru-RU" sz="1200" i="1" dirty="0"/>
              <a:t>(с </a:t>
            </a:r>
            <a:r>
              <a:rPr lang="ru-RU" sz="1200" i="1" dirty="0">
                <a:hlinkClick r:id="rId4" tooltip="Гражданский кодекс Республики Казахстан (Особенная часть) от 1 июля 1999 года № 409-I (с изменениями и дополнениями по состоянию на 10.01.2020 г.)">
                  <a:extLst>
                    <a:ext uri="{A12FA001-AC4F-418D-AE19-62706E023703}">
                      <ahyp:hlinkClr xmlns:ahyp="http://schemas.microsoft.com/office/drawing/2018/hyperlinkcolor" val="tx"/>
                    </a:ext>
                  </a:extLst>
                </a:hlinkClick>
              </a:rPr>
              <a:t>изменениями и дополнениями</a:t>
            </a:r>
            <a:r>
              <a:rPr lang="ru-RU" sz="1200" i="1" dirty="0"/>
              <a:t> по состоянию на 10.01.2020 г.)</a:t>
            </a:r>
            <a:r>
              <a:rPr lang="ru-RU" sz="1200" cap="all" dirty="0">
                <a:latin typeface="Arial" charset="0"/>
              </a:rPr>
              <a:t> // </a:t>
            </a:r>
            <a:r>
              <a:rPr lang="ru-RU" sz="1200" dirty="0">
                <a:latin typeface="Arial" charset="0"/>
                <a:hlinkClick r:id="rId5">
                  <a:extLst>
                    <a:ext uri="{A12FA001-AC4F-418D-AE19-62706E023703}">
                      <ahyp:hlinkClr xmlns:ahyp="http://schemas.microsoft.com/office/drawing/2018/hyperlinkcolor" val="tx"/>
                    </a:ext>
                  </a:extLst>
                </a:hlinkClick>
              </a:rPr>
              <a:t>https://online.zakon.kz/document/doc_id=34329053</a:t>
            </a:r>
            <a:endParaRPr lang="ru-RU" sz="1200" dirty="0">
              <a:latin typeface="Arial" charset="0"/>
            </a:endParaRPr>
          </a:p>
          <a:p>
            <a:pPr marL="496888" indent="-228600" algn="just">
              <a:buFont typeface="+mj-lt"/>
              <a:buAutoNum type="arabicPeriod"/>
              <a:defRPr/>
            </a:pPr>
            <a:r>
              <a:rPr lang="ru-RU" sz="1200" cap="all" dirty="0">
                <a:latin typeface="Arial" charset="0"/>
              </a:rPr>
              <a:t>У</a:t>
            </a:r>
            <a:r>
              <a:rPr lang="ru-RU" sz="1200" dirty="0">
                <a:latin typeface="Arial" charset="0"/>
              </a:rPr>
              <a:t>головно-процессуальный кодекс Республики Казахстан</a:t>
            </a:r>
            <a:r>
              <a:rPr lang="ru-RU" sz="1200" b="1" dirty="0">
                <a:latin typeface="Arial" charset="0"/>
              </a:rPr>
              <a:t> </a:t>
            </a:r>
            <a:r>
              <a:rPr lang="ru-RU" sz="1200" i="1" dirty="0"/>
              <a:t>(с </a:t>
            </a:r>
            <a:r>
              <a:rPr lang="ru-RU" sz="1200" i="1" dirty="0">
                <a:hlinkClick r:id="rId6" tooltip="Уголовно-процессуальный кодекс Республики Казахстан от 4 июля 2014 года № 231-V (с изменениями и дополнениями по состоянию на 04.05.2020 г.)">
                  <a:extLst>
                    <a:ext uri="{A12FA001-AC4F-418D-AE19-62706E023703}">
                      <ahyp:hlinkClr xmlns:ahyp="http://schemas.microsoft.com/office/drawing/2018/hyperlinkcolor" val="tx"/>
                    </a:ext>
                  </a:extLst>
                </a:hlinkClick>
              </a:rPr>
              <a:t>изменениями и дополнениями</a:t>
            </a:r>
            <a:r>
              <a:rPr lang="ru-RU" sz="1200" i="1" dirty="0"/>
              <a:t> по состоянию на 04.05.2020 г.) </a:t>
            </a:r>
            <a:r>
              <a:rPr lang="ru-RU" sz="1200" dirty="0">
                <a:latin typeface="Arial" charset="0"/>
              </a:rPr>
              <a:t>// https://online.zakon.kz/Document/doc_id=31575852#pos=0;0 </a:t>
            </a:r>
          </a:p>
          <a:p>
            <a:pPr marL="496888" indent="-228600" algn="just">
              <a:buFont typeface="+mj-lt"/>
              <a:buAutoNum type="arabicPeriod"/>
              <a:defRPr/>
            </a:pPr>
            <a:r>
              <a:rPr lang="ru-RU" sz="1200" dirty="0">
                <a:latin typeface="Arial" charset="0"/>
              </a:rPr>
              <a:t>Закон Республики Казахстан «О судебно-экспертной деятельности</a:t>
            </a:r>
            <a:r>
              <a:rPr lang="ru-RU" sz="1200" b="1" dirty="0">
                <a:latin typeface="Arial" charset="0"/>
                <a:hlinkClick r:id="rId7" tooltip="Уголовно-процессуальный кодекс Республики Казахстан от 4 июля 2014 года № 231-V (с изменениями и дополнениями по состоянию на 11.07.2017 г.)">
                  <a:extLst>
                    <a:ext uri="{A12FA001-AC4F-418D-AE19-62706E023703}">
                      <ahyp:hlinkClr xmlns:ahyp="http://schemas.microsoft.com/office/drawing/2018/hyperlinkcolor" val="tx"/>
                    </a:ext>
                  </a:extLst>
                </a:hlinkClick>
              </a:rPr>
              <a:t>»  </a:t>
            </a:r>
            <a:r>
              <a:rPr lang="ru-RU" sz="1200" dirty="0">
                <a:latin typeface="Arial" charset="0"/>
                <a:hlinkClick r:id="rId7" tooltip="Уголовно-процессуальный кодекс Республики Казахстан от 4 июля 2014 года № 231-V (с изменениями и дополнениями по состоянию на 11.07.2017 г.)">
                  <a:extLst>
                    <a:ext uri="{A12FA001-AC4F-418D-AE19-62706E023703}">
                      <ahyp:hlinkClr xmlns:ahyp="http://schemas.microsoft.com/office/drawing/2018/hyperlinkcolor" val="tx"/>
                    </a:ext>
                  </a:extLst>
                </a:hlinkClick>
              </a:rPr>
              <a:t>с изменениями от 18.04.2017 г.) </a:t>
            </a:r>
            <a:r>
              <a:rPr lang="ru-RU" sz="1200" dirty="0">
                <a:latin typeface="Arial" charset="0"/>
              </a:rPr>
              <a:t>//      https://online.zakon.kz/document/?doc_id=37215312</a:t>
            </a:r>
          </a:p>
          <a:p>
            <a:pPr marL="496888" indent="-228600" algn="just">
              <a:buFont typeface="+mj-lt"/>
              <a:buAutoNum type="arabicPeriod"/>
              <a:defRPr/>
            </a:pPr>
            <a:r>
              <a:rPr lang="ru-RU" sz="1200" dirty="0">
                <a:latin typeface="Arial" charset="0"/>
              </a:rPr>
              <a:t>О судебной экспертизе по уголовным делам</a:t>
            </a:r>
            <a:r>
              <a:rPr lang="ru-RU" sz="1200" b="1" dirty="0">
                <a:latin typeface="Arial" charset="0"/>
              </a:rPr>
              <a:t>. </a:t>
            </a:r>
            <a:r>
              <a:rPr lang="ru-RU" sz="1200" dirty="0">
                <a:latin typeface="Arial" charset="0"/>
              </a:rPr>
              <a:t>Нормативное постановление Верховного Суда Республики Казахстан от 26 ноября 2004 года N 16 // http://adilet.zan.kz/rus/docs/p04000016s_</a:t>
            </a:r>
          </a:p>
          <a:p>
            <a:pPr marL="496888" indent="-228600" algn="just">
              <a:buFont typeface="+mj-lt"/>
              <a:buAutoNum type="arabicPeriod"/>
              <a:defRPr/>
            </a:pPr>
            <a:r>
              <a:rPr lang="ru-RU" sz="1200" dirty="0">
                <a:latin typeface="Arial" charset="0"/>
              </a:rPr>
              <a:t>О некоторых вопросах судебной экспертизы.</a:t>
            </a:r>
            <a:r>
              <a:rPr lang="ru-RU" sz="1200" b="1" dirty="0">
                <a:latin typeface="Arial" charset="0"/>
                <a:hlinkClick r:id="rId7" tooltip="Уголовно-процессуальный кодекс Республики Казахстан от 4 июля 2014 года № 231-V (с изменениями и дополнениями по состоянию на 11.07.2017 г.)">
                  <a:extLst>
                    <a:ext uri="{A12FA001-AC4F-418D-AE19-62706E023703}">
                      <ahyp:hlinkClr xmlns:ahyp="http://schemas.microsoft.com/office/drawing/2018/hyperlinkcolor" val="tx"/>
                    </a:ext>
                  </a:extLst>
                </a:hlinkClick>
              </a:rPr>
              <a:t> </a:t>
            </a:r>
            <a:r>
              <a:rPr lang="ru-RU" sz="1200" dirty="0">
                <a:latin typeface="Arial" charset="0"/>
                <a:hlinkClick r:id="rId7" tooltip="Уголовно-процессуальный кодекс Республики Казахстан от 4 июля 2014 года № 231-V (с изменениями и дополнениями по состоянию на 11.07.2017 г.)">
                  <a:extLst>
                    <a:ext uri="{A12FA001-AC4F-418D-AE19-62706E023703}">
                      <ahyp:hlinkClr xmlns:ahyp="http://schemas.microsoft.com/office/drawing/2018/hyperlinkcolor" val="tx"/>
                    </a:ext>
                  </a:extLst>
                </a:hlinkClick>
              </a:rPr>
              <a:t>Постановление Правительства Республики Казахстан от 30 декабря 2014 года № 1403 // http://www.sudexpert.adilet.gov.kz/ru/pages/normativnye-pravovye-akty-reguliruyushchie-sudebno-ekspertnuyu-deyatelnost</a:t>
            </a:r>
          </a:p>
          <a:p>
            <a:pPr marL="496888" indent="-228600">
              <a:buFont typeface="+mj-lt"/>
              <a:buAutoNum type="arabicPeriod"/>
              <a:defRPr/>
            </a:pPr>
            <a:r>
              <a:rPr lang="ru-RU" sz="1200" dirty="0"/>
              <a:t>Правила организации и производства судебных экспертиз и исследований в органах судебной экспертизы Утверждены приказом Министра юстиции Республики Казахстан от 27 апреля 2017года № 484 / </a:t>
            </a:r>
            <a:r>
              <a:rPr lang="en-US" sz="1200" dirty="0">
                <a:hlinkClick r:id="rId8">
                  <a:extLst>
                    <a:ext uri="{A12FA001-AC4F-418D-AE19-62706E023703}">
                      <ahyp:hlinkClr xmlns:ahyp="http://schemas.microsoft.com/office/drawing/2018/hyperlinkcolor" val="tx"/>
                    </a:ext>
                  </a:extLst>
                </a:hlinkClick>
              </a:rPr>
              <a:t>https://online.zakon.kz/document/?doc_id=35741208#pos=0;0</a:t>
            </a:r>
            <a:endParaRPr lang="ru-RU" sz="1200" dirty="0"/>
          </a:p>
          <a:p>
            <a:pPr marL="496888" indent="-228600">
              <a:buFont typeface="+mj-lt"/>
              <a:buAutoNum type="arabicPeriod"/>
              <a:defRPr/>
            </a:pPr>
            <a:r>
              <a:rPr lang="ru-RU" sz="1200" dirty="0">
                <a:latin typeface="Arial" charset="0"/>
              </a:rPr>
              <a:t>Об утверждении правил разработки, апробирования и внедрения методик судебно-экспертных исследований</a:t>
            </a:r>
            <a:r>
              <a:rPr lang="ru-RU" sz="1200" b="1" dirty="0">
                <a:latin typeface="Arial" charset="0"/>
                <a:hlinkClick r:id="rId7" tooltip="Уголовно-процессуальный кодекс Республики Казахстан от 4 июля 2014 года № 231-V (с изменениями и дополнениями по состоянию на 11.07.2017 г.)">
                  <a:extLst>
                    <a:ext uri="{A12FA001-AC4F-418D-AE19-62706E023703}">
                      <ahyp:hlinkClr xmlns:ahyp="http://schemas.microsoft.com/office/drawing/2018/hyperlinkcolor" val="tx"/>
                    </a:ext>
                  </a:extLst>
                </a:hlinkClick>
              </a:rPr>
              <a:t>. </a:t>
            </a:r>
            <a:r>
              <a:rPr lang="ru-RU" sz="1200" dirty="0">
                <a:latin typeface="Arial" charset="0"/>
                <a:hlinkClick r:id="rId7" tooltip="Уголовно-процессуальный кодекс Республики Казахстан от 4 июля 2014 года № 231-V (с изменениями и дополнениями по состоянию на 11.07.2017 г.)">
                  <a:extLst>
                    <a:ext uri="{A12FA001-AC4F-418D-AE19-62706E023703}">
                      <ahyp:hlinkClr xmlns:ahyp="http://schemas.microsoft.com/office/drawing/2018/hyperlinkcolor" val="tx"/>
                    </a:ext>
                  </a:extLst>
                </a:hlinkClick>
              </a:rPr>
              <a:t>Новый Приказ и.о. Министра юстиции Республики Казахстан от 30 марта 2015 года № 188. // http://www.sudexpert.adilet.gov.kz/ru/pages/normativnye-pravovye-akty-reguliruyushchie-sudebno-ekspertnuyu-deyatelnost Зарегистрирован в Министерстве юстиции Республики Казахстан 9 апреля 2015 года № 10660 </a:t>
            </a:r>
            <a:endParaRPr lang="ru-RU" sz="1200" dirty="0">
              <a:latin typeface="Arial" charset="0"/>
            </a:endParaRPr>
          </a:p>
          <a:p>
            <a:pPr marL="496888" indent="-228600">
              <a:buFont typeface="+mj-lt"/>
              <a:buAutoNum type="arabicPeriod"/>
              <a:defRPr/>
            </a:pPr>
            <a:r>
              <a:rPr lang="ru-RU" sz="1200" dirty="0">
                <a:latin typeface="Arial" charset="0"/>
              </a:rPr>
              <a:t>Правила формирования и использования Государственного реестра судебных экспертов Республики Казахстан. Утверждены приказом   Министра юстиции  Республики Казахстан  от 26 января 2015 года № 51 // </a:t>
            </a:r>
            <a:r>
              <a:rPr lang="ru-RU" sz="1200" u="sng" dirty="0">
                <a:latin typeface="Arial" charset="0"/>
                <a:hlinkClick r:id="rId9">
                  <a:extLst>
                    <a:ext uri="{A12FA001-AC4F-418D-AE19-62706E023703}">
                      <ahyp:hlinkClr xmlns:ahyp="http://schemas.microsoft.com/office/drawing/2018/hyperlinkcolor" val="tx"/>
                    </a:ext>
                  </a:extLst>
                </a:hlinkClick>
              </a:rPr>
              <a:t>http://www.sudexpert.adilet.gov.kz/ru</a:t>
            </a:r>
            <a:endParaRPr lang="ru-RU" sz="1200" u="sng" dirty="0">
              <a:latin typeface="Arial" charset="0"/>
              <a:hlinkClick r:id="rId7" tooltip="Уголовно-процессуальный кодекс Республики Казахстан от 4 июля 2014 года № 231-V (с изменениями и дополнениями по состоянию на 11.07.2017 г.)">
                <a:extLst>
                  <a:ext uri="{A12FA001-AC4F-418D-AE19-62706E023703}">
                    <ahyp:hlinkClr xmlns:ahyp="http://schemas.microsoft.com/office/drawing/2018/hyperlinkcolor" val="tx"/>
                  </a:ext>
                </a:extLst>
              </a:hlinkClick>
            </a:endParaRPr>
          </a:p>
          <a:p>
            <a:pPr marL="496888" indent="-228600">
              <a:buFont typeface="+mj-lt"/>
              <a:buAutoNum type="arabicPeriod"/>
              <a:defRPr/>
            </a:pPr>
            <a:endParaRPr lang="ru-RU" sz="1200" dirty="0"/>
          </a:p>
          <a:p>
            <a:pPr marL="268288">
              <a:defRPr/>
            </a:pPr>
            <a:br>
              <a:rPr lang="ru-RU" sz="1200" dirty="0"/>
            </a:br>
            <a:br>
              <a:rPr lang="ru-RU" sz="1200" dirty="0"/>
            </a:br>
            <a:endParaRPr lang="ru-RU" sz="1200" dirty="0">
              <a:latin typeface="Arial" charset="0"/>
            </a:endParaRPr>
          </a:p>
        </p:txBody>
      </p:sp>
      <p:sp>
        <p:nvSpPr>
          <p:cNvPr id="479234" name="Прямоугольник 2">
            <a:extLst>
              <a:ext uri="{FF2B5EF4-FFF2-40B4-BE49-F238E27FC236}">
                <a16:creationId xmlns:a16="http://schemas.microsoft.com/office/drawing/2014/main" id="{C4E548BB-972C-DE4C-9A8F-B172B4913BBD}"/>
              </a:ext>
            </a:extLst>
          </p:cNvPr>
          <p:cNvSpPr>
            <a:spLocks noChangeArrowheads="1"/>
          </p:cNvSpPr>
          <p:nvPr/>
        </p:nvSpPr>
        <p:spPr bwMode="auto">
          <a:xfrm>
            <a:off x="2857500" y="285750"/>
            <a:ext cx="357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cs typeface="Arial" panose="020B0604020202020204" pitchFamily="34" charset="0"/>
              </a:rPr>
              <a:t>Использованные источники </a:t>
            </a:r>
            <a:endParaRPr lang="ru-RU" altLang="ru-RU" sz="1800">
              <a:latin typeface="Arial" panose="020B0604020202020204" pitchFamily="34" charset="0"/>
            </a:endParaRPr>
          </a:p>
        </p:txBody>
      </p:sp>
    </p:spTree>
    <p:extLst>
      <p:ext uri="{BB962C8B-B14F-4D97-AF65-F5344CB8AC3E}">
        <p14:creationId xmlns:p14="http://schemas.microsoft.com/office/powerpoint/2010/main" val="3300623846"/>
      </p:ext>
    </p:extLst>
  </p:cSld>
  <p:clrMapOvr>
    <a:masterClrMapping/>
  </p:clrMapOvr>
  <p:transition>
    <p:wipe dir="r"/>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8938611-D6CC-9147-83CF-3AD863032C32}"/>
              </a:ext>
            </a:extLst>
          </p:cNvPr>
          <p:cNvSpPr/>
          <p:nvPr/>
        </p:nvSpPr>
        <p:spPr>
          <a:xfrm>
            <a:off x="928688" y="1357313"/>
            <a:ext cx="7429500" cy="4031873"/>
          </a:xfrm>
          <a:prstGeom prst="rect">
            <a:avLst/>
          </a:prstGeom>
          <a:ln>
            <a:solidFill>
              <a:schemeClr val="bg1"/>
            </a:solidFill>
          </a:ln>
        </p:spPr>
        <p:txBody>
          <a:bodyPr>
            <a:spAutoFit/>
          </a:bodyPr>
          <a:lstStyle/>
          <a:p>
            <a:pPr marL="342900" indent="-342900" algn="ctr">
              <a:defRPr/>
            </a:pPr>
            <a:r>
              <a:rPr lang="ru-RU" sz="1600" b="1" dirty="0">
                <a:latin typeface="Arial" charset="0"/>
              </a:rPr>
              <a:t>Литература:</a:t>
            </a:r>
          </a:p>
          <a:p>
            <a:pPr marL="342900" indent="-342900" algn="just">
              <a:defRPr/>
            </a:pPr>
            <a:endParaRPr lang="ru-RU" sz="1200" b="1" u="sng" dirty="0">
              <a:latin typeface="Arial" charset="0"/>
            </a:endParaRPr>
          </a:p>
          <a:p>
            <a:pPr marL="228600" indent="-228600" algn="just">
              <a:buFont typeface="+mj-lt"/>
              <a:buAutoNum type="arabicPeriod"/>
              <a:defRPr/>
            </a:pPr>
            <a:r>
              <a:rPr lang="ru-RU" sz="1200" i="1" dirty="0">
                <a:latin typeface="Arial" charset="0"/>
              </a:rPr>
              <a:t>Аверьянова Т.В.</a:t>
            </a:r>
            <a:r>
              <a:rPr lang="ru-RU" sz="1200" dirty="0">
                <a:latin typeface="Arial" charset="0"/>
              </a:rPr>
              <a:t> Судебная экспертиза. Курс общей теории. - М.: Норма, 2009.</a:t>
            </a:r>
            <a:r>
              <a:rPr lang="ru-RU" sz="1200" i="1" dirty="0">
                <a:latin typeface="Arial" charset="0"/>
              </a:rPr>
              <a:t> </a:t>
            </a:r>
          </a:p>
          <a:p>
            <a:pPr marL="228600" indent="-228600" algn="just">
              <a:buFont typeface="+mj-lt"/>
              <a:buAutoNum type="arabicPeriod"/>
              <a:defRPr/>
            </a:pPr>
            <a:r>
              <a:rPr lang="ru-RU" sz="1200" i="1" dirty="0">
                <a:latin typeface="Arial" charset="0"/>
              </a:rPr>
              <a:t>Жгенти О. В. </a:t>
            </a:r>
            <a:r>
              <a:rPr lang="ru-RU" sz="1200" dirty="0">
                <a:latin typeface="Arial" charset="0"/>
              </a:rPr>
              <a:t>Классификация судебных экспертиз, ее роль и значение // </a:t>
            </a:r>
            <a:r>
              <a:rPr lang="ru-RU" sz="1200" dirty="0" err="1">
                <a:latin typeface="Arial" charset="0"/>
              </a:rPr>
              <a:t>Общетеорет</a:t>
            </a:r>
            <a:r>
              <a:rPr lang="ru-RU" sz="1200" dirty="0">
                <a:latin typeface="Arial" charset="0"/>
              </a:rPr>
              <a:t>. </a:t>
            </a:r>
            <a:r>
              <a:rPr lang="ru-RU" sz="1200" dirty="0" err="1">
                <a:latin typeface="Arial" charset="0"/>
              </a:rPr>
              <a:t>вопр</a:t>
            </a:r>
            <a:r>
              <a:rPr lang="ru-RU" sz="1200" dirty="0">
                <a:latin typeface="Arial" charset="0"/>
              </a:rPr>
              <a:t>. судебной экспертизы. М., 1982. С. 15 (Сб. </a:t>
            </a:r>
            <a:r>
              <a:rPr lang="ru-RU" sz="1200" dirty="0" err="1">
                <a:latin typeface="Arial" charset="0"/>
              </a:rPr>
              <a:t>научн</a:t>
            </a:r>
            <a:r>
              <a:rPr lang="ru-RU" sz="1200" dirty="0">
                <a:latin typeface="Arial" charset="0"/>
              </a:rPr>
              <a:t>. тр. ВНИИСЭ). </a:t>
            </a:r>
          </a:p>
          <a:p>
            <a:pPr marL="228600" indent="-228600" algn="just">
              <a:buFont typeface="+mj-lt"/>
              <a:buAutoNum type="arabicPeriod"/>
              <a:defRPr/>
            </a:pPr>
            <a:r>
              <a:rPr lang="ru-RU" sz="1200" dirty="0">
                <a:latin typeface="Arial" charset="0"/>
              </a:rPr>
              <a:t>Классификация судебных экспертиз и типизация их задач: Материа­лы к ученому совету / Под ред. А. Р. </a:t>
            </a:r>
            <a:r>
              <a:rPr lang="ru-RU" sz="1200" dirty="0" err="1">
                <a:latin typeface="Arial" charset="0"/>
              </a:rPr>
              <a:t>Шляхова</a:t>
            </a:r>
            <a:r>
              <a:rPr lang="ru-RU" sz="1200" dirty="0">
                <a:latin typeface="Arial" charset="0"/>
              </a:rPr>
              <a:t>. М.: ВНИИСЭ, 1977.</a:t>
            </a:r>
          </a:p>
          <a:p>
            <a:pPr marL="228600" indent="-228600" algn="just">
              <a:buFont typeface="+mj-lt"/>
              <a:buAutoNum type="arabicPeriod"/>
              <a:defRPr/>
            </a:pPr>
            <a:r>
              <a:rPr lang="ru-RU" sz="1200" i="1" dirty="0" err="1">
                <a:latin typeface="Arial" charset="0"/>
              </a:rPr>
              <a:t>Корухов</a:t>
            </a:r>
            <a:r>
              <a:rPr lang="ru-RU" sz="1200" i="1" dirty="0">
                <a:latin typeface="Arial" charset="0"/>
              </a:rPr>
              <a:t> Ю. Г. </a:t>
            </a:r>
            <a:r>
              <a:rPr lang="ru-RU" sz="1200" dirty="0">
                <a:latin typeface="Arial" charset="0"/>
              </a:rPr>
              <a:t>Криминалистическая диагностика при расследовании преступлений: </a:t>
            </a:r>
            <a:r>
              <a:rPr lang="ru-RU" sz="1200" dirty="0" err="1">
                <a:latin typeface="Arial" charset="0"/>
              </a:rPr>
              <a:t>Науч.-практ</a:t>
            </a:r>
            <a:r>
              <a:rPr lang="ru-RU" sz="1200" dirty="0">
                <a:latin typeface="Arial" charset="0"/>
              </a:rPr>
              <a:t>. пособие. М.: </a:t>
            </a:r>
            <a:r>
              <a:rPr lang="ru-RU" sz="1200" dirty="0" err="1">
                <a:latin typeface="Arial" charset="0"/>
              </a:rPr>
              <a:t>Норма-Инфра</a:t>
            </a:r>
            <a:r>
              <a:rPr lang="ru-RU" sz="1200" dirty="0">
                <a:latin typeface="Arial" charset="0"/>
              </a:rPr>
              <a:t>, 1998.</a:t>
            </a:r>
          </a:p>
          <a:p>
            <a:pPr marL="228600" indent="-228600" algn="just">
              <a:buFont typeface="+mj-lt"/>
              <a:buAutoNum type="arabicPeriod"/>
              <a:defRPr/>
            </a:pPr>
            <a:r>
              <a:rPr lang="ru-RU" sz="1200" i="1" dirty="0">
                <a:latin typeface="Arial" charset="0"/>
              </a:rPr>
              <a:t>Кузнецов О.Г. </a:t>
            </a:r>
            <a:r>
              <a:rPr lang="ru-RU" sz="1200" dirty="0">
                <a:latin typeface="Arial" charset="0"/>
              </a:rPr>
              <a:t>Предмет, объект и задача судебной экспертизы // Вестник КРСУ. Т.8. № 3.Бишкек.2008.</a:t>
            </a:r>
          </a:p>
          <a:p>
            <a:pPr marL="228600" indent="-228600" algn="just">
              <a:buFont typeface="+mj-lt"/>
              <a:buAutoNum type="arabicPeriod"/>
              <a:defRPr/>
            </a:pPr>
            <a:r>
              <a:rPr lang="ru-RU" sz="1200" i="1" dirty="0" err="1">
                <a:latin typeface="Arial" charset="0"/>
              </a:rPr>
              <a:t>Россинская</a:t>
            </a:r>
            <a:r>
              <a:rPr lang="ru-RU" sz="1200" i="1" dirty="0">
                <a:latin typeface="Arial" charset="0"/>
              </a:rPr>
              <a:t> Е.Р.. </a:t>
            </a:r>
            <a:r>
              <a:rPr lang="ru-RU" sz="1200" dirty="0">
                <a:latin typeface="Arial" charset="0"/>
              </a:rPr>
              <a:t>Современная концепция судебной </a:t>
            </a:r>
            <a:r>
              <a:rPr lang="ru-RU" sz="1200" dirty="0" err="1">
                <a:latin typeface="Arial" charset="0"/>
              </a:rPr>
              <a:t>экспертологии</a:t>
            </a:r>
            <a:r>
              <a:rPr lang="ru-RU" sz="1200" dirty="0">
                <a:latin typeface="Arial" charset="0"/>
              </a:rPr>
              <a:t> как науки о судебной экспертизе и судебно-экспертной деятельности. – </a:t>
            </a:r>
            <a:r>
              <a:rPr lang="ru-RU" sz="1200" dirty="0" err="1">
                <a:latin typeface="Arial" charset="0"/>
              </a:rPr>
              <a:t>Кұқық және мемлекет</a:t>
            </a:r>
            <a:r>
              <a:rPr lang="ru-RU" sz="1200" dirty="0">
                <a:latin typeface="Arial" charset="0"/>
              </a:rPr>
              <a:t>, № 2 (63), Астана 2014</a:t>
            </a:r>
          </a:p>
          <a:p>
            <a:pPr marL="228600" indent="-228600" algn="just">
              <a:buFont typeface="+mj-lt"/>
              <a:buAutoNum type="arabicPeriod"/>
              <a:defRPr/>
            </a:pPr>
            <a:r>
              <a:rPr lang="ru-RU" sz="1200" i="1" dirty="0">
                <a:latin typeface="Arial" charset="0"/>
              </a:rPr>
              <a:t>Шакиров К.Н.</a:t>
            </a:r>
            <a:r>
              <a:rPr lang="ru-RU" sz="1200" dirty="0">
                <a:latin typeface="Arial" charset="0"/>
              </a:rPr>
              <a:t>Судебная экспертиза: проблемы теории и практики</a:t>
            </a:r>
            <a:r>
              <a:rPr lang="ru-RU" sz="1200" i="1" dirty="0">
                <a:latin typeface="Arial" charset="0"/>
              </a:rPr>
              <a:t>. –  </a:t>
            </a:r>
            <a:r>
              <a:rPr lang="ru-RU" sz="1200" dirty="0" err="1">
                <a:latin typeface="Arial" charset="0"/>
              </a:rPr>
              <a:t>Алматы</a:t>
            </a:r>
            <a:r>
              <a:rPr lang="ru-RU" sz="1200" dirty="0">
                <a:latin typeface="Arial" charset="0"/>
              </a:rPr>
              <a:t>: Изд-во </a:t>
            </a:r>
            <a:r>
              <a:rPr lang="ru-RU" sz="1200" dirty="0" err="1">
                <a:latin typeface="Arial" charset="0"/>
              </a:rPr>
              <a:t>Аркаим</a:t>
            </a:r>
            <a:r>
              <a:rPr lang="ru-RU" sz="1200" dirty="0">
                <a:latin typeface="Arial" charset="0"/>
              </a:rPr>
              <a:t>.  2002.  288 с.</a:t>
            </a:r>
          </a:p>
          <a:p>
            <a:pPr marL="228600" indent="-228600" algn="just">
              <a:buFont typeface="+mj-lt"/>
              <a:buAutoNum type="arabicPeriod"/>
              <a:defRPr/>
            </a:pPr>
            <a:r>
              <a:rPr lang="ru-RU" sz="1200" i="1" dirty="0">
                <a:latin typeface="Arial" charset="0"/>
              </a:rPr>
              <a:t>Шакиров К.Н., </a:t>
            </a:r>
            <a:r>
              <a:rPr lang="ru-RU" sz="1200" i="1" dirty="0" err="1">
                <a:latin typeface="Arial" charset="0"/>
              </a:rPr>
              <a:t>Тапалова</a:t>
            </a:r>
            <a:r>
              <a:rPr lang="ru-RU" sz="1200" i="1" dirty="0">
                <a:latin typeface="Arial" charset="0"/>
              </a:rPr>
              <a:t> Р.Б. </a:t>
            </a:r>
            <a:r>
              <a:rPr lang="ru-RU" sz="1200" dirty="0">
                <a:latin typeface="Arial" charset="0"/>
              </a:rPr>
              <a:t>Судебная экспертиза в Республике Казахстан: организация и производство. Учебно-методическое пособие. – </a:t>
            </a:r>
            <a:r>
              <a:rPr lang="ru-RU" sz="1200" dirty="0" err="1">
                <a:latin typeface="Arial" charset="0"/>
              </a:rPr>
              <a:t>Алматы</a:t>
            </a:r>
            <a:r>
              <a:rPr lang="ru-RU" sz="1200" dirty="0">
                <a:latin typeface="Arial" charset="0"/>
              </a:rPr>
              <a:t>: Казак университет</a:t>
            </a:r>
            <a:r>
              <a:rPr lang="en-US" sz="1200" dirty="0" err="1">
                <a:latin typeface="Arial" charset="0"/>
              </a:rPr>
              <a:t>i</a:t>
            </a:r>
            <a:r>
              <a:rPr lang="ru-RU" sz="1200" dirty="0">
                <a:latin typeface="Arial" charset="0"/>
              </a:rPr>
              <a:t>, 2012. – 260 с.</a:t>
            </a:r>
          </a:p>
          <a:p>
            <a:pPr marL="228600" indent="-228600" algn="just">
              <a:buFont typeface="+mj-lt"/>
              <a:buAutoNum type="arabicPeriod"/>
              <a:defRPr/>
            </a:pPr>
            <a:r>
              <a:rPr lang="ru-RU" sz="1200" i="1" dirty="0">
                <a:latin typeface="Arial" charset="0"/>
              </a:rPr>
              <a:t>Шакиров К.Н. </a:t>
            </a:r>
            <a:r>
              <a:rPr lang="ru-RU" sz="1200" dirty="0">
                <a:latin typeface="Arial" charset="0"/>
              </a:rPr>
              <a:t>Судебная </a:t>
            </a:r>
            <a:r>
              <a:rPr lang="ru-RU" sz="1200" dirty="0" err="1">
                <a:latin typeface="Arial" charset="0"/>
              </a:rPr>
              <a:t>экспертология</a:t>
            </a:r>
            <a:r>
              <a:rPr lang="ru-RU" sz="1200" dirty="0">
                <a:latin typeface="Arial" charset="0"/>
              </a:rPr>
              <a:t>: проблемы и решения (от теории к практике): монография. – </a:t>
            </a:r>
            <a:r>
              <a:rPr lang="ru-RU" sz="1200" dirty="0" err="1">
                <a:latin typeface="Arial" charset="0"/>
              </a:rPr>
              <a:t>Алматы</a:t>
            </a:r>
            <a:r>
              <a:rPr lang="ru-RU" sz="1200" dirty="0">
                <a:latin typeface="Arial" charset="0"/>
              </a:rPr>
              <a:t>, Казак университет</a:t>
            </a:r>
            <a:r>
              <a:rPr lang="en-US" sz="1200" dirty="0" err="1">
                <a:latin typeface="Arial" charset="0"/>
              </a:rPr>
              <a:t>i</a:t>
            </a:r>
            <a:r>
              <a:rPr lang="ru-RU" sz="1200" dirty="0">
                <a:latin typeface="Arial" charset="0"/>
              </a:rPr>
              <a:t>, 2016 – 291 с. </a:t>
            </a:r>
          </a:p>
          <a:p>
            <a:pPr marL="228600" indent="-228600" algn="just">
              <a:buFont typeface="+mj-lt"/>
              <a:buAutoNum type="arabicPeriod"/>
              <a:defRPr/>
            </a:pPr>
            <a:r>
              <a:rPr lang="ru-RU" sz="1200" i="1" dirty="0"/>
              <a:t>Шакиров К.Н.  </a:t>
            </a:r>
            <a:r>
              <a:rPr lang="ru-RU" sz="1200" dirty="0"/>
              <a:t>Судебная экспертиза (часть общая). Учебно-практическое пособие в схемах. -  2-е </a:t>
            </a:r>
            <a:r>
              <a:rPr lang="ru-RU" sz="1200" dirty="0" err="1"/>
              <a:t>изд</a:t>
            </a:r>
            <a:r>
              <a:rPr lang="ru-RU" sz="1200" dirty="0"/>
              <a:t>.,</a:t>
            </a:r>
            <a:r>
              <a:rPr lang="ru-RU" sz="1200" dirty="0" err="1"/>
              <a:t>перераб</a:t>
            </a:r>
            <a:r>
              <a:rPr lang="ru-RU" sz="1200" dirty="0"/>
              <a:t>. -  Алматы: </a:t>
            </a:r>
            <a:r>
              <a:rPr lang="ru-RU" sz="1200" dirty="0" err="1"/>
              <a:t>Қазақ</a:t>
            </a:r>
            <a:r>
              <a:rPr lang="ru-RU" sz="1200" dirty="0"/>
              <a:t> университет</a:t>
            </a:r>
            <a:r>
              <a:rPr lang="en-US" sz="1200" dirty="0" err="1"/>
              <a:t>i</a:t>
            </a:r>
            <a:r>
              <a:rPr lang="ru-RU" sz="1200" dirty="0"/>
              <a:t>, 2018. – 96 с. </a:t>
            </a:r>
            <a:endParaRPr lang="ru-RU" sz="1200" dirty="0">
              <a:latin typeface="Arial" charset="0"/>
            </a:endParaRPr>
          </a:p>
        </p:txBody>
      </p:sp>
    </p:spTree>
    <p:extLst>
      <p:ext uri="{BB962C8B-B14F-4D97-AF65-F5344CB8AC3E}">
        <p14:creationId xmlns:p14="http://schemas.microsoft.com/office/powerpoint/2010/main" val="1524003074"/>
      </p:ext>
    </p:extLst>
  </p:cSld>
  <p:clrMapOvr>
    <a:masterClrMapping/>
  </p:clrMapOvr>
  <p:transition>
    <p:wipe dir="r"/>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86501092-2587-264C-8FD0-5EF1A169F570}"/>
              </a:ext>
            </a:extLst>
          </p:cNvPr>
          <p:cNvSpPr/>
          <p:nvPr/>
        </p:nvSpPr>
        <p:spPr>
          <a:xfrm>
            <a:off x="539552" y="476672"/>
            <a:ext cx="7560840" cy="6227678"/>
          </a:xfrm>
          <a:prstGeom prst="rect">
            <a:avLst/>
          </a:prstGeom>
        </p:spPr>
        <p:txBody>
          <a:bodyPr wrap="square">
            <a:spAutoFit/>
          </a:bodyPr>
          <a:lstStyle/>
          <a:p>
            <a:pPr algn="ctr" eaLnBrk="1" hangingPunct="1"/>
            <a:r>
              <a:rPr lang="ru-RU" altLang="ru-RU" sz="1200" b="1" dirty="0">
                <a:cs typeface="Arial" panose="020B0604020202020204" pitchFamily="34" charset="0"/>
              </a:rPr>
              <a:t>ЧАСТЬ 1. ОБЩАЯ: ОСНОВЫ ОРГАНИЗАЦИИ И ПРОИЗВОДСТВА </a:t>
            </a:r>
          </a:p>
          <a:p>
            <a:pPr algn="ctr" eaLnBrk="1" hangingPunct="1"/>
            <a:r>
              <a:rPr lang="ru-RU" altLang="ru-RU" sz="1200" b="1" dirty="0">
                <a:cs typeface="Arial" panose="020B0604020202020204" pitchFamily="34" charset="0"/>
              </a:rPr>
              <a:t>СУДЕБНЫХ ЭКСПЕРТИЗ</a:t>
            </a:r>
            <a:endParaRPr lang="ru-RU" altLang="ru-RU" sz="1200" dirty="0">
              <a:cs typeface="Arial" panose="020B0604020202020204" pitchFamily="34" charset="0"/>
            </a:endParaRPr>
          </a:p>
          <a:p>
            <a:pPr eaLnBrk="1" hangingPunct="1"/>
            <a:r>
              <a:rPr lang="ru-RU" altLang="ru-RU" sz="1200" dirty="0">
                <a:cs typeface="Arial" panose="020B0604020202020204" pitchFamily="34" charset="0"/>
              </a:rPr>
              <a:t> От автора ……………………………………………………………………………………………...........................</a:t>
            </a:r>
          </a:p>
          <a:p>
            <a:pPr eaLnBrk="1" hangingPunct="1">
              <a:buFont typeface="Calibri" panose="020F0502020204030204" pitchFamily="34" charset="0"/>
              <a:buAutoNum type="arabicPeriod"/>
            </a:pPr>
            <a:r>
              <a:rPr lang="ru-RU" altLang="ru-RU" sz="1200" dirty="0">
                <a:cs typeface="Arial" panose="020B0604020202020204" pitchFamily="34" charset="0"/>
              </a:rPr>
              <a:t>Судебно-экспертная деятельность в судопроизводстве ………………………………………………………</a:t>
            </a:r>
          </a:p>
          <a:p>
            <a:pPr eaLnBrk="1" hangingPunct="1">
              <a:buFont typeface="Calibri" panose="020F0502020204030204" pitchFamily="34" charset="0"/>
              <a:buAutoNum type="arabicPeriod"/>
            </a:pPr>
            <a:r>
              <a:rPr lang="ru-RU" altLang="ru-RU" sz="1200" dirty="0">
                <a:cs typeface="Arial" panose="020B0604020202020204" pitchFamily="34" charset="0"/>
              </a:rPr>
              <a:t>Судебная экспертиза: понятие, предмет и задачи ……………………………………………………………..</a:t>
            </a:r>
          </a:p>
          <a:p>
            <a:pPr eaLnBrk="1" hangingPunct="1">
              <a:buFont typeface="Calibri" panose="020F0502020204030204" pitchFamily="34" charset="0"/>
              <a:buAutoNum type="arabicPeriod"/>
            </a:pPr>
            <a:r>
              <a:rPr lang="ru-RU" altLang="ru-RU" sz="1200" dirty="0">
                <a:cs typeface="Arial" panose="020B0604020202020204" pitchFamily="34" charset="0"/>
              </a:rPr>
              <a:t>Объекты судебной экспертизы …………………………………………………………………………………….</a:t>
            </a:r>
          </a:p>
          <a:p>
            <a:pPr eaLnBrk="1" hangingPunct="1">
              <a:buFont typeface="Calibri" panose="020F0502020204030204" pitchFamily="34" charset="0"/>
              <a:buAutoNum type="arabicPeriod"/>
            </a:pPr>
            <a:r>
              <a:rPr lang="ru-RU" altLang="ru-RU" sz="1200" dirty="0">
                <a:solidFill>
                  <a:srgbClr val="000000"/>
                </a:solidFill>
                <a:cs typeface="Arial" panose="020B0604020202020204" pitchFamily="34" charset="0"/>
              </a:rPr>
              <a:t>Порядок получения образцов ………………………………………………………………………………………</a:t>
            </a:r>
            <a:endParaRPr lang="ru-RU" altLang="ru-RU" sz="1200" dirty="0">
              <a:cs typeface="Arial" panose="020B0604020202020204" pitchFamily="34" charset="0"/>
            </a:endParaRPr>
          </a:p>
          <a:p>
            <a:pPr eaLnBrk="1" hangingPunct="1">
              <a:buFont typeface="Calibri" panose="020F0502020204030204" pitchFamily="34" charset="0"/>
              <a:buAutoNum type="arabicPeriod"/>
            </a:pPr>
            <a:r>
              <a:rPr lang="ru-RU" altLang="ru-RU" sz="1200" dirty="0">
                <a:solidFill>
                  <a:srgbClr val="000000"/>
                </a:solidFill>
                <a:ea typeface="Times New Roman" panose="02020603050405020304" pitchFamily="18" charset="0"/>
                <a:cs typeface="Arial" panose="020B0604020202020204" pitchFamily="34" charset="0"/>
              </a:rPr>
              <a:t>Классификация судебных экспертиз ……………………………………………………………………………..</a:t>
            </a:r>
          </a:p>
          <a:p>
            <a:pPr eaLnBrk="1" hangingPunct="1">
              <a:buFont typeface="Calibri" panose="020F0502020204030204" pitchFamily="34" charset="0"/>
              <a:buAutoNum type="arabicPeriod"/>
            </a:pPr>
            <a:r>
              <a:rPr lang="ru-RU" altLang="ru-RU" sz="1200" dirty="0">
                <a:cs typeface="Arial" panose="020B0604020202020204" pitchFamily="34" charset="0"/>
              </a:rPr>
              <a:t>Организационные вопросы назначения и производства судебной экспертизы……………………………</a:t>
            </a:r>
          </a:p>
          <a:p>
            <a:pPr eaLnBrk="1" hangingPunct="1">
              <a:buFont typeface="Calibri" panose="020F0502020204030204" pitchFamily="34" charset="0"/>
              <a:buAutoNum type="arabicPeriod"/>
            </a:pPr>
            <a:r>
              <a:rPr lang="ru-RU" altLang="ru-RU" sz="1200" dirty="0">
                <a:cs typeface="Arial" panose="020B0604020202020204" pitchFamily="34" charset="0"/>
              </a:rPr>
              <a:t>Экспертные учреждения Республики Казахстан  ……………………………………………………………….</a:t>
            </a:r>
          </a:p>
          <a:p>
            <a:pPr eaLnBrk="1" hangingPunct="1">
              <a:buFont typeface="Calibri" panose="020F0502020204030204" pitchFamily="34" charset="0"/>
              <a:buAutoNum type="arabicPeriod"/>
            </a:pPr>
            <a:r>
              <a:rPr lang="ru-RU" altLang="ru-RU" sz="1200" dirty="0">
                <a:cs typeface="Arial" panose="020B0604020202020204" pitchFamily="34" charset="0"/>
              </a:rPr>
              <a:t>Процессуальные вопросы назначения и производства судебной экспертизы …….................................</a:t>
            </a:r>
          </a:p>
          <a:p>
            <a:pPr eaLnBrk="1" hangingPunct="1">
              <a:buFont typeface="Calibri" panose="020F0502020204030204" pitchFamily="34" charset="0"/>
              <a:buAutoNum type="arabicPeriod"/>
            </a:pPr>
            <a:r>
              <a:rPr lang="ru-RU" altLang="ru-RU" sz="1200" dirty="0">
                <a:cs typeface="Arial" panose="020B0604020202020204" pitchFamily="34" charset="0"/>
              </a:rPr>
              <a:t>Экспертиза в судебном разбирательстве …………………………………………………………....................</a:t>
            </a:r>
          </a:p>
          <a:p>
            <a:pPr eaLnBrk="1" hangingPunct="1">
              <a:buFont typeface="Calibri" panose="020F0502020204030204" pitchFamily="34" charset="0"/>
              <a:buAutoNum type="arabicPeriod"/>
            </a:pPr>
            <a:r>
              <a:rPr lang="ru-RU" altLang="ru-RU" sz="1200" dirty="0">
                <a:cs typeface="Arial" panose="020B0604020202020204" pitchFamily="34" charset="0"/>
              </a:rPr>
              <a:t>Правовой статус судебного эксперта ……………………………………………………………………….......</a:t>
            </a:r>
          </a:p>
          <a:p>
            <a:pPr eaLnBrk="1" hangingPunct="1">
              <a:buFont typeface="Calibri" panose="020F0502020204030204" pitchFamily="34" charset="0"/>
              <a:buAutoNum type="arabicPeriod"/>
            </a:pPr>
            <a:r>
              <a:rPr lang="ru-RU" altLang="ru-RU" sz="1200" dirty="0">
                <a:cs typeface="Arial" panose="020B0604020202020204" pitchFamily="34" charset="0"/>
              </a:rPr>
              <a:t>Судебная экспертиза и процессуальные права участников процесса …………………..........................</a:t>
            </a:r>
          </a:p>
          <a:p>
            <a:pPr eaLnBrk="1" hangingPunct="1">
              <a:buFont typeface="Calibri" panose="020F0502020204030204" pitchFamily="34" charset="0"/>
              <a:buAutoNum type="arabicPeriod"/>
            </a:pPr>
            <a:r>
              <a:rPr lang="ru-RU" altLang="ru-RU" sz="1200" dirty="0">
                <a:solidFill>
                  <a:srgbClr val="000000"/>
                </a:solidFill>
                <a:cs typeface="Arial" panose="020B0604020202020204" pitchFamily="34" charset="0"/>
              </a:rPr>
              <a:t>Особенности экспертизы живых лиц …………………………………………………………………………….</a:t>
            </a:r>
          </a:p>
          <a:p>
            <a:pPr eaLnBrk="1" hangingPunct="1">
              <a:buFont typeface="Calibri" panose="020F0502020204030204" pitchFamily="34" charset="0"/>
              <a:buAutoNum type="arabicPeriod"/>
            </a:pPr>
            <a:r>
              <a:rPr lang="ru-RU" altLang="ru-RU" sz="1200" dirty="0">
                <a:cs typeface="Arial" panose="020B0604020202020204" pitchFamily="34" charset="0"/>
              </a:rPr>
              <a:t>Методические основы производства судебных экспертиз …………………………………………………..</a:t>
            </a:r>
          </a:p>
          <a:p>
            <a:pPr eaLnBrk="1" hangingPunct="1">
              <a:buFont typeface="Calibri" panose="020F0502020204030204" pitchFamily="34" charset="0"/>
              <a:buAutoNum type="arabicPeriod"/>
            </a:pPr>
            <a:r>
              <a:rPr lang="ru-RU" altLang="ru-RU" sz="1200" dirty="0">
                <a:cs typeface="Arial" panose="020B0604020202020204" pitchFamily="34" charset="0"/>
              </a:rPr>
              <a:t>Заключение эксперта: структура и содержание ………………………………………………………………</a:t>
            </a:r>
          </a:p>
          <a:p>
            <a:pPr eaLnBrk="1" hangingPunct="1">
              <a:buFont typeface="Calibri" panose="020F0502020204030204" pitchFamily="34" charset="0"/>
              <a:buAutoNum type="arabicPeriod"/>
            </a:pPr>
            <a:r>
              <a:rPr lang="ru-RU" altLang="ru-RU" sz="1200" dirty="0">
                <a:cs typeface="Arial" panose="020B0604020202020204" pitchFamily="34" charset="0"/>
              </a:rPr>
              <a:t>Оценка заключения эксперта …………………………………………………………………………………….</a:t>
            </a:r>
            <a:endParaRPr lang="ru-RU" altLang="ru-RU" sz="1200" b="1" dirty="0">
              <a:ea typeface="Times New Roman" panose="02020603050405020304" pitchFamily="18" charset="0"/>
              <a:cs typeface="Arial" panose="020B0604020202020204" pitchFamily="34" charset="0"/>
            </a:endParaRPr>
          </a:p>
          <a:p>
            <a:pPr algn="ctr" eaLnBrk="1" hangingPunct="1"/>
            <a:endParaRPr lang="ru-RU" altLang="ru-RU" sz="1200" b="1" dirty="0">
              <a:ea typeface="Times New Roman" panose="02020603050405020304" pitchFamily="18" charset="0"/>
              <a:cs typeface="Arial" panose="020B0604020202020204" pitchFamily="34" charset="0"/>
            </a:endParaRPr>
          </a:p>
          <a:p>
            <a:pPr algn="ctr" eaLnBrk="1" hangingPunct="1"/>
            <a:r>
              <a:rPr lang="ru-RU" altLang="ru-RU" sz="1200" b="1" dirty="0">
                <a:ea typeface="Times New Roman" panose="02020603050405020304" pitchFamily="18" charset="0"/>
                <a:cs typeface="Arial" panose="020B0604020202020204" pitchFamily="34" charset="0"/>
              </a:rPr>
              <a:t>ЧАСТЬ 2. ОСОБЕННАЯ: ПЕРЕЧЕНЬ РОДОВ И ВИДОВ СУДЕБНЫХ</a:t>
            </a:r>
            <a:endParaRPr lang="ru-RU" altLang="ru-RU" sz="1200" dirty="0">
              <a:cs typeface="Arial" panose="020B0604020202020204" pitchFamily="34" charset="0"/>
            </a:endParaRPr>
          </a:p>
          <a:p>
            <a:pPr algn="ctr" eaLnBrk="1" hangingPunct="1"/>
            <a:r>
              <a:rPr lang="ru-RU" altLang="ru-RU" sz="1200" b="1" dirty="0">
                <a:ea typeface="Times New Roman" panose="02020603050405020304" pitchFamily="18" charset="0"/>
                <a:cs typeface="Arial" panose="020B0604020202020204" pitchFamily="34" charset="0"/>
              </a:rPr>
              <a:t>ЭКСПЕРТИЗ, ПРОВОДИМЫХ В ЦЕНТРЕ СУДЕБНЫХ ЭКСПЕРТИЗ МИНИСТЕРСТВА ЮСТИЦИИ </a:t>
            </a:r>
          </a:p>
          <a:p>
            <a:pPr algn="ctr" eaLnBrk="1" hangingPunct="1"/>
            <a:r>
              <a:rPr lang="ru-RU" altLang="ru-RU" sz="1200" b="1" dirty="0">
                <a:ea typeface="Times New Roman" panose="02020603050405020304" pitchFamily="18" charset="0"/>
                <a:cs typeface="Arial" panose="020B0604020202020204" pitchFamily="34" charset="0"/>
              </a:rPr>
              <a:t>РЕСПУБЛИКИ КАЗАХСТАН</a:t>
            </a:r>
            <a:endParaRPr lang="ru-RU" altLang="ru-RU" sz="1200" dirty="0">
              <a:cs typeface="Arial" panose="020B0604020202020204" pitchFamily="34" charset="0"/>
            </a:endParaRPr>
          </a:p>
          <a:p>
            <a:pPr eaLnBrk="1" hangingPunct="1"/>
            <a:r>
              <a:rPr lang="ru-RU" altLang="ru-RU" sz="1200" dirty="0">
                <a:cs typeface="Arial" panose="020B0604020202020204" pitchFamily="34" charset="0"/>
              </a:rPr>
              <a:t>16. </a:t>
            </a:r>
            <a:r>
              <a:rPr lang="ru-RU" altLang="ru-RU" sz="1200" dirty="0">
                <a:solidFill>
                  <a:srgbClr val="000000"/>
                </a:solidFill>
                <a:ea typeface="Times New Roman" panose="02020603050405020304" pitchFamily="18" charset="0"/>
                <a:cs typeface="Arial" panose="020B0604020202020204" pitchFamily="34" charset="0"/>
              </a:rPr>
              <a:t>Судебно-экспертное исследование почерка и подписей ……………………………………………………</a:t>
            </a:r>
          </a:p>
          <a:p>
            <a:pPr eaLnBrk="1" hangingPunct="1"/>
            <a:r>
              <a:rPr lang="ru-RU" altLang="ru-RU" sz="1200" dirty="0">
                <a:solidFill>
                  <a:srgbClr val="000000"/>
                </a:solidFill>
                <a:cs typeface="Arial" panose="020B0604020202020204" pitchFamily="34" charset="0"/>
              </a:rPr>
              <a:t>17.</a:t>
            </a:r>
            <a:r>
              <a:rPr lang="ru-RU" altLang="ru-RU" sz="1200" dirty="0">
                <a:solidFill>
                  <a:srgbClr val="000000"/>
                </a:solidFill>
                <a:ea typeface="Calibri" panose="020F0502020204030204" pitchFamily="34" charset="0"/>
                <a:cs typeface="Arial" panose="020B0604020202020204" pitchFamily="34" charset="0"/>
              </a:rPr>
              <a:t> Судебно-техническая экспертиза  документов …………………………………………………………........</a:t>
            </a:r>
          </a:p>
          <a:p>
            <a:pPr eaLnBrk="1" hangingPunct="1"/>
            <a:r>
              <a:rPr lang="ru-RU" altLang="ru-RU" sz="1200" dirty="0">
                <a:solidFill>
                  <a:srgbClr val="000000"/>
                </a:solidFill>
                <a:cs typeface="Arial" panose="020B0604020202020204" pitchFamily="34" charset="0"/>
              </a:rPr>
              <a:t>18. </a:t>
            </a:r>
            <a:r>
              <a:rPr lang="ru-RU" altLang="ru-RU" sz="1200" dirty="0">
                <a:ea typeface="Calibri" panose="020F0502020204030204" pitchFamily="34" charset="0"/>
                <a:cs typeface="Arial" panose="020B0604020202020204" pitchFamily="34" charset="0"/>
              </a:rPr>
              <a:t>Судебная </a:t>
            </a:r>
            <a:r>
              <a:rPr lang="ru-RU" altLang="ru-RU" sz="1200" dirty="0" err="1">
                <a:ea typeface="Calibri" panose="020F0502020204030204" pitchFamily="34" charset="0"/>
                <a:cs typeface="Arial" panose="020B0604020202020204" pitchFamily="34" charset="0"/>
              </a:rPr>
              <a:t>автороведческая</a:t>
            </a:r>
            <a:r>
              <a:rPr lang="ru-RU" altLang="ru-RU" sz="1200" dirty="0">
                <a:ea typeface="Calibri" panose="020F0502020204030204" pitchFamily="34" charset="0"/>
                <a:cs typeface="Arial" panose="020B0604020202020204" pitchFamily="34" charset="0"/>
              </a:rPr>
              <a:t> экспертиза ………………………………………………………………………...</a:t>
            </a:r>
          </a:p>
          <a:p>
            <a:pPr eaLnBrk="1" hangingPunct="1"/>
            <a:r>
              <a:rPr lang="ru-RU" altLang="ru-RU" sz="1200" dirty="0">
                <a:cs typeface="Arial" panose="020B0604020202020204" pitchFamily="34" charset="0"/>
              </a:rPr>
              <a:t>19. </a:t>
            </a:r>
            <a:r>
              <a:rPr lang="ru-RU" altLang="ru-RU" sz="1200" dirty="0">
                <a:solidFill>
                  <a:srgbClr val="000000"/>
                </a:solidFill>
                <a:ea typeface="Consolas" panose="020B0609020204030204" pitchFamily="49" charset="0"/>
                <a:cs typeface="Arial" panose="020B0604020202020204" pitchFamily="34" charset="0"/>
              </a:rPr>
              <a:t>Судебная портретная экспертиза ………………………………………………………………………………. </a:t>
            </a:r>
            <a:endParaRPr lang="ru-RU" altLang="ru-RU" sz="1200" dirty="0">
              <a:cs typeface="Arial" panose="020B0604020202020204" pitchFamily="34" charset="0"/>
            </a:endParaRPr>
          </a:p>
          <a:p>
            <a:pPr eaLnBrk="1" hangingPunct="1"/>
            <a:r>
              <a:rPr lang="ru-RU" altLang="ru-RU" sz="1200" dirty="0">
                <a:solidFill>
                  <a:srgbClr val="000000"/>
                </a:solidFill>
                <a:cs typeface="Arial" panose="020B0604020202020204" pitchFamily="34" charset="0"/>
              </a:rPr>
              <a:t>20. </a:t>
            </a:r>
            <a:r>
              <a:rPr lang="ru-RU" altLang="ru-RU" sz="1200" dirty="0">
                <a:solidFill>
                  <a:srgbClr val="000000"/>
                </a:solidFill>
                <a:ea typeface="Consolas" panose="020B0609020204030204" pitchFamily="49" charset="0"/>
                <a:cs typeface="Arial" panose="020B0604020202020204" pitchFamily="34" charset="0"/>
              </a:rPr>
              <a:t>Судебная </a:t>
            </a:r>
            <a:r>
              <a:rPr lang="ru-RU" altLang="ru-RU" sz="1200" dirty="0" err="1">
                <a:solidFill>
                  <a:srgbClr val="000000"/>
                </a:solidFill>
                <a:ea typeface="Consolas" panose="020B0609020204030204" pitchFamily="49" charset="0"/>
                <a:cs typeface="Arial" panose="020B0604020202020204" pitchFamily="34" charset="0"/>
              </a:rPr>
              <a:t>видеофонографическая</a:t>
            </a:r>
            <a:r>
              <a:rPr lang="ru-RU" altLang="ru-RU" sz="1200" dirty="0">
                <a:solidFill>
                  <a:srgbClr val="000000"/>
                </a:solidFill>
                <a:ea typeface="Consolas" panose="020B0609020204030204" pitchFamily="49" charset="0"/>
                <a:cs typeface="Arial" panose="020B0604020202020204" pitchFamily="34" charset="0"/>
              </a:rPr>
              <a:t> экспертиза ……………………………………………………………….</a:t>
            </a:r>
          </a:p>
          <a:p>
            <a:pPr marL="0" indent="0">
              <a:buNone/>
            </a:pPr>
            <a:r>
              <a:rPr lang="ru-RU" altLang="ru-RU" sz="1200" dirty="0">
                <a:cs typeface="Arial" panose="020B0604020202020204" pitchFamily="34" charset="0"/>
              </a:rPr>
              <a:t>21. С</a:t>
            </a:r>
            <a:r>
              <a:rPr lang="en-US" altLang="ru-RU" sz="1200" dirty="0" err="1">
                <a:cs typeface="Arial" panose="020B0604020202020204" pitchFamily="34" charset="0"/>
              </a:rPr>
              <a:t>удебная</a:t>
            </a:r>
            <a:r>
              <a:rPr lang="en-US" altLang="ru-RU" sz="1200" dirty="0">
                <a:cs typeface="Arial" panose="020B0604020202020204" pitchFamily="34" charset="0"/>
              </a:rPr>
              <a:t> </a:t>
            </a:r>
            <a:r>
              <a:rPr lang="en-US" altLang="ru-RU" sz="1200" dirty="0" err="1">
                <a:cs typeface="Arial" panose="020B0604020202020204" pitchFamily="34" charset="0"/>
              </a:rPr>
              <a:t>фототехническая</a:t>
            </a:r>
            <a:r>
              <a:rPr lang="en-US" altLang="ru-RU" sz="1200" dirty="0">
                <a:cs typeface="Arial" panose="020B0604020202020204" pitchFamily="34" charset="0"/>
              </a:rPr>
              <a:t> </a:t>
            </a:r>
            <a:r>
              <a:rPr lang="en-US" altLang="ru-RU" sz="1200" dirty="0" err="1">
                <a:cs typeface="Arial" panose="020B0604020202020204" pitchFamily="34" charset="0"/>
              </a:rPr>
              <a:t>экспертиза</a:t>
            </a:r>
            <a:r>
              <a:rPr lang="ru-RU" altLang="ru-RU" sz="1200" dirty="0">
                <a:cs typeface="Arial" panose="020B0604020202020204" pitchFamily="34" charset="0"/>
              </a:rPr>
              <a:t> ………………………………………………………………….........</a:t>
            </a:r>
          </a:p>
          <a:p>
            <a:pPr marL="0" indent="0">
              <a:buNone/>
            </a:pPr>
            <a:r>
              <a:rPr lang="ru-RU" sz="1200" dirty="0">
                <a:cs typeface="Arial" panose="020B0604020202020204" pitchFamily="34" charset="0"/>
              </a:rPr>
              <a:t>22. </a:t>
            </a:r>
            <a:r>
              <a:rPr lang="ru-RU" altLang="ru-RU" sz="1200" dirty="0">
                <a:solidFill>
                  <a:srgbClr val="000000"/>
                </a:solidFill>
                <a:ea typeface="Consolas" panose="020B0609020204030204" pitchFamily="49" charset="0"/>
                <a:cs typeface="Arial" panose="020B0604020202020204" pitchFamily="34" charset="0"/>
              </a:rPr>
              <a:t>Судебная </a:t>
            </a:r>
            <a:r>
              <a:rPr lang="ru-RU" altLang="ru-RU" sz="1200" dirty="0" err="1">
                <a:solidFill>
                  <a:srgbClr val="000000"/>
                </a:solidFill>
                <a:ea typeface="Consolas" panose="020B0609020204030204" pitchFamily="49" charset="0"/>
                <a:cs typeface="Arial" panose="020B0604020202020204" pitchFamily="34" charset="0"/>
              </a:rPr>
              <a:t>трасологическая</a:t>
            </a:r>
            <a:r>
              <a:rPr lang="ru-RU" altLang="ru-RU" sz="1200" dirty="0">
                <a:solidFill>
                  <a:srgbClr val="000000"/>
                </a:solidFill>
                <a:ea typeface="Consolas" panose="020B0609020204030204" pitchFamily="49" charset="0"/>
                <a:cs typeface="Arial" panose="020B0604020202020204" pitchFamily="34" charset="0"/>
              </a:rPr>
              <a:t> экспертиза ………………………………………………………………………..</a:t>
            </a:r>
          </a:p>
          <a:p>
            <a:pPr marL="0" indent="0">
              <a:buNone/>
            </a:pPr>
            <a:r>
              <a:rPr lang="en-US" altLang="ru-RU" sz="1200" dirty="0">
                <a:solidFill>
                  <a:srgbClr val="000000"/>
                </a:solidFill>
                <a:ea typeface="Consolas" panose="020B0609020204030204" pitchFamily="49" charset="0"/>
                <a:cs typeface="Arial" panose="020B0604020202020204" pitchFamily="34" charset="0"/>
              </a:rPr>
              <a:t>2</a:t>
            </a:r>
            <a:r>
              <a:rPr lang="ru-RU" altLang="ru-RU" sz="1200" dirty="0">
                <a:solidFill>
                  <a:srgbClr val="000000"/>
                </a:solidFill>
                <a:ea typeface="Consolas" panose="020B0609020204030204" pitchFamily="49" charset="0"/>
                <a:cs typeface="Arial" panose="020B0604020202020204" pitchFamily="34" charset="0"/>
              </a:rPr>
              <a:t>3. Иные виды </a:t>
            </a:r>
            <a:r>
              <a:rPr lang="ru-RU" altLang="ru-RU" sz="1200" dirty="0" err="1">
                <a:solidFill>
                  <a:srgbClr val="000000"/>
                </a:solidFill>
                <a:ea typeface="Consolas" panose="020B0609020204030204" pitchFamily="49" charset="0"/>
                <a:cs typeface="Arial" panose="020B0604020202020204" pitchFamily="34" charset="0"/>
              </a:rPr>
              <a:t>трасологических</a:t>
            </a:r>
            <a:r>
              <a:rPr lang="ru-RU" altLang="ru-RU" sz="1200" dirty="0">
                <a:solidFill>
                  <a:srgbClr val="000000"/>
                </a:solidFill>
                <a:ea typeface="Consolas" panose="020B0609020204030204" pitchFamily="49" charset="0"/>
                <a:cs typeface="Arial" panose="020B0604020202020204" pitchFamily="34" charset="0"/>
              </a:rPr>
              <a:t> исследований …………………………………………………………………..</a:t>
            </a:r>
          </a:p>
          <a:p>
            <a:pPr marL="0" indent="0">
              <a:buNone/>
            </a:pPr>
            <a:r>
              <a:rPr lang="ru-RU" sz="1200" dirty="0">
                <a:solidFill>
                  <a:srgbClr val="000000"/>
                </a:solidFill>
                <a:cs typeface="Arial" panose="020B0604020202020204" pitchFamily="34" charset="0"/>
              </a:rPr>
              <a:t>24.</a:t>
            </a:r>
            <a:r>
              <a:rPr lang="ru-RU" altLang="ru-RU" sz="1200" b="1" dirty="0">
                <a:solidFill>
                  <a:srgbClr val="000000"/>
                </a:solidFill>
                <a:ea typeface="Consolas" panose="020B0609020204030204" pitchFamily="49" charset="0"/>
                <a:cs typeface="Arial" panose="020B0604020202020204" pitchFamily="34" charset="0"/>
              </a:rPr>
              <a:t> </a:t>
            </a:r>
            <a:r>
              <a:rPr lang="ru-RU" altLang="ru-RU" sz="1200" dirty="0">
                <a:solidFill>
                  <a:srgbClr val="000000"/>
                </a:solidFill>
                <a:ea typeface="Consolas" panose="020B0609020204030204" pitchFamily="49" charset="0"/>
                <a:cs typeface="Arial" panose="020B0604020202020204" pitchFamily="34" charset="0"/>
              </a:rPr>
              <a:t>Судебная баллистическая экспертиза ………………………………………………………………………….</a:t>
            </a:r>
          </a:p>
          <a:p>
            <a:pPr marL="0" indent="0">
              <a:buNone/>
            </a:pPr>
            <a:r>
              <a:rPr lang="en-US" altLang="ru-RU" sz="1200" dirty="0">
                <a:solidFill>
                  <a:srgbClr val="000000"/>
                </a:solidFill>
                <a:cs typeface="Arial" panose="020B0604020202020204" pitchFamily="34" charset="0"/>
              </a:rPr>
              <a:t>2</a:t>
            </a:r>
            <a:r>
              <a:rPr lang="ru-RU" altLang="ru-RU" sz="1200" dirty="0">
                <a:solidFill>
                  <a:srgbClr val="000000"/>
                </a:solidFill>
                <a:cs typeface="Arial" panose="020B0604020202020204" pitchFamily="34" charset="0"/>
              </a:rPr>
              <a:t>5</a:t>
            </a:r>
            <a:r>
              <a:rPr lang="ru-RU" altLang="ru-RU" sz="1200" dirty="0">
                <a:solidFill>
                  <a:srgbClr val="000000"/>
                </a:solidFill>
                <a:ea typeface="Consolas" panose="020B0609020204030204" pitchFamily="49" charset="0"/>
                <a:cs typeface="Arial" panose="020B0604020202020204" pitchFamily="34" charset="0"/>
              </a:rPr>
              <a:t>. Судебная экспертиза веществ и материалов …………………………………………………………………</a:t>
            </a:r>
          </a:p>
          <a:p>
            <a:pPr marL="0" indent="0">
              <a:buNone/>
            </a:pPr>
            <a:r>
              <a:rPr lang="en-US" altLang="ru-RU" sz="1200" dirty="0">
                <a:solidFill>
                  <a:srgbClr val="000000"/>
                </a:solidFill>
                <a:cs typeface="Arial" panose="020B0604020202020204" pitchFamily="34" charset="0"/>
              </a:rPr>
              <a:t>2</a:t>
            </a:r>
            <a:r>
              <a:rPr lang="ru-RU" altLang="ru-RU" sz="1200" dirty="0">
                <a:solidFill>
                  <a:srgbClr val="000000"/>
                </a:solidFill>
                <a:cs typeface="Arial" panose="020B0604020202020204" pitchFamily="34" charset="0"/>
              </a:rPr>
              <a:t>6</a:t>
            </a:r>
            <a:r>
              <a:rPr lang="ru-RU" altLang="ru-RU" sz="1200" dirty="0">
                <a:solidFill>
                  <a:srgbClr val="000000"/>
                </a:solidFill>
                <a:ea typeface="Consolas" panose="020B0609020204030204" pitchFamily="49" charset="0"/>
                <a:cs typeface="Arial" panose="020B0604020202020204" pitchFamily="34" charset="0"/>
              </a:rPr>
              <a:t>. Судебная экспертиза веществ и материалов …………………………………………………………………</a:t>
            </a:r>
          </a:p>
        </p:txBody>
      </p:sp>
      <p:sp>
        <p:nvSpPr>
          <p:cNvPr id="8" name="Прямоугольник 7">
            <a:extLst>
              <a:ext uri="{FF2B5EF4-FFF2-40B4-BE49-F238E27FC236}">
                <a16:creationId xmlns:a16="http://schemas.microsoft.com/office/drawing/2014/main" id="{74924892-1986-2040-869B-E452BAE4A205}"/>
              </a:ext>
            </a:extLst>
          </p:cNvPr>
          <p:cNvSpPr/>
          <p:nvPr/>
        </p:nvSpPr>
        <p:spPr>
          <a:xfrm>
            <a:off x="2699792" y="107340"/>
            <a:ext cx="4248472" cy="369332"/>
          </a:xfrm>
          <a:prstGeom prst="rect">
            <a:avLst/>
          </a:prstGeom>
        </p:spPr>
        <p:txBody>
          <a:bodyPr wrap="square">
            <a:spAutoFit/>
          </a:bodyPr>
          <a:lstStyle/>
          <a:p>
            <a:pPr algn="ctr" eaLnBrk="1" hangingPunct="1"/>
            <a:r>
              <a:rPr lang="ru-RU" altLang="ru-RU" b="1" dirty="0">
                <a:cs typeface="Arial" panose="020B0604020202020204" pitchFamily="34" charset="0"/>
              </a:rPr>
              <a:t>Содержание</a:t>
            </a:r>
            <a:endParaRPr lang="ru-RU" altLang="ru-RU" dirty="0"/>
          </a:p>
        </p:txBody>
      </p:sp>
    </p:spTree>
    <p:extLst>
      <p:ext uri="{BB962C8B-B14F-4D97-AF65-F5344CB8AC3E}">
        <p14:creationId xmlns:p14="http://schemas.microsoft.com/office/powerpoint/2010/main" val="2429237258"/>
      </p:ext>
    </p:extLst>
  </p:cSld>
  <p:clrMapOvr>
    <a:masterClrMapping/>
  </p:clrMapOvr>
  <p:transition>
    <p:wipe dir="r"/>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3F11F80-BE13-E743-9112-578D051AEAA2}"/>
              </a:ext>
            </a:extLst>
          </p:cNvPr>
          <p:cNvSpPr/>
          <p:nvPr/>
        </p:nvSpPr>
        <p:spPr>
          <a:xfrm>
            <a:off x="179512" y="116632"/>
            <a:ext cx="8424936" cy="7478970"/>
          </a:xfrm>
          <a:prstGeom prst="rect">
            <a:avLst/>
          </a:prstGeom>
        </p:spPr>
        <p:txBody>
          <a:bodyPr wrap="square">
            <a:spAutoFit/>
          </a:bodyPr>
          <a:lstStyle/>
          <a:p>
            <a:r>
              <a:rPr lang="ru-RU" altLang="ru-RU" sz="1200" dirty="0">
                <a:solidFill>
                  <a:srgbClr val="000000"/>
                </a:solidFill>
                <a:ea typeface="Consolas" panose="020B0609020204030204" pitchFamily="49" charset="0"/>
                <a:cs typeface="Arial" panose="020B0604020202020204" pitchFamily="34" charset="0"/>
              </a:rPr>
              <a:t>27. Судебно-экспертное исследование нефтепродуктов и горюче-смазочных материалов ……………………………….</a:t>
            </a:r>
          </a:p>
          <a:p>
            <a:r>
              <a:rPr lang="ru-RU" altLang="ru-RU" sz="1200" dirty="0">
                <a:solidFill>
                  <a:srgbClr val="000000"/>
                </a:solidFill>
                <a:ea typeface="Consolas" panose="020B0609020204030204" pitchFamily="49" charset="0"/>
                <a:cs typeface="Arial" panose="020B0604020202020204" pitchFamily="34" charset="0"/>
              </a:rPr>
              <a:t>28. Судебно-экспертное исследование металлов и сплавов ……………………………………………………………………</a:t>
            </a:r>
          </a:p>
          <a:p>
            <a:r>
              <a:rPr lang="ru-RU" altLang="ru-RU" sz="1200" dirty="0">
                <a:solidFill>
                  <a:srgbClr val="000000"/>
                </a:solidFill>
                <a:ea typeface="Consolas" panose="020B0609020204030204" pitchFamily="49" charset="0"/>
                <a:cs typeface="Arial" panose="020B0604020202020204" pitchFamily="34" charset="0"/>
              </a:rPr>
              <a:t>29. Судебно-экспертное исследование почв ……………………………………………………………………………………….</a:t>
            </a:r>
          </a:p>
          <a:p>
            <a:r>
              <a:rPr lang="ru-RU" altLang="ru-RU" sz="1200" dirty="0">
                <a:solidFill>
                  <a:srgbClr val="000000"/>
                </a:solidFill>
                <a:cs typeface="Consolas" panose="020B0609020204030204" pitchFamily="49" charset="0"/>
              </a:rPr>
              <a:t>30</a:t>
            </a:r>
            <a:r>
              <a:rPr lang="en-US" altLang="ru-RU" sz="1200" dirty="0">
                <a:solidFill>
                  <a:srgbClr val="000000"/>
                </a:solidFill>
                <a:cs typeface="Consolas" panose="020B0609020204030204" pitchFamily="49" charset="0"/>
              </a:rPr>
              <a:t>. </a:t>
            </a:r>
            <a:r>
              <a:rPr lang="ru-RU" altLang="ru-RU" sz="1200" dirty="0">
                <a:solidFill>
                  <a:srgbClr val="000000"/>
                </a:solidFill>
                <a:cs typeface="Consolas" panose="020B0609020204030204" pitchFamily="49" charset="0"/>
              </a:rPr>
              <a:t>Судебно-экспертное исследование волокнистых материалов и изделий из них ……………………………………….</a:t>
            </a:r>
          </a:p>
          <a:p>
            <a:r>
              <a:rPr lang="ru-RU" altLang="ru-RU" sz="1200" dirty="0">
                <a:solidFill>
                  <a:srgbClr val="000000"/>
                </a:solidFill>
                <a:cs typeface="Consolas" panose="020B0609020204030204" pitchFamily="49" charset="0"/>
              </a:rPr>
              <a:t>31. Судебно-экспертное исследование спиртосодержащих жидкостей ……………………………………………………….</a:t>
            </a:r>
          </a:p>
          <a:p>
            <a:r>
              <a:rPr lang="ru-RU" altLang="ru-RU" sz="1200" dirty="0">
                <a:solidFill>
                  <a:srgbClr val="000000"/>
                </a:solidFill>
                <a:cs typeface="Consolas" panose="020B0609020204030204" pitchFamily="49" charset="0"/>
              </a:rPr>
              <a:t>32. Судебно-экспертное исследование специальных химических веществ …………………………………………………</a:t>
            </a:r>
          </a:p>
          <a:p>
            <a:r>
              <a:rPr lang="ru-RU" altLang="ru-RU" sz="1200" dirty="0">
                <a:solidFill>
                  <a:srgbClr val="000000"/>
                </a:solidFill>
                <a:cs typeface="Consolas" panose="020B0609020204030204" pitchFamily="49" charset="0"/>
              </a:rPr>
              <a:t>33. Судебно-экспертное исследование стекла, керамики и силикатных строительных материалов …………………….</a:t>
            </a:r>
            <a:endParaRPr lang="ru-RU" altLang="ru-RU" sz="1200" dirty="0"/>
          </a:p>
          <a:p>
            <a:r>
              <a:rPr lang="ru-RU" altLang="ru-RU" sz="1200" dirty="0">
                <a:solidFill>
                  <a:srgbClr val="000000"/>
                </a:solidFill>
                <a:cs typeface="Consolas" panose="020B0609020204030204" pitchFamily="49" charset="0"/>
              </a:rPr>
              <a:t>34. Судебная экспертиза обстоятельств ДТП и транспортных средств ……………………………………………………….</a:t>
            </a:r>
          </a:p>
          <a:p>
            <a:r>
              <a:rPr lang="ru-RU" altLang="ru-RU" sz="1200" dirty="0">
                <a:solidFill>
                  <a:srgbClr val="000000"/>
                </a:solidFill>
                <a:cs typeface="Consolas" panose="020B0609020204030204" pitchFamily="49" charset="0"/>
              </a:rPr>
              <a:t>35. Судебная экономическая экспертиза …………………………………………………………………………………………..</a:t>
            </a:r>
          </a:p>
          <a:p>
            <a:r>
              <a:rPr lang="ru-RU" altLang="ru-RU" sz="1200" dirty="0"/>
              <a:t>36. Судебно-товароведческая экспертиза ………………………………………………………………………………………….</a:t>
            </a:r>
          </a:p>
          <a:p>
            <a:r>
              <a:rPr lang="ru-RU" altLang="ru-RU" sz="1200" dirty="0">
                <a:solidFill>
                  <a:srgbClr val="000000"/>
                </a:solidFill>
                <a:cs typeface="Consolas" panose="020B0609020204030204" pitchFamily="49" charset="0"/>
              </a:rPr>
              <a:t>37. Судебная строительная экспертиза</a:t>
            </a:r>
          </a:p>
          <a:p>
            <a:r>
              <a:rPr lang="ru-RU" altLang="ru-RU" sz="1200" dirty="0">
                <a:solidFill>
                  <a:srgbClr val="000000"/>
                </a:solidFill>
                <a:cs typeface="Consolas" panose="020B0609020204030204" pitchFamily="49" charset="0"/>
              </a:rPr>
              <a:t>38. Судебно-экспертное технологическое исследование</a:t>
            </a:r>
          </a:p>
          <a:p>
            <a:r>
              <a:rPr lang="ru-RU" altLang="ru-RU" sz="1200" dirty="0">
                <a:solidFill>
                  <a:srgbClr val="000000"/>
                </a:solidFill>
                <a:cs typeface="Consolas" panose="020B0609020204030204" pitchFamily="49" charset="0"/>
              </a:rPr>
              <a:t>39. Судебно-экспертное исследование средств компьютерной технологии</a:t>
            </a:r>
          </a:p>
          <a:p>
            <a:r>
              <a:rPr lang="ru-RU" altLang="ru-RU" sz="1200" dirty="0">
                <a:solidFill>
                  <a:srgbClr val="000000"/>
                </a:solidFill>
                <a:cs typeface="Consolas" panose="020B0609020204030204" pitchFamily="49" charset="0"/>
              </a:rPr>
              <a:t>40. Судебно-экспертное исследование обстоятельств пожаров</a:t>
            </a:r>
          </a:p>
          <a:p>
            <a:r>
              <a:rPr lang="ru-RU" altLang="ru-RU" sz="1200" dirty="0">
                <a:solidFill>
                  <a:srgbClr val="000000"/>
                </a:solidFill>
                <a:cs typeface="Consolas" panose="020B0609020204030204" pitchFamily="49" charset="0"/>
              </a:rPr>
              <a:t>41. Судебно-экспертное электротехническое исследование</a:t>
            </a:r>
          </a:p>
          <a:p>
            <a:r>
              <a:rPr lang="ru-RU" altLang="ru-RU" sz="1200" dirty="0">
                <a:solidFill>
                  <a:srgbClr val="000000"/>
                </a:solidFill>
                <a:cs typeface="Consolas" panose="020B0609020204030204" pitchFamily="49" charset="0"/>
              </a:rPr>
              <a:t>42. Судебная </a:t>
            </a:r>
            <a:r>
              <a:rPr lang="ru-RU" altLang="ru-RU" sz="1200" dirty="0" err="1">
                <a:solidFill>
                  <a:srgbClr val="000000"/>
                </a:solidFill>
                <a:cs typeface="Consolas" panose="020B0609020204030204" pitchFamily="49" charset="0"/>
              </a:rPr>
              <a:t>взрывотехническая</a:t>
            </a:r>
            <a:r>
              <a:rPr lang="ru-RU" altLang="ru-RU" sz="1200" dirty="0">
                <a:solidFill>
                  <a:srgbClr val="000000"/>
                </a:solidFill>
                <a:cs typeface="Consolas" panose="020B0609020204030204" pitchFamily="49" charset="0"/>
              </a:rPr>
              <a:t> экспертиза</a:t>
            </a:r>
          </a:p>
          <a:p>
            <a:r>
              <a:rPr lang="ru-RU" altLang="ru-RU" sz="1200" dirty="0">
                <a:solidFill>
                  <a:srgbClr val="000000"/>
                </a:solidFill>
                <a:cs typeface="Consolas" panose="020B0609020204030204" pitchFamily="49" charset="0"/>
              </a:rPr>
              <a:t>43. Судебно- экспертное исследование наркотических средств, психотропных веществ, их аналогов   и</a:t>
            </a:r>
          </a:p>
          <a:p>
            <a:r>
              <a:rPr lang="ru-RU" altLang="ru-RU" sz="1200" dirty="0">
                <a:solidFill>
                  <a:srgbClr val="000000"/>
                </a:solidFill>
                <a:cs typeface="Consolas" panose="020B0609020204030204" pitchFamily="49" charset="0"/>
              </a:rPr>
              <a:t>      </a:t>
            </a:r>
            <a:r>
              <a:rPr lang="ru-RU" altLang="ru-RU" sz="1200" dirty="0" err="1">
                <a:solidFill>
                  <a:srgbClr val="000000"/>
                </a:solidFill>
                <a:cs typeface="Consolas" panose="020B0609020204030204" pitchFamily="49" charset="0"/>
              </a:rPr>
              <a:t>прекурсоров</a:t>
            </a:r>
            <a:endParaRPr lang="ru-RU" altLang="ru-RU" sz="1200" dirty="0">
              <a:solidFill>
                <a:srgbClr val="000000"/>
              </a:solidFill>
              <a:cs typeface="Consolas" panose="020B0609020204030204" pitchFamily="49" charset="0"/>
            </a:endParaRPr>
          </a:p>
          <a:p>
            <a:r>
              <a:rPr lang="ru-RU" altLang="ru-RU" sz="1200" dirty="0">
                <a:solidFill>
                  <a:srgbClr val="000000"/>
                </a:solidFill>
                <a:cs typeface="Consolas" panose="020B0609020204030204" pitchFamily="49" charset="0"/>
              </a:rPr>
              <a:t>44. Судебно-экспертное исследование объектов растительного происхождения</a:t>
            </a:r>
          </a:p>
          <a:p>
            <a:r>
              <a:rPr lang="ru-RU" altLang="ru-RU" sz="1200" dirty="0">
                <a:solidFill>
                  <a:srgbClr val="000000"/>
                </a:solidFill>
                <a:cs typeface="Consolas" panose="020B0609020204030204" pitchFamily="49" charset="0"/>
              </a:rPr>
              <a:t>45. Судебно-экспертное исследование объектов животного происхождения </a:t>
            </a:r>
            <a:endParaRPr lang="ru-RU" altLang="ru-RU" sz="1200" dirty="0"/>
          </a:p>
          <a:p>
            <a:r>
              <a:rPr lang="ru-RU" altLang="ru-RU" sz="1200" dirty="0">
                <a:solidFill>
                  <a:srgbClr val="000000"/>
                </a:solidFill>
                <a:cs typeface="Consolas" panose="020B0609020204030204" pitchFamily="49" charset="0"/>
              </a:rPr>
              <a:t>46. Судебно-экспертное молекулярно-генетическое исследование</a:t>
            </a:r>
            <a:r>
              <a:rPr lang="ru-RU" altLang="ru-RU" sz="1200" dirty="0"/>
              <a:t> </a:t>
            </a:r>
          </a:p>
          <a:p>
            <a:r>
              <a:rPr lang="ru-RU" altLang="ru-RU" sz="1200" dirty="0">
                <a:solidFill>
                  <a:srgbClr val="000000"/>
                </a:solidFill>
                <a:cs typeface="Consolas" panose="020B0609020204030204" pitchFamily="49" charset="0"/>
              </a:rPr>
              <a:t>47. Судебно-экспертное психолого-криминалистическое исследование</a:t>
            </a:r>
          </a:p>
          <a:p>
            <a:r>
              <a:rPr lang="ru-RU" altLang="ru-RU" sz="1200" dirty="0">
                <a:solidFill>
                  <a:srgbClr val="000000"/>
                </a:solidFill>
                <a:cs typeface="Consolas" panose="020B0609020204030204" pitchFamily="49" charset="0"/>
              </a:rPr>
              <a:t>48. Судебно-экспертное психолого-филологическое исследование</a:t>
            </a:r>
          </a:p>
          <a:p>
            <a:r>
              <a:rPr lang="ru-RU" altLang="ru-RU" sz="1200" dirty="0">
                <a:solidFill>
                  <a:srgbClr val="000000"/>
                </a:solidFill>
                <a:cs typeface="Consolas" panose="020B0609020204030204" pitchFamily="49" charset="0"/>
              </a:rPr>
              <a:t>49. Судебно-экспертное инженерно-психофизиологическое исследование</a:t>
            </a:r>
          </a:p>
          <a:p>
            <a:r>
              <a:rPr lang="ru-RU" altLang="ru-RU" sz="1200" dirty="0">
                <a:solidFill>
                  <a:srgbClr val="000000"/>
                </a:solidFill>
                <a:cs typeface="Consolas" panose="020B0609020204030204" pitchFamily="49" charset="0"/>
              </a:rPr>
              <a:t>50. Судебная экологическая экспертиза</a:t>
            </a:r>
          </a:p>
          <a:p>
            <a:r>
              <a:rPr lang="ru-RU" altLang="ru-RU" sz="1200" dirty="0">
                <a:solidFill>
                  <a:srgbClr val="000000"/>
                </a:solidFill>
                <a:cs typeface="Consolas" panose="020B0609020204030204" pitchFamily="49" charset="0"/>
              </a:rPr>
              <a:t>51. Судебно-экспертное религиоведческое исследование</a:t>
            </a:r>
          </a:p>
          <a:p>
            <a:r>
              <a:rPr lang="ru-RU" altLang="ru-RU" sz="1200" dirty="0">
                <a:solidFill>
                  <a:srgbClr val="000000"/>
                </a:solidFill>
                <a:cs typeface="Consolas" panose="020B0609020204030204" pitchFamily="49" charset="0"/>
              </a:rPr>
              <a:t>52. Судебно-экспертное исследование железнодорожного транспорта</a:t>
            </a:r>
          </a:p>
          <a:p>
            <a:r>
              <a:rPr lang="ru-RU" altLang="ru-RU" sz="1200" dirty="0">
                <a:solidFill>
                  <a:srgbClr val="000000"/>
                </a:solidFill>
                <a:cs typeface="Consolas" panose="020B0609020204030204" pitchFamily="49" charset="0"/>
              </a:rPr>
              <a:t>53. Особенности производства судебно-медицинской экспертизы</a:t>
            </a:r>
          </a:p>
          <a:p>
            <a:r>
              <a:rPr lang="ru-RU" altLang="ru-RU" sz="1200" dirty="0">
                <a:solidFill>
                  <a:srgbClr val="000000"/>
                </a:solidFill>
                <a:cs typeface="Consolas" panose="020B0609020204030204" pitchFamily="49" charset="0"/>
              </a:rPr>
              <a:t>54. Организация и производство осмотра трупа на месте его обнаружения</a:t>
            </a:r>
          </a:p>
          <a:p>
            <a:r>
              <a:rPr lang="ru-RU" altLang="ru-RU" sz="1200" dirty="0">
                <a:solidFill>
                  <a:srgbClr val="000000"/>
                </a:solidFill>
                <a:cs typeface="Consolas" panose="020B0609020204030204" pitchFamily="49" charset="0"/>
              </a:rPr>
              <a:t>55. Организация и производство судебно-гистологической экспертизы (исследований)</a:t>
            </a:r>
          </a:p>
          <a:p>
            <a:r>
              <a:rPr lang="ru-RU" altLang="ru-RU" sz="1200" dirty="0">
                <a:solidFill>
                  <a:srgbClr val="000000"/>
                </a:solidFill>
                <a:cs typeface="Consolas" panose="020B0609020204030204" pitchFamily="49" charset="0"/>
              </a:rPr>
              <a:t>56. Организация и производство судебно-биологической и судебно-цитологической экспертизы (исследований)</a:t>
            </a:r>
          </a:p>
          <a:p>
            <a:r>
              <a:rPr lang="ru-RU" altLang="ru-RU" sz="1200" dirty="0">
                <a:solidFill>
                  <a:srgbClr val="000000"/>
                </a:solidFill>
                <a:cs typeface="Consolas" panose="020B0609020204030204" pitchFamily="49" charset="0"/>
              </a:rPr>
              <a:t>57. Организация и производство медико-криминалистической экспертизы</a:t>
            </a:r>
          </a:p>
          <a:p>
            <a:r>
              <a:rPr lang="ru-RU" altLang="ru-RU" sz="1200" dirty="0">
                <a:solidFill>
                  <a:srgbClr val="000000"/>
                </a:solidFill>
                <a:cs typeface="Consolas" panose="020B0609020204030204" pitchFamily="49" charset="0"/>
              </a:rPr>
              <a:t>58. Порядок производства химико-токсикологических экспертиз </a:t>
            </a:r>
            <a:r>
              <a:rPr lang="ru-RU" altLang="ru-RU" sz="1200" dirty="0"/>
              <a:t>(исследований)</a:t>
            </a:r>
          </a:p>
          <a:p>
            <a:r>
              <a:rPr lang="ru-RU" altLang="ru-RU" sz="1200" dirty="0">
                <a:solidFill>
                  <a:srgbClr val="000000"/>
                </a:solidFill>
                <a:cs typeface="Consolas" panose="020B0609020204030204" pitchFamily="49" charset="0"/>
              </a:rPr>
              <a:t>59. Особенности производства судебно-наркологической экспертизы </a:t>
            </a:r>
          </a:p>
          <a:p>
            <a:r>
              <a:rPr lang="ru-RU" altLang="ru-RU" sz="1200" dirty="0">
                <a:solidFill>
                  <a:srgbClr val="000000"/>
                </a:solidFill>
                <a:cs typeface="Consolas" panose="020B0609020204030204" pitchFamily="49" charset="0"/>
              </a:rPr>
              <a:t>60. Особенности производства судебно-психиатрической экспертизы</a:t>
            </a:r>
          </a:p>
          <a:p>
            <a:r>
              <a:rPr lang="ru-RU" altLang="ru-RU" sz="1200" dirty="0">
                <a:solidFill>
                  <a:srgbClr val="000000"/>
                </a:solidFill>
                <a:cs typeface="Consolas" panose="020B0609020204030204" pitchFamily="49" charset="0"/>
              </a:rPr>
              <a:t>Использованные источники</a:t>
            </a:r>
            <a:endParaRPr lang="ru-RU" altLang="ru-RU" sz="1200" dirty="0"/>
          </a:p>
          <a:p>
            <a:endParaRPr lang="ru-RU" altLang="ru-RU" sz="1200" dirty="0">
              <a:solidFill>
                <a:srgbClr val="000000"/>
              </a:solidFill>
              <a:cs typeface="Consolas" panose="020B0609020204030204" pitchFamily="49" charset="0"/>
            </a:endParaRPr>
          </a:p>
          <a:p>
            <a:pPr algn="ctr"/>
            <a:r>
              <a:rPr lang="ru-RU" altLang="ru-RU" sz="1200" dirty="0">
                <a:solidFill>
                  <a:srgbClr val="000000"/>
                </a:solidFill>
                <a:cs typeface="Consolas" panose="020B0609020204030204" pitchFamily="49" charset="0"/>
              </a:rPr>
              <a:t> </a:t>
            </a:r>
          </a:p>
          <a:p>
            <a:endParaRPr lang="ru-RU" sz="1200" dirty="0"/>
          </a:p>
        </p:txBody>
      </p:sp>
    </p:spTree>
    <p:extLst>
      <p:ext uri="{BB962C8B-B14F-4D97-AF65-F5344CB8AC3E}">
        <p14:creationId xmlns:p14="http://schemas.microsoft.com/office/powerpoint/2010/main" val="2008789682"/>
      </p:ext>
    </p:extLst>
  </p:cSld>
  <p:clrMapOvr>
    <a:masterClrMapping/>
  </p:clrMapOvr>
  <p:transition>
    <p:wipe dir="r"/>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Rectangle 7">
            <a:extLst>
              <a:ext uri="{FF2B5EF4-FFF2-40B4-BE49-F238E27FC236}">
                <a16:creationId xmlns:a16="http://schemas.microsoft.com/office/drawing/2014/main" id="{3E9D10E9-BC9D-244F-8678-E1BB982F8EE0}"/>
              </a:ext>
            </a:extLst>
          </p:cNvPr>
          <p:cNvSpPr>
            <a:spLocks noChangeArrowheads="1"/>
          </p:cNvSpPr>
          <p:nvPr/>
        </p:nvSpPr>
        <p:spPr bwMode="auto">
          <a:xfrm>
            <a:off x="785813" y="1175221"/>
            <a:ext cx="7530603" cy="4185761"/>
          </a:xfrm>
          <a:prstGeom prst="rect">
            <a:avLst/>
          </a:prstGeom>
          <a:solidFill>
            <a:srgbClr val="FFFFFF"/>
          </a:solidFill>
          <a:ln w="9525">
            <a:solidFill>
              <a:schemeClr val="bg1"/>
            </a:solidFill>
            <a:miter lim="800000"/>
            <a:headEnd/>
            <a:tailEnd/>
          </a:ln>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400" b="1" dirty="0">
              <a:solidFill>
                <a:srgbClr val="000000"/>
              </a:solidFill>
              <a:latin typeface="Arial" panose="020B0604020202020204" pitchFamily="34" charset="0"/>
              <a:cs typeface="Times New Roman" panose="02020603050405020304" pitchFamily="18" charset="0"/>
            </a:endParaRPr>
          </a:p>
          <a:p>
            <a:pPr>
              <a:spcBef>
                <a:spcPct val="0"/>
              </a:spcBef>
              <a:buFontTx/>
              <a:buNone/>
            </a:pPr>
            <a:r>
              <a:rPr lang="ru-RU" altLang="ru-RU" sz="1400" b="1" dirty="0">
                <a:solidFill>
                  <a:srgbClr val="000000"/>
                </a:solidFill>
                <a:latin typeface="Arial" panose="020B0604020202020204" pitchFamily="34" charset="0"/>
                <a:cs typeface="Times New Roman" panose="02020603050405020304" pitchFamily="18" charset="0"/>
              </a:rPr>
              <a:t>ШАКИРОВ</a:t>
            </a:r>
          </a:p>
          <a:p>
            <a:pPr>
              <a:spcBef>
                <a:spcPct val="0"/>
              </a:spcBef>
              <a:buFontTx/>
              <a:buNone/>
            </a:pPr>
            <a:r>
              <a:rPr lang="ru-RU" altLang="ru-RU" sz="1400" b="1" dirty="0" err="1">
                <a:solidFill>
                  <a:srgbClr val="000000"/>
                </a:solidFill>
                <a:latin typeface="Arial" panose="020B0604020202020204" pitchFamily="34" charset="0"/>
                <a:cs typeface="Times New Roman" panose="02020603050405020304" pitchFamily="18" charset="0"/>
              </a:rPr>
              <a:t>Каримжан</a:t>
            </a:r>
            <a:r>
              <a:rPr lang="ru-RU" altLang="ru-RU" sz="1400" b="1" dirty="0">
                <a:solidFill>
                  <a:srgbClr val="000000"/>
                </a:solidFill>
                <a:latin typeface="Arial" panose="020B0604020202020204" pitchFamily="34" charset="0"/>
                <a:cs typeface="Times New Roman" panose="02020603050405020304" pitchFamily="18" charset="0"/>
              </a:rPr>
              <a:t> </a:t>
            </a:r>
            <a:r>
              <a:rPr lang="ru-RU" altLang="ru-RU" sz="1400" b="1" dirty="0" err="1">
                <a:solidFill>
                  <a:srgbClr val="000000"/>
                </a:solidFill>
                <a:latin typeface="Arial" panose="020B0604020202020204" pitchFamily="34" charset="0"/>
                <a:cs typeface="Times New Roman" panose="02020603050405020304" pitchFamily="18" charset="0"/>
              </a:rPr>
              <a:t>Нурумович</a:t>
            </a:r>
            <a:endParaRPr lang="ru-RU" altLang="ru-RU" sz="1400" b="1" dirty="0">
              <a:solidFill>
                <a:srgbClr val="000000"/>
              </a:solidFill>
              <a:latin typeface="Arial" panose="020B0604020202020204" pitchFamily="34" charset="0"/>
              <a:cs typeface="Times New Roman" panose="02020603050405020304" pitchFamily="18" charset="0"/>
            </a:endParaRPr>
          </a:p>
          <a:p>
            <a:pPr>
              <a:spcBef>
                <a:spcPct val="0"/>
              </a:spcBef>
              <a:buFontTx/>
              <a:buNone/>
            </a:pPr>
            <a:endParaRPr lang="ru-RU" altLang="ru-RU" sz="1400" b="1" dirty="0">
              <a:solidFill>
                <a:srgbClr val="000000"/>
              </a:solidFill>
              <a:latin typeface="Arial" panose="020B0604020202020204" pitchFamily="34" charset="0"/>
              <a:cs typeface="Times New Roman" panose="02020603050405020304" pitchFamily="18" charset="0"/>
            </a:endParaRPr>
          </a:p>
          <a:p>
            <a:pPr>
              <a:spcBef>
                <a:spcPct val="0"/>
              </a:spcBef>
              <a:buFontTx/>
              <a:buNone/>
            </a:pPr>
            <a:r>
              <a:rPr lang="ru-RU" altLang="ru-RU" sz="1400" b="1" dirty="0">
                <a:solidFill>
                  <a:srgbClr val="000000"/>
                </a:solidFill>
                <a:latin typeface="Arial" panose="020B0604020202020204" pitchFamily="34" charset="0"/>
              </a:rPr>
              <a:t>Доктор юридических наук, профессор. Научно - исследователь-</a:t>
            </a:r>
          </a:p>
          <a:p>
            <a:pPr>
              <a:spcBef>
                <a:spcPct val="0"/>
              </a:spcBef>
              <a:buFontTx/>
              <a:buNone/>
            </a:pPr>
            <a:r>
              <a:rPr lang="ru-RU" altLang="ru-RU" sz="1400" b="1" dirty="0">
                <a:solidFill>
                  <a:srgbClr val="000000"/>
                </a:solidFill>
                <a:latin typeface="Arial" panose="020B0604020202020204" pitchFamily="34" charset="0"/>
              </a:rPr>
              <a:t>скую деятельность начал осуществлять с должности </a:t>
            </a:r>
            <a:r>
              <a:rPr lang="ru-RU" altLang="ru-RU" sz="1400" b="1" dirty="0" err="1">
                <a:solidFill>
                  <a:srgbClr val="000000"/>
                </a:solidFill>
                <a:latin typeface="Arial" panose="020B0604020202020204" pitchFamily="34" charset="0"/>
              </a:rPr>
              <a:t>преподава</a:t>
            </a:r>
            <a:r>
              <a:rPr lang="ru-RU" altLang="ru-RU" sz="1400" b="1" dirty="0">
                <a:solidFill>
                  <a:srgbClr val="000000"/>
                </a:solidFill>
                <a:latin typeface="Arial" panose="020B0604020202020204" pitchFamily="34" charset="0"/>
              </a:rPr>
              <a:t>-</a:t>
            </a:r>
          </a:p>
          <a:p>
            <a:pPr>
              <a:spcBef>
                <a:spcPct val="0"/>
              </a:spcBef>
              <a:buFontTx/>
              <a:buNone/>
            </a:pPr>
            <a:r>
              <a:rPr lang="ru-RU" altLang="ru-RU" sz="1400" b="1" dirty="0">
                <a:solidFill>
                  <a:srgbClr val="000000"/>
                </a:solidFill>
                <a:latin typeface="Arial" panose="020B0604020202020204" pitchFamily="34" charset="0"/>
              </a:rPr>
              <a:t>теля кафедры криминалистики </a:t>
            </a:r>
            <a:r>
              <a:rPr lang="ru-RU" altLang="ru-RU" sz="1400" b="1" dirty="0" err="1">
                <a:solidFill>
                  <a:srgbClr val="000000"/>
                </a:solidFill>
                <a:latin typeface="Arial" panose="020B0604020202020204" pitchFamily="34" charset="0"/>
              </a:rPr>
              <a:t>КазНУ</a:t>
            </a:r>
            <a:r>
              <a:rPr lang="ru-RU" altLang="ru-RU" sz="1400" b="1" dirty="0">
                <a:solidFill>
                  <a:srgbClr val="000000"/>
                </a:solidFill>
                <a:latin typeface="Arial" panose="020B0604020202020204" pitchFamily="34" charset="0"/>
              </a:rPr>
              <a:t>  им. С.М. Кирова    (1979 г.).</a:t>
            </a:r>
          </a:p>
          <a:p>
            <a:pPr>
              <a:spcBef>
                <a:spcPct val="0"/>
              </a:spcBef>
              <a:buFontTx/>
              <a:buNone/>
            </a:pPr>
            <a:r>
              <a:rPr lang="ru-RU" altLang="ru-RU" sz="1400" b="1" dirty="0">
                <a:solidFill>
                  <a:srgbClr val="000000"/>
                </a:solidFill>
                <a:latin typeface="Arial" panose="020B0604020202020204" pitchFamily="34" charset="0"/>
              </a:rPr>
              <a:t>На практической  работе занимал должности заведующего </a:t>
            </a:r>
            <a:r>
              <a:rPr lang="ru-RU" altLang="ru-RU" sz="1400" b="1" dirty="0" err="1">
                <a:solidFill>
                  <a:srgbClr val="000000"/>
                </a:solidFill>
                <a:latin typeface="Arial" panose="020B0604020202020204" pitchFamily="34" charset="0"/>
              </a:rPr>
              <a:t>отде</a:t>
            </a:r>
            <a:r>
              <a:rPr lang="ru-RU" altLang="ru-RU" sz="1400" b="1" dirty="0">
                <a:solidFill>
                  <a:srgbClr val="000000"/>
                </a:solidFill>
                <a:latin typeface="Arial" panose="020B0604020202020204" pitchFamily="34" charset="0"/>
              </a:rPr>
              <a:t>-</a:t>
            </a:r>
          </a:p>
          <a:p>
            <a:pPr>
              <a:spcBef>
                <a:spcPct val="0"/>
              </a:spcBef>
              <a:buFontTx/>
              <a:buNone/>
            </a:pPr>
            <a:r>
              <a:rPr lang="ru-RU" altLang="ru-RU" sz="1400" b="1" dirty="0">
                <a:solidFill>
                  <a:srgbClr val="000000"/>
                </a:solidFill>
                <a:latin typeface="Arial" panose="020B0604020202020204" pitchFamily="34" charset="0"/>
              </a:rPr>
              <a:t>лом Казахского НИИ судебных экспертиз  Минюста  Республики</a:t>
            </a:r>
          </a:p>
          <a:p>
            <a:pPr>
              <a:spcBef>
                <a:spcPct val="0"/>
              </a:spcBef>
              <a:buFontTx/>
              <a:buNone/>
            </a:pPr>
            <a:r>
              <a:rPr lang="ru-RU" altLang="ru-RU" sz="1400" b="1" dirty="0">
                <a:solidFill>
                  <a:srgbClr val="000000"/>
                </a:solidFill>
                <a:latin typeface="Arial" panose="020B0604020202020204" pitchFamily="34" charset="0"/>
              </a:rPr>
              <a:t>Казахстан; советника, заместителя председателя, заведующего</a:t>
            </a:r>
          </a:p>
          <a:p>
            <a:pPr>
              <a:spcBef>
                <a:spcPct val="0"/>
              </a:spcBef>
              <a:buFontTx/>
              <a:buNone/>
            </a:pPr>
            <a:r>
              <a:rPr lang="ru-RU" altLang="ru-RU" sz="1400" b="1" dirty="0">
                <a:solidFill>
                  <a:srgbClr val="000000"/>
                </a:solidFill>
                <a:latin typeface="Arial" panose="020B0604020202020204" pitchFamily="34" charset="0"/>
              </a:rPr>
              <a:t>отделом  Конституционного Суда  Республики  Казахстан; заведующего отделом</a:t>
            </a:r>
          </a:p>
          <a:p>
            <a:pPr>
              <a:spcBef>
                <a:spcPct val="0"/>
              </a:spcBef>
              <a:buFontTx/>
              <a:buNone/>
            </a:pPr>
            <a:r>
              <a:rPr lang="ru-RU" altLang="ru-RU" sz="1400" b="1" dirty="0">
                <a:solidFill>
                  <a:srgbClr val="000000"/>
                </a:solidFill>
                <a:latin typeface="Arial" panose="020B0604020202020204" pitchFamily="34" charset="0"/>
              </a:rPr>
              <a:t>Информационно - аналитического Центра  Верховного Совета  Республики Казах-</a:t>
            </a:r>
          </a:p>
          <a:p>
            <a:pPr algn="just">
              <a:spcBef>
                <a:spcPct val="0"/>
              </a:spcBef>
              <a:buFontTx/>
              <a:buNone/>
            </a:pPr>
            <a:r>
              <a:rPr lang="ru-RU" altLang="ru-RU" sz="1400" b="1" dirty="0">
                <a:solidFill>
                  <a:srgbClr val="000000"/>
                </a:solidFill>
                <a:latin typeface="Arial" panose="020B0604020202020204" pitchFamily="34" charset="0"/>
              </a:rPr>
              <a:t>стан; заведующего кафедрой криминалистики Казахского государственного юридического института; проректора, директора колледжа Академии юриспруденции – Высшая школа права «</a:t>
            </a:r>
            <a:r>
              <a:rPr lang="ru-RU" altLang="ru-RU" sz="1400" b="1" dirty="0" err="1">
                <a:solidFill>
                  <a:srgbClr val="000000"/>
                </a:solidFill>
                <a:latin typeface="Arial" panose="020B0604020202020204" pitchFamily="34" charset="0"/>
              </a:rPr>
              <a:t>Әділет</a:t>
            </a:r>
            <a:r>
              <a:rPr lang="ru-RU" altLang="ru-RU" sz="1400" b="1" dirty="0">
                <a:solidFill>
                  <a:srgbClr val="000000"/>
                </a:solidFill>
                <a:latin typeface="Arial" panose="020B0604020202020204" pitchFamily="34" charset="0"/>
              </a:rPr>
              <a:t>». С 2009 по 2017 год занимал должность декана факультета международных отношений </a:t>
            </a:r>
            <a:r>
              <a:rPr lang="ru-RU" altLang="ru-RU" sz="1400" b="1" dirty="0" err="1">
                <a:solidFill>
                  <a:srgbClr val="000000"/>
                </a:solidFill>
                <a:latin typeface="Arial" panose="020B0604020202020204" pitchFamily="34" charset="0"/>
              </a:rPr>
              <a:t>КазНУ</a:t>
            </a:r>
            <a:r>
              <a:rPr lang="ru-RU" altLang="ru-RU" sz="1400" b="1" dirty="0">
                <a:solidFill>
                  <a:srgbClr val="000000"/>
                </a:solidFill>
                <a:latin typeface="Arial" panose="020B0604020202020204" pitchFamily="34" charset="0"/>
              </a:rPr>
              <a:t> им. аль-</a:t>
            </a:r>
            <a:r>
              <a:rPr lang="ru-RU" altLang="ru-RU" sz="1400" b="1" dirty="0" err="1">
                <a:solidFill>
                  <a:srgbClr val="000000"/>
                </a:solidFill>
                <a:latin typeface="Arial" panose="020B0604020202020204" pitchFamily="34" charset="0"/>
              </a:rPr>
              <a:t>Фараби</a:t>
            </a:r>
            <a:r>
              <a:rPr lang="ru-RU" altLang="ru-RU" sz="1400" b="1" dirty="0">
                <a:solidFill>
                  <a:srgbClr val="000000"/>
                </a:solidFill>
                <a:latin typeface="Arial" panose="020B0604020202020204" pitchFamily="34" charset="0"/>
              </a:rPr>
              <a:t>.</a:t>
            </a:r>
          </a:p>
          <a:p>
            <a:pPr algn="just">
              <a:spcBef>
                <a:spcPct val="0"/>
              </a:spcBef>
              <a:buFontTx/>
              <a:buNone/>
            </a:pPr>
            <a:r>
              <a:rPr lang="ru-RU" altLang="ru-RU" sz="1400" b="1" dirty="0">
                <a:solidFill>
                  <a:srgbClr val="000000"/>
                </a:solidFill>
                <a:latin typeface="Arial" panose="020B0604020202020204" pitchFamily="34" charset="0"/>
              </a:rPr>
              <a:t>Автор свыше 200 публикаций по актуальным проблемам права и его прикладных направлений -  криминалистики, судебной экспертизы и уголовного процесса, а также по проблемам международных отношений и образовательной политики.</a:t>
            </a:r>
            <a:endParaRPr lang="ru-RU" altLang="ru-RU" sz="1300" b="1" dirty="0">
              <a:solidFill>
                <a:srgbClr val="000000"/>
              </a:solidFill>
              <a:latin typeface="Arial" panose="020B0604020202020204" pitchFamily="34" charset="0"/>
            </a:endParaRPr>
          </a:p>
        </p:txBody>
      </p:sp>
      <p:pic>
        <p:nvPicPr>
          <p:cNvPr id="482306" name="Picture 2" descr="D:\Desktop\Мои документы\ФОТОархив\ПАПА\pasted-image-38.tif">
            <a:extLst>
              <a:ext uri="{FF2B5EF4-FFF2-40B4-BE49-F238E27FC236}">
                <a16:creationId xmlns:a16="http://schemas.microsoft.com/office/drawing/2014/main" id="{74322D2D-9D97-3D44-9678-4E255CADB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1357313"/>
            <a:ext cx="142875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167579"/>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Прямоугольник 1">
            <a:extLst>
              <a:ext uri="{FF2B5EF4-FFF2-40B4-BE49-F238E27FC236}">
                <a16:creationId xmlns:a16="http://schemas.microsoft.com/office/drawing/2014/main" id="{6706D5B1-6B6A-6F42-AA1F-6B06005BB4A5}"/>
              </a:ext>
            </a:extLst>
          </p:cNvPr>
          <p:cNvSpPr>
            <a:spLocks noChangeArrowheads="1"/>
          </p:cNvSpPr>
          <p:nvPr/>
        </p:nvSpPr>
        <p:spPr bwMode="auto">
          <a:xfrm>
            <a:off x="500063" y="214313"/>
            <a:ext cx="8286750" cy="200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500" b="1">
                <a:latin typeface="Arial" panose="020B0604020202020204" pitchFamily="34" charset="0"/>
              </a:rPr>
              <a:t>При решении вопроса о назначении экспертизы в порядке, предусмотренном пунктом 7) части второй статьи 55 УПК  (</a:t>
            </a:r>
            <a:r>
              <a:rPr lang="ru-RU" altLang="ru-RU" sz="1500" b="1" i="1">
                <a:latin typeface="Arial" panose="020B0604020202020204" pitchFamily="34" charset="0"/>
              </a:rPr>
              <a:t>по мотивированному ходатайству адвоката, участвующего в качестве защитника, рассматривает вопрос о назначении экспертизы, если органом уголовного преследования в удовлетворении такого ходатайства было необоснованно отказано либо по нему не принято решение в течение трех суток</a:t>
            </a:r>
            <a:r>
              <a:rPr lang="ru-RU" altLang="ru-RU" sz="1500" b="1">
                <a:latin typeface="Arial" panose="020B0604020202020204" pitchFamily="34" charset="0"/>
              </a:rPr>
              <a:t>) , следственный судья предлагает стороне защиты представить в письменной форме вопросы, которые необходимо поставить перед экспертом, и выслушивает по ним мнение участников процесса.</a:t>
            </a:r>
          </a:p>
        </p:txBody>
      </p:sp>
      <p:sp>
        <p:nvSpPr>
          <p:cNvPr id="70658" name="Прямоугольник 2">
            <a:extLst>
              <a:ext uri="{FF2B5EF4-FFF2-40B4-BE49-F238E27FC236}">
                <a16:creationId xmlns:a16="http://schemas.microsoft.com/office/drawing/2014/main" id="{9BA89E15-16E9-644D-9CED-30D8E6127AE0}"/>
              </a:ext>
            </a:extLst>
          </p:cNvPr>
          <p:cNvSpPr>
            <a:spLocks noChangeArrowheads="1"/>
          </p:cNvSpPr>
          <p:nvPr/>
        </p:nvSpPr>
        <p:spPr bwMode="auto">
          <a:xfrm>
            <a:off x="500063" y="3214688"/>
            <a:ext cx="82867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Стороны вправе указать, какие объекты подлежат экспертному исследованию, а также кому может быть поручено  производство экспертизы  и заявить отвод эксперту.</a:t>
            </a:r>
          </a:p>
        </p:txBody>
      </p:sp>
      <p:sp>
        <p:nvSpPr>
          <p:cNvPr id="70659" name="Прямоугольник 3">
            <a:extLst>
              <a:ext uri="{FF2B5EF4-FFF2-40B4-BE49-F238E27FC236}">
                <a16:creationId xmlns:a16="http://schemas.microsoft.com/office/drawing/2014/main" id="{8610C876-4D7D-B342-9BE4-6D2A234103F6}"/>
              </a:ext>
            </a:extLst>
          </p:cNvPr>
          <p:cNvSpPr>
            <a:spLocks noChangeArrowheads="1"/>
          </p:cNvSpPr>
          <p:nvPr/>
        </p:nvSpPr>
        <p:spPr bwMode="auto">
          <a:xfrm>
            <a:off x="500063" y="3786188"/>
            <a:ext cx="3500437" cy="289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b="1">
                <a:latin typeface="Arial" panose="020B0604020202020204" pitchFamily="34" charset="0"/>
              </a:rPr>
              <a:t>Экспертиза в уголовном процессе в порядке, предусмотренном пунктом 3) части третьей статьи  122 УПК РК (</a:t>
            </a:r>
            <a:r>
              <a:rPr lang="ru-RU" altLang="ru-RU" sz="1400" b="1" i="1" u="sng">
                <a:latin typeface="Arial" panose="020B0604020202020204" pitchFamily="34" charset="0"/>
              </a:rPr>
              <a:t>направления запроса в экспертное учреждение о проведении на договорной основе соответствующей экспертизы</a:t>
            </a:r>
            <a:r>
              <a:rPr lang="ru-RU" altLang="ru-RU" sz="1400" b="1">
                <a:latin typeface="Arial" panose="020B0604020202020204" pitchFamily="34" charset="0"/>
              </a:rPr>
              <a:t>), на основании адвокатского запроса о даче экспертного заключения проводится в случае отсутствия необходимости в истребовании объектов исследования из органа, ведущего уголовный процесс.</a:t>
            </a:r>
          </a:p>
        </p:txBody>
      </p:sp>
      <p:sp>
        <p:nvSpPr>
          <p:cNvPr id="70660" name="Прямоугольник 4">
            <a:extLst>
              <a:ext uri="{FF2B5EF4-FFF2-40B4-BE49-F238E27FC236}">
                <a16:creationId xmlns:a16="http://schemas.microsoft.com/office/drawing/2014/main" id="{D8F66D0C-917D-7044-A8FF-E37C44877AB9}"/>
              </a:ext>
            </a:extLst>
          </p:cNvPr>
          <p:cNvSpPr>
            <a:spLocks noChangeArrowheads="1"/>
          </p:cNvSpPr>
          <p:nvPr/>
        </p:nvSpPr>
        <p:spPr bwMode="auto">
          <a:xfrm>
            <a:off x="4143375" y="3786188"/>
            <a:ext cx="4643438"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b="1">
                <a:latin typeface="Arial" panose="020B0604020202020204" pitchFamily="34" charset="0"/>
              </a:rPr>
              <a:t>О направлении запроса защитника или представителя потерпевшего о даче экспертного заключения в порядке, предусмотренном частью 7 статьи 122 УПК РК одновременно уведомляется лицо, осуществляющее досудебное расследование, которое при необходимости направляет эксперту дополнительные вопросы. </a:t>
            </a:r>
          </a:p>
        </p:txBody>
      </p:sp>
      <p:sp>
        <p:nvSpPr>
          <p:cNvPr id="70661" name="Прямоугольник 5">
            <a:extLst>
              <a:ext uri="{FF2B5EF4-FFF2-40B4-BE49-F238E27FC236}">
                <a16:creationId xmlns:a16="http://schemas.microsoft.com/office/drawing/2014/main" id="{BBD9D160-C09D-454E-90A5-57A705B8D43D}"/>
              </a:ext>
            </a:extLst>
          </p:cNvPr>
          <p:cNvSpPr>
            <a:spLocks noChangeArrowheads="1"/>
          </p:cNvSpPr>
          <p:nvPr/>
        </p:nvSpPr>
        <p:spPr bwMode="auto">
          <a:xfrm>
            <a:off x="4143375" y="5500688"/>
            <a:ext cx="4643438"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rPr>
              <a:t>Заключение эксперта, данное на основании запроса защитника или представителя потерпевшего, составляется в двух экземплярах, одно из которых направляется лицу, осуществляющему досудебное расследование</a:t>
            </a:r>
            <a:endParaRPr lang="ru-RU" altLang="ru-RU" sz="1400">
              <a:latin typeface="Arial" panose="020B0604020202020204" pitchFamily="34" charset="0"/>
            </a:endParaRPr>
          </a:p>
        </p:txBody>
      </p:sp>
      <p:sp>
        <p:nvSpPr>
          <p:cNvPr id="70662" name="Прямоугольник 2">
            <a:extLst>
              <a:ext uri="{FF2B5EF4-FFF2-40B4-BE49-F238E27FC236}">
                <a16:creationId xmlns:a16="http://schemas.microsoft.com/office/drawing/2014/main" id="{068BEEE3-893B-5347-9929-3B16481D2A45}"/>
              </a:ext>
            </a:extLst>
          </p:cNvPr>
          <p:cNvSpPr>
            <a:spLocks noChangeArrowheads="1"/>
          </p:cNvSpPr>
          <p:nvPr/>
        </p:nvSpPr>
        <p:spPr bwMode="auto">
          <a:xfrm>
            <a:off x="500063" y="2286000"/>
            <a:ext cx="8286750"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Рассмотрев представленные вопросы, орган, ведущий уголовный процесс, отклоняет те из них, которые не относятся к уголовному делу или предмету судебной экспертизы, выясняет, нет ли оснований для отвода эксперта, после чего выносит постановление о назначении экспертизы с соблюдением требований, указанных в части первой статьи 55 УПК РК,</a:t>
            </a: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Прямоугольник 1">
            <a:extLst>
              <a:ext uri="{FF2B5EF4-FFF2-40B4-BE49-F238E27FC236}">
                <a16:creationId xmlns:a16="http://schemas.microsoft.com/office/drawing/2014/main" id="{532209FB-02AA-0A40-897A-12FFE282283B}"/>
              </a:ext>
            </a:extLst>
          </p:cNvPr>
          <p:cNvSpPr>
            <a:spLocks noChangeArrowheads="1"/>
          </p:cNvSpPr>
          <p:nvPr/>
        </p:nvSpPr>
        <p:spPr bwMode="auto">
          <a:xfrm>
            <a:off x="4786313" y="357188"/>
            <a:ext cx="4143375"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Орган, ведущий уголовный процесс, обеспечивает доставление к эксперту подозреваемого, потерпевшего, обвиняемого, свидетеля, если признано необходимым их присутствие при проведении экспертизы, за исключением случаев, предусмотренных частью 7 статьи 55 УПК РК.</a:t>
            </a:r>
          </a:p>
        </p:txBody>
      </p:sp>
      <p:sp>
        <p:nvSpPr>
          <p:cNvPr id="71682" name="Прямоугольник 3">
            <a:extLst>
              <a:ext uri="{FF2B5EF4-FFF2-40B4-BE49-F238E27FC236}">
                <a16:creationId xmlns:a16="http://schemas.microsoft.com/office/drawing/2014/main" id="{E35A5B03-CEAE-9041-94CB-DB2123452DC9}"/>
              </a:ext>
            </a:extLst>
          </p:cNvPr>
          <p:cNvSpPr>
            <a:spLocks noChangeArrowheads="1"/>
          </p:cNvSpPr>
          <p:nvPr/>
        </p:nvSpPr>
        <p:spPr bwMode="auto">
          <a:xfrm>
            <a:off x="714375" y="2928938"/>
            <a:ext cx="8215313" cy="1506537"/>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solidFill>
                  <a:srgbClr val="000000"/>
                </a:solidFill>
                <a:latin typeface="Arial" panose="020B0604020202020204" pitchFamily="34" charset="0"/>
              </a:rPr>
              <a:t>Возмещение расходов, связанных с производством экспертизы, а также оплата труда эксперта производятся по правилам главы 21 УПК РК. В случаях производства экспертизы по запросу защитника и представителя потерпевшего возмещение расходов возлагается на лицо, в интересах которого оно производилось</a:t>
            </a:r>
            <a:r>
              <a:rPr lang="ru-RU" altLang="ru-RU" sz="1600">
                <a:solidFill>
                  <a:srgbClr val="000000"/>
                </a:solidFill>
                <a:latin typeface="Arial" panose="020B0604020202020204" pitchFamily="34" charset="0"/>
              </a:rPr>
              <a:t>.</a:t>
            </a:r>
          </a:p>
        </p:txBody>
      </p:sp>
      <p:sp>
        <p:nvSpPr>
          <p:cNvPr id="71683" name="Прямоугольник 4">
            <a:extLst>
              <a:ext uri="{FF2B5EF4-FFF2-40B4-BE49-F238E27FC236}">
                <a16:creationId xmlns:a16="http://schemas.microsoft.com/office/drawing/2014/main" id="{8F66A097-18D1-BD42-A565-CC2881A02ABC}"/>
              </a:ext>
            </a:extLst>
          </p:cNvPr>
          <p:cNvSpPr>
            <a:spLocks noChangeArrowheads="1"/>
          </p:cNvSpPr>
          <p:nvPr/>
        </p:nvSpPr>
        <p:spPr bwMode="auto">
          <a:xfrm>
            <a:off x="714375" y="4572000"/>
            <a:ext cx="8215313"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solidFill>
                  <a:srgbClr val="000000"/>
                </a:solidFill>
                <a:latin typeface="Arial" panose="020B0604020202020204" pitchFamily="34" charset="0"/>
              </a:rPr>
              <a:t>В случаях, предусмотренных пунктом 9) части 1 статьи 55 УПК РК (</a:t>
            </a:r>
            <a:r>
              <a:rPr lang="ru-RU" altLang="ru-RU" sz="1600" b="1" i="1" u="sng">
                <a:solidFill>
                  <a:srgbClr val="000000"/>
                </a:solidFill>
                <a:latin typeface="Arial" panose="020B0604020202020204" pitchFamily="34" charset="0"/>
              </a:rPr>
              <a:t>принудительного помещения не содержащегося под стражей лица в медицинскую организацию для производства судебно-психиатрической и (или) судебно-медицинской экспертиз</a:t>
            </a:r>
            <a:r>
              <a:rPr lang="ru-RU" altLang="ru-RU" sz="1600" b="1">
                <a:solidFill>
                  <a:srgbClr val="000000"/>
                </a:solidFill>
                <a:latin typeface="Arial" panose="020B0604020202020204" pitchFamily="34" charset="0"/>
              </a:rPr>
              <a:t>), лицо, осуществляющее досудебное расследование, выносит перед судом ходатайство о принудительном помещении не содержащегося под стражей лица в медицинскую организацию для проведения судебно-психиатрической и (или) судебно-медицинской экспертиз.</a:t>
            </a:r>
            <a:endParaRPr lang="ru-RU" altLang="ru-RU" sz="1600">
              <a:latin typeface="Arial" panose="020B0604020202020204" pitchFamily="34" charset="0"/>
            </a:endParaRPr>
          </a:p>
        </p:txBody>
      </p:sp>
      <p:sp>
        <p:nvSpPr>
          <p:cNvPr id="71684" name="Прямоугольник 4">
            <a:extLst>
              <a:ext uri="{FF2B5EF4-FFF2-40B4-BE49-F238E27FC236}">
                <a16:creationId xmlns:a16="http://schemas.microsoft.com/office/drawing/2014/main" id="{2BE28D34-3C73-F945-A689-849CE3ED78B5}"/>
              </a:ext>
            </a:extLst>
          </p:cNvPr>
          <p:cNvSpPr>
            <a:spLocks noChangeArrowheads="1"/>
          </p:cNvSpPr>
          <p:nvPr/>
        </p:nvSpPr>
        <p:spPr bwMode="auto">
          <a:xfrm>
            <a:off x="714375" y="357188"/>
            <a:ext cx="3786188"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Участник процесса, по инициативе которого назначается экспертиза, может представить в качестве объектов экспертного исследования предметы, документы. Орган, ведущий уголовный процесс, вправе мотивированным постановлением исключить их из числа таковых.</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Прямоугольник 2">
            <a:extLst>
              <a:ext uri="{FF2B5EF4-FFF2-40B4-BE49-F238E27FC236}">
                <a16:creationId xmlns:a16="http://schemas.microsoft.com/office/drawing/2014/main" id="{DAD26588-7440-404B-B11C-51BFDE8243C0}"/>
              </a:ext>
            </a:extLst>
          </p:cNvPr>
          <p:cNvSpPr>
            <a:spLocks noChangeArrowheads="1"/>
          </p:cNvSpPr>
          <p:nvPr/>
        </p:nvSpPr>
        <p:spPr bwMode="auto">
          <a:xfrm>
            <a:off x="714375" y="792731"/>
            <a:ext cx="7858125" cy="13573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При рассмотрении уголовного дела в суде всегда учитывается факт возможного производства экспертизы при досудебном расследовании.  В случае, если экспертиза на этой стадии была проведена, а ее результаты не вызывают у участников процесса вопросов, то тогда суд обычно ограничивается оглашением заключения эксперта без его приглашения. </a:t>
            </a:r>
          </a:p>
        </p:txBody>
      </p:sp>
      <p:sp>
        <p:nvSpPr>
          <p:cNvPr id="73731" name="Скругленный прямоугольник 4">
            <a:extLst>
              <a:ext uri="{FF2B5EF4-FFF2-40B4-BE49-F238E27FC236}">
                <a16:creationId xmlns:a16="http://schemas.microsoft.com/office/drawing/2014/main" id="{F157FCCB-2106-554F-A845-BFED69BB8417}"/>
              </a:ext>
            </a:extLst>
          </p:cNvPr>
          <p:cNvSpPr>
            <a:spLocks noChangeArrowheads="1"/>
          </p:cNvSpPr>
          <p:nvPr/>
        </p:nvSpPr>
        <p:spPr bwMode="auto">
          <a:xfrm>
            <a:off x="3393281" y="2420136"/>
            <a:ext cx="2500313" cy="24542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rPr>
              <a:t>Судебная практика по уголовным делам к необходимости вызова эксперта в суд при ее производстве на досудебной стадии относит обычно следующие:</a:t>
            </a:r>
          </a:p>
        </p:txBody>
      </p:sp>
      <p:sp>
        <p:nvSpPr>
          <p:cNvPr id="73732" name="Прямоугольник 5">
            <a:extLst>
              <a:ext uri="{FF2B5EF4-FFF2-40B4-BE49-F238E27FC236}">
                <a16:creationId xmlns:a16="http://schemas.microsoft.com/office/drawing/2014/main" id="{E524DA97-80E4-254B-B118-A708CF79D74D}"/>
              </a:ext>
            </a:extLst>
          </p:cNvPr>
          <p:cNvSpPr>
            <a:spLocks noChangeArrowheads="1"/>
          </p:cNvSpPr>
          <p:nvPr/>
        </p:nvSpPr>
        <p:spPr bwMode="auto">
          <a:xfrm>
            <a:off x="714375" y="2436812"/>
            <a:ext cx="2357438"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когда экспертизой разрешены не все вопросы</a:t>
            </a:r>
            <a:endParaRPr lang="ru-RU" altLang="ru-RU" sz="1600">
              <a:latin typeface="Arial" panose="020B0604020202020204" pitchFamily="34" charset="0"/>
            </a:endParaRPr>
          </a:p>
        </p:txBody>
      </p:sp>
      <p:sp>
        <p:nvSpPr>
          <p:cNvPr id="73733" name="Прямоугольник 6">
            <a:extLst>
              <a:ext uri="{FF2B5EF4-FFF2-40B4-BE49-F238E27FC236}">
                <a16:creationId xmlns:a16="http://schemas.microsoft.com/office/drawing/2014/main" id="{AF1FB38D-05C5-574C-8FBB-D5CC11B339C8}"/>
              </a:ext>
            </a:extLst>
          </p:cNvPr>
          <p:cNvSpPr>
            <a:spLocks noChangeArrowheads="1"/>
          </p:cNvSpPr>
          <p:nvPr/>
        </p:nvSpPr>
        <p:spPr bwMode="auto">
          <a:xfrm>
            <a:off x="6215063" y="2436812"/>
            <a:ext cx="2357437"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когда заключение эксперта вызывает сомнение</a:t>
            </a:r>
            <a:endParaRPr lang="ru-RU" altLang="ru-RU" sz="1600">
              <a:latin typeface="Arial" panose="020B0604020202020204" pitchFamily="34" charset="0"/>
            </a:endParaRPr>
          </a:p>
        </p:txBody>
      </p:sp>
      <p:sp>
        <p:nvSpPr>
          <p:cNvPr id="73734" name="Прямоугольник 7">
            <a:extLst>
              <a:ext uri="{FF2B5EF4-FFF2-40B4-BE49-F238E27FC236}">
                <a16:creationId xmlns:a16="http://schemas.microsoft.com/office/drawing/2014/main" id="{4138BB62-631D-6246-B918-3BF1D6CB624F}"/>
              </a:ext>
            </a:extLst>
          </p:cNvPr>
          <p:cNvSpPr>
            <a:spLocks noChangeArrowheads="1"/>
          </p:cNvSpPr>
          <p:nvPr/>
        </p:nvSpPr>
        <p:spPr bwMode="auto">
          <a:xfrm>
            <a:off x="6215063" y="3721894"/>
            <a:ext cx="2357437"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когда возникает необходимость решения дополнительных вопросов</a:t>
            </a:r>
            <a:endParaRPr lang="ru-RU" altLang="ru-RU" sz="1600">
              <a:latin typeface="Arial" panose="020B0604020202020204" pitchFamily="34" charset="0"/>
            </a:endParaRPr>
          </a:p>
        </p:txBody>
      </p:sp>
      <p:sp>
        <p:nvSpPr>
          <p:cNvPr id="73735" name="Прямоугольник 8">
            <a:extLst>
              <a:ext uri="{FF2B5EF4-FFF2-40B4-BE49-F238E27FC236}">
                <a16:creationId xmlns:a16="http://schemas.microsoft.com/office/drawing/2014/main" id="{797005F2-32A3-AD48-B85B-0146A4283F4F}"/>
              </a:ext>
            </a:extLst>
          </p:cNvPr>
          <p:cNvSpPr>
            <a:spLocks noChangeArrowheads="1"/>
          </p:cNvSpPr>
          <p:nvPr/>
        </p:nvSpPr>
        <p:spPr bwMode="auto">
          <a:xfrm>
            <a:off x="710907" y="3721894"/>
            <a:ext cx="2357438"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когда заключение эксперта оспаривается участниками процесса</a:t>
            </a:r>
            <a:endParaRPr lang="ru-RU" altLang="ru-RU" sz="1800">
              <a:latin typeface="Arial" panose="020B0604020202020204" pitchFamily="34" charset="0"/>
            </a:endParaRPr>
          </a:p>
        </p:txBody>
      </p:sp>
      <p:sp>
        <p:nvSpPr>
          <p:cNvPr id="73736" name="Прямоугольник 9">
            <a:extLst>
              <a:ext uri="{FF2B5EF4-FFF2-40B4-BE49-F238E27FC236}">
                <a16:creationId xmlns:a16="http://schemas.microsoft.com/office/drawing/2014/main" id="{59E8D590-0F06-D74D-826D-C07B10E4B9AA}"/>
              </a:ext>
            </a:extLst>
          </p:cNvPr>
          <p:cNvSpPr>
            <a:spLocks noChangeArrowheads="1"/>
          </p:cNvSpPr>
          <p:nvPr/>
        </p:nvSpPr>
        <p:spPr bwMode="auto">
          <a:xfrm>
            <a:off x="4929188" y="5254625"/>
            <a:ext cx="3643312"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по сложным делам, когда заключение эксперта может иметь решающее значение для рассмотрения дела по существу</a:t>
            </a:r>
          </a:p>
        </p:txBody>
      </p:sp>
      <p:sp>
        <p:nvSpPr>
          <p:cNvPr id="73737" name="Прямоугольник 10">
            <a:extLst>
              <a:ext uri="{FF2B5EF4-FFF2-40B4-BE49-F238E27FC236}">
                <a16:creationId xmlns:a16="http://schemas.microsoft.com/office/drawing/2014/main" id="{8493F397-3C8B-3A43-B987-E6D2F84A1F04}"/>
              </a:ext>
            </a:extLst>
          </p:cNvPr>
          <p:cNvSpPr>
            <a:spLocks noChangeArrowheads="1"/>
          </p:cNvSpPr>
          <p:nvPr/>
        </p:nvSpPr>
        <p:spPr bwMode="auto">
          <a:xfrm>
            <a:off x="642938" y="5254625"/>
            <a:ext cx="3571875"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когда необходимо разъяснение сути экспертного заключения для правильного его уяснения и оценки объектов экспертизы</a:t>
            </a:r>
            <a:endParaRPr lang="ru-RU" altLang="ru-RU" sz="1800">
              <a:latin typeface="Arial" panose="020B0604020202020204" pitchFamily="34" charset="0"/>
            </a:endParaRPr>
          </a:p>
        </p:txBody>
      </p:sp>
      <p:sp>
        <p:nvSpPr>
          <p:cNvPr id="2" name="Прямоугольник 1">
            <a:extLst>
              <a:ext uri="{FF2B5EF4-FFF2-40B4-BE49-F238E27FC236}">
                <a16:creationId xmlns:a16="http://schemas.microsoft.com/office/drawing/2014/main" id="{BC0F8B4F-7942-4B45-85EC-A1A1F7E3291B}"/>
              </a:ext>
            </a:extLst>
          </p:cNvPr>
          <p:cNvSpPr/>
          <p:nvPr/>
        </p:nvSpPr>
        <p:spPr>
          <a:xfrm>
            <a:off x="710907" y="182796"/>
            <a:ext cx="7858125" cy="369332"/>
          </a:xfrm>
          <a:prstGeom prst="rect">
            <a:avLst/>
          </a:prstGeom>
        </p:spPr>
        <p:txBody>
          <a:bodyPr wrap="square">
            <a:spAutoFit/>
          </a:bodyPr>
          <a:lstStyle/>
          <a:p>
            <a:pPr algn="ctr" eaLnBrk="1" hangingPunct="1"/>
            <a:r>
              <a:rPr lang="ru-RU" altLang="ru-RU" b="1" dirty="0">
                <a:cs typeface="Arial" panose="020B0604020202020204" pitchFamily="34" charset="0"/>
              </a:rPr>
              <a:t>ТЕМА 9. </a:t>
            </a:r>
            <a:r>
              <a:rPr lang="ru-RU" altLang="ru-RU" b="1" dirty="0"/>
              <a:t>ЭКСПЕРТИЗА В СУДЕБНОМ РАЗБИРАТЕЛЬСТВЕ</a:t>
            </a:r>
            <a:endParaRPr lang="ru-RU" altLang="ru-RU" dirty="0"/>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Прямоугольник 2">
            <a:extLst>
              <a:ext uri="{FF2B5EF4-FFF2-40B4-BE49-F238E27FC236}">
                <a16:creationId xmlns:a16="http://schemas.microsoft.com/office/drawing/2014/main" id="{57E7B8FD-DE2F-A247-AD2C-E36A43637EDB}"/>
              </a:ext>
            </a:extLst>
          </p:cNvPr>
          <p:cNvSpPr>
            <a:spLocks noChangeArrowheads="1"/>
          </p:cNvSpPr>
          <p:nvPr/>
        </p:nvSpPr>
        <p:spPr bwMode="auto">
          <a:xfrm>
            <a:off x="1071563" y="214313"/>
            <a:ext cx="700087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Экспертиза в суде назначается как по ходатайству сторон, так и собственной инициативе </a:t>
            </a:r>
          </a:p>
        </p:txBody>
      </p:sp>
      <p:sp>
        <p:nvSpPr>
          <p:cNvPr id="74754" name="Прямоугольник 2">
            <a:extLst>
              <a:ext uri="{FF2B5EF4-FFF2-40B4-BE49-F238E27FC236}">
                <a16:creationId xmlns:a16="http://schemas.microsoft.com/office/drawing/2014/main" id="{2E0C3BB3-423E-764E-9A80-49DDC2AE881E}"/>
              </a:ext>
            </a:extLst>
          </p:cNvPr>
          <p:cNvSpPr>
            <a:spLocks noChangeArrowheads="1"/>
          </p:cNvSpPr>
          <p:nvPr/>
        </p:nvSpPr>
        <p:spPr bwMode="auto">
          <a:xfrm>
            <a:off x="714375" y="928688"/>
            <a:ext cx="771525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Экспертизу проводит эксперт (эксперты), давший заключение в ходе досудебного расследования, либо другой эксперт (эксперты), назначенный судом</a:t>
            </a:r>
            <a:endParaRPr lang="ru-RU" altLang="ru-RU" sz="1600" b="1">
              <a:latin typeface="Arial" panose="020B0604020202020204" pitchFamily="34" charset="0"/>
              <a:ea typeface="Times New Roman" panose="02020603050405020304" pitchFamily="18" charset="0"/>
              <a:cs typeface="Arial" panose="020B0604020202020204" pitchFamily="34" charset="0"/>
            </a:endParaRPr>
          </a:p>
        </p:txBody>
      </p:sp>
      <p:sp>
        <p:nvSpPr>
          <p:cNvPr id="74755" name="Скругленный прямоугольник 3">
            <a:extLst>
              <a:ext uri="{FF2B5EF4-FFF2-40B4-BE49-F238E27FC236}">
                <a16:creationId xmlns:a16="http://schemas.microsoft.com/office/drawing/2014/main" id="{A1B832EC-6A16-E147-B187-F2F4ABF4C454}"/>
              </a:ext>
            </a:extLst>
          </p:cNvPr>
          <p:cNvSpPr>
            <a:spLocks noChangeArrowheads="1"/>
          </p:cNvSpPr>
          <p:nvPr/>
        </p:nvSpPr>
        <p:spPr bwMode="auto">
          <a:xfrm>
            <a:off x="3214688" y="3071813"/>
            <a:ext cx="3214687" cy="6477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В этом случае председательствующий:</a:t>
            </a:r>
          </a:p>
        </p:txBody>
      </p:sp>
      <p:sp>
        <p:nvSpPr>
          <p:cNvPr id="74756" name="Прямоугольник 4">
            <a:extLst>
              <a:ext uri="{FF2B5EF4-FFF2-40B4-BE49-F238E27FC236}">
                <a16:creationId xmlns:a16="http://schemas.microsoft.com/office/drawing/2014/main" id="{9BA55F45-7EF9-2147-943D-F237B4F2E668}"/>
              </a:ext>
            </a:extLst>
          </p:cNvPr>
          <p:cNvSpPr>
            <a:spLocks noChangeArrowheads="1"/>
          </p:cNvSpPr>
          <p:nvPr/>
        </p:nvSpPr>
        <p:spPr bwMode="auto">
          <a:xfrm>
            <a:off x="428625" y="2857500"/>
            <a:ext cx="2428875"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rPr>
              <a:t>должен сообщить, кому предполагается поручить производство экспертизы</a:t>
            </a:r>
          </a:p>
        </p:txBody>
      </p:sp>
      <p:sp>
        <p:nvSpPr>
          <p:cNvPr id="74757" name="Прямоугольник 5">
            <a:extLst>
              <a:ext uri="{FF2B5EF4-FFF2-40B4-BE49-F238E27FC236}">
                <a16:creationId xmlns:a16="http://schemas.microsoft.com/office/drawing/2014/main" id="{A3677A1D-5F67-E941-B498-DA1E2CED6DE3}"/>
              </a:ext>
            </a:extLst>
          </p:cNvPr>
          <p:cNvSpPr>
            <a:spLocks noChangeArrowheads="1"/>
          </p:cNvSpPr>
          <p:nvPr/>
        </p:nvSpPr>
        <p:spPr bwMode="auto">
          <a:xfrm>
            <a:off x="1071563" y="4071938"/>
            <a:ext cx="714375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rPr>
              <a:t>при отсутствии ходатайств об отводе и самоотводе указанного эксперта суд выносит постановление о привлечении его в качестве эксперта по делу без удаления суда в совещательную комнату</a:t>
            </a:r>
            <a:endParaRPr lang="ru-RU" altLang="ru-RU" sz="1600">
              <a:latin typeface="Arial" panose="020B0604020202020204" pitchFamily="34" charset="0"/>
              <a:ea typeface="Times New Roman" panose="02020603050405020304" pitchFamily="18" charset="0"/>
              <a:cs typeface="Arial" panose="020B0604020202020204" pitchFamily="34" charset="0"/>
            </a:endParaRPr>
          </a:p>
        </p:txBody>
      </p:sp>
      <p:sp>
        <p:nvSpPr>
          <p:cNvPr id="74758" name="Прямоугольник 6">
            <a:extLst>
              <a:ext uri="{FF2B5EF4-FFF2-40B4-BE49-F238E27FC236}">
                <a16:creationId xmlns:a16="http://schemas.microsoft.com/office/drawing/2014/main" id="{12F997A9-E631-B547-875D-FB0354ED96EC}"/>
              </a:ext>
            </a:extLst>
          </p:cNvPr>
          <p:cNvSpPr>
            <a:spLocks noChangeArrowheads="1"/>
          </p:cNvSpPr>
          <p:nvPr/>
        </p:nvSpPr>
        <p:spPr bwMode="auto">
          <a:xfrm>
            <a:off x="6786563" y="2857500"/>
            <a:ext cx="2000250"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rPr>
              <a:t>разъясняет эксперту его процессуальные полномочия</a:t>
            </a:r>
            <a:endParaRPr lang="ru-RU" altLang="ru-RU" sz="1600">
              <a:latin typeface="Arial" panose="020B0604020202020204" pitchFamily="34" charset="0"/>
              <a:ea typeface="Times New Roman" panose="02020603050405020304" pitchFamily="18" charset="0"/>
              <a:cs typeface="Arial" panose="020B0604020202020204" pitchFamily="34" charset="0"/>
            </a:endParaRPr>
          </a:p>
        </p:txBody>
      </p:sp>
      <p:sp>
        <p:nvSpPr>
          <p:cNvPr id="74759" name="Прямоугольник 7">
            <a:extLst>
              <a:ext uri="{FF2B5EF4-FFF2-40B4-BE49-F238E27FC236}">
                <a16:creationId xmlns:a16="http://schemas.microsoft.com/office/drawing/2014/main" id="{B0202DCC-12E8-7F48-9AAC-C061FE41CE6A}"/>
              </a:ext>
            </a:extLst>
          </p:cNvPr>
          <p:cNvSpPr>
            <a:spLocks noChangeArrowheads="1"/>
          </p:cNvSpPr>
          <p:nvPr/>
        </p:nvSpPr>
        <p:spPr bwMode="auto">
          <a:xfrm>
            <a:off x="1643063" y="2143125"/>
            <a:ext cx="614362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rPr>
              <a:t>предупреждает эксперта об уголовной ответственности за   дачу заведомо ложного заключения, о чем дает подписку</a:t>
            </a:r>
            <a:endParaRPr lang="ru-RU" altLang="ru-RU" sz="1600">
              <a:latin typeface="Arial" panose="020B0604020202020204" pitchFamily="34" charset="0"/>
              <a:ea typeface="Times New Roman" panose="02020603050405020304" pitchFamily="18" charset="0"/>
              <a:cs typeface="Arial" panose="020B0604020202020204" pitchFamily="34" charset="0"/>
            </a:endParaRPr>
          </a:p>
        </p:txBody>
      </p:sp>
      <p:sp>
        <p:nvSpPr>
          <p:cNvPr id="74760" name="Прямоугольник 4">
            <a:extLst>
              <a:ext uri="{FF2B5EF4-FFF2-40B4-BE49-F238E27FC236}">
                <a16:creationId xmlns:a16="http://schemas.microsoft.com/office/drawing/2014/main" id="{A2B77B0F-CF71-FF4F-A223-399B754C7AE8}"/>
              </a:ext>
            </a:extLst>
          </p:cNvPr>
          <p:cNvSpPr>
            <a:spLocks noChangeArrowheads="1"/>
          </p:cNvSpPr>
          <p:nvPr/>
        </p:nvSpPr>
        <p:spPr bwMode="auto">
          <a:xfrm>
            <a:off x="357188" y="5214938"/>
            <a:ext cx="8286750" cy="1506537"/>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Производство экспертизы в суде осуществляется по правилам, изложенным в главе 35 УПК РК по уголовным делам, в статьях 82-94 ГПК РК по гражданским делам, в статьях 757, 772-776 Кодекса РК об административных правонарушениях по административным делам, имеющим в целом схожее содержание и отдельные особенности в зависимости от категории дел</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Прямоугольник 5">
            <a:extLst>
              <a:ext uri="{FF2B5EF4-FFF2-40B4-BE49-F238E27FC236}">
                <a16:creationId xmlns:a16="http://schemas.microsoft.com/office/drawing/2014/main" id="{E0AD11C3-EFAB-C840-92D6-260BE54411CC}"/>
              </a:ext>
            </a:extLst>
          </p:cNvPr>
          <p:cNvSpPr>
            <a:spLocks noChangeArrowheads="1"/>
          </p:cNvSpPr>
          <p:nvPr/>
        </p:nvSpPr>
        <p:spPr bwMode="auto">
          <a:xfrm>
            <a:off x="285750" y="357188"/>
            <a:ext cx="850106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В судебном заседании эксперт с разрешения председательствующего вправе участвовать в исследовании обстоятельств, относящихся к предмету экспертизы: задавать вопросы допрашиваемым лицам, знакомиться с материалами уголовного дела, участвовать во всех судебных действиях, касающихся предмета экспертизы</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75778" name="Прямоугольник 1">
            <a:extLst>
              <a:ext uri="{FF2B5EF4-FFF2-40B4-BE49-F238E27FC236}">
                <a16:creationId xmlns:a16="http://schemas.microsoft.com/office/drawing/2014/main" id="{155ADCB2-F7DD-7A47-84A8-6EFCF91DB475}"/>
              </a:ext>
            </a:extLst>
          </p:cNvPr>
          <p:cNvSpPr>
            <a:spLocks noChangeArrowheads="1"/>
          </p:cNvSpPr>
          <p:nvPr/>
        </p:nvSpPr>
        <p:spPr bwMode="auto">
          <a:xfrm>
            <a:off x="285750" y="1214438"/>
            <a:ext cx="3071813"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По выяснении всех обстоятельств, имеющих значение для дела, председательствующий предлагает сторонам представить в письменном виде вопросы эксперту. Поставленные вопросы должны быть оглашены и по ним заслушаны мнения участников судебного разбирательства</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75779" name="Прямоугольник 3">
            <a:extLst>
              <a:ext uri="{FF2B5EF4-FFF2-40B4-BE49-F238E27FC236}">
                <a16:creationId xmlns:a16="http://schemas.microsoft.com/office/drawing/2014/main" id="{75D16977-830E-0B49-B97B-F07E35E387D0}"/>
              </a:ext>
            </a:extLst>
          </p:cNvPr>
          <p:cNvSpPr>
            <a:spLocks noChangeArrowheads="1"/>
          </p:cNvSpPr>
          <p:nvPr/>
        </p:nvSpPr>
        <p:spPr bwMode="auto">
          <a:xfrm>
            <a:off x="5643563" y="1143000"/>
            <a:ext cx="314325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Стороны вправе представить в качестве объектов экспертного исследования предметы, документы. Исключая их из числа таковых, суд обязан вынести мотивированное постановление</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75780" name="Прямоугольник 4">
            <a:extLst>
              <a:ext uri="{FF2B5EF4-FFF2-40B4-BE49-F238E27FC236}">
                <a16:creationId xmlns:a16="http://schemas.microsoft.com/office/drawing/2014/main" id="{92E2992C-BE11-694C-83E2-AE03D8212723}"/>
              </a:ext>
            </a:extLst>
          </p:cNvPr>
          <p:cNvSpPr>
            <a:spLocks noChangeArrowheads="1"/>
          </p:cNvSpPr>
          <p:nvPr/>
        </p:nvSpPr>
        <p:spPr bwMode="auto">
          <a:xfrm>
            <a:off x="5643563" y="2500313"/>
            <a:ext cx="314325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Рассмотрев вопросы и заслушав мнения по ним сторон, суд своим постановлением устраняет те из них, которые не относятся к делу или компетенции эксперта, формулирует новые вопросы</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75781" name="Прямоугольник 5">
            <a:extLst>
              <a:ext uri="{FF2B5EF4-FFF2-40B4-BE49-F238E27FC236}">
                <a16:creationId xmlns:a16="http://schemas.microsoft.com/office/drawing/2014/main" id="{D6B36E9E-4915-E241-839D-62D9D4501DB5}"/>
              </a:ext>
            </a:extLst>
          </p:cNvPr>
          <p:cNvSpPr>
            <a:spLocks noChangeArrowheads="1"/>
          </p:cNvSpPr>
          <p:nvPr/>
        </p:nvSpPr>
        <p:spPr bwMode="auto">
          <a:xfrm>
            <a:off x="285750" y="3000375"/>
            <a:ext cx="3071813" cy="214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     Лицу, назначенному экспертом, вручается копия постановления суда о назначении экспертизы и разъясняются его права и обязанности, предусмотренные соответствующими статьями процессуального законодательства. Суд, выслушав мнения сторон, вправе отложить судебное заседание на время, необходимое для проведения исследования</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75782" name="Прямоугольник 6">
            <a:extLst>
              <a:ext uri="{FF2B5EF4-FFF2-40B4-BE49-F238E27FC236}">
                <a16:creationId xmlns:a16="http://schemas.microsoft.com/office/drawing/2014/main" id="{2EAEA7F6-79E7-FF47-A234-B1403EF5D52A}"/>
              </a:ext>
            </a:extLst>
          </p:cNvPr>
          <p:cNvSpPr>
            <a:spLocks noChangeArrowheads="1"/>
          </p:cNvSpPr>
          <p:nvPr/>
        </p:nvSpPr>
        <p:spPr bwMode="auto">
          <a:xfrm>
            <a:off x="5643563" y="3857625"/>
            <a:ext cx="314325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     Эксперт дает заключение в письменном виде и оглашает его в судебном заседании, после чего может быть произведен его допрос по правилам, соответствующего Кодекса. Заключение эксперта приобщается к делу</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75783" name="Прямоугольник 7">
            <a:extLst>
              <a:ext uri="{FF2B5EF4-FFF2-40B4-BE49-F238E27FC236}">
                <a16:creationId xmlns:a16="http://schemas.microsoft.com/office/drawing/2014/main" id="{68C649C4-0018-1C4F-A38D-1929D68875A7}"/>
              </a:ext>
            </a:extLst>
          </p:cNvPr>
          <p:cNvSpPr>
            <a:spLocks noChangeArrowheads="1"/>
          </p:cNvSpPr>
          <p:nvPr/>
        </p:nvSpPr>
        <p:spPr bwMode="auto">
          <a:xfrm>
            <a:off x="4714875" y="5429250"/>
            <a:ext cx="4071938"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     После проведения экспертизы в судебном разбирательстве в случаях, предусмотренных настоящего Кодекса, суд вправе назначить дополнительную либо повторную экспертизу</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75784" name="Прямоугольник 8">
            <a:extLst>
              <a:ext uri="{FF2B5EF4-FFF2-40B4-BE49-F238E27FC236}">
                <a16:creationId xmlns:a16="http://schemas.microsoft.com/office/drawing/2014/main" id="{70CA7868-1D92-AB49-BC7D-6B3F1024BA2A}"/>
              </a:ext>
            </a:extLst>
          </p:cNvPr>
          <p:cNvSpPr>
            <a:spLocks noChangeArrowheads="1"/>
          </p:cNvSpPr>
          <p:nvPr/>
        </p:nvSpPr>
        <p:spPr bwMode="auto">
          <a:xfrm>
            <a:off x="285750" y="5286375"/>
            <a:ext cx="4071938" cy="103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В случае вызова в суд эксперта, давшего заключение в ходе досудебного производства по делу, суд после оглашения заключения, если оно не вызывает возражения сторон, вправе не назначать экспертизу и ограничиться допросом эксперта</a:t>
            </a:r>
          </a:p>
        </p:txBody>
      </p:sp>
      <p:sp>
        <p:nvSpPr>
          <p:cNvPr id="75785" name="Скругленный прямоугольник 9">
            <a:extLst>
              <a:ext uri="{FF2B5EF4-FFF2-40B4-BE49-F238E27FC236}">
                <a16:creationId xmlns:a16="http://schemas.microsoft.com/office/drawing/2014/main" id="{99E963EE-185C-BC42-98E9-D12804FC3CBE}"/>
              </a:ext>
            </a:extLst>
          </p:cNvPr>
          <p:cNvSpPr>
            <a:spLocks noChangeArrowheads="1"/>
          </p:cNvSpPr>
          <p:nvPr/>
        </p:nvSpPr>
        <p:spPr bwMode="auto">
          <a:xfrm>
            <a:off x="3500438" y="2928938"/>
            <a:ext cx="2071687" cy="91916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Экспертиза в судебном заседании</a:t>
            </a:r>
            <a:endParaRPr lang="ru-RU" altLang="ru-RU" sz="1600">
              <a:latin typeface="Arial" panose="020B0604020202020204" pitchFamily="34" charset="0"/>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a:extLst>
              <a:ext uri="{FF2B5EF4-FFF2-40B4-BE49-F238E27FC236}">
                <a16:creationId xmlns:a16="http://schemas.microsoft.com/office/drawing/2014/main" id="{AE94EFDB-6DB4-104E-BF60-3F8EBF082AD8}"/>
              </a:ext>
            </a:extLst>
          </p:cNvPr>
          <p:cNvSpPr>
            <a:spLocks noChangeArrowheads="1"/>
          </p:cNvSpPr>
          <p:nvPr/>
        </p:nvSpPr>
        <p:spPr bwMode="auto">
          <a:xfrm>
            <a:off x="357188" y="285750"/>
            <a:ext cx="4071937"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55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В соответствии с частью 4 статьи 82 ГПК РК по заявлению стороны и других лиц, участвующих в деле, о фальсификации письменного доказательства суд вправе назначить соответствующую экспертизу</a:t>
            </a:r>
            <a:endParaRPr lang="ru-RU" altLang="ru-RU" sz="1600" b="1">
              <a:latin typeface="Arial" panose="020B0604020202020204" pitchFamily="34" charset="0"/>
            </a:endParaRPr>
          </a:p>
        </p:txBody>
      </p:sp>
      <p:sp>
        <p:nvSpPr>
          <p:cNvPr id="76802" name="Rectangle 2">
            <a:extLst>
              <a:ext uri="{FF2B5EF4-FFF2-40B4-BE49-F238E27FC236}">
                <a16:creationId xmlns:a16="http://schemas.microsoft.com/office/drawing/2014/main" id="{82FDBA49-8576-F94B-BCE1-CD071E29463A}"/>
              </a:ext>
            </a:extLst>
          </p:cNvPr>
          <p:cNvSpPr>
            <a:spLocks noChangeArrowheads="1"/>
          </p:cNvSpPr>
          <p:nvPr/>
        </p:nvSpPr>
        <p:spPr bwMode="auto">
          <a:xfrm>
            <a:off x="214313" y="2000250"/>
            <a:ext cx="8643937" cy="255428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55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В соответствии с частью 8 статьи 82 ГПК РК если сторона уклоняется от участия в производстве экспертизы или чинит препятствия в ее проведении (не является на экспертизу, не представляет экспертам необходимые для исследования материалы, не предоставляет возможности исследования принадлежащих ей объектов, которые невозможно или затруднительно представить в суд), а по обстоятельствам дела без участия этой стороны экспертизу провести невозможно, суд, в зависимости от того, какая сторона уклоняется от экспертизы, вправе признать факт, для выяснения которого экспертиза была назначена, установленным или опровергнутым</a:t>
            </a:r>
            <a:endParaRPr lang="ru-RU" altLang="ru-RU" sz="1800" b="1">
              <a:latin typeface="Arial" panose="020B0604020202020204" pitchFamily="34" charset="0"/>
            </a:endParaRPr>
          </a:p>
        </p:txBody>
      </p:sp>
      <p:sp>
        <p:nvSpPr>
          <p:cNvPr id="76803" name="Rectangle 3">
            <a:extLst>
              <a:ext uri="{FF2B5EF4-FFF2-40B4-BE49-F238E27FC236}">
                <a16:creationId xmlns:a16="http://schemas.microsoft.com/office/drawing/2014/main" id="{2EE0F7EE-88EA-D840-A4BF-A1C07A8B72EA}"/>
              </a:ext>
            </a:extLst>
          </p:cNvPr>
          <p:cNvSpPr>
            <a:spLocks noChangeArrowheads="1"/>
          </p:cNvSpPr>
          <p:nvPr/>
        </p:nvSpPr>
        <p:spPr bwMode="auto">
          <a:xfrm>
            <a:off x="214313" y="4786313"/>
            <a:ext cx="8643937"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55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В соответствии с частью 5 статьи 87 ГПК РК лица, участвующие в деле, вправе присутствовать при производстве экспертизы, за исключением случаев, когда такое присутствие при производстве экспертизы вне суда может помешать нормальной работе экспертов. При удовлетворении судом ходатайства о присутствии при проведении экспертизы лиц, участвующих в деле, указанные лица извещаются о месте и времени производства экспертизы. Неявка извещенных лиц не препятствует производству экспертизы.</a:t>
            </a:r>
            <a:endParaRPr lang="ru-RU" altLang="ru-RU" sz="1600" b="1">
              <a:latin typeface="Arial" panose="020B0604020202020204" pitchFamily="34" charset="0"/>
            </a:endParaRPr>
          </a:p>
        </p:txBody>
      </p:sp>
      <p:sp>
        <p:nvSpPr>
          <p:cNvPr id="76804" name="Rectangle 4">
            <a:extLst>
              <a:ext uri="{FF2B5EF4-FFF2-40B4-BE49-F238E27FC236}">
                <a16:creationId xmlns:a16="http://schemas.microsoft.com/office/drawing/2014/main" id="{38E96034-4AEC-BA47-BC8F-42B0EA4D3460}"/>
              </a:ext>
            </a:extLst>
          </p:cNvPr>
          <p:cNvSpPr>
            <a:spLocks noChangeArrowheads="1"/>
          </p:cNvSpPr>
          <p:nvPr/>
        </p:nvSpPr>
        <p:spPr bwMode="auto">
          <a:xfrm>
            <a:off x="4643438" y="285750"/>
            <a:ext cx="4214812"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55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Times New Roman" panose="02020603050405020304" pitchFamily="18" charset="0"/>
              </a:rPr>
              <a:t>В соответствии с частью 6 статьи 87 ГПК РК</a:t>
            </a: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 в случае присутствия при производстве экспертизы вне суда лиц, участвующих в деле, обязательное участие судебного пристава определяется судом</a:t>
            </a:r>
            <a:endParaRPr lang="ru-RU" altLang="ru-RU" sz="1600" b="1">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2">
            <a:extLst>
              <a:ext uri="{FF2B5EF4-FFF2-40B4-BE49-F238E27FC236}">
                <a16:creationId xmlns:a16="http://schemas.microsoft.com/office/drawing/2014/main" id="{4154119A-3876-7A46-AE98-B7875D7DD97A}"/>
              </a:ext>
            </a:extLst>
          </p:cNvPr>
          <p:cNvSpPr>
            <a:spLocks noChangeArrowheads="1"/>
          </p:cNvSpPr>
          <p:nvPr/>
        </p:nvSpPr>
        <p:spPr bwMode="auto">
          <a:xfrm>
            <a:off x="571500" y="1000125"/>
            <a:ext cx="3857625" cy="296227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cs typeface="Times New Roman" panose="02020603050405020304" pitchFamily="18" charset="0"/>
              </a:rPr>
              <a:t>Органы судебной экспертизы вправе устанавливать международные связи с органами и службами иностранных государств, осуществляющими судебно-экспертную деятельность, с целью проведения совместных научных исследований, обмена научной и методической информацией, профессиональной подготовки и повышения квалификации судебных экспертов</a:t>
            </a:r>
            <a:endParaRPr lang="ru-RU" altLang="ru-RU" sz="1400" b="1">
              <a:latin typeface="Arial" panose="020B0604020202020204" pitchFamily="34" charset="0"/>
            </a:endParaRPr>
          </a:p>
        </p:txBody>
      </p:sp>
      <p:sp>
        <p:nvSpPr>
          <p:cNvPr id="8195" name="Прямоугольник 3">
            <a:extLst>
              <a:ext uri="{FF2B5EF4-FFF2-40B4-BE49-F238E27FC236}">
                <a16:creationId xmlns:a16="http://schemas.microsoft.com/office/drawing/2014/main" id="{CDEBC79A-1FF2-4F40-B71C-8059D0F2D6C4}"/>
              </a:ext>
            </a:extLst>
          </p:cNvPr>
          <p:cNvSpPr>
            <a:spLocks noChangeArrowheads="1"/>
          </p:cNvSpPr>
          <p:nvPr/>
        </p:nvSpPr>
        <p:spPr bwMode="auto">
          <a:xfrm>
            <a:off x="5072063" y="1000125"/>
            <a:ext cx="3500437" cy="2962275"/>
          </a:xfrm>
          <a:prstGeom prst="round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ru-RU" sz="1400" b="1" dirty="0">
                <a:solidFill>
                  <a:srgbClr val="000000"/>
                </a:solidFill>
                <a:latin typeface="Arial" pitchFamily="34" charset="0"/>
                <a:cs typeface="Arial" pitchFamily="34" charset="0"/>
              </a:rPr>
              <a:t>Судебная экспертиза может проводиться по поручению компетентного органа иностранного государства, с которым Республика Казахстан имеет международный договор. В этих случаях применяется законодательство Республики Казахстан, если иное не предусмотрено международным договором, ратифицированным Республикой Казахстан</a:t>
            </a:r>
          </a:p>
        </p:txBody>
      </p:sp>
      <p:sp>
        <p:nvSpPr>
          <p:cNvPr id="21507" name="Прямоугольник 4">
            <a:extLst>
              <a:ext uri="{FF2B5EF4-FFF2-40B4-BE49-F238E27FC236}">
                <a16:creationId xmlns:a16="http://schemas.microsoft.com/office/drawing/2014/main" id="{64DB7DA4-9B94-0F47-BA70-094223474162}"/>
              </a:ext>
            </a:extLst>
          </p:cNvPr>
          <p:cNvSpPr>
            <a:spLocks noChangeArrowheads="1"/>
          </p:cNvSpPr>
          <p:nvPr/>
        </p:nvSpPr>
        <p:spPr bwMode="auto">
          <a:xfrm>
            <a:off x="642938" y="214313"/>
            <a:ext cx="821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МЕЖДУНАРОДНОЕ СОТРУДНИЧЕСТВО</a:t>
            </a:r>
            <a:br>
              <a:rPr lang="ru-RU" altLang="ru-RU" sz="1600" b="1">
                <a:latin typeface="Arial" panose="020B0604020202020204" pitchFamily="34" charset="0"/>
              </a:rPr>
            </a:br>
            <a:r>
              <a:rPr lang="ru-RU" altLang="ru-RU" sz="1600" b="1">
                <a:latin typeface="Arial" panose="020B0604020202020204" pitchFamily="34" charset="0"/>
              </a:rPr>
              <a:t>В ОБЛАСТИ СУДЕБНО-ЭКСПЕРТНОЙ ДЕЯТЕЛЬНОСТИ</a:t>
            </a:r>
            <a:endParaRPr lang="ru-RU" altLang="ru-RU" sz="1600">
              <a:latin typeface="Arial" panose="020B0604020202020204" pitchFamily="34" charset="0"/>
            </a:endParaRPr>
          </a:p>
        </p:txBody>
      </p:sp>
      <p:sp>
        <p:nvSpPr>
          <p:cNvPr id="21508" name="Прямоугольник 5">
            <a:extLst>
              <a:ext uri="{FF2B5EF4-FFF2-40B4-BE49-F238E27FC236}">
                <a16:creationId xmlns:a16="http://schemas.microsoft.com/office/drawing/2014/main" id="{BCFF8482-E65A-BA42-B4CD-14A8C65C6C22}"/>
              </a:ext>
            </a:extLst>
          </p:cNvPr>
          <p:cNvSpPr>
            <a:spLocks noChangeArrowheads="1"/>
          </p:cNvSpPr>
          <p:nvPr/>
        </p:nvSpPr>
        <p:spPr bwMode="auto">
          <a:xfrm>
            <a:off x="571500" y="4214813"/>
            <a:ext cx="8215313" cy="1141412"/>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Орган (лицо), назначивший судебную экспертизу, вправе привлекать в качестве судебного эксперта специалиста иностранного государства в области судебной экспертизы в порядке, установленном законом, по собственной инициативе либо ходатайству руководителя органа судебной экспертизы</a:t>
            </a:r>
            <a:r>
              <a:rPr lang="ru-RU" altLang="ru-RU" sz="1600" b="1">
                <a:latin typeface="Arial" panose="020B0604020202020204" pitchFamily="34" charset="0"/>
              </a:rPr>
              <a:t> </a:t>
            </a:r>
          </a:p>
        </p:txBody>
      </p:sp>
      <p:sp>
        <p:nvSpPr>
          <p:cNvPr id="21509" name="Прямоугольник 6">
            <a:extLst>
              <a:ext uri="{FF2B5EF4-FFF2-40B4-BE49-F238E27FC236}">
                <a16:creationId xmlns:a16="http://schemas.microsoft.com/office/drawing/2014/main" id="{2E50886F-2670-C94C-AF5F-80E8C0394254}"/>
              </a:ext>
            </a:extLst>
          </p:cNvPr>
          <p:cNvSpPr>
            <a:spLocks noChangeArrowheads="1"/>
          </p:cNvSpPr>
          <p:nvPr/>
        </p:nvSpPr>
        <p:spPr bwMode="auto">
          <a:xfrm>
            <a:off x="571500" y="5500688"/>
            <a:ext cx="8215313" cy="112395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rPr>
              <a:t>Проведение судебной экспертизы с участием судебных экспертов иностранных государств осуществляется в порядке, установленном процессуальным законодательством страны исполнителя судебной экспертизы, а также ЗРК  «О судебно-экспертной деятельности»</a:t>
            </a:r>
            <a:endParaRPr lang="ru-RU" altLang="ru-RU" sz="1500">
              <a:latin typeface="Arial" panose="020B0604020202020204" pitchFamily="34" charset="0"/>
            </a:endParaRP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Прямоугольник 2">
            <a:extLst>
              <a:ext uri="{FF2B5EF4-FFF2-40B4-BE49-F238E27FC236}">
                <a16:creationId xmlns:a16="http://schemas.microsoft.com/office/drawing/2014/main" id="{A0D4EAC3-8709-BB49-8A87-473704A53C95}"/>
              </a:ext>
            </a:extLst>
          </p:cNvPr>
          <p:cNvSpPr>
            <a:spLocks noChangeArrowheads="1"/>
          </p:cNvSpPr>
          <p:nvPr/>
        </p:nvSpPr>
        <p:spPr bwMode="auto">
          <a:xfrm>
            <a:off x="357188" y="4572000"/>
            <a:ext cx="8429625" cy="203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dirty="0">
                <a:latin typeface="Arial" panose="020B0604020202020204" pitchFamily="34" charset="0"/>
              </a:rPr>
              <a:t>Часть же 3 данной статьи предусматривает, что в случаях, предусмотренных частью второй статьи 325 ГПК РК, орган (лицо), назначивший судебную экспертизу, обязан в течение двадцати четырех часов уведомить о месте нахождения лица, принудительно помещенного в медицинскую организацию для производства судебной экспертизы, кого-либо из совершеннолетних членов его семьи, других родственников или близких лиц, а при отсутствии таковых - орган внутренних дел по месту жительства указанного лица</a:t>
            </a:r>
          </a:p>
        </p:txBody>
      </p:sp>
      <p:sp>
        <p:nvSpPr>
          <p:cNvPr id="77826" name="Прямоугольник 3">
            <a:extLst>
              <a:ext uri="{FF2B5EF4-FFF2-40B4-BE49-F238E27FC236}">
                <a16:creationId xmlns:a16="http://schemas.microsoft.com/office/drawing/2014/main" id="{3EC31548-BE9B-5B41-B1DC-55D80170B1DC}"/>
              </a:ext>
            </a:extLst>
          </p:cNvPr>
          <p:cNvSpPr>
            <a:spLocks noChangeArrowheads="1"/>
          </p:cNvSpPr>
          <p:nvPr/>
        </p:nvSpPr>
        <p:spPr bwMode="auto">
          <a:xfrm>
            <a:off x="357188" y="428625"/>
            <a:ext cx="8501062" cy="1020763"/>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При назначении экспертизы в суде по статье 325 ГПК РК </a:t>
            </a:r>
            <a:r>
              <a:rPr lang="ru-RU" altLang="ru-RU" sz="1800" b="1" i="1">
                <a:latin typeface="Arial" panose="020B0604020202020204" pitchFamily="34" charset="0"/>
              </a:rPr>
              <a:t>(Подготовка дела к судебному разбирательству</a:t>
            </a:r>
            <a:r>
              <a:rPr lang="ru-RU" altLang="ru-RU" sz="1800" b="1">
                <a:latin typeface="Arial" panose="020B0604020202020204" pitchFamily="34" charset="0"/>
              </a:rPr>
              <a:t>) следует обратить внимание на следующих положениях:</a:t>
            </a:r>
            <a:endParaRPr lang="ru-RU" altLang="ru-RU" sz="1800">
              <a:latin typeface="Arial" panose="020B0604020202020204" pitchFamily="34" charset="0"/>
            </a:endParaRPr>
          </a:p>
        </p:txBody>
      </p:sp>
      <p:sp>
        <p:nvSpPr>
          <p:cNvPr id="77827" name="Прямоугольник 4">
            <a:extLst>
              <a:ext uri="{FF2B5EF4-FFF2-40B4-BE49-F238E27FC236}">
                <a16:creationId xmlns:a16="http://schemas.microsoft.com/office/drawing/2014/main" id="{4E1B3A4A-1570-044D-B3E8-3C9F7C99416E}"/>
              </a:ext>
            </a:extLst>
          </p:cNvPr>
          <p:cNvSpPr>
            <a:spLocks noChangeArrowheads="1"/>
          </p:cNvSpPr>
          <p:nvPr/>
        </p:nvSpPr>
        <p:spPr bwMode="auto">
          <a:xfrm>
            <a:off x="4714875" y="1571625"/>
            <a:ext cx="4071938" cy="2862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rPr>
              <a:t>При явном уклонении лица, в отношении которого возбуждено дело о признании его недееспособным, от прохождения экспертизы суд в судебном заседании с участием психиатра может вынести определение о принудительном направлении гражданина на судебно-психиатрическую экспертизу</a:t>
            </a:r>
          </a:p>
        </p:txBody>
      </p:sp>
      <p:sp>
        <p:nvSpPr>
          <p:cNvPr id="77828" name="Прямоугольник 4">
            <a:extLst>
              <a:ext uri="{FF2B5EF4-FFF2-40B4-BE49-F238E27FC236}">
                <a16:creationId xmlns:a16="http://schemas.microsoft.com/office/drawing/2014/main" id="{8C1C604D-5CE5-ED47-B08E-41A33B8E0567}"/>
              </a:ext>
            </a:extLst>
          </p:cNvPr>
          <p:cNvSpPr>
            <a:spLocks noChangeArrowheads="1"/>
          </p:cNvSpPr>
          <p:nvPr/>
        </p:nvSpPr>
        <p:spPr bwMode="auto">
          <a:xfrm>
            <a:off x="357188" y="1571625"/>
            <a:ext cx="4000500" cy="2862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dirty="0">
                <a:solidFill>
                  <a:srgbClr val="000000"/>
                </a:solidFill>
                <a:latin typeface="Arial" panose="020B0604020202020204" pitchFamily="34" charset="0"/>
              </a:rPr>
              <a:t>Часть 2 данной статьи предусматривает, что при наличии достаточных данных о психическом заболевании или психическом расстройстве, слабоумии или ином болезненном состоянии психики гражданина суд назначает для определения его психического состояния судебно-психиатрическую экспертизу</a:t>
            </a: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Прямоугольник 8">
            <a:extLst>
              <a:ext uri="{FF2B5EF4-FFF2-40B4-BE49-F238E27FC236}">
                <a16:creationId xmlns:a16="http://schemas.microsoft.com/office/drawing/2014/main" id="{23EB2A78-7F1A-834E-A5C5-61915410143A}"/>
              </a:ext>
            </a:extLst>
          </p:cNvPr>
          <p:cNvSpPr>
            <a:spLocks noChangeArrowheads="1"/>
          </p:cNvSpPr>
          <p:nvPr/>
        </p:nvSpPr>
        <p:spPr bwMode="auto">
          <a:xfrm>
            <a:off x="373940" y="633481"/>
            <a:ext cx="8501063" cy="112395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Согласно статьи 1 ЗРК «О судебно-экспертной деятельности» - судебный эксперт - не заинтересованное в деле лицо, обладающее специальными научными знаниями и соответствующее иным требованиям, установленным законом, которому поручено производство судебной экспертизы</a:t>
            </a:r>
          </a:p>
        </p:txBody>
      </p:sp>
      <p:sp>
        <p:nvSpPr>
          <p:cNvPr id="79875" name="Прямоугольник 11">
            <a:extLst>
              <a:ext uri="{FF2B5EF4-FFF2-40B4-BE49-F238E27FC236}">
                <a16:creationId xmlns:a16="http://schemas.microsoft.com/office/drawing/2014/main" id="{136E51A4-3A85-2F46-A02B-85586339D69B}"/>
              </a:ext>
            </a:extLst>
          </p:cNvPr>
          <p:cNvSpPr>
            <a:spLocks noChangeArrowheads="1"/>
          </p:cNvSpPr>
          <p:nvPr/>
        </p:nvSpPr>
        <p:spPr bwMode="auto">
          <a:xfrm>
            <a:off x="396357" y="4060137"/>
            <a:ext cx="8478645" cy="8302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3. Требование следователя (судьи) о вызове лица, которому поручено производство экспертизы, обязательно для руководителя организации, </a:t>
            </a:r>
          </a:p>
          <a:p>
            <a:pPr algn="ctr" eaLnBrk="1" hangingPunct="1">
              <a:spcBef>
                <a:spcPct val="0"/>
              </a:spcBef>
              <a:buFontTx/>
              <a:buNone/>
            </a:pPr>
            <a:r>
              <a:rPr lang="ru-RU" altLang="ru-RU" sz="1600" b="1">
                <a:latin typeface="Arial" panose="020B0604020202020204" pitchFamily="34" charset="0"/>
              </a:rPr>
              <a:t>где работает указанное лицо</a:t>
            </a:r>
          </a:p>
        </p:txBody>
      </p:sp>
      <p:sp>
        <p:nvSpPr>
          <p:cNvPr id="79876" name="Прямоугольник 4">
            <a:extLst>
              <a:ext uri="{FF2B5EF4-FFF2-40B4-BE49-F238E27FC236}">
                <a16:creationId xmlns:a16="http://schemas.microsoft.com/office/drawing/2014/main" id="{AA4D228E-F029-FA42-9D8E-DB27F3728278}"/>
              </a:ext>
            </a:extLst>
          </p:cNvPr>
          <p:cNvSpPr>
            <a:spLocks noChangeArrowheads="1"/>
          </p:cNvSpPr>
          <p:nvPr/>
        </p:nvSpPr>
        <p:spPr bwMode="auto">
          <a:xfrm>
            <a:off x="396357" y="5009560"/>
            <a:ext cx="8501063" cy="1708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В соответствии со статьей 99 ЗРК «О нотариате» нотариус также является лицом, обладающим правом назначения судебной экспертизы, осуществляя действия по обеспечению доказательств. Согласно данной нормы  в порядке обеспечения доказательств нотариус опрашивает граждан, производит осмотр документов и предметов, при необходимости назначает экспертизу. При выполнении процессуальных действий по обеспечению доказательств нотариус руководствуется соответствующими  нормами ГПК Республики Казахстан </a:t>
            </a:r>
          </a:p>
        </p:txBody>
      </p:sp>
      <p:sp>
        <p:nvSpPr>
          <p:cNvPr id="79877" name="Прямоугольник 13">
            <a:extLst>
              <a:ext uri="{FF2B5EF4-FFF2-40B4-BE49-F238E27FC236}">
                <a16:creationId xmlns:a16="http://schemas.microsoft.com/office/drawing/2014/main" id="{F0E6FD93-F565-AE47-AB4B-E5CF430F81D9}"/>
              </a:ext>
            </a:extLst>
          </p:cNvPr>
          <p:cNvSpPr>
            <a:spLocks noChangeArrowheads="1"/>
          </p:cNvSpPr>
          <p:nvPr/>
        </p:nvSpPr>
        <p:spPr bwMode="auto">
          <a:xfrm>
            <a:off x="396357" y="1825852"/>
            <a:ext cx="8478645"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AutoNum type="arabicPeriod"/>
            </a:pPr>
            <a:r>
              <a:rPr lang="ru-RU" altLang="ru-RU" sz="1600" b="1" dirty="0">
                <a:solidFill>
                  <a:srgbClr val="000000"/>
                </a:solidFill>
                <a:latin typeface="Arial" panose="020B0604020202020204" pitchFamily="34" charset="0"/>
              </a:rPr>
              <a:t>Производство судебной экспертизы</a:t>
            </a:r>
            <a:r>
              <a:rPr lang="en-US" altLang="ru-RU" sz="1600" b="1" dirty="0">
                <a:solidFill>
                  <a:srgbClr val="000000"/>
                </a:solidFill>
                <a:latin typeface="Arial" panose="020B0604020202020204" pitchFamily="34" charset="0"/>
              </a:rPr>
              <a:t> </a:t>
            </a:r>
            <a:r>
              <a:rPr lang="ru-RU" altLang="ru-RU" sz="1600" b="1" dirty="0">
                <a:solidFill>
                  <a:srgbClr val="000000"/>
                </a:solidFill>
              </a:rPr>
              <a:t>может быть поручено:</a:t>
            </a:r>
            <a:r>
              <a:rPr lang="ru-RU" altLang="ru-RU" sz="1600" b="1" dirty="0">
                <a:solidFill>
                  <a:srgbClr val="000000"/>
                </a:solidFill>
                <a:latin typeface="Arial" panose="020B0604020202020204" pitchFamily="34" charset="0"/>
              </a:rPr>
              <a:t> </a:t>
            </a:r>
          </a:p>
        </p:txBody>
      </p:sp>
      <p:sp>
        <p:nvSpPr>
          <p:cNvPr id="79878" name="Прямоугольник 6">
            <a:extLst>
              <a:ext uri="{FF2B5EF4-FFF2-40B4-BE49-F238E27FC236}">
                <a16:creationId xmlns:a16="http://schemas.microsoft.com/office/drawing/2014/main" id="{B7E48666-2275-D24F-B364-E178BA3E058F}"/>
              </a:ext>
            </a:extLst>
          </p:cNvPr>
          <p:cNvSpPr>
            <a:spLocks noChangeArrowheads="1"/>
          </p:cNvSpPr>
          <p:nvPr/>
        </p:nvSpPr>
        <p:spPr bwMode="auto">
          <a:xfrm>
            <a:off x="1535906" y="2929642"/>
            <a:ext cx="642937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Названные лица должны состоять в гражданстве Республики Казахстан.</a:t>
            </a:r>
          </a:p>
        </p:txBody>
      </p:sp>
      <p:sp>
        <p:nvSpPr>
          <p:cNvPr id="79879" name="Прямоугольник 7">
            <a:extLst>
              <a:ext uri="{FF2B5EF4-FFF2-40B4-BE49-F238E27FC236}">
                <a16:creationId xmlns:a16="http://schemas.microsoft.com/office/drawing/2014/main" id="{ABE8FA2F-A078-7C49-B99E-D9B8F787D727}"/>
              </a:ext>
            </a:extLst>
          </p:cNvPr>
          <p:cNvSpPr>
            <a:spLocks noChangeArrowheads="1"/>
          </p:cNvSpPr>
          <p:nvPr/>
        </p:nvSpPr>
        <p:spPr bwMode="auto">
          <a:xfrm>
            <a:off x="1403648" y="2286607"/>
            <a:ext cx="25003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AutoNum type="arabicParenR"/>
            </a:pPr>
            <a:r>
              <a:rPr lang="ru-RU" altLang="ru-RU" sz="1400">
                <a:solidFill>
                  <a:srgbClr val="000000"/>
                </a:solidFill>
                <a:latin typeface="Arial" panose="020B0604020202020204" pitchFamily="34" charset="0"/>
              </a:rPr>
              <a:t>сотрудникам органов судебной экспертизы</a:t>
            </a:r>
          </a:p>
        </p:txBody>
      </p:sp>
      <p:sp>
        <p:nvSpPr>
          <p:cNvPr id="79880" name="Прямоугольник 8">
            <a:extLst>
              <a:ext uri="{FF2B5EF4-FFF2-40B4-BE49-F238E27FC236}">
                <a16:creationId xmlns:a16="http://schemas.microsoft.com/office/drawing/2014/main" id="{D0B9D661-F72B-A14B-8DE1-C044811907D9}"/>
              </a:ext>
            </a:extLst>
          </p:cNvPr>
          <p:cNvSpPr>
            <a:spLocks noChangeArrowheads="1"/>
          </p:cNvSpPr>
          <p:nvPr/>
        </p:nvSpPr>
        <p:spPr bwMode="auto">
          <a:xfrm>
            <a:off x="4139952" y="2286606"/>
            <a:ext cx="4071937"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rPr>
              <a:t>2) лицам, занимающимся судебно-экспертной деятельностью на основании лицензии</a:t>
            </a:r>
            <a:endParaRPr lang="ru-RU" altLang="ru-RU" sz="1400">
              <a:latin typeface="Arial" panose="020B0604020202020204" pitchFamily="34" charset="0"/>
            </a:endParaRPr>
          </a:p>
        </p:txBody>
      </p:sp>
      <p:sp>
        <p:nvSpPr>
          <p:cNvPr id="79881" name="Прямоугольник 9">
            <a:extLst>
              <a:ext uri="{FF2B5EF4-FFF2-40B4-BE49-F238E27FC236}">
                <a16:creationId xmlns:a16="http://schemas.microsoft.com/office/drawing/2014/main" id="{34581B9C-3C59-154A-965B-CE8DDADB538D}"/>
              </a:ext>
            </a:extLst>
          </p:cNvPr>
          <p:cNvSpPr>
            <a:spLocks noChangeArrowheads="1"/>
          </p:cNvSpPr>
          <p:nvPr/>
        </p:nvSpPr>
        <p:spPr bwMode="auto">
          <a:xfrm>
            <a:off x="396357" y="3356777"/>
            <a:ext cx="8501062" cy="584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2. Производство экспертизы может быть поручено лицу из числа предложенных участниками процесса</a:t>
            </a:r>
            <a:endParaRPr lang="ru-RU" altLang="ru-RU" sz="1800">
              <a:latin typeface="Arial" panose="020B0604020202020204" pitchFamily="34" charset="0"/>
            </a:endParaRPr>
          </a:p>
        </p:txBody>
      </p:sp>
      <p:sp>
        <p:nvSpPr>
          <p:cNvPr id="5" name="Прямоугольник 4">
            <a:extLst>
              <a:ext uri="{FF2B5EF4-FFF2-40B4-BE49-F238E27FC236}">
                <a16:creationId xmlns:a16="http://schemas.microsoft.com/office/drawing/2014/main" id="{34ECE45A-3807-594E-AB65-A2066616F05A}"/>
              </a:ext>
            </a:extLst>
          </p:cNvPr>
          <p:cNvSpPr/>
          <p:nvPr/>
        </p:nvSpPr>
        <p:spPr>
          <a:xfrm>
            <a:off x="611560" y="140289"/>
            <a:ext cx="7600328" cy="369332"/>
          </a:xfrm>
          <a:prstGeom prst="rect">
            <a:avLst/>
          </a:prstGeom>
        </p:spPr>
        <p:txBody>
          <a:bodyPr wrap="square">
            <a:spAutoFit/>
          </a:bodyPr>
          <a:lstStyle/>
          <a:p>
            <a:pPr algn="ctr" eaLnBrk="1" hangingPunct="1"/>
            <a:r>
              <a:rPr lang="ru-RU" altLang="ru-RU" b="1" dirty="0">
                <a:cs typeface="Arial" panose="020B0604020202020204" pitchFamily="34" charset="0"/>
              </a:rPr>
              <a:t>ТЕМА 10. ПРАВОВОЙ СТАТУС СУДЕБНОГО ЭКСПЕРТА</a:t>
            </a:r>
            <a:endParaRPr lang="ru-RU" altLang="ru-RU" dirty="0"/>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Прямоугольник 4">
            <a:extLst>
              <a:ext uri="{FF2B5EF4-FFF2-40B4-BE49-F238E27FC236}">
                <a16:creationId xmlns:a16="http://schemas.microsoft.com/office/drawing/2014/main" id="{596DBEBD-1F1B-E644-80CE-A3DF2AE86BA9}"/>
              </a:ext>
            </a:extLst>
          </p:cNvPr>
          <p:cNvSpPr>
            <a:spLocks noChangeArrowheads="1"/>
          </p:cNvSpPr>
          <p:nvPr/>
        </p:nvSpPr>
        <p:spPr bwMode="auto">
          <a:xfrm>
            <a:off x="571500" y="2571750"/>
            <a:ext cx="828675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2) удовлетворения мотивированного отвода судебным экспертам соответствующей специальности, являющимся сотрудниками органов судебной экспертизы, а также лицам, занимающимся судебно-экспертной деятельностью на основании лицензии, либо мотивированного отстранения от производства судебной экспертизы органа судебной экспертизы в целом</a:t>
            </a:r>
            <a:endParaRPr lang="ru-RU" altLang="ru-RU" sz="1600" b="1">
              <a:latin typeface="Arial" panose="020B0604020202020204" pitchFamily="34" charset="0"/>
            </a:endParaRPr>
          </a:p>
        </p:txBody>
      </p:sp>
      <p:sp>
        <p:nvSpPr>
          <p:cNvPr id="80898" name="Прямоугольник 5">
            <a:extLst>
              <a:ext uri="{FF2B5EF4-FFF2-40B4-BE49-F238E27FC236}">
                <a16:creationId xmlns:a16="http://schemas.microsoft.com/office/drawing/2014/main" id="{4EFE3D2C-E53A-9B4F-9B7E-909EA47E132A}"/>
              </a:ext>
            </a:extLst>
          </p:cNvPr>
          <p:cNvSpPr>
            <a:spLocks noChangeArrowheads="1"/>
          </p:cNvSpPr>
          <p:nvPr/>
        </p:nvSpPr>
        <p:spPr bwMode="auto">
          <a:xfrm>
            <a:off x="571500" y="5357813"/>
            <a:ext cx="8429625"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судимое или освобожденное от уголовной ответственности за совершение преступления на основании пунктов 3), 4), 9), 10) и 12) части первой статьи 35 или 36 Уголовно-процессуального кодекса Республики Казахстан за совершение тяжких или особо тяжких преступлений.</a:t>
            </a:r>
          </a:p>
        </p:txBody>
      </p:sp>
      <p:sp>
        <p:nvSpPr>
          <p:cNvPr id="80899" name="Прямоугольник 6">
            <a:extLst>
              <a:ext uri="{FF2B5EF4-FFF2-40B4-BE49-F238E27FC236}">
                <a16:creationId xmlns:a16="http://schemas.microsoft.com/office/drawing/2014/main" id="{76FBA1F4-C69A-A049-96B8-15A415AF0C3C}"/>
              </a:ext>
            </a:extLst>
          </p:cNvPr>
          <p:cNvSpPr>
            <a:spLocks noChangeArrowheads="1"/>
          </p:cNvSpPr>
          <p:nvPr/>
        </p:nvSpPr>
        <p:spPr bwMode="auto">
          <a:xfrm>
            <a:off x="3071813" y="4214813"/>
            <a:ext cx="2786062"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Судебным экспертом не может являться лицо:</a:t>
            </a:r>
            <a:endParaRPr lang="ru-RU" altLang="ru-RU" sz="1600" b="1">
              <a:latin typeface="Arial" panose="020B0604020202020204" pitchFamily="34" charset="0"/>
            </a:endParaRPr>
          </a:p>
        </p:txBody>
      </p:sp>
      <p:sp>
        <p:nvSpPr>
          <p:cNvPr id="80900" name="Скругленный прямоугольник 4">
            <a:extLst>
              <a:ext uri="{FF2B5EF4-FFF2-40B4-BE49-F238E27FC236}">
                <a16:creationId xmlns:a16="http://schemas.microsoft.com/office/drawing/2014/main" id="{A5DF35AB-4BA2-434A-96F8-F4F4297CF57B}"/>
              </a:ext>
            </a:extLst>
          </p:cNvPr>
          <p:cNvSpPr>
            <a:spLocks noChangeArrowheads="1"/>
          </p:cNvSpPr>
          <p:nvPr/>
        </p:nvSpPr>
        <p:spPr bwMode="auto">
          <a:xfrm>
            <a:off x="3214688" y="714375"/>
            <a:ext cx="3032125" cy="1192213"/>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solidFill>
                  <a:srgbClr val="000000"/>
                </a:solidFill>
                <a:latin typeface="Arial" panose="020B0604020202020204" pitchFamily="34" charset="0"/>
              </a:rPr>
              <a:t>Производство судебной экспертизы в разовом порядке может быть поручено в случаях:</a:t>
            </a:r>
          </a:p>
        </p:txBody>
      </p:sp>
      <p:sp>
        <p:nvSpPr>
          <p:cNvPr id="80901" name="Прямоугольник 5">
            <a:extLst>
              <a:ext uri="{FF2B5EF4-FFF2-40B4-BE49-F238E27FC236}">
                <a16:creationId xmlns:a16="http://schemas.microsoft.com/office/drawing/2014/main" id="{2E2E56C5-B5C5-1648-B5E0-E77A1A5F7C1C}"/>
              </a:ext>
            </a:extLst>
          </p:cNvPr>
          <p:cNvSpPr>
            <a:spLocks noChangeArrowheads="1"/>
          </p:cNvSpPr>
          <p:nvPr/>
        </p:nvSpPr>
        <p:spPr bwMode="auto">
          <a:xfrm>
            <a:off x="571500" y="428625"/>
            <a:ext cx="2357438"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1) назначения судебной экспертизы, не предусмотренной перечнем видов судебных экспертиз, установленных Министерством юстиции Республики Казахстан</a:t>
            </a:r>
          </a:p>
        </p:txBody>
      </p:sp>
      <p:sp>
        <p:nvSpPr>
          <p:cNvPr id="80902" name="Прямоугольник 6">
            <a:extLst>
              <a:ext uri="{FF2B5EF4-FFF2-40B4-BE49-F238E27FC236}">
                <a16:creationId xmlns:a16="http://schemas.microsoft.com/office/drawing/2014/main" id="{E7172C8B-A2F2-CC4F-A125-C4FDCFBB1A4B}"/>
              </a:ext>
            </a:extLst>
          </p:cNvPr>
          <p:cNvSpPr>
            <a:spLocks noChangeArrowheads="1"/>
          </p:cNvSpPr>
          <p:nvPr/>
        </p:nvSpPr>
        <p:spPr bwMode="auto">
          <a:xfrm>
            <a:off x="6572250" y="428625"/>
            <a:ext cx="2214563"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3) привлечения судебного эксперта иностранного государства в соответствии со статьей 62 ЗРК «О судебно-экспертной деятельности»</a:t>
            </a:r>
          </a:p>
        </p:txBody>
      </p:sp>
      <p:sp>
        <p:nvSpPr>
          <p:cNvPr id="80903" name="Прямоугольник 7">
            <a:extLst>
              <a:ext uri="{FF2B5EF4-FFF2-40B4-BE49-F238E27FC236}">
                <a16:creationId xmlns:a16="http://schemas.microsoft.com/office/drawing/2014/main" id="{023437B6-364E-4540-89A2-EE3955D46981}"/>
              </a:ext>
            </a:extLst>
          </p:cNvPr>
          <p:cNvSpPr>
            <a:spLocks noChangeArrowheads="1"/>
          </p:cNvSpPr>
          <p:nvPr/>
        </p:nvSpPr>
        <p:spPr bwMode="auto">
          <a:xfrm>
            <a:off x="571500" y="4214813"/>
            <a:ext cx="2428875"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признанное судом недееспособным или ограниченно дееспособным</a:t>
            </a:r>
            <a:endParaRPr lang="ru-RU" altLang="ru-RU" sz="1800">
              <a:latin typeface="Arial" panose="020B0604020202020204" pitchFamily="34" charset="0"/>
            </a:endParaRPr>
          </a:p>
        </p:txBody>
      </p:sp>
      <p:sp>
        <p:nvSpPr>
          <p:cNvPr id="80904" name="Прямоугольник 8">
            <a:extLst>
              <a:ext uri="{FF2B5EF4-FFF2-40B4-BE49-F238E27FC236}">
                <a16:creationId xmlns:a16="http://schemas.microsoft.com/office/drawing/2014/main" id="{C2733F4E-E9E2-7D4A-9BAC-2F02F72810BC}"/>
              </a:ext>
            </a:extLst>
          </p:cNvPr>
          <p:cNvSpPr>
            <a:spLocks noChangeArrowheads="1"/>
          </p:cNvSpPr>
          <p:nvPr/>
        </p:nvSpPr>
        <p:spPr bwMode="auto">
          <a:xfrm>
            <a:off x="5929313" y="4214813"/>
            <a:ext cx="3071812"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имеющее судимость, не погашенную или не снятую в установленном законом порядке</a:t>
            </a:r>
            <a:endParaRPr lang="ru-RU" altLang="ru-RU" sz="1800">
              <a:latin typeface="Arial" panose="020B0604020202020204" pitchFamily="34" charset="0"/>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Прямоугольник 1">
            <a:extLst>
              <a:ext uri="{FF2B5EF4-FFF2-40B4-BE49-F238E27FC236}">
                <a16:creationId xmlns:a16="http://schemas.microsoft.com/office/drawing/2014/main" id="{0282EB14-25BC-9944-BC8A-9FFF13351084}"/>
              </a:ext>
            </a:extLst>
          </p:cNvPr>
          <p:cNvSpPr>
            <a:spLocks noChangeArrowheads="1"/>
          </p:cNvSpPr>
          <p:nvPr/>
        </p:nvSpPr>
        <p:spPr bwMode="auto">
          <a:xfrm>
            <a:off x="6357938" y="2857500"/>
            <a:ext cx="2286000"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лишенное лицензии на занятие судебно-экспертной деятельностью</a:t>
            </a:r>
          </a:p>
        </p:txBody>
      </p:sp>
      <p:sp>
        <p:nvSpPr>
          <p:cNvPr id="81922" name="Прямоугольник 4">
            <a:extLst>
              <a:ext uri="{FF2B5EF4-FFF2-40B4-BE49-F238E27FC236}">
                <a16:creationId xmlns:a16="http://schemas.microsoft.com/office/drawing/2014/main" id="{34C8664A-271B-9349-AB89-2AA40B9C8E05}"/>
              </a:ext>
            </a:extLst>
          </p:cNvPr>
          <p:cNvSpPr>
            <a:spLocks noChangeArrowheads="1"/>
          </p:cNvSpPr>
          <p:nvPr/>
        </p:nvSpPr>
        <p:spPr bwMode="auto">
          <a:xfrm>
            <a:off x="3286125" y="2428875"/>
            <a:ext cx="2714625" cy="200977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В течение трех лет с момента наступления соответствующего юридического факта судебным экспертом не может являться лицо:</a:t>
            </a:r>
          </a:p>
        </p:txBody>
      </p:sp>
      <p:sp>
        <p:nvSpPr>
          <p:cNvPr id="81923" name="Прямоугольник 5">
            <a:extLst>
              <a:ext uri="{FF2B5EF4-FFF2-40B4-BE49-F238E27FC236}">
                <a16:creationId xmlns:a16="http://schemas.microsoft.com/office/drawing/2014/main" id="{702A9F03-F7CB-7C43-AC76-2F8638321234}"/>
              </a:ext>
            </a:extLst>
          </p:cNvPr>
          <p:cNvSpPr>
            <a:spLocks noChangeArrowheads="1"/>
          </p:cNvSpPr>
          <p:nvPr/>
        </p:nvSpPr>
        <p:spPr bwMode="auto">
          <a:xfrm>
            <a:off x="571500" y="2571750"/>
            <a:ext cx="2286000"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судимость которого погашена или снята в установленном законом порядке (статья 79 УК РК. Судимость)</a:t>
            </a:r>
            <a:endParaRPr lang="ru-RU" altLang="ru-RU" sz="1800">
              <a:latin typeface="Arial" panose="020B0604020202020204" pitchFamily="34" charset="0"/>
            </a:endParaRPr>
          </a:p>
        </p:txBody>
      </p:sp>
      <p:sp>
        <p:nvSpPr>
          <p:cNvPr id="81924" name="Прямоугольник 6">
            <a:extLst>
              <a:ext uri="{FF2B5EF4-FFF2-40B4-BE49-F238E27FC236}">
                <a16:creationId xmlns:a16="http://schemas.microsoft.com/office/drawing/2014/main" id="{CA8AC336-E3A8-554A-9978-3907179E22A7}"/>
              </a:ext>
            </a:extLst>
          </p:cNvPr>
          <p:cNvSpPr>
            <a:spLocks noChangeArrowheads="1"/>
          </p:cNvSpPr>
          <p:nvPr/>
        </p:nvSpPr>
        <p:spPr bwMode="auto">
          <a:xfrm>
            <a:off x="571500" y="714375"/>
            <a:ext cx="8143875"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в отношении которого за совершение уголовного проступка или преступлений небольшой и средней тяжести вынесен обвинительный приговор за совершение уголовного проступка или преступлений небольшой и средней тяжести на основании пунктов 3), 4), 9), 10) и 12) части первой статьи 35 или статьи 36 Уголовно-процессуального кодекса Республики Казахстан</a:t>
            </a:r>
            <a:endParaRPr lang="ru-RU" altLang="ru-RU" sz="1800">
              <a:latin typeface="Arial" panose="020B0604020202020204" pitchFamily="34" charset="0"/>
            </a:endParaRPr>
          </a:p>
        </p:txBody>
      </p:sp>
      <p:sp>
        <p:nvSpPr>
          <p:cNvPr id="81925" name="Прямоугольник 7">
            <a:extLst>
              <a:ext uri="{FF2B5EF4-FFF2-40B4-BE49-F238E27FC236}">
                <a16:creationId xmlns:a16="http://schemas.microsoft.com/office/drawing/2014/main" id="{7DD73D17-9074-A146-9F9E-2025C3D8E691}"/>
              </a:ext>
            </a:extLst>
          </p:cNvPr>
          <p:cNvSpPr>
            <a:spLocks noChangeArrowheads="1"/>
          </p:cNvSpPr>
          <p:nvPr/>
        </p:nvSpPr>
        <p:spPr bwMode="auto">
          <a:xfrm>
            <a:off x="714375" y="4857750"/>
            <a:ext cx="7786688"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уволенное с государственной службы, из правоохранительных органов, специальных государственных органов, судов, с воинской службы, из органов судебной экспертизы за совершение дисциплинарного проступка</a:t>
            </a:r>
            <a:endParaRPr lang="ru-RU" altLang="ru-RU" sz="1800">
              <a:latin typeface="Arial" panose="020B0604020202020204" pitchFamily="34" charset="0"/>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Прямоугольник 2">
            <a:extLst>
              <a:ext uri="{FF2B5EF4-FFF2-40B4-BE49-F238E27FC236}">
                <a16:creationId xmlns:a16="http://schemas.microsoft.com/office/drawing/2014/main" id="{9B919F4A-6EAA-C346-8291-F2489C003EFE}"/>
              </a:ext>
            </a:extLst>
          </p:cNvPr>
          <p:cNvSpPr>
            <a:spLocks noChangeArrowheads="1"/>
          </p:cNvSpPr>
          <p:nvPr/>
        </p:nvSpPr>
        <p:spPr bwMode="auto">
          <a:xfrm>
            <a:off x="428625" y="214313"/>
            <a:ext cx="8143875" cy="338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Квалификационные требования, предъявляемые к судебному эксперту</a:t>
            </a:r>
            <a:endParaRPr lang="ru-RU" altLang="ru-RU" sz="1600">
              <a:solidFill>
                <a:srgbClr val="000000"/>
              </a:solidFill>
              <a:latin typeface="Arial" panose="020B0604020202020204" pitchFamily="34" charset="0"/>
            </a:endParaRPr>
          </a:p>
        </p:txBody>
      </p:sp>
      <p:sp>
        <p:nvSpPr>
          <p:cNvPr id="82946" name="Прямоугольник 3">
            <a:extLst>
              <a:ext uri="{FF2B5EF4-FFF2-40B4-BE49-F238E27FC236}">
                <a16:creationId xmlns:a16="http://schemas.microsoft.com/office/drawing/2014/main" id="{7981D719-6FE9-2941-89B6-1E8C7C2F8DBE}"/>
              </a:ext>
            </a:extLst>
          </p:cNvPr>
          <p:cNvSpPr>
            <a:spLocks noChangeArrowheads="1"/>
          </p:cNvSpPr>
          <p:nvPr/>
        </p:nvSpPr>
        <p:spPr bwMode="auto">
          <a:xfrm>
            <a:off x="500063" y="3000375"/>
            <a:ext cx="8072437"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i="1">
                <a:solidFill>
                  <a:srgbClr val="000000"/>
                </a:solidFill>
                <a:latin typeface="Arial" panose="020B0604020202020204" pitchFamily="34" charset="0"/>
              </a:rPr>
              <a:t>См. также: Квалификационные требования к сотрудникам Центра судебной экспертизы Министерства юстиции Республики Казахстан (утверждены приказом директора Центра судебной экспертизы МЮ РК от 15 июня 2012 года № 336)</a:t>
            </a:r>
            <a:endParaRPr lang="ru-RU" altLang="ru-RU" sz="1600">
              <a:solidFill>
                <a:srgbClr val="000000"/>
              </a:solidFill>
              <a:latin typeface="Arial" panose="020B0604020202020204" pitchFamily="34" charset="0"/>
            </a:endParaRPr>
          </a:p>
        </p:txBody>
      </p:sp>
      <p:sp>
        <p:nvSpPr>
          <p:cNvPr id="82947" name="Прямоугольник 4">
            <a:extLst>
              <a:ext uri="{FF2B5EF4-FFF2-40B4-BE49-F238E27FC236}">
                <a16:creationId xmlns:a16="http://schemas.microsoft.com/office/drawing/2014/main" id="{07B79AD2-4F4B-E448-8A4B-7371B36CA250}"/>
              </a:ext>
            </a:extLst>
          </p:cNvPr>
          <p:cNvSpPr>
            <a:spLocks noChangeArrowheads="1"/>
          </p:cNvSpPr>
          <p:nvPr/>
        </p:nvSpPr>
        <p:spPr bwMode="auto">
          <a:xfrm>
            <a:off x="285750" y="4857750"/>
            <a:ext cx="8572500" cy="1846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 Присвоение квалификации судебного эксперта осуществляется путем сдачи лицом квалификационного экзамена с выдачей ему квалификационного свидетельства судебного эксперта либо лицензии на право производства определенного вида судебной экспертизы.</a:t>
            </a:r>
          </a:p>
          <a:p>
            <a:pPr algn="ctr" eaLnBrk="1" hangingPunct="1">
              <a:spcBef>
                <a:spcPct val="0"/>
              </a:spcBef>
              <a:buFontTx/>
              <a:buNone/>
            </a:pPr>
            <a:r>
              <a:rPr lang="ru-RU" altLang="ru-RU" sz="1600" b="1" i="1">
                <a:latin typeface="Arial" panose="020B0604020202020204" pitchFamily="34" charset="0"/>
              </a:rPr>
              <a:t>См. также: Стандарт государственной услуги «Присвоение квалификации на право производства определенного вида судебно-медицинской, судебно-психиатрической и судебно-наркологической экспертиз»</a:t>
            </a:r>
            <a:r>
              <a:rPr lang="ru-RU" altLang="ru-RU" sz="1800" b="1" i="1">
                <a:latin typeface="Arial" panose="020B0604020202020204" pitchFamily="34" charset="0"/>
              </a:rPr>
              <a:t> </a:t>
            </a:r>
            <a:endParaRPr lang="ru-RU" altLang="ru-RU" sz="1800" b="1">
              <a:latin typeface="Arial" panose="020B0604020202020204" pitchFamily="34" charset="0"/>
            </a:endParaRPr>
          </a:p>
        </p:txBody>
      </p:sp>
      <p:sp>
        <p:nvSpPr>
          <p:cNvPr id="82948" name="Прямоугольник 5">
            <a:extLst>
              <a:ext uri="{FF2B5EF4-FFF2-40B4-BE49-F238E27FC236}">
                <a16:creationId xmlns:a16="http://schemas.microsoft.com/office/drawing/2014/main" id="{178CF937-E286-9A4B-8F08-1EB12AE1CB3E}"/>
              </a:ext>
            </a:extLst>
          </p:cNvPr>
          <p:cNvSpPr>
            <a:spLocks noChangeArrowheads="1"/>
          </p:cNvSpPr>
          <p:nvPr/>
        </p:nvSpPr>
        <p:spPr bwMode="auto">
          <a:xfrm>
            <a:off x="1785938" y="4286250"/>
            <a:ext cx="57864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Присвоение квалификации судебного эксперта</a:t>
            </a:r>
            <a:endParaRPr lang="ru-RU" altLang="ru-RU" sz="1800">
              <a:latin typeface="Arial" panose="020B0604020202020204" pitchFamily="34" charset="0"/>
            </a:endParaRPr>
          </a:p>
        </p:txBody>
      </p:sp>
      <p:sp>
        <p:nvSpPr>
          <p:cNvPr id="82949" name="Скругленный прямоугольник 5">
            <a:extLst>
              <a:ext uri="{FF2B5EF4-FFF2-40B4-BE49-F238E27FC236}">
                <a16:creationId xmlns:a16="http://schemas.microsoft.com/office/drawing/2014/main" id="{663B1CCF-8009-324A-B980-2D1A16040D36}"/>
              </a:ext>
            </a:extLst>
          </p:cNvPr>
          <p:cNvSpPr>
            <a:spLocks noChangeArrowheads="1"/>
          </p:cNvSpPr>
          <p:nvPr/>
        </p:nvSpPr>
        <p:spPr bwMode="auto">
          <a:xfrm>
            <a:off x="3286125" y="785813"/>
            <a:ext cx="2478088" cy="20097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Эксперты Республики Казахстан должны отвечать следующим квалификационным требованиям:</a:t>
            </a:r>
          </a:p>
        </p:txBody>
      </p:sp>
      <p:sp>
        <p:nvSpPr>
          <p:cNvPr id="82950" name="Прямоугольник 6">
            <a:extLst>
              <a:ext uri="{FF2B5EF4-FFF2-40B4-BE49-F238E27FC236}">
                <a16:creationId xmlns:a16="http://schemas.microsoft.com/office/drawing/2014/main" id="{CA0B213C-33DA-684F-B03E-EEAE2361CD65}"/>
              </a:ext>
            </a:extLst>
          </p:cNvPr>
          <p:cNvSpPr>
            <a:spLocks noChangeArrowheads="1"/>
          </p:cNvSpPr>
          <p:nvPr/>
        </p:nvSpPr>
        <p:spPr bwMode="auto">
          <a:xfrm>
            <a:off x="500063" y="785813"/>
            <a:ext cx="242887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иметь высшее образование</a:t>
            </a:r>
            <a:endParaRPr lang="ru-RU" altLang="ru-RU" sz="1800">
              <a:latin typeface="Arial" panose="020B0604020202020204" pitchFamily="34" charset="0"/>
            </a:endParaRPr>
          </a:p>
        </p:txBody>
      </p:sp>
      <p:sp>
        <p:nvSpPr>
          <p:cNvPr id="82951" name="Прямоугольник 7">
            <a:extLst>
              <a:ext uri="{FF2B5EF4-FFF2-40B4-BE49-F238E27FC236}">
                <a16:creationId xmlns:a16="http://schemas.microsoft.com/office/drawing/2014/main" id="{22AC59EC-164A-3042-B1D2-15AA9AC24412}"/>
              </a:ext>
            </a:extLst>
          </p:cNvPr>
          <p:cNvSpPr>
            <a:spLocks noChangeArrowheads="1"/>
          </p:cNvSpPr>
          <p:nvPr/>
        </p:nvSpPr>
        <p:spPr bwMode="auto">
          <a:xfrm>
            <a:off x="6143625" y="714375"/>
            <a:ext cx="2428875"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иметь квалификацию судебного эксперта, подтвержденную квалификационным свидетельством на право производства определенного вида судебной экспертизы</a:t>
            </a:r>
            <a:endParaRPr lang="ru-RU" altLang="ru-RU" sz="1800">
              <a:latin typeface="Arial" panose="020B0604020202020204" pitchFamily="34" charset="0"/>
            </a:endParaRPr>
          </a:p>
        </p:txBody>
      </p:sp>
      <p:sp>
        <p:nvSpPr>
          <p:cNvPr id="82952" name="Прямоугольник 8">
            <a:extLst>
              <a:ext uri="{FF2B5EF4-FFF2-40B4-BE49-F238E27FC236}">
                <a16:creationId xmlns:a16="http://schemas.microsoft.com/office/drawing/2014/main" id="{BAD005B0-ED8D-364A-A712-6A5439196A74}"/>
              </a:ext>
            </a:extLst>
          </p:cNvPr>
          <p:cNvSpPr>
            <a:spLocks noChangeArrowheads="1"/>
          </p:cNvSpPr>
          <p:nvPr/>
        </p:nvSpPr>
        <p:spPr bwMode="auto">
          <a:xfrm>
            <a:off x="500063" y="1500188"/>
            <a:ext cx="24288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быть аттестованным в случаях и порядке, предусмотренных ЗРК «О судебно-экспертной деятельности»</a:t>
            </a:r>
            <a:endParaRPr lang="ru-RU" altLang="ru-RU" sz="1800">
              <a:latin typeface="Arial" panose="020B0604020202020204" pitchFamily="34" charset="0"/>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Прямоугольник 1">
            <a:extLst>
              <a:ext uri="{FF2B5EF4-FFF2-40B4-BE49-F238E27FC236}">
                <a16:creationId xmlns:a16="http://schemas.microsoft.com/office/drawing/2014/main" id="{426FCD43-02F9-8E42-97F5-595E5988A2DD}"/>
              </a:ext>
            </a:extLst>
          </p:cNvPr>
          <p:cNvSpPr>
            <a:spLocks noChangeArrowheads="1"/>
          </p:cNvSpPr>
          <p:nvPr/>
        </p:nvSpPr>
        <p:spPr bwMode="auto">
          <a:xfrm>
            <a:off x="785813" y="2928938"/>
            <a:ext cx="7929562"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latin typeface="Arial" panose="020B0604020202020204" pitchFamily="34" charset="0"/>
              </a:rPr>
              <a:t>См. также: Стандарт государственной услуги «Аттестация судебно-медицинских, судебно-психиатрических, судебно-наркологических экспертов», Правила аттестации судебных экспертов</a:t>
            </a:r>
            <a:endParaRPr lang="ru-RU" altLang="ru-RU" sz="1400">
              <a:latin typeface="Arial" panose="020B0604020202020204" pitchFamily="34" charset="0"/>
            </a:endParaRPr>
          </a:p>
        </p:txBody>
      </p:sp>
      <p:sp>
        <p:nvSpPr>
          <p:cNvPr id="83970" name="Прямоугольник 2">
            <a:extLst>
              <a:ext uri="{FF2B5EF4-FFF2-40B4-BE49-F238E27FC236}">
                <a16:creationId xmlns:a16="http://schemas.microsoft.com/office/drawing/2014/main" id="{8298466F-6C83-4B41-BE35-57F9A4E8D429}"/>
              </a:ext>
            </a:extLst>
          </p:cNvPr>
          <p:cNvSpPr>
            <a:spLocks noChangeArrowheads="1"/>
          </p:cNvSpPr>
          <p:nvPr/>
        </p:nvSpPr>
        <p:spPr bwMode="auto">
          <a:xfrm>
            <a:off x="2643188" y="214313"/>
            <a:ext cx="3884612" cy="37465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Аттестация судебного эксперта</a:t>
            </a:r>
            <a:endParaRPr lang="ru-RU" altLang="ru-RU" sz="1800">
              <a:latin typeface="Arial" panose="020B0604020202020204" pitchFamily="34" charset="0"/>
            </a:endParaRPr>
          </a:p>
        </p:txBody>
      </p:sp>
      <p:sp>
        <p:nvSpPr>
          <p:cNvPr id="83971" name="Прямоугольник 5">
            <a:extLst>
              <a:ext uri="{FF2B5EF4-FFF2-40B4-BE49-F238E27FC236}">
                <a16:creationId xmlns:a16="http://schemas.microsoft.com/office/drawing/2014/main" id="{D21FBB05-C708-C44A-A336-714FE14A6E48}"/>
              </a:ext>
            </a:extLst>
          </p:cNvPr>
          <p:cNvSpPr>
            <a:spLocks noChangeArrowheads="1"/>
          </p:cNvSpPr>
          <p:nvPr/>
        </p:nvSpPr>
        <p:spPr bwMode="auto">
          <a:xfrm>
            <a:off x="3000375" y="5143500"/>
            <a:ext cx="2500313"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Судебный эксперт </a:t>
            </a:r>
          </a:p>
          <a:p>
            <a:pPr algn="ctr" eaLnBrk="1" hangingPunct="1">
              <a:spcBef>
                <a:spcPct val="0"/>
              </a:spcBef>
              <a:buFontTx/>
              <a:buNone/>
            </a:pPr>
            <a:r>
              <a:rPr lang="ru-RU" altLang="ru-RU" sz="1600" b="1">
                <a:solidFill>
                  <a:srgbClr val="000000"/>
                </a:solidFill>
                <a:latin typeface="Arial" panose="020B0604020202020204" pitchFamily="34" charset="0"/>
              </a:rPr>
              <a:t>имеет право:</a:t>
            </a:r>
            <a:endParaRPr lang="ru-RU" altLang="ru-RU" sz="1600" b="1">
              <a:latin typeface="Arial" panose="020B0604020202020204" pitchFamily="34" charset="0"/>
            </a:endParaRPr>
          </a:p>
        </p:txBody>
      </p:sp>
      <p:sp>
        <p:nvSpPr>
          <p:cNvPr id="83972" name="Прямоугольник 6">
            <a:extLst>
              <a:ext uri="{FF2B5EF4-FFF2-40B4-BE49-F238E27FC236}">
                <a16:creationId xmlns:a16="http://schemas.microsoft.com/office/drawing/2014/main" id="{DA59BF35-2AD9-8C42-8866-CFA45F1E96F8}"/>
              </a:ext>
            </a:extLst>
          </p:cNvPr>
          <p:cNvSpPr>
            <a:spLocks noChangeArrowheads="1"/>
          </p:cNvSpPr>
          <p:nvPr/>
        </p:nvSpPr>
        <p:spPr bwMode="auto">
          <a:xfrm>
            <a:off x="214313" y="3786188"/>
            <a:ext cx="2357437" cy="28924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знакомиться с протоколом процессуального действия, в котором он участвовал, а также в соответствующей части с протоколом судебного заседания и делать подлежащие внесению в протоколы замечания относительно полноты и правильности фиксации его действий и показаний</a:t>
            </a:r>
            <a:endParaRPr lang="ru-RU" altLang="ru-RU" sz="1600" b="1">
              <a:solidFill>
                <a:srgbClr val="000000"/>
              </a:solidFill>
              <a:latin typeface="Arial" panose="020B0604020202020204" pitchFamily="34" charset="0"/>
            </a:endParaRPr>
          </a:p>
        </p:txBody>
      </p:sp>
      <p:sp>
        <p:nvSpPr>
          <p:cNvPr id="83973" name="Прямоугольник 5">
            <a:extLst>
              <a:ext uri="{FF2B5EF4-FFF2-40B4-BE49-F238E27FC236}">
                <a16:creationId xmlns:a16="http://schemas.microsoft.com/office/drawing/2014/main" id="{BE701197-6E72-F64E-99F2-1AEFF112E767}"/>
              </a:ext>
            </a:extLst>
          </p:cNvPr>
          <p:cNvSpPr>
            <a:spLocks noChangeArrowheads="1"/>
          </p:cNvSpPr>
          <p:nvPr/>
        </p:nvSpPr>
        <p:spPr bwMode="auto">
          <a:xfrm>
            <a:off x="1000125" y="785813"/>
            <a:ext cx="45720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Судебные эксперты, являющиеся сотрудниками органов судебной экспертизы, а также лица, занимающиеся судебно-экспертной деятельностью на основании лицензии, проходят аттестацию каждые пять лет, за исключением лиц, осуществляющих судебно-экспертную деятельность более двадцати лет</a:t>
            </a:r>
            <a:endParaRPr lang="ru-RU" altLang="ru-RU" sz="1400">
              <a:latin typeface="Arial" panose="020B0604020202020204" pitchFamily="34" charset="0"/>
            </a:endParaRPr>
          </a:p>
        </p:txBody>
      </p:sp>
      <p:sp>
        <p:nvSpPr>
          <p:cNvPr id="83974" name="Прямоугольник 6">
            <a:extLst>
              <a:ext uri="{FF2B5EF4-FFF2-40B4-BE49-F238E27FC236}">
                <a16:creationId xmlns:a16="http://schemas.microsoft.com/office/drawing/2014/main" id="{F60D1C70-4C74-154C-B6D2-CDD9AA4D98C6}"/>
              </a:ext>
            </a:extLst>
          </p:cNvPr>
          <p:cNvSpPr>
            <a:spLocks noChangeArrowheads="1"/>
          </p:cNvSpPr>
          <p:nvPr/>
        </p:nvSpPr>
        <p:spPr bwMode="auto">
          <a:xfrm>
            <a:off x="5857875" y="785813"/>
            <a:ext cx="2500313"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При установлении фактов несоответствия судебного эксперта квалификационным требованиям проводится его внеочередная аттестация</a:t>
            </a:r>
          </a:p>
        </p:txBody>
      </p:sp>
      <p:sp>
        <p:nvSpPr>
          <p:cNvPr id="83975" name="Прямоугольник 7">
            <a:extLst>
              <a:ext uri="{FF2B5EF4-FFF2-40B4-BE49-F238E27FC236}">
                <a16:creationId xmlns:a16="http://schemas.microsoft.com/office/drawing/2014/main" id="{E8EC5F70-3BBF-A840-A6B1-D3907765595D}"/>
              </a:ext>
            </a:extLst>
          </p:cNvPr>
          <p:cNvSpPr>
            <a:spLocks noChangeArrowheads="1"/>
          </p:cNvSpPr>
          <p:nvPr/>
        </p:nvSpPr>
        <p:spPr bwMode="auto">
          <a:xfrm>
            <a:off x="785813" y="2428875"/>
            <a:ext cx="792956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При установлении фактов несоответствия судебного эксперта квалификационным требованиям проводится его внеочередная аттестация</a:t>
            </a:r>
            <a:endParaRPr lang="ru-RU" altLang="ru-RU" sz="1400">
              <a:latin typeface="Arial" panose="020B0604020202020204" pitchFamily="34" charset="0"/>
            </a:endParaRPr>
          </a:p>
        </p:txBody>
      </p:sp>
      <p:sp>
        <p:nvSpPr>
          <p:cNvPr id="83976" name="Прямоугольник 8">
            <a:extLst>
              <a:ext uri="{FF2B5EF4-FFF2-40B4-BE49-F238E27FC236}">
                <a16:creationId xmlns:a16="http://schemas.microsoft.com/office/drawing/2014/main" id="{B24D4995-3E44-BC4C-9388-60376D3EE53F}"/>
              </a:ext>
            </a:extLst>
          </p:cNvPr>
          <p:cNvSpPr>
            <a:spLocks noChangeArrowheads="1"/>
          </p:cNvSpPr>
          <p:nvPr/>
        </p:nvSpPr>
        <p:spPr bwMode="auto">
          <a:xfrm>
            <a:off x="2643188" y="5929313"/>
            <a:ext cx="3214687" cy="738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знакомиться с материалами дела, относящимися к предмету судебной экспертизы</a:t>
            </a:r>
            <a:endParaRPr lang="ru-RU" altLang="ru-RU" sz="1400">
              <a:latin typeface="Arial" panose="020B0604020202020204" pitchFamily="34" charset="0"/>
            </a:endParaRPr>
          </a:p>
        </p:txBody>
      </p:sp>
      <p:sp>
        <p:nvSpPr>
          <p:cNvPr id="83977" name="Прямоугольник 9">
            <a:extLst>
              <a:ext uri="{FF2B5EF4-FFF2-40B4-BE49-F238E27FC236}">
                <a16:creationId xmlns:a16="http://schemas.microsoft.com/office/drawing/2014/main" id="{464EBA6D-EFC3-A74F-B106-9D8D2D967A14}"/>
              </a:ext>
            </a:extLst>
          </p:cNvPr>
          <p:cNvSpPr>
            <a:spLocks noChangeArrowheads="1"/>
          </p:cNvSpPr>
          <p:nvPr/>
        </p:nvSpPr>
        <p:spPr bwMode="auto">
          <a:xfrm>
            <a:off x="2643188" y="3786188"/>
            <a:ext cx="3214687" cy="1200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заявлять ходатайства о представлении ему дополнительных материалов, необходимых для дачи заключения, а также принятии мер безопасности</a:t>
            </a:r>
          </a:p>
        </p:txBody>
      </p:sp>
      <p:sp>
        <p:nvSpPr>
          <p:cNvPr id="83978" name="Прямоугольник 10">
            <a:extLst>
              <a:ext uri="{FF2B5EF4-FFF2-40B4-BE49-F238E27FC236}">
                <a16:creationId xmlns:a16="http://schemas.microsoft.com/office/drawing/2014/main" id="{82CC8C46-6B47-FB4E-BC79-C27455EA3212}"/>
              </a:ext>
            </a:extLst>
          </p:cNvPr>
          <p:cNvSpPr>
            <a:spLocks noChangeArrowheads="1"/>
          </p:cNvSpPr>
          <p:nvPr/>
        </p:nvSpPr>
        <p:spPr bwMode="auto">
          <a:xfrm>
            <a:off x="5929313" y="3786188"/>
            <a:ext cx="3000375" cy="2978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участвовать в производстве процессуальных действий и судебном заседании с разрешения органа, ведущего уголовный процесс, следственного судьи, суда, органа (должностного лица), в производстве которого находится дело об административном правонарушении, и задавать участвующим в них лицам вопросы, относящиеся к предмету судебной экспертизы</a:t>
            </a: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Прямоугольник 1">
            <a:extLst>
              <a:ext uri="{FF2B5EF4-FFF2-40B4-BE49-F238E27FC236}">
                <a16:creationId xmlns:a16="http://schemas.microsoft.com/office/drawing/2014/main" id="{3A49C2C8-1729-3344-B3F3-90F3539F9B68}"/>
              </a:ext>
            </a:extLst>
          </p:cNvPr>
          <p:cNvSpPr>
            <a:spLocks noChangeArrowheads="1"/>
          </p:cNvSpPr>
          <p:nvPr/>
        </p:nvSpPr>
        <p:spPr bwMode="auto">
          <a:xfrm>
            <a:off x="428625" y="3143250"/>
            <a:ext cx="828675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получать возмещение расходов, понесенных при производстве судебной экспертизы, и вознаграждение за выполненную работу, если производство судебной экспертизы не входит в круг его должностных обязанностей.</a:t>
            </a:r>
          </a:p>
        </p:txBody>
      </p:sp>
      <p:sp>
        <p:nvSpPr>
          <p:cNvPr id="84994" name="Прямоугольник 3">
            <a:extLst>
              <a:ext uri="{FF2B5EF4-FFF2-40B4-BE49-F238E27FC236}">
                <a16:creationId xmlns:a16="http://schemas.microsoft.com/office/drawing/2014/main" id="{DB0A80A6-DE6E-2743-92F8-2F49B13B34FD}"/>
              </a:ext>
            </a:extLst>
          </p:cNvPr>
          <p:cNvSpPr>
            <a:spLocks noChangeArrowheads="1"/>
          </p:cNvSpPr>
          <p:nvPr/>
        </p:nvSpPr>
        <p:spPr bwMode="auto">
          <a:xfrm>
            <a:off x="357188" y="4643438"/>
            <a:ext cx="8501062" cy="209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itchFamily="2" charset="2"/>
              <a:buChar char="q"/>
            </a:pPr>
            <a:r>
              <a:rPr lang="ru-RU" altLang="ru-RU" sz="1600">
                <a:latin typeface="Arial" panose="020B0604020202020204" pitchFamily="34" charset="0"/>
              </a:rPr>
              <a:t> вести переговоры с участниками процесса по вопросам, связанным с производством судебной экспертизы, без ведома органа (лица), назначившего судебную экспертизу;</a:t>
            </a:r>
          </a:p>
          <a:p>
            <a:pPr algn="just" eaLnBrk="1" hangingPunct="1">
              <a:spcBef>
                <a:spcPct val="0"/>
              </a:spcBef>
              <a:buFont typeface="Wingdings" pitchFamily="2" charset="2"/>
              <a:buChar char="q"/>
            </a:pPr>
            <a:r>
              <a:rPr lang="ru-RU" altLang="ru-RU" sz="1600">
                <a:latin typeface="Arial" panose="020B0604020202020204" pitchFamily="34" charset="0"/>
              </a:rPr>
              <a:t> самостоятельно собирать материалы для исследования;</a:t>
            </a:r>
          </a:p>
          <a:p>
            <a:pPr algn="just" eaLnBrk="1" hangingPunct="1">
              <a:spcBef>
                <a:spcPct val="0"/>
              </a:spcBef>
              <a:buFont typeface="Wingdings" pitchFamily="2" charset="2"/>
              <a:buChar char="q"/>
            </a:pPr>
            <a:r>
              <a:rPr lang="ru-RU" altLang="ru-RU" sz="1600">
                <a:latin typeface="Arial" panose="020B0604020202020204" pitchFamily="34" charset="0"/>
              </a:rPr>
              <a:t> проводить исследования, которые могут повлечь полное или частичное уничтожение объектов либо изменение их внешнего вида или основных свойств, если на это не было специального разрешения органа (лица), назначившего судебную экспертизу.</a:t>
            </a:r>
            <a:r>
              <a:rPr lang="ru-RU" altLang="ru-RU" sz="1800">
                <a:latin typeface="Arial" panose="020B0604020202020204" pitchFamily="34" charset="0"/>
              </a:rPr>
              <a:t> </a:t>
            </a:r>
          </a:p>
        </p:txBody>
      </p:sp>
      <p:sp>
        <p:nvSpPr>
          <p:cNvPr id="84995" name="Прямоугольник 4">
            <a:extLst>
              <a:ext uri="{FF2B5EF4-FFF2-40B4-BE49-F238E27FC236}">
                <a16:creationId xmlns:a16="http://schemas.microsoft.com/office/drawing/2014/main" id="{C0FF76F6-2E11-0E43-813A-FF78FF86042B}"/>
              </a:ext>
            </a:extLst>
          </p:cNvPr>
          <p:cNvSpPr>
            <a:spLocks noChangeArrowheads="1"/>
          </p:cNvSpPr>
          <p:nvPr/>
        </p:nvSpPr>
        <p:spPr bwMode="auto">
          <a:xfrm>
            <a:off x="3000375" y="4071938"/>
            <a:ext cx="3357563" cy="407987"/>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Судебный эксперт не вправе</a:t>
            </a:r>
            <a:r>
              <a:rPr lang="ru-RU" altLang="ru-RU" sz="1800">
                <a:solidFill>
                  <a:srgbClr val="000000"/>
                </a:solidFill>
                <a:latin typeface="Arial" panose="020B0604020202020204" pitchFamily="34" charset="0"/>
              </a:rPr>
              <a:t>:</a:t>
            </a:r>
            <a:endParaRPr lang="ru-RU" altLang="ru-RU" sz="1800">
              <a:latin typeface="Arial" panose="020B0604020202020204" pitchFamily="34" charset="0"/>
            </a:endParaRPr>
          </a:p>
        </p:txBody>
      </p:sp>
      <p:sp>
        <p:nvSpPr>
          <p:cNvPr id="84996" name="Прямоугольник 5">
            <a:extLst>
              <a:ext uri="{FF2B5EF4-FFF2-40B4-BE49-F238E27FC236}">
                <a16:creationId xmlns:a16="http://schemas.microsoft.com/office/drawing/2014/main" id="{CCA2FB40-0A98-6A40-97CD-9B55FFCC4D51}"/>
              </a:ext>
            </a:extLst>
          </p:cNvPr>
          <p:cNvSpPr>
            <a:spLocks noChangeArrowheads="1"/>
          </p:cNvSpPr>
          <p:nvPr/>
        </p:nvSpPr>
        <p:spPr bwMode="auto">
          <a:xfrm>
            <a:off x="3071813" y="1714500"/>
            <a:ext cx="2428875" cy="919163"/>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Судебный эксперт </a:t>
            </a:r>
          </a:p>
          <a:p>
            <a:pPr algn="ctr" eaLnBrk="1" hangingPunct="1">
              <a:spcBef>
                <a:spcPct val="0"/>
              </a:spcBef>
              <a:buFontTx/>
              <a:buNone/>
            </a:pPr>
            <a:r>
              <a:rPr lang="ru-RU" altLang="ru-RU" sz="1600" b="1">
                <a:solidFill>
                  <a:srgbClr val="000000"/>
                </a:solidFill>
                <a:latin typeface="Arial" panose="020B0604020202020204" pitchFamily="34" charset="0"/>
              </a:rPr>
              <a:t>имеет право</a:t>
            </a:r>
          </a:p>
          <a:p>
            <a:pPr algn="ctr" eaLnBrk="1" hangingPunct="1">
              <a:spcBef>
                <a:spcPct val="0"/>
              </a:spcBef>
              <a:buFontTx/>
              <a:buNone/>
            </a:pPr>
            <a:r>
              <a:rPr lang="ru-RU" altLang="ru-RU" sz="1600" b="1">
                <a:solidFill>
                  <a:srgbClr val="000000"/>
                </a:solidFill>
                <a:latin typeface="Arial" panose="020B0604020202020204" pitchFamily="34" charset="0"/>
              </a:rPr>
              <a:t>(</a:t>
            </a:r>
            <a:r>
              <a:rPr lang="ru-RU" altLang="ru-RU" sz="1600" b="1" i="1">
                <a:solidFill>
                  <a:srgbClr val="000000"/>
                </a:solidFill>
                <a:latin typeface="Arial" panose="020B0604020202020204" pitchFamily="34" charset="0"/>
              </a:rPr>
              <a:t>продолжение):</a:t>
            </a:r>
            <a:r>
              <a:rPr lang="ru-RU" altLang="ru-RU" sz="1600" b="1">
                <a:solidFill>
                  <a:srgbClr val="000000"/>
                </a:solidFill>
                <a:latin typeface="Arial" panose="020B0604020202020204" pitchFamily="34" charset="0"/>
              </a:rPr>
              <a:t> </a:t>
            </a:r>
            <a:endParaRPr lang="ru-RU" altLang="ru-RU" sz="1600" b="1">
              <a:latin typeface="Arial" panose="020B0604020202020204" pitchFamily="34" charset="0"/>
            </a:endParaRPr>
          </a:p>
        </p:txBody>
      </p:sp>
      <p:sp>
        <p:nvSpPr>
          <p:cNvPr id="84997" name="Прямоугольник 6">
            <a:extLst>
              <a:ext uri="{FF2B5EF4-FFF2-40B4-BE49-F238E27FC236}">
                <a16:creationId xmlns:a16="http://schemas.microsoft.com/office/drawing/2014/main" id="{CDDF9E45-9A84-6A43-9B72-E17FE9901768}"/>
              </a:ext>
            </a:extLst>
          </p:cNvPr>
          <p:cNvSpPr>
            <a:spLocks noChangeArrowheads="1"/>
          </p:cNvSpPr>
          <p:nvPr/>
        </p:nvSpPr>
        <p:spPr bwMode="auto">
          <a:xfrm>
            <a:off x="428625" y="357188"/>
            <a:ext cx="8286750"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по согласованию с органом (лицом), назначившим судебную экспертизу, давать в пределах своей компетенции заключение по выявленным в ходе судебно-экспертного исследования обстоятельствам, имеющим значение для дела, выходящим за пределы вопросов, содержащихся в постановлении, определении о назначении судебной экспертизы</a:t>
            </a:r>
          </a:p>
        </p:txBody>
      </p:sp>
      <p:sp>
        <p:nvSpPr>
          <p:cNvPr id="84998" name="Прямоугольник 7">
            <a:extLst>
              <a:ext uri="{FF2B5EF4-FFF2-40B4-BE49-F238E27FC236}">
                <a16:creationId xmlns:a16="http://schemas.microsoft.com/office/drawing/2014/main" id="{89C8B2D1-05D5-804C-945E-A9542B5AF181}"/>
              </a:ext>
            </a:extLst>
          </p:cNvPr>
          <p:cNvSpPr>
            <a:spLocks noChangeArrowheads="1"/>
          </p:cNvSpPr>
          <p:nvPr/>
        </p:nvSpPr>
        <p:spPr bwMode="auto">
          <a:xfrm>
            <a:off x="428625" y="1428750"/>
            <a:ext cx="2357438"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представлять заключение и давать показания на родном языке или языке, которым владеет; пользоваться бесплатной помощью переводчика, заявлять ему отвод</a:t>
            </a:r>
            <a:endParaRPr lang="ru-RU" altLang="ru-RU" sz="1400">
              <a:latin typeface="Arial" panose="020B0604020202020204" pitchFamily="34" charset="0"/>
            </a:endParaRPr>
          </a:p>
        </p:txBody>
      </p:sp>
      <p:sp>
        <p:nvSpPr>
          <p:cNvPr id="84999" name="Прямоугольник 8">
            <a:extLst>
              <a:ext uri="{FF2B5EF4-FFF2-40B4-BE49-F238E27FC236}">
                <a16:creationId xmlns:a16="http://schemas.microsoft.com/office/drawing/2014/main" id="{EEDCE2ED-AF62-F549-A964-11D2B015A4E7}"/>
              </a:ext>
            </a:extLst>
          </p:cNvPr>
          <p:cNvSpPr>
            <a:spLocks noChangeArrowheads="1"/>
          </p:cNvSpPr>
          <p:nvPr/>
        </p:nvSpPr>
        <p:spPr bwMode="auto">
          <a:xfrm>
            <a:off x="5643563" y="1428750"/>
            <a:ext cx="3071812"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обжаловать решения и действия органа (лица), назначившего судебную экспертизу, и иных лиц, участвующих в производстве по делу, ущемляющие его права при производстве судебной экспертизы</a:t>
            </a:r>
            <a:endParaRPr lang="ru-RU" altLang="ru-RU" sz="1400">
              <a:latin typeface="Arial" panose="020B0604020202020204" pitchFamily="34" charset="0"/>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Прямоугольник 3">
            <a:extLst>
              <a:ext uri="{FF2B5EF4-FFF2-40B4-BE49-F238E27FC236}">
                <a16:creationId xmlns:a16="http://schemas.microsoft.com/office/drawing/2014/main" id="{28F3F7E7-A033-2546-9DD2-11692C3257AF}"/>
              </a:ext>
            </a:extLst>
          </p:cNvPr>
          <p:cNvSpPr>
            <a:spLocks noChangeArrowheads="1"/>
          </p:cNvSpPr>
          <p:nvPr/>
        </p:nvSpPr>
        <p:spPr bwMode="auto">
          <a:xfrm>
            <a:off x="3714750" y="2714625"/>
            <a:ext cx="1928813"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Судебный эксперт обязан:</a:t>
            </a:r>
          </a:p>
        </p:txBody>
      </p:sp>
      <p:sp>
        <p:nvSpPr>
          <p:cNvPr id="86018" name="Прямоугольник 2">
            <a:extLst>
              <a:ext uri="{FF2B5EF4-FFF2-40B4-BE49-F238E27FC236}">
                <a16:creationId xmlns:a16="http://schemas.microsoft.com/office/drawing/2014/main" id="{AB3E0A28-94AF-4345-A926-87E836335D20}"/>
              </a:ext>
            </a:extLst>
          </p:cNvPr>
          <p:cNvSpPr>
            <a:spLocks noChangeArrowheads="1"/>
          </p:cNvSpPr>
          <p:nvPr/>
        </p:nvSpPr>
        <p:spPr bwMode="auto">
          <a:xfrm>
            <a:off x="642938" y="571500"/>
            <a:ext cx="2500312" cy="2554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являться по вызову органа, ведущего уголовный процесс, следственного судьи, суда, органа (должностного лица), в производстве которого находится дело об административном правонарушении</a:t>
            </a:r>
          </a:p>
        </p:txBody>
      </p:sp>
      <p:sp>
        <p:nvSpPr>
          <p:cNvPr id="86019" name="Прямоугольник 3">
            <a:extLst>
              <a:ext uri="{FF2B5EF4-FFF2-40B4-BE49-F238E27FC236}">
                <a16:creationId xmlns:a16="http://schemas.microsoft.com/office/drawing/2014/main" id="{FA893DDD-E334-394D-A378-337067699FAF}"/>
              </a:ext>
            </a:extLst>
          </p:cNvPr>
          <p:cNvSpPr>
            <a:spLocks noChangeArrowheads="1"/>
          </p:cNvSpPr>
          <p:nvPr/>
        </p:nvSpPr>
        <p:spPr bwMode="auto">
          <a:xfrm>
            <a:off x="6143625" y="571500"/>
            <a:ext cx="257175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провести всестороннее, полное и объективное исследование представленных ему объектов, дать обоснованное письменное заключение по поставленным перед ним вопросам</a:t>
            </a:r>
          </a:p>
        </p:txBody>
      </p:sp>
      <p:sp>
        <p:nvSpPr>
          <p:cNvPr id="86020" name="Прямоугольник 4">
            <a:extLst>
              <a:ext uri="{FF2B5EF4-FFF2-40B4-BE49-F238E27FC236}">
                <a16:creationId xmlns:a16="http://schemas.microsoft.com/office/drawing/2014/main" id="{48BCF9C8-FD62-7440-B5E4-DA729F222B20}"/>
              </a:ext>
            </a:extLst>
          </p:cNvPr>
          <p:cNvSpPr>
            <a:spLocks noChangeArrowheads="1"/>
          </p:cNvSpPr>
          <p:nvPr/>
        </p:nvSpPr>
        <p:spPr bwMode="auto">
          <a:xfrm>
            <a:off x="642938" y="5429250"/>
            <a:ext cx="8072437"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в случаях, предусмотренных законом, отказаться от дачи заключения, составить мотивированное письменное сообщение о невозможности дать заключение и выдать (направить) его органу (лицу), назначившему судебную экспертизу</a:t>
            </a:r>
          </a:p>
        </p:txBody>
      </p:sp>
      <p:sp>
        <p:nvSpPr>
          <p:cNvPr id="86021" name="Прямоугольник 5">
            <a:extLst>
              <a:ext uri="{FF2B5EF4-FFF2-40B4-BE49-F238E27FC236}">
                <a16:creationId xmlns:a16="http://schemas.microsoft.com/office/drawing/2014/main" id="{4AD99034-BB98-1C40-9D67-6F5D4B0743C7}"/>
              </a:ext>
            </a:extLst>
          </p:cNvPr>
          <p:cNvSpPr>
            <a:spLocks noChangeArrowheads="1"/>
          </p:cNvSpPr>
          <p:nvPr/>
        </p:nvSpPr>
        <p:spPr bwMode="auto">
          <a:xfrm>
            <a:off x="3500438" y="571500"/>
            <a:ext cx="2286000"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давать показания по вопросам, связанным с проведенным исследованием и данным заключением</a:t>
            </a:r>
          </a:p>
        </p:txBody>
      </p:sp>
      <p:sp>
        <p:nvSpPr>
          <p:cNvPr id="86022" name="Прямоугольник 6">
            <a:extLst>
              <a:ext uri="{FF2B5EF4-FFF2-40B4-BE49-F238E27FC236}">
                <a16:creationId xmlns:a16="http://schemas.microsoft.com/office/drawing/2014/main" id="{5BCAB5E7-8E86-5C45-9821-67E8EEF73368}"/>
              </a:ext>
            </a:extLst>
          </p:cNvPr>
          <p:cNvSpPr>
            <a:spLocks noChangeArrowheads="1"/>
          </p:cNvSpPr>
          <p:nvPr/>
        </p:nvSpPr>
        <p:spPr bwMode="auto">
          <a:xfrm>
            <a:off x="3500438" y="3786188"/>
            <a:ext cx="2357437"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обеспечивать сохранность представленных на исследование объектов</a:t>
            </a:r>
          </a:p>
        </p:txBody>
      </p:sp>
      <p:sp>
        <p:nvSpPr>
          <p:cNvPr id="86023" name="Прямоугольник 7">
            <a:extLst>
              <a:ext uri="{FF2B5EF4-FFF2-40B4-BE49-F238E27FC236}">
                <a16:creationId xmlns:a16="http://schemas.microsoft.com/office/drawing/2014/main" id="{B0684179-CB57-F149-AC66-9EBC9100D5F0}"/>
              </a:ext>
            </a:extLst>
          </p:cNvPr>
          <p:cNvSpPr>
            <a:spLocks noChangeArrowheads="1"/>
          </p:cNvSpPr>
          <p:nvPr/>
        </p:nvSpPr>
        <p:spPr bwMode="auto">
          <a:xfrm>
            <a:off x="642938" y="3357563"/>
            <a:ext cx="2500312"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не разглашать сведения об обстоятельствах дела и иные сведения, ставшие ему известными в связи с производством судебной экспертизы</a:t>
            </a:r>
          </a:p>
        </p:txBody>
      </p:sp>
      <p:sp>
        <p:nvSpPr>
          <p:cNvPr id="86024" name="Прямоугольник 8">
            <a:extLst>
              <a:ext uri="{FF2B5EF4-FFF2-40B4-BE49-F238E27FC236}">
                <a16:creationId xmlns:a16="http://schemas.microsoft.com/office/drawing/2014/main" id="{07C9C98A-B659-8A45-813A-04C7BD0C24E1}"/>
              </a:ext>
            </a:extLst>
          </p:cNvPr>
          <p:cNvSpPr>
            <a:spLocks noChangeArrowheads="1"/>
          </p:cNvSpPr>
          <p:nvPr/>
        </p:nvSpPr>
        <p:spPr bwMode="auto">
          <a:xfrm>
            <a:off x="6143625" y="3357563"/>
            <a:ext cx="2571750"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органу (лицу), назначившему судебную экспертизу, смету расходов и отчет о понесенных расходах при производстве судебной экспертизы</a:t>
            </a: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Прямоугольник 4">
            <a:extLst>
              <a:ext uri="{FF2B5EF4-FFF2-40B4-BE49-F238E27FC236}">
                <a16:creationId xmlns:a16="http://schemas.microsoft.com/office/drawing/2014/main" id="{8A6D6CFE-CD2B-AD44-B095-FC706523EE26}"/>
              </a:ext>
            </a:extLst>
          </p:cNvPr>
          <p:cNvSpPr>
            <a:spLocks noChangeArrowheads="1"/>
          </p:cNvSpPr>
          <p:nvPr/>
        </p:nvSpPr>
        <p:spPr bwMode="auto">
          <a:xfrm>
            <a:off x="357188" y="642938"/>
            <a:ext cx="85725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Судебный эксперт подлежит отводу от участия в производстве судебной экспертизы, а если она ему поручена, обязан немедленно прекратить ее производство при наличии оснований, предусмотренных законом</a:t>
            </a:r>
          </a:p>
        </p:txBody>
      </p:sp>
      <p:sp>
        <p:nvSpPr>
          <p:cNvPr id="87042" name="Прямоугольник 5">
            <a:extLst>
              <a:ext uri="{FF2B5EF4-FFF2-40B4-BE49-F238E27FC236}">
                <a16:creationId xmlns:a16="http://schemas.microsoft.com/office/drawing/2014/main" id="{53F07CF1-8F40-FC4B-8923-B0578515C858}"/>
              </a:ext>
            </a:extLst>
          </p:cNvPr>
          <p:cNvSpPr>
            <a:spLocks noChangeArrowheads="1"/>
          </p:cNvSpPr>
          <p:nvPr/>
        </p:nvSpPr>
        <p:spPr bwMode="auto">
          <a:xfrm>
            <a:off x="2714625" y="214313"/>
            <a:ext cx="4000500"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Отвод эксперта</a:t>
            </a:r>
            <a:r>
              <a:rPr lang="ru-RU" altLang="ru-RU" sz="1600" b="1">
                <a:solidFill>
                  <a:srgbClr val="000000"/>
                </a:solidFill>
                <a:latin typeface="Arial" panose="020B0604020202020204" pitchFamily="34" charset="0"/>
              </a:rPr>
              <a:t> (статья 93 УПК РК)</a:t>
            </a:r>
            <a:endParaRPr lang="ru-RU" altLang="ru-RU" sz="1600">
              <a:latin typeface="Arial" panose="020B0604020202020204" pitchFamily="34" charset="0"/>
            </a:endParaRPr>
          </a:p>
        </p:txBody>
      </p:sp>
      <p:sp>
        <p:nvSpPr>
          <p:cNvPr id="87043" name="Скругленный прямоугольник 3">
            <a:extLst>
              <a:ext uri="{FF2B5EF4-FFF2-40B4-BE49-F238E27FC236}">
                <a16:creationId xmlns:a16="http://schemas.microsoft.com/office/drawing/2014/main" id="{2F642212-1507-1F49-B7A7-2E36BAC0248B}"/>
              </a:ext>
            </a:extLst>
          </p:cNvPr>
          <p:cNvSpPr>
            <a:spLocks noChangeArrowheads="1"/>
          </p:cNvSpPr>
          <p:nvPr/>
        </p:nvSpPr>
        <p:spPr bwMode="auto">
          <a:xfrm>
            <a:off x="3000375" y="2786063"/>
            <a:ext cx="3857625"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a:solidFill>
                  <a:srgbClr val="000000"/>
                </a:solidFill>
                <a:latin typeface="Arial" panose="020B0604020202020204" pitchFamily="34" charset="0"/>
              </a:rPr>
              <a:t>1. Эксперт не может участвовать в производстве по уголовному делу:</a:t>
            </a:r>
          </a:p>
        </p:txBody>
      </p:sp>
      <p:sp>
        <p:nvSpPr>
          <p:cNvPr id="87044" name="Прямоугольник 4">
            <a:extLst>
              <a:ext uri="{FF2B5EF4-FFF2-40B4-BE49-F238E27FC236}">
                <a16:creationId xmlns:a16="http://schemas.microsoft.com/office/drawing/2014/main" id="{8F2A8FD8-23D9-7F4A-8BF5-256FA24FA126}"/>
              </a:ext>
            </a:extLst>
          </p:cNvPr>
          <p:cNvSpPr>
            <a:spLocks noChangeArrowheads="1"/>
          </p:cNvSpPr>
          <p:nvPr/>
        </p:nvSpPr>
        <p:spPr bwMode="auto">
          <a:xfrm>
            <a:off x="357188" y="1714500"/>
            <a:ext cx="857250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если он находился или находится в служебной или иной зависимости от дознавателя, следователя, прокурора, судьи, подозреваемого, обвиняемого, их защитников, законных представителей, потерпевшего, гражданского истца, гражданского ответчика или представителей</a:t>
            </a:r>
          </a:p>
        </p:txBody>
      </p:sp>
      <p:sp>
        <p:nvSpPr>
          <p:cNvPr id="87045" name="Прямоугольник 5">
            <a:extLst>
              <a:ext uri="{FF2B5EF4-FFF2-40B4-BE49-F238E27FC236}">
                <a16:creationId xmlns:a16="http://schemas.microsoft.com/office/drawing/2014/main" id="{97873CD7-C535-1D41-B2F1-ECD01F7D06EC}"/>
              </a:ext>
            </a:extLst>
          </p:cNvPr>
          <p:cNvSpPr>
            <a:spLocks noChangeArrowheads="1"/>
          </p:cNvSpPr>
          <p:nvPr/>
        </p:nvSpPr>
        <p:spPr bwMode="auto">
          <a:xfrm>
            <a:off x="2643188" y="3643313"/>
            <a:ext cx="6286500"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если он участвовал в деле в качестве специалиста, за исключением случаев участия врача-специалиста в области судебной медицины в осмотре трупа человека в соответствии со статьей 222 УПК РК.</a:t>
            </a:r>
          </a:p>
        </p:txBody>
      </p:sp>
      <p:sp>
        <p:nvSpPr>
          <p:cNvPr id="87046" name="Прямоугольник 6">
            <a:extLst>
              <a:ext uri="{FF2B5EF4-FFF2-40B4-BE49-F238E27FC236}">
                <a16:creationId xmlns:a16="http://schemas.microsoft.com/office/drawing/2014/main" id="{267B7858-5FBA-4148-A585-D23AA2AA6BDF}"/>
              </a:ext>
            </a:extLst>
          </p:cNvPr>
          <p:cNvSpPr>
            <a:spLocks noChangeArrowheads="1"/>
          </p:cNvSpPr>
          <p:nvPr/>
        </p:nvSpPr>
        <p:spPr bwMode="auto">
          <a:xfrm>
            <a:off x="357188" y="2571750"/>
            <a:ext cx="2143125"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если он проводил ревизию или другие проверочные действия, результаты которых послужили основаниями для начала уголовного преследования</a:t>
            </a:r>
          </a:p>
        </p:txBody>
      </p:sp>
      <p:sp>
        <p:nvSpPr>
          <p:cNvPr id="87047" name="Прямоугольник 7">
            <a:extLst>
              <a:ext uri="{FF2B5EF4-FFF2-40B4-BE49-F238E27FC236}">
                <a16:creationId xmlns:a16="http://schemas.microsoft.com/office/drawing/2014/main" id="{6761864E-68BB-9D4A-B226-5FE675B7E8F4}"/>
              </a:ext>
            </a:extLst>
          </p:cNvPr>
          <p:cNvSpPr>
            <a:spLocks noChangeArrowheads="1"/>
          </p:cNvSpPr>
          <p:nvPr/>
        </p:nvSpPr>
        <p:spPr bwMode="auto">
          <a:xfrm>
            <a:off x="7072313" y="2643188"/>
            <a:ext cx="1857375"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 </a:t>
            </a:r>
            <a:r>
              <a:rPr lang="ru-RU" altLang="ru-RU" sz="1400">
                <a:latin typeface="Arial" panose="020B0604020202020204" pitchFamily="34" charset="0"/>
              </a:rPr>
              <a:t>если обнаружилась его некомпетентность</a:t>
            </a:r>
          </a:p>
        </p:txBody>
      </p:sp>
      <p:sp>
        <p:nvSpPr>
          <p:cNvPr id="87048" name="Прямоугольник 5">
            <a:extLst>
              <a:ext uri="{FF2B5EF4-FFF2-40B4-BE49-F238E27FC236}">
                <a16:creationId xmlns:a16="http://schemas.microsoft.com/office/drawing/2014/main" id="{39D97149-BAFD-9D40-913E-269669540A07}"/>
              </a:ext>
            </a:extLst>
          </p:cNvPr>
          <p:cNvSpPr>
            <a:spLocks noChangeArrowheads="1"/>
          </p:cNvSpPr>
          <p:nvPr/>
        </p:nvSpPr>
        <p:spPr bwMode="auto">
          <a:xfrm>
            <a:off x="357188" y="4500563"/>
            <a:ext cx="8572500" cy="784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rPr>
              <a:t>В производстве экспертизы живого лица, а также трупа в качестве эксперта не может участвовать врач, который до назначения экспертизы оказывал соответствующему лицу медицинскую помощь</a:t>
            </a:r>
          </a:p>
        </p:txBody>
      </p:sp>
      <p:sp>
        <p:nvSpPr>
          <p:cNvPr id="87049" name="Прямоугольник 6">
            <a:extLst>
              <a:ext uri="{FF2B5EF4-FFF2-40B4-BE49-F238E27FC236}">
                <a16:creationId xmlns:a16="http://schemas.microsoft.com/office/drawing/2014/main" id="{74FBB0AC-8ADF-2740-AF2A-B825BD88646C}"/>
              </a:ext>
            </a:extLst>
          </p:cNvPr>
          <p:cNvSpPr>
            <a:spLocks noChangeArrowheads="1"/>
          </p:cNvSpPr>
          <p:nvPr/>
        </p:nvSpPr>
        <p:spPr bwMode="auto">
          <a:xfrm>
            <a:off x="357188" y="5357813"/>
            <a:ext cx="8572500" cy="101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500" b="1">
                <a:solidFill>
                  <a:srgbClr val="000000"/>
                </a:solidFill>
                <a:latin typeface="Arial" panose="020B0604020202020204" pitchFamily="34" charset="0"/>
              </a:rPr>
              <a:t>Предыдущее участие лица в данном деле в качестве эксперта не является обстоятельством, исключающим поручение ему производства экспертизы по делу, кроме случаев, когда она назначается повторно после экспертизы, проведенной с его участием</a:t>
            </a:r>
          </a:p>
        </p:txBody>
      </p:sp>
      <p:sp>
        <p:nvSpPr>
          <p:cNvPr id="87050" name="Прямоугольник 4">
            <a:extLst>
              <a:ext uri="{FF2B5EF4-FFF2-40B4-BE49-F238E27FC236}">
                <a16:creationId xmlns:a16="http://schemas.microsoft.com/office/drawing/2014/main" id="{905F8D8D-4904-A741-A4EA-68E22207A087}"/>
              </a:ext>
            </a:extLst>
          </p:cNvPr>
          <p:cNvSpPr>
            <a:spLocks noChangeArrowheads="1"/>
          </p:cNvSpPr>
          <p:nvPr/>
        </p:nvSpPr>
        <p:spPr bwMode="auto">
          <a:xfrm>
            <a:off x="357188" y="6429375"/>
            <a:ext cx="8572500" cy="323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rPr>
              <a:t>Вопрос об отводе эксперта разрешается органом, ведущим уголовный процесс</a:t>
            </a: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Прямоугольник 1">
            <a:extLst>
              <a:ext uri="{FF2B5EF4-FFF2-40B4-BE49-F238E27FC236}">
                <a16:creationId xmlns:a16="http://schemas.microsoft.com/office/drawing/2014/main" id="{693CDDF8-D0D6-3049-9D6B-DDBF39E3693D}"/>
              </a:ext>
            </a:extLst>
          </p:cNvPr>
          <p:cNvSpPr>
            <a:spLocks noChangeArrowheads="1"/>
          </p:cNvSpPr>
          <p:nvPr/>
        </p:nvSpPr>
        <p:spPr bwMode="auto">
          <a:xfrm>
            <a:off x="6286500" y="4714875"/>
            <a:ext cx="257175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6) если имеются иные обстоятельства, дающие основание считать, что судья лично, прямо или косвенно заинтересован в данном деле</a:t>
            </a:r>
          </a:p>
        </p:txBody>
      </p:sp>
      <p:sp>
        <p:nvSpPr>
          <p:cNvPr id="88066" name="Прямоугольник 4">
            <a:extLst>
              <a:ext uri="{FF2B5EF4-FFF2-40B4-BE49-F238E27FC236}">
                <a16:creationId xmlns:a16="http://schemas.microsoft.com/office/drawing/2014/main" id="{7C7A5815-ADCF-3C42-941B-A120009A5324}"/>
              </a:ext>
            </a:extLst>
          </p:cNvPr>
          <p:cNvSpPr>
            <a:spLocks noChangeArrowheads="1"/>
          </p:cNvSpPr>
          <p:nvPr/>
        </p:nvSpPr>
        <p:spPr bwMode="auto">
          <a:xfrm>
            <a:off x="285750" y="6215063"/>
            <a:ext cx="8572500" cy="5540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rPr>
              <a:t>2. В состав суда, рассматривающего уголовное дело, не могут входить лица, связанные родственными или другими отношениями личной зависимости</a:t>
            </a:r>
          </a:p>
        </p:txBody>
      </p:sp>
      <p:sp>
        <p:nvSpPr>
          <p:cNvPr id="88067" name="Прямоугольник 5">
            <a:extLst>
              <a:ext uri="{FF2B5EF4-FFF2-40B4-BE49-F238E27FC236}">
                <a16:creationId xmlns:a16="http://schemas.microsoft.com/office/drawing/2014/main" id="{1C220EB5-43B2-0D4C-ACDC-2CCF5D510BED}"/>
              </a:ext>
            </a:extLst>
          </p:cNvPr>
          <p:cNvSpPr>
            <a:spLocks noChangeArrowheads="1"/>
          </p:cNvSpPr>
          <p:nvPr/>
        </p:nvSpPr>
        <p:spPr bwMode="auto">
          <a:xfrm>
            <a:off x="714375" y="0"/>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b="1">
              <a:latin typeface="Arial" panose="020B0604020202020204" pitchFamily="34" charset="0"/>
            </a:endParaRPr>
          </a:p>
          <a:p>
            <a:pPr eaLnBrk="1" hangingPunct="1">
              <a:spcBef>
                <a:spcPct val="0"/>
              </a:spcBef>
              <a:buFontTx/>
              <a:buNone/>
            </a:pPr>
            <a:endParaRPr lang="ru-RU" altLang="ru-RU" sz="1800" b="1">
              <a:latin typeface="Arial" panose="020B0604020202020204" pitchFamily="34" charset="0"/>
            </a:endParaRPr>
          </a:p>
          <a:p>
            <a:pPr eaLnBrk="1" hangingPunct="1">
              <a:spcBef>
                <a:spcPct val="0"/>
              </a:spcBef>
              <a:buFontTx/>
              <a:buNone/>
            </a:pPr>
            <a:endParaRPr lang="ru-RU" altLang="ru-RU" sz="1800" b="1">
              <a:latin typeface="Arial" panose="020B0604020202020204" pitchFamily="34" charset="0"/>
            </a:endParaRPr>
          </a:p>
        </p:txBody>
      </p:sp>
      <p:sp>
        <p:nvSpPr>
          <p:cNvPr id="88068" name="Прямоугольник 6">
            <a:extLst>
              <a:ext uri="{FF2B5EF4-FFF2-40B4-BE49-F238E27FC236}">
                <a16:creationId xmlns:a16="http://schemas.microsoft.com/office/drawing/2014/main" id="{68326EC6-B3F5-5340-9410-A5C24EDAC446}"/>
              </a:ext>
            </a:extLst>
          </p:cNvPr>
          <p:cNvSpPr>
            <a:spLocks noChangeArrowheads="1"/>
          </p:cNvSpPr>
          <p:nvPr/>
        </p:nvSpPr>
        <p:spPr bwMode="auto">
          <a:xfrm>
            <a:off x="428625" y="285750"/>
            <a:ext cx="8286750"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2. Эксперт </a:t>
            </a:r>
            <a:r>
              <a:rPr lang="ru-RU" altLang="ru-RU" sz="1600" b="1" i="1">
                <a:solidFill>
                  <a:srgbClr val="000000"/>
                </a:solidFill>
                <a:latin typeface="Arial" panose="020B0604020202020204" pitchFamily="34" charset="0"/>
              </a:rPr>
              <a:t>не может участвовать </a:t>
            </a:r>
            <a:r>
              <a:rPr lang="ru-RU" altLang="ru-RU" sz="1600" b="1">
                <a:solidFill>
                  <a:srgbClr val="000000"/>
                </a:solidFill>
                <a:latin typeface="Arial" panose="020B0604020202020204" pitchFamily="34" charset="0"/>
              </a:rPr>
              <a:t>в производстве по уголовному делу </a:t>
            </a:r>
            <a:r>
              <a:rPr lang="ru-RU" altLang="ru-RU" sz="1600" b="1" i="1">
                <a:solidFill>
                  <a:srgbClr val="000000"/>
                </a:solidFill>
                <a:latin typeface="Arial" panose="020B0604020202020204" pitchFamily="34" charset="0"/>
              </a:rPr>
              <a:t>п</a:t>
            </a:r>
            <a:r>
              <a:rPr lang="ru-RU" altLang="ru-RU" sz="1600" b="1" i="1">
                <a:latin typeface="Arial" panose="020B0604020202020204" pitchFamily="34" charset="0"/>
              </a:rPr>
              <a:t>ри наличии любого из обстоятельств, предусмотренных статьей 87 УПК РК</a:t>
            </a:r>
            <a:endParaRPr lang="ru-RU" altLang="ru-RU" sz="1800" b="1" i="1">
              <a:solidFill>
                <a:srgbClr val="000000"/>
              </a:solidFill>
              <a:latin typeface="Arial" panose="020B0604020202020204" pitchFamily="34" charset="0"/>
            </a:endParaRPr>
          </a:p>
        </p:txBody>
      </p:sp>
      <p:sp>
        <p:nvSpPr>
          <p:cNvPr id="88069" name="Прямоугольник 8">
            <a:extLst>
              <a:ext uri="{FF2B5EF4-FFF2-40B4-BE49-F238E27FC236}">
                <a16:creationId xmlns:a16="http://schemas.microsoft.com/office/drawing/2014/main" id="{1DC537FF-B467-D64A-B39D-0AD0679601AA}"/>
              </a:ext>
            </a:extLst>
          </p:cNvPr>
          <p:cNvSpPr>
            <a:spLocks noChangeArrowheads="1"/>
          </p:cNvSpPr>
          <p:nvPr/>
        </p:nvSpPr>
        <p:spPr bwMode="auto">
          <a:xfrm>
            <a:off x="2857500" y="1071563"/>
            <a:ext cx="3357563" cy="338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Отвод судьи (статья 87 УПК РК </a:t>
            </a:r>
            <a:endParaRPr lang="ru-RU" altLang="ru-RU" sz="1600">
              <a:latin typeface="Arial" panose="020B0604020202020204" pitchFamily="34" charset="0"/>
            </a:endParaRPr>
          </a:p>
        </p:txBody>
      </p:sp>
      <p:sp>
        <p:nvSpPr>
          <p:cNvPr id="88070" name="Скругленный прямоугольник 7">
            <a:extLst>
              <a:ext uri="{FF2B5EF4-FFF2-40B4-BE49-F238E27FC236}">
                <a16:creationId xmlns:a16="http://schemas.microsoft.com/office/drawing/2014/main" id="{653A619C-CE81-2342-A1B0-E1A4B20EEDF4}"/>
              </a:ext>
            </a:extLst>
          </p:cNvPr>
          <p:cNvSpPr>
            <a:spLocks noChangeArrowheads="1"/>
          </p:cNvSpPr>
          <p:nvPr/>
        </p:nvSpPr>
        <p:spPr bwMode="auto">
          <a:xfrm>
            <a:off x="3357563" y="3214688"/>
            <a:ext cx="2286000" cy="119221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1. Судья не может участвовать в рассмотрении дела, если он</a:t>
            </a:r>
            <a:r>
              <a:rPr lang="ru-RU" altLang="ru-RU" sz="1400" b="1">
                <a:solidFill>
                  <a:srgbClr val="000000"/>
                </a:solidFill>
                <a:latin typeface="Arial" panose="020B0604020202020204" pitchFamily="34" charset="0"/>
              </a:rPr>
              <a:t>:</a:t>
            </a:r>
            <a:endParaRPr lang="ru-RU" altLang="ru-RU" sz="1600" b="1">
              <a:solidFill>
                <a:srgbClr val="000000"/>
              </a:solidFill>
              <a:latin typeface="Arial" panose="020B0604020202020204" pitchFamily="34" charset="0"/>
            </a:endParaRPr>
          </a:p>
        </p:txBody>
      </p:sp>
      <p:sp>
        <p:nvSpPr>
          <p:cNvPr id="88071" name="Прямоугольник 8">
            <a:extLst>
              <a:ext uri="{FF2B5EF4-FFF2-40B4-BE49-F238E27FC236}">
                <a16:creationId xmlns:a16="http://schemas.microsoft.com/office/drawing/2014/main" id="{37CBAB66-C837-5D4C-A82E-800ADF1BD482}"/>
              </a:ext>
            </a:extLst>
          </p:cNvPr>
          <p:cNvSpPr>
            <a:spLocks noChangeArrowheads="1"/>
          </p:cNvSpPr>
          <p:nvPr/>
        </p:nvSpPr>
        <p:spPr bwMode="auto">
          <a:xfrm>
            <a:off x="285750" y="1571625"/>
            <a:ext cx="2563813"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1) не является судьей, к подсудности которого уголовное дело отнесено в соответствии с настоящим Кодексом</a:t>
            </a:r>
            <a:endParaRPr lang="ru-RU" altLang="ru-RU" sz="1400">
              <a:latin typeface="Arial" panose="020B0604020202020204" pitchFamily="34" charset="0"/>
            </a:endParaRPr>
          </a:p>
        </p:txBody>
      </p:sp>
      <p:sp>
        <p:nvSpPr>
          <p:cNvPr id="88072" name="Прямоугольник 9">
            <a:extLst>
              <a:ext uri="{FF2B5EF4-FFF2-40B4-BE49-F238E27FC236}">
                <a16:creationId xmlns:a16="http://schemas.microsoft.com/office/drawing/2014/main" id="{9B8D3073-F57E-4644-939A-4F16AA59B0A6}"/>
              </a:ext>
            </a:extLst>
          </p:cNvPr>
          <p:cNvSpPr>
            <a:spLocks noChangeArrowheads="1"/>
          </p:cNvSpPr>
          <p:nvPr/>
        </p:nvSpPr>
        <p:spPr bwMode="auto">
          <a:xfrm>
            <a:off x="285750" y="2857500"/>
            <a:ext cx="2571750" cy="184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2) принимал участие по данному уголовного делу в качестве следственного судьи, рассматривал жалобы, ходатайства прокурора на постановления следственного судьи</a:t>
            </a:r>
          </a:p>
        </p:txBody>
      </p:sp>
      <p:sp>
        <p:nvSpPr>
          <p:cNvPr id="88073" name="Прямоугольник 10">
            <a:extLst>
              <a:ext uri="{FF2B5EF4-FFF2-40B4-BE49-F238E27FC236}">
                <a16:creationId xmlns:a16="http://schemas.microsoft.com/office/drawing/2014/main" id="{71122B6C-D44E-0A42-B16C-964E5CBD3D47}"/>
              </a:ext>
            </a:extLst>
          </p:cNvPr>
          <p:cNvSpPr>
            <a:spLocks noChangeArrowheads="1"/>
          </p:cNvSpPr>
          <p:nvPr/>
        </p:nvSpPr>
        <p:spPr bwMode="auto">
          <a:xfrm>
            <a:off x="3000375" y="1571625"/>
            <a:ext cx="292893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3) является по данному делу потерпевшим, гражданским истцом, гражданским ответчиком, вызывался либо может быть вызван в качестве свидетеля</a:t>
            </a:r>
          </a:p>
        </p:txBody>
      </p:sp>
      <p:sp>
        <p:nvSpPr>
          <p:cNvPr id="88074" name="Прямоугольник 11">
            <a:extLst>
              <a:ext uri="{FF2B5EF4-FFF2-40B4-BE49-F238E27FC236}">
                <a16:creationId xmlns:a16="http://schemas.microsoft.com/office/drawing/2014/main" id="{CAD81EF3-A1F6-364F-8DBA-CF3FFE6F03B1}"/>
              </a:ext>
            </a:extLst>
          </p:cNvPr>
          <p:cNvSpPr>
            <a:spLocks noChangeArrowheads="1"/>
          </p:cNvSpPr>
          <p:nvPr/>
        </p:nvSpPr>
        <p:spPr bwMode="auto">
          <a:xfrm>
            <a:off x="6072188" y="1571625"/>
            <a:ext cx="2786062" cy="289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4) участвовал в производстве по данному уголовному делу в качестве эксперта, специалиста, переводчика, понятого, секретаря судебного заседания, дознавателя, следователя, прокурора, защитника, законного представителя подозреваемого, обвиняемого, представителя потерпевшего, гражданского истца или гражданского ответчика</a:t>
            </a:r>
          </a:p>
        </p:txBody>
      </p:sp>
      <p:sp>
        <p:nvSpPr>
          <p:cNvPr id="88075" name="Прямоугольник 12">
            <a:extLst>
              <a:ext uri="{FF2B5EF4-FFF2-40B4-BE49-F238E27FC236}">
                <a16:creationId xmlns:a16="http://schemas.microsoft.com/office/drawing/2014/main" id="{2A71D78C-DE28-5244-AF00-24C8963BE0E0}"/>
              </a:ext>
            </a:extLst>
          </p:cNvPr>
          <p:cNvSpPr>
            <a:spLocks noChangeArrowheads="1"/>
          </p:cNvSpPr>
          <p:nvPr/>
        </p:nvSpPr>
        <p:spPr bwMode="auto">
          <a:xfrm>
            <a:off x="285750" y="4714875"/>
            <a:ext cx="578643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5) является родственником потерпевшего, гражданского истца, гражданского ответчика или их представителей, родственником подозреваемого, обвиняемого или его законного представителя, родственником прокурора, защитника, следователя или дознавателя либо свойственником кого-либо из участников процесса</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a:extLst>
              <a:ext uri="{FF2B5EF4-FFF2-40B4-BE49-F238E27FC236}">
                <a16:creationId xmlns:a16="http://schemas.microsoft.com/office/drawing/2014/main" id="{77783D22-D325-7449-963D-6153A8E4A8E3}"/>
              </a:ext>
            </a:extLst>
          </p:cNvPr>
          <p:cNvSpPr/>
          <p:nvPr/>
        </p:nvSpPr>
        <p:spPr>
          <a:xfrm>
            <a:off x="3036093" y="3324224"/>
            <a:ext cx="3429000" cy="919163"/>
          </a:xfrm>
          <a:prstGeom prst="roundRect">
            <a:avLst/>
          </a:prstGeom>
          <a:ln w="28575">
            <a:solidFill>
              <a:schemeClr val="tx1"/>
            </a:solidFill>
          </a:ln>
        </p:spPr>
        <p:txBody>
          <a:bodyPr>
            <a:spAutoFit/>
          </a:bodyPr>
          <a:lstStyle/>
          <a:p>
            <a:pPr algn="ctr" eaLnBrk="1" hangingPunct="1">
              <a:defRPr/>
            </a:pPr>
            <a:r>
              <a:rPr lang="ru-RU" sz="1600" b="1" u="sng" spc="300" dirty="0">
                <a:solidFill>
                  <a:prstClr val="black"/>
                </a:solidFill>
                <a:cs typeface="Arial" pitchFamily="34" charset="0"/>
              </a:rPr>
              <a:t>ОТЛИЧИТЕЛЬНЫЕ ПРИЗНАКИ СУДЕБНОЙ ЭКСПЕРТИЗЫ</a:t>
            </a:r>
            <a:endParaRPr lang="ru-RU" sz="1600" u="sng" dirty="0">
              <a:latin typeface="Arial" charset="0"/>
            </a:endParaRPr>
          </a:p>
        </p:txBody>
      </p:sp>
      <p:sp>
        <p:nvSpPr>
          <p:cNvPr id="23554" name="Прямоугольник 6">
            <a:extLst>
              <a:ext uri="{FF2B5EF4-FFF2-40B4-BE49-F238E27FC236}">
                <a16:creationId xmlns:a16="http://schemas.microsoft.com/office/drawing/2014/main" id="{F171D772-CE83-2442-860E-EF24BB757870}"/>
              </a:ext>
            </a:extLst>
          </p:cNvPr>
          <p:cNvSpPr>
            <a:spLocks noChangeArrowheads="1"/>
          </p:cNvSpPr>
          <p:nvPr/>
        </p:nvSpPr>
        <p:spPr bwMode="auto">
          <a:xfrm>
            <a:off x="374268" y="1600200"/>
            <a:ext cx="2500312" cy="138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dirty="0">
                <a:solidFill>
                  <a:srgbClr val="000000"/>
                </a:solidFill>
                <a:latin typeface="Arial" panose="020B0604020202020204" pitchFamily="34" charset="0"/>
                <a:cs typeface="Arial" panose="020B0604020202020204" pitchFamily="34" charset="0"/>
              </a:rPr>
              <a:t>наличие задания следователя (суда) в виде постановления (определения) о назначении судебной экспертизы</a:t>
            </a:r>
          </a:p>
        </p:txBody>
      </p:sp>
      <p:sp>
        <p:nvSpPr>
          <p:cNvPr id="23555" name="Прямоугольник 7">
            <a:extLst>
              <a:ext uri="{FF2B5EF4-FFF2-40B4-BE49-F238E27FC236}">
                <a16:creationId xmlns:a16="http://schemas.microsoft.com/office/drawing/2014/main" id="{AE3CA9CB-71B8-884D-A4A0-D8DC3A66A299}"/>
              </a:ext>
            </a:extLst>
          </p:cNvPr>
          <p:cNvSpPr>
            <a:spLocks noChangeArrowheads="1"/>
          </p:cNvSpPr>
          <p:nvPr/>
        </p:nvSpPr>
        <p:spPr bwMode="auto">
          <a:xfrm>
            <a:off x="374268" y="3100388"/>
            <a:ext cx="2500312" cy="7381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проведение исследования специальным субъектом – судебным экспертом</a:t>
            </a:r>
          </a:p>
        </p:txBody>
      </p:sp>
      <p:sp>
        <p:nvSpPr>
          <p:cNvPr id="23556" name="Прямоугольник 8">
            <a:extLst>
              <a:ext uri="{FF2B5EF4-FFF2-40B4-BE49-F238E27FC236}">
                <a16:creationId xmlns:a16="http://schemas.microsoft.com/office/drawing/2014/main" id="{87019556-5BAA-3B47-9666-D3DF0CC2C1EA}"/>
              </a:ext>
            </a:extLst>
          </p:cNvPr>
          <p:cNvSpPr>
            <a:spLocks noChangeArrowheads="1"/>
          </p:cNvSpPr>
          <p:nvPr/>
        </p:nvSpPr>
        <p:spPr bwMode="auto">
          <a:xfrm>
            <a:off x="357188" y="4000500"/>
            <a:ext cx="2500312" cy="138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dirty="0">
                <a:solidFill>
                  <a:srgbClr val="000000"/>
                </a:solidFill>
                <a:latin typeface="Arial" panose="020B0604020202020204" pitchFamily="34" charset="0"/>
                <a:cs typeface="Arial" panose="020B0604020202020204" pitchFamily="34" charset="0"/>
              </a:rPr>
              <a:t>процессуальная регламентация  правового статуса судебного эксперта, предусматривающая его права и обязанности</a:t>
            </a:r>
            <a:endParaRPr lang="ru-RU" altLang="ru-RU" sz="1400" dirty="0">
              <a:latin typeface="Arial" panose="020B0604020202020204" pitchFamily="34" charset="0"/>
            </a:endParaRPr>
          </a:p>
        </p:txBody>
      </p:sp>
      <p:sp>
        <p:nvSpPr>
          <p:cNvPr id="23557" name="Прямоугольник 9">
            <a:extLst>
              <a:ext uri="{FF2B5EF4-FFF2-40B4-BE49-F238E27FC236}">
                <a16:creationId xmlns:a16="http://schemas.microsoft.com/office/drawing/2014/main" id="{349E5827-A54C-024B-ADB1-E0B69667626B}"/>
              </a:ext>
            </a:extLst>
          </p:cNvPr>
          <p:cNvSpPr>
            <a:spLocks noChangeArrowheads="1"/>
          </p:cNvSpPr>
          <p:nvPr/>
        </p:nvSpPr>
        <p:spPr bwMode="auto">
          <a:xfrm>
            <a:off x="357188" y="5500688"/>
            <a:ext cx="2500312" cy="120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cs typeface="Arial" panose="020B0604020202020204" pitchFamily="34" charset="0"/>
              </a:rPr>
              <a:t>наличие в законе правовых гарантий независимости эксперта и правовых гарантий правильности его заключения</a:t>
            </a:r>
          </a:p>
        </p:txBody>
      </p:sp>
      <p:sp>
        <p:nvSpPr>
          <p:cNvPr id="23558" name="Прямоугольник 10">
            <a:extLst>
              <a:ext uri="{FF2B5EF4-FFF2-40B4-BE49-F238E27FC236}">
                <a16:creationId xmlns:a16="http://schemas.microsoft.com/office/drawing/2014/main" id="{86D2F6F3-A40B-E540-ADC9-59E07CA013A2}"/>
              </a:ext>
            </a:extLst>
          </p:cNvPr>
          <p:cNvSpPr>
            <a:spLocks noChangeArrowheads="1"/>
          </p:cNvSpPr>
          <p:nvPr/>
        </p:nvSpPr>
        <p:spPr bwMode="auto">
          <a:xfrm>
            <a:off x="3053175" y="1600200"/>
            <a:ext cx="3429000" cy="1384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обязательное использование судебным экспертом в отличие от других субъектов права специальных научных знаний, подразумевающего получение выводного знания строго на основе научной интерпретации фактов</a:t>
            </a:r>
          </a:p>
        </p:txBody>
      </p:sp>
      <p:sp>
        <p:nvSpPr>
          <p:cNvPr id="23559" name="Прямоугольник 3">
            <a:extLst>
              <a:ext uri="{FF2B5EF4-FFF2-40B4-BE49-F238E27FC236}">
                <a16:creationId xmlns:a16="http://schemas.microsoft.com/office/drawing/2014/main" id="{E674CD49-E663-7546-8543-A115D47796FD}"/>
              </a:ext>
            </a:extLst>
          </p:cNvPr>
          <p:cNvSpPr>
            <a:spLocks noChangeArrowheads="1"/>
          </p:cNvSpPr>
          <p:nvPr/>
        </p:nvSpPr>
        <p:spPr bwMode="auto">
          <a:xfrm>
            <a:off x="374268" y="428625"/>
            <a:ext cx="8643937" cy="1055687"/>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Arial" panose="020B0604020202020204" pitchFamily="34" charset="0"/>
              </a:rPr>
              <a:t>Судебная экспертиза </a:t>
            </a:r>
            <a:r>
              <a:rPr lang="ru-RU" altLang="ru-RU" sz="1400" dirty="0">
                <a:latin typeface="Arial" panose="020B0604020202020204" pitchFamily="34" charset="0"/>
              </a:rPr>
              <a:t>- </a:t>
            </a:r>
            <a:r>
              <a:rPr lang="ru-RU" altLang="ru-RU" sz="1400" b="1" dirty="0">
                <a:latin typeface="Arial" panose="020B0604020202020204" pitchFamily="34" charset="0"/>
              </a:rPr>
              <a:t>исследование материалов уголовного, гражданского дела либо дела об административном правонарушении, проводимое на основе специальных научных знаний в целях установления фактических данных, имеющих значение для его разрешения (часть 8 статьи 1 Закона РК «О судебно-экспертной деятельности»).</a:t>
            </a:r>
          </a:p>
        </p:txBody>
      </p:sp>
      <p:sp>
        <p:nvSpPr>
          <p:cNvPr id="23561" name="Прямоугольник 4">
            <a:extLst>
              <a:ext uri="{FF2B5EF4-FFF2-40B4-BE49-F238E27FC236}">
                <a16:creationId xmlns:a16="http://schemas.microsoft.com/office/drawing/2014/main" id="{33DF8BAC-3AE4-4A4D-8A1D-363B0B97ABDF}"/>
              </a:ext>
            </a:extLst>
          </p:cNvPr>
          <p:cNvSpPr>
            <a:spLocks noChangeArrowheads="1"/>
          </p:cNvSpPr>
          <p:nvPr/>
        </p:nvSpPr>
        <p:spPr bwMode="auto">
          <a:xfrm>
            <a:off x="6660770" y="1600200"/>
            <a:ext cx="2357437" cy="2462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dirty="0">
                <a:latin typeface="Arial" panose="020B0604020202020204" pitchFamily="34" charset="0"/>
                <a:cs typeface="Arial" panose="020B0604020202020204" pitchFamily="34" charset="0"/>
              </a:rPr>
              <a:t> возможность назначения повторной экспертизы в случаях, если заключение первичной экспертизы недостаточно обосновано, его правильность вызывает сомнение либо существенно нарушены процессуальные нормы производства экспертизы</a:t>
            </a:r>
          </a:p>
        </p:txBody>
      </p:sp>
      <p:sp>
        <p:nvSpPr>
          <p:cNvPr id="23562" name="Прямоугольник 11">
            <a:extLst>
              <a:ext uri="{FF2B5EF4-FFF2-40B4-BE49-F238E27FC236}">
                <a16:creationId xmlns:a16="http://schemas.microsoft.com/office/drawing/2014/main" id="{6C010082-1E1A-F041-9623-9D83FA1EBABC}"/>
              </a:ext>
            </a:extLst>
          </p:cNvPr>
          <p:cNvSpPr>
            <a:spLocks noChangeArrowheads="1"/>
          </p:cNvSpPr>
          <p:nvPr/>
        </p:nvSpPr>
        <p:spPr bwMode="auto">
          <a:xfrm>
            <a:off x="6660770" y="4292189"/>
            <a:ext cx="2357437" cy="9540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dirty="0">
                <a:solidFill>
                  <a:srgbClr val="000000"/>
                </a:solidFill>
                <a:latin typeface="Arial" panose="020B0604020202020204" pitchFamily="34" charset="0"/>
                <a:cs typeface="Arial" panose="020B0604020202020204" pitchFamily="34" charset="0"/>
              </a:rPr>
              <a:t>процессуальная регламентация формы итогового документа – заключения эксперта</a:t>
            </a:r>
          </a:p>
        </p:txBody>
      </p:sp>
      <p:sp>
        <p:nvSpPr>
          <p:cNvPr id="23563" name="Прямоугольник 14">
            <a:extLst>
              <a:ext uri="{FF2B5EF4-FFF2-40B4-BE49-F238E27FC236}">
                <a16:creationId xmlns:a16="http://schemas.microsoft.com/office/drawing/2014/main" id="{C32FE974-79CA-2E4B-9ADB-48921F277DAB}"/>
              </a:ext>
            </a:extLst>
          </p:cNvPr>
          <p:cNvSpPr>
            <a:spLocks noChangeArrowheads="1"/>
          </p:cNvSpPr>
          <p:nvPr/>
        </p:nvSpPr>
        <p:spPr bwMode="auto">
          <a:xfrm>
            <a:off x="3071813" y="5715000"/>
            <a:ext cx="3429000" cy="9540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несогласие с выводами, содержащимися в заключении эксперта, должно быть мотивировано субъектом доказывания</a:t>
            </a:r>
          </a:p>
        </p:txBody>
      </p:sp>
      <p:sp>
        <p:nvSpPr>
          <p:cNvPr id="23564" name="Прямоугольник 13">
            <a:extLst>
              <a:ext uri="{FF2B5EF4-FFF2-40B4-BE49-F238E27FC236}">
                <a16:creationId xmlns:a16="http://schemas.microsoft.com/office/drawing/2014/main" id="{724145D9-9DBE-264B-BB2E-7E3BBD050EDE}"/>
              </a:ext>
            </a:extLst>
          </p:cNvPr>
          <p:cNvSpPr>
            <a:spLocks noChangeArrowheads="1"/>
          </p:cNvSpPr>
          <p:nvPr/>
        </p:nvSpPr>
        <p:spPr bwMode="auto">
          <a:xfrm>
            <a:off x="6643688" y="5531287"/>
            <a:ext cx="2357437" cy="11695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dirty="0">
                <a:solidFill>
                  <a:srgbClr val="000000"/>
                </a:solidFill>
                <a:latin typeface="Arial" panose="020B0604020202020204" pitchFamily="34" charset="0"/>
                <a:cs typeface="Arial" panose="020B0604020202020204" pitchFamily="34" charset="0"/>
              </a:rPr>
              <a:t>Возможность использования заключения эксперта в качестве источника доказательств</a:t>
            </a:r>
          </a:p>
        </p:txBody>
      </p:sp>
      <p:sp>
        <p:nvSpPr>
          <p:cNvPr id="3" name="TextBox 2">
            <a:extLst>
              <a:ext uri="{FF2B5EF4-FFF2-40B4-BE49-F238E27FC236}">
                <a16:creationId xmlns:a16="http://schemas.microsoft.com/office/drawing/2014/main" id="{DA509A7C-55D2-1B4F-84D2-21F77F95F8C8}"/>
              </a:ext>
            </a:extLst>
          </p:cNvPr>
          <p:cNvSpPr txBox="1"/>
          <p:nvPr/>
        </p:nvSpPr>
        <p:spPr>
          <a:xfrm>
            <a:off x="3071813" y="4523431"/>
            <a:ext cx="3429000" cy="954107"/>
          </a:xfrm>
          <a:prstGeom prst="rect">
            <a:avLst/>
          </a:prstGeom>
          <a:noFill/>
          <a:ln w="28575">
            <a:solidFill>
              <a:schemeClr val="tx1"/>
            </a:solidFill>
          </a:ln>
        </p:spPr>
        <p:txBody>
          <a:bodyPr wrap="square" rtlCol="0">
            <a:spAutoFit/>
          </a:bodyPr>
          <a:lstStyle/>
          <a:p>
            <a:pPr algn="ctr"/>
            <a:r>
              <a:rPr lang="ru-RU" sz="1400" dirty="0"/>
              <a:t>защита прав и законных</a:t>
            </a:r>
          </a:p>
          <a:p>
            <a:pPr algn="ctr"/>
            <a:r>
              <a:rPr lang="ru-RU" sz="1400" dirty="0"/>
              <a:t>интересов граждан и юридических лиц </a:t>
            </a:r>
          </a:p>
          <a:p>
            <a:pPr algn="ctr"/>
            <a:r>
              <a:rPr lang="ru-RU" sz="1400" dirty="0"/>
              <a:t>при назначении и </a:t>
            </a:r>
          </a:p>
          <a:p>
            <a:pPr algn="ctr"/>
            <a:r>
              <a:rPr lang="ru-RU" sz="1400" dirty="0"/>
              <a:t>производстве экспертиз</a:t>
            </a:r>
          </a:p>
        </p:txBody>
      </p:sp>
      <p:sp>
        <p:nvSpPr>
          <p:cNvPr id="4" name="Прямоугольник 3">
            <a:extLst>
              <a:ext uri="{FF2B5EF4-FFF2-40B4-BE49-F238E27FC236}">
                <a16:creationId xmlns:a16="http://schemas.microsoft.com/office/drawing/2014/main" id="{AEB16E15-3A21-DD4C-B914-70AAC51F07E3}"/>
              </a:ext>
            </a:extLst>
          </p:cNvPr>
          <p:cNvSpPr/>
          <p:nvPr/>
        </p:nvSpPr>
        <p:spPr>
          <a:xfrm>
            <a:off x="125793" y="1"/>
            <a:ext cx="8875332" cy="369332"/>
          </a:xfrm>
          <a:prstGeom prst="rect">
            <a:avLst/>
          </a:prstGeom>
        </p:spPr>
        <p:txBody>
          <a:bodyPr wrap="square">
            <a:spAutoFit/>
          </a:bodyPr>
          <a:lstStyle/>
          <a:p>
            <a:pPr algn="ctr" eaLnBrk="1" hangingPunct="1"/>
            <a:r>
              <a:rPr lang="ru-RU" altLang="ru-RU" b="1" dirty="0"/>
              <a:t>ТЕМА 2. СУДЕБНАЯ ЭКСПЕРТИЗА: ПОНЯТИЕ, ПРЕДМЕТ И ЗАДАЧИ</a:t>
            </a: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Прямоугольник 2">
            <a:extLst>
              <a:ext uri="{FF2B5EF4-FFF2-40B4-BE49-F238E27FC236}">
                <a16:creationId xmlns:a16="http://schemas.microsoft.com/office/drawing/2014/main" id="{30435927-2140-6A48-AA71-BCA9670AEDE3}"/>
              </a:ext>
            </a:extLst>
          </p:cNvPr>
          <p:cNvSpPr>
            <a:spLocks noChangeArrowheads="1"/>
          </p:cNvSpPr>
          <p:nvPr/>
        </p:nvSpPr>
        <p:spPr bwMode="auto">
          <a:xfrm>
            <a:off x="3786188" y="2643188"/>
            <a:ext cx="2357437" cy="919162"/>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Отвод судьи </a:t>
            </a:r>
          </a:p>
          <a:p>
            <a:pPr algn="ctr" eaLnBrk="1" hangingPunct="1">
              <a:spcBef>
                <a:spcPct val="0"/>
              </a:spcBef>
              <a:buFontTx/>
              <a:buNone/>
            </a:pPr>
            <a:r>
              <a:rPr lang="ru-RU" altLang="ru-RU" sz="1600" b="1">
                <a:solidFill>
                  <a:srgbClr val="000000"/>
                </a:solidFill>
                <a:latin typeface="Arial" panose="020B0604020202020204" pitchFamily="34" charset="0"/>
              </a:rPr>
              <a:t>(статья 87 УПК РК) </a:t>
            </a:r>
            <a:r>
              <a:rPr lang="ru-RU" altLang="ru-RU" sz="1600" b="1" i="1">
                <a:solidFill>
                  <a:srgbClr val="000000"/>
                </a:solidFill>
                <a:latin typeface="Arial" panose="020B0604020202020204" pitchFamily="34" charset="0"/>
              </a:rPr>
              <a:t>(продолжение)</a:t>
            </a:r>
            <a:endParaRPr lang="ru-RU" altLang="ru-RU" sz="1600" i="1">
              <a:latin typeface="Arial" panose="020B0604020202020204" pitchFamily="34" charset="0"/>
            </a:endParaRPr>
          </a:p>
        </p:txBody>
      </p:sp>
      <p:sp>
        <p:nvSpPr>
          <p:cNvPr id="89090" name="Прямоугольник 3">
            <a:extLst>
              <a:ext uri="{FF2B5EF4-FFF2-40B4-BE49-F238E27FC236}">
                <a16:creationId xmlns:a16="http://schemas.microsoft.com/office/drawing/2014/main" id="{97B665CD-01CC-A24A-85CF-DA0C6459190F}"/>
              </a:ext>
            </a:extLst>
          </p:cNvPr>
          <p:cNvSpPr>
            <a:spLocks noChangeArrowheads="1"/>
          </p:cNvSpPr>
          <p:nvPr/>
        </p:nvSpPr>
        <p:spPr bwMode="auto">
          <a:xfrm>
            <a:off x="357188" y="357188"/>
            <a:ext cx="8501062"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a:solidFill>
                  <a:srgbClr val="000000"/>
                </a:solidFill>
                <a:latin typeface="Arial" panose="020B0604020202020204" pitchFamily="34" charset="0"/>
              </a:rPr>
              <a:t>3. Судья, принимавший участие в рассмотрении уголовного дела в суде первой инстанции, не может участвовать в рассмотрении этого дела в суде апелляционной и кассационной инстанций, а равно участвовать в новом рассмотрении дела в суде первой инстанции в случае отмены приговора или постановления о прекращении дела, постановленных с его участием.</a:t>
            </a:r>
          </a:p>
        </p:txBody>
      </p:sp>
      <p:sp>
        <p:nvSpPr>
          <p:cNvPr id="89091" name="Прямоугольник 4">
            <a:extLst>
              <a:ext uri="{FF2B5EF4-FFF2-40B4-BE49-F238E27FC236}">
                <a16:creationId xmlns:a16="http://schemas.microsoft.com/office/drawing/2014/main" id="{E75E7083-4E55-324B-ACCF-208594D8CFE8}"/>
              </a:ext>
            </a:extLst>
          </p:cNvPr>
          <p:cNvSpPr>
            <a:spLocks noChangeArrowheads="1"/>
          </p:cNvSpPr>
          <p:nvPr/>
        </p:nvSpPr>
        <p:spPr bwMode="auto">
          <a:xfrm>
            <a:off x="357188" y="1857375"/>
            <a:ext cx="3357562" cy="3046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a:latin typeface="Arial" panose="020B0604020202020204" pitchFamily="34" charset="0"/>
              </a:rPr>
              <a:t>4. Судья, принимавший участие в рассмотрении дела в суде апелляционной инстанции, не может участвовать в рассмотрении этого дела в первой и апелляционной инстанциях после отмены апелляционных приговора, постановления, принятых с его участием, а также при рассмотрении дела в кассационной инстанции.</a:t>
            </a:r>
          </a:p>
        </p:txBody>
      </p:sp>
      <p:sp>
        <p:nvSpPr>
          <p:cNvPr id="89092" name="Прямоугольник 5">
            <a:extLst>
              <a:ext uri="{FF2B5EF4-FFF2-40B4-BE49-F238E27FC236}">
                <a16:creationId xmlns:a16="http://schemas.microsoft.com/office/drawing/2014/main" id="{8D8027DA-8C73-ED4E-89E6-ADF485B3D8A2}"/>
              </a:ext>
            </a:extLst>
          </p:cNvPr>
          <p:cNvSpPr>
            <a:spLocks noChangeArrowheads="1"/>
          </p:cNvSpPr>
          <p:nvPr/>
        </p:nvSpPr>
        <p:spPr bwMode="auto">
          <a:xfrm>
            <a:off x="6215063" y="1857375"/>
            <a:ext cx="2643187" cy="3046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a:solidFill>
                  <a:srgbClr val="000000"/>
                </a:solidFill>
                <a:latin typeface="Arial" panose="020B0604020202020204" pitchFamily="34" charset="0"/>
              </a:rPr>
              <a:t>5. Судья, принимавший участие в рассмотрении дела в суде кассационной инстанции, не может участвовать в рассмотрении этого дела в первой, апелляционной и кассационной инстанциях после отмены постановления, принятого с его </a:t>
            </a:r>
          </a:p>
          <a:p>
            <a:pPr algn="just" eaLnBrk="1" hangingPunct="1">
              <a:spcBef>
                <a:spcPct val="0"/>
              </a:spcBef>
              <a:buFontTx/>
              <a:buNone/>
            </a:pPr>
            <a:r>
              <a:rPr lang="ru-RU" altLang="ru-RU" sz="1600">
                <a:solidFill>
                  <a:srgbClr val="000000"/>
                </a:solidFill>
                <a:latin typeface="Arial" panose="020B0604020202020204" pitchFamily="34" charset="0"/>
              </a:rPr>
              <a:t>участием.</a:t>
            </a:r>
          </a:p>
        </p:txBody>
      </p:sp>
      <p:sp>
        <p:nvSpPr>
          <p:cNvPr id="89093" name="Прямоугольник 6">
            <a:extLst>
              <a:ext uri="{FF2B5EF4-FFF2-40B4-BE49-F238E27FC236}">
                <a16:creationId xmlns:a16="http://schemas.microsoft.com/office/drawing/2014/main" id="{38FA3834-ADF5-F841-A336-02961DAB2B3C}"/>
              </a:ext>
            </a:extLst>
          </p:cNvPr>
          <p:cNvSpPr>
            <a:spLocks noChangeArrowheads="1"/>
          </p:cNvSpPr>
          <p:nvPr/>
        </p:nvSpPr>
        <p:spPr bwMode="auto">
          <a:xfrm>
            <a:off x="357188" y="5072063"/>
            <a:ext cx="8501062"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a:latin typeface="Arial" panose="020B0604020202020204" pitchFamily="34" charset="0"/>
              </a:rPr>
              <a:t>6. Судья, принимавший участие в рассмотрении дела в предшествующих судебных инстанциях, не может участвовать в рассмотрении того же дела в кассационной инстанции. Судья, принимавший участие в рассмотрении дела в кассационной инстанции, не может участвовать в рассмотрении того же дела в судах нижестоящих инстанций, а также при пересмотре в порядке части четвертой статьи 484 настоящего Кодекса постановлений кассационной инстанции.</a:t>
            </a: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Прямоугольник 2">
            <a:extLst>
              <a:ext uri="{FF2B5EF4-FFF2-40B4-BE49-F238E27FC236}">
                <a16:creationId xmlns:a16="http://schemas.microsoft.com/office/drawing/2014/main" id="{D8428BA2-3CDD-0444-862C-B809926CB099}"/>
              </a:ext>
            </a:extLst>
          </p:cNvPr>
          <p:cNvSpPr>
            <a:spLocks noChangeArrowheads="1"/>
          </p:cNvSpPr>
          <p:nvPr/>
        </p:nvSpPr>
        <p:spPr bwMode="auto">
          <a:xfrm>
            <a:off x="3929063" y="4929188"/>
            <a:ext cx="500062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12. Постановление об отклонении или удовлетворении отвода обжалованию (пересмотру по ходатайству прокурора, опротестованию) не подлежит. Доводы о несогласии с постановлением могут быть включены в апелляционные жалобу, ходатайство прокурора или ходатайство о пересмотре судебных актов в кассационном порядке, протест. </a:t>
            </a:r>
          </a:p>
        </p:txBody>
      </p:sp>
      <p:sp>
        <p:nvSpPr>
          <p:cNvPr id="90114" name="Прямоугольник 3">
            <a:extLst>
              <a:ext uri="{FF2B5EF4-FFF2-40B4-BE49-F238E27FC236}">
                <a16:creationId xmlns:a16="http://schemas.microsoft.com/office/drawing/2014/main" id="{490E966F-07AD-D24E-8CF2-EB15FA6679D5}"/>
              </a:ext>
            </a:extLst>
          </p:cNvPr>
          <p:cNvSpPr>
            <a:spLocks noChangeArrowheads="1"/>
          </p:cNvSpPr>
          <p:nvPr/>
        </p:nvSpPr>
        <p:spPr bwMode="auto">
          <a:xfrm>
            <a:off x="3786188" y="3071813"/>
            <a:ext cx="2214562" cy="919162"/>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Отвод судьи </a:t>
            </a:r>
          </a:p>
          <a:p>
            <a:pPr algn="ctr" eaLnBrk="1" hangingPunct="1">
              <a:spcBef>
                <a:spcPct val="0"/>
              </a:spcBef>
              <a:buFontTx/>
              <a:buNone/>
            </a:pPr>
            <a:r>
              <a:rPr lang="ru-RU" altLang="ru-RU" sz="1600" b="1">
                <a:solidFill>
                  <a:srgbClr val="000000"/>
                </a:solidFill>
                <a:latin typeface="Arial" panose="020B0604020202020204" pitchFamily="34" charset="0"/>
              </a:rPr>
              <a:t>(статья 87 УПК РК)</a:t>
            </a:r>
          </a:p>
          <a:p>
            <a:pPr algn="ctr" eaLnBrk="1" hangingPunct="1">
              <a:spcBef>
                <a:spcPct val="0"/>
              </a:spcBef>
              <a:buFontTx/>
              <a:buNone/>
            </a:pPr>
            <a:r>
              <a:rPr lang="ru-RU" altLang="ru-RU" sz="1600" b="1" i="1">
                <a:solidFill>
                  <a:srgbClr val="000000"/>
                </a:solidFill>
                <a:latin typeface="Arial" panose="020B0604020202020204" pitchFamily="34" charset="0"/>
              </a:rPr>
              <a:t>(продолжение)</a:t>
            </a:r>
            <a:endParaRPr lang="ru-RU" altLang="ru-RU" sz="1600" b="1" i="1">
              <a:latin typeface="Arial" panose="020B0604020202020204" pitchFamily="34" charset="0"/>
            </a:endParaRPr>
          </a:p>
        </p:txBody>
      </p:sp>
      <p:sp>
        <p:nvSpPr>
          <p:cNvPr id="90115" name="Прямоугольник 4">
            <a:extLst>
              <a:ext uri="{FF2B5EF4-FFF2-40B4-BE49-F238E27FC236}">
                <a16:creationId xmlns:a16="http://schemas.microsoft.com/office/drawing/2014/main" id="{4F0FD7E3-5342-364B-8C32-C08CCE813B7B}"/>
              </a:ext>
            </a:extLst>
          </p:cNvPr>
          <p:cNvSpPr>
            <a:spLocks noChangeArrowheads="1"/>
          </p:cNvSpPr>
          <p:nvPr/>
        </p:nvSpPr>
        <p:spPr bwMode="auto">
          <a:xfrm>
            <a:off x="285750" y="357188"/>
            <a:ext cx="5000625"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rPr>
              <a:t>7. Судья, принимавший участие в рассмотрении д</a:t>
            </a:r>
          </a:p>
          <a:p>
            <a:pPr algn="just" eaLnBrk="1" hangingPunct="1">
              <a:spcBef>
                <a:spcPct val="0"/>
              </a:spcBef>
              <a:buFontTx/>
              <a:buNone/>
            </a:pPr>
            <a:r>
              <a:rPr lang="ru-RU" altLang="ru-RU" sz="1400">
                <a:solidFill>
                  <a:srgbClr val="000000"/>
                </a:solidFill>
                <a:latin typeface="Arial" panose="020B0604020202020204" pitchFamily="34" charset="0"/>
              </a:rPr>
              <a:t>ела в суде первой, апелляционной и кассационной инстанций, не может участвовать в рассмотрении этого же дела по вновь открывшимся обстоятельствам.</a:t>
            </a:r>
          </a:p>
        </p:txBody>
      </p:sp>
      <p:sp>
        <p:nvSpPr>
          <p:cNvPr id="90116" name="Прямоугольник 5">
            <a:extLst>
              <a:ext uri="{FF2B5EF4-FFF2-40B4-BE49-F238E27FC236}">
                <a16:creationId xmlns:a16="http://schemas.microsoft.com/office/drawing/2014/main" id="{3E86867A-182A-D04E-9ECF-278C4732AD73}"/>
              </a:ext>
            </a:extLst>
          </p:cNvPr>
          <p:cNvSpPr>
            <a:spLocks noChangeArrowheads="1"/>
          </p:cNvSpPr>
          <p:nvPr/>
        </p:nvSpPr>
        <p:spPr bwMode="auto">
          <a:xfrm>
            <a:off x="5357813" y="357188"/>
            <a:ext cx="3571875"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8. Отвод должен быть заявлен, когда стало известно об обстоятельствах, исключающих участие судьи в деле в любой стадии уголовного процесса.</a:t>
            </a:r>
          </a:p>
        </p:txBody>
      </p:sp>
      <p:sp>
        <p:nvSpPr>
          <p:cNvPr id="90117" name="Прямоугольник 6">
            <a:extLst>
              <a:ext uri="{FF2B5EF4-FFF2-40B4-BE49-F238E27FC236}">
                <a16:creationId xmlns:a16="http://schemas.microsoft.com/office/drawing/2014/main" id="{555CB639-C8C2-9A48-9E63-ECA7AC2A7509}"/>
              </a:ext>
            </a:extLst>
          </p:cNvPr>
          <p:cNvSpPr>
            <a:spLocks noChangeArrowheads="1"/>
          </p:cNvSpPr>
          <p:nvPr/>
        </p:nvSpPr>
        <p:spPr bwMode="auto">
          <a:xfrm>
            <a:off x="285750" y="1428750"/>
            <a:ext cx="5643563"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9. Вопрос об отводе судьи, а также подлежащих отводу участников судебного разбирательства разрешается судом в совещательной комнате с вынесением постановления.</a:t>
            </a:r>
          </a:p>
        </p:txBody>
      </p:sp>
      <p:sp>
        <p:nvSpPr>
          <p:cNvPr id="90118" name="Прямоугольник 7">
            <a:extLst>
              <a:ext uri="{FF2B5EF4-FFF2-40B4-BE49-F238E27FC236}">
                <a16:creationId xmlns:a16="http://schemas.microsoft.com/office/drawing/2014/main" id="{5D9D532D-5B9E-2545-8E6B-13FDD43E38EB}"/>
              </a:ext>
            </a:extLst>
          </p:cNvPr>
          <p:cNvSpPr>
            <a:spLocks noChangeArrowheads="1"/>
          </p:cNvSpPr>
          <p:nvPr/>
        </p:nvSpPr>
        <p:spPr bwMode="auto">
          <a:xfrm>
            <a:off x="6072188" y="1428750"/>
            <a:ext cx="2857500" cy="332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10. Отвод, заявленный судье, разрешается остальными судьями в отсутствие отводимого, который вправе до удаления судей в совещательную комнату публично изложить свое объяснение по поводу заявленного ему отвода. Отвод, заявленный нескольким судьям или всему составу суда, разрешается судом в полном составе большинством голосов. При равенстве голосов судья считается отведенным.</a:t>
            </a:r>
          </a:p>
        </p:txBody>
      </p:sp>
      <p:sp>
        <p:nvSpPr>
          <p:cNvPr id="90119" name="Прямоугольник 8">
            <a:extLst>
              <a:ext uri="{FF2B5EF4-FFF2-40B4-BE49-F238E27FC236}">
                <a16:creationId xmlns:a16="http://schemas.microsoft.com/office/drawing/2014/main" id="{30D96211-E9C8-9940-90FB-CB9D3337089D}"/>
              </a:ext>
            </a:extLst>
          </p:cNvPr>
          <p:cNvSpPr>
            <a:spLocks noChangeArrowheads="1"/>
          </p:cNvSpPr>
          <p:nvPr/>
        </p:nvSpPr>
        <p:spPr bwMode="auto">
          <a:xfrm>
            <a:off x="285750" y="2357438"/>
            <a:ext cx="3429000" cy="418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latin typeface="Arial" panose="020B0604020202020204" pitchFamily="34" charset="0"/>
              </a:rPr>
              <a:t>11. Отвод, заявленный следственному судье, разрешающему ходатайства о применении меры пресечения или производстве следственных действий, разрешается этим же следственным судьей единолично с вынесением постановления. Отвод, заявленный судье, рассматривающему дело в соответствии с частью первой статьи 52 настоящего Кодекса единолично, разрешается председателем данного суда или другим судьей этого суда, а в случае их отсутствия - судьей вышестоящего суда. В случае удовлетворения заявления об отводе уголовное дело, жалоба либо ходатайство передаются в установленном порядке в производство другого судьи.</a:t>
            </a: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Прямоугольник 2">
            <a:extLst>
              <a:ext uri="{FF2B5EF4-FFF2-40B4-BE49-F238E27FC236}">
                <a16:creationId xmlns:a16="http://schemas.microsoft.com/office/drawing/2014/main" id="{BFD69332-6C34-B34C-9935-37F01622C0A2}"/>
              </a:ext>
            </a:extLst>
          </p:cNvPr>
          <p:cNvSpPr>
            <a:spLocks noChangeArrowheads="1"/>
          </p:cNvSpPr>
          <p:nvPr/>
        </p:nvSpPr>
        <p:spPr bwMode="auto">
          <a:xfrm>
            <a:off x="6393655" y="770731"/>
            <a:ext cx="2286000" cy="4262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 </a:t>
            </a:r>
            <a:r>
              <a:rPr lang="ru-RU" altLang="ru-RU" sz="1500">
                <a:latin typeface="Arial" panose="020B0604020202020204" pitchFamily="34" charset="0"/>
              </a:rPr>
              <a:t>3. Лицо, полагающее, что действия (бездействие) органа судебной экспертизы или судебного эксперта привели к ограничению прав, свобод и законных интересов человека и гражданина либо прав и законных интересов юридического лица, вправе обжаловать указанные действия (бездействие) в порядке, установленном законом.</a:t>
            </a:r>
          </a:p>
        </p:txBody>
      </p:sp>
      <p:sp>
        <p:nvSpPr>
          <p:cNvPr id="92163" name="Прямоугольник 3">
            <a:extLst>
              <a:ext uri="{FF2B5EF4-FFF2-40B4-BE49-F238E27FC236}">
                <a16:creationId xmlns:a16="http://schemas.microsoft.com/office/drawing/2014/main" id="{936746ED-ABE8-FB4D-AEB6-1B087C3426F3}"/>
              </a:ext>
            </a:extLst>
          </p:cNvPr>
          <p:cNvSpPr>
            <a:spLocks noChangeArrowheads="1"/>
          </p:cNvSpPr>
          <p:nvPr/>
        </p:nvSpPr>
        <p:spPr bwMode="auto">
          <a:xfrm>
            <a:off x="3035002" y="2642610"/>
            <a:ext cx="3143250" cy="228123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Соблюдение прав, свобод и законных интересов человека и гражданина, прав и законных интересов юридического лица при осуществлении судебно-экспертной деятельности</a:t>
            </a:r>
            <a:endParaRPr lang="ru-RU" altLang="ru-RU" sz="1600">
              <a:solidFill>
                <a:srgbClr val="000000"/>
              </a:solidFill>
              <a:latin typeface="Arial" panose="020B0604020202020204" pitchFamily="34" charset="0"/>
            </a:endParaRPr>
          </a:p>
        </p:txBody>
      </p:sp>
      <p:sp>
        <p:nvSpPr>
          <p:cNvPr id="92164" name="Прямоугольник 4">
            <a:extLst>
              <a:ext uri="{FF2B5EF4-FFF2-40B4-BE49-F238E27FC236}">
                <a16:creationId xmlns:a16="http://schemas.microsoft.com/office/drawing/2014/main" id="{60D9883E-C577-B843-A411-866666249863}"/>
              </a:ext>
            </a:extLst>
          </p:cNvPr>
          <p:cNvSpPr>
            <a:spLocks noChangeArrowheads="1"/>
          </p:cNvSpPr>
          <p:nvPr/>
        </p:nvSpPr>
        <p:spPr bwMode="auto">
          <a:xfrm>
            <a:off x="357188" y="5151040"/>
            <a:ext cx="8377935" cy="1477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500">
                <a:latin typeface="Arial" panose="020B0604020202020204" pitchFamily="34" charset="0"/>
              </a:rPr>
              <a:t>При назначении экспертизы и ее производстве по уголовным делам подозреваемый, обвиняемый, потерпевший, свидетель, а также лицо, в отношении которого осуществляется производство по применению медицинских мер принудительного характера, если это позволяет его психическое состояние, имеют широкий перечень прав, защищающих их интересы, отраженных в статье 274 УПК РК и других нормативных положениях. </a:t>
            </a:r>
          </a:p>
        </p:txBody>
      </p:sp>
      <p:sp>
        <p:nvSpPr>
          <p:cNvPr id="92165" name="Прямоугольник 5">
            <a:extLst>
              <a:ext uri="{FF2B5EF4-FFF2-40B4-BE49-F238E27FC236}">
                <a16:creationId xmlns:a16="http://schemas.microsoft.com/office/drawing/2014/main" id="{B8AAEA4D-66E3-044E-99BC-A4D77E0DBF07}"/>
              </a:ext>
            </a:extLst>
          </p:cNvPr>
          <p:cNvSpPr>
            <a:spLocks noChangeArrowheads="1"/>
          </p:cNvSpPr>
          <p:nvPr/>
        </p:nvSpPr>
        <p:spPr bwMode="auto">
          <a:xfrm>
            <a:off x="357188" y="750527"/>
            <a:ext cx="2428875" cy="4246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AutoNum type="arabicPeriod"/>
            </a:pPr>
            <a:r>
              <a:rPr lang="ru-RU" altLang="ru-RU" sz="1500">
                <a:solidFill>
                  <a:srgbClr val="000000"/>
                </a:solidFill>
                <a:latin typeface="Arial" panose="020B0604020202020204" pitchFamily="34" charset="0"/>
              </a:rPr>
              <a:t>Судебно-экспертная деятельность осуществляется при соблюдении прав, свобод и законных интересов человека и гражданина, прав и законных интересов юридического лица в соответствии с Конституцией Республики Казахстан, законами Республики Казахстан, общепризнанными принципами и нормами международного</a:t>
            </a:r>
          </a:p>
          <a:p>
            <a:pPr eaLnBrk="1" hangingPunct="1">
              <a:spcBef>
                <a:spcPct val="0"/>
              </a:spcBef>
              <a:buFontTx/>
              <a:buNone/>
            </a:pPr>
            <a:r>
              <a:rPr lang="ru-RU" altLang="ru-RU" sz="1500">
                <a:solidFill>
                  <a:srgbClr val="000000"/>
                </a:solidFill>
                <a:latin typeface="Arial" panose="020B0604020202020204" pitchFamily="34" charset="0"/>
              </a:rPr>
              <a:t>права.</a:t>
            </a:r>
            <a:endParaRPr lang="ru-RU" altLang="ru-RU" sz="1500">
              <a:latin typeface="Arial" panose="020B0604020202020204" pitchFamily="34" charset="0"/>
            </a:endParaRPr>
          </a:p>
        </p:txBody>
      </p:sp>
      <p:sp>
        <p:nvSpPr>
          <p:cNvPr id="92166" name="Прямоугольник 6">
            <a:extLst>
              <a:ext uri="{FF2B5EF4-FFF2-40B4-BE49-F238E27FC236}">
                <a16:creationId xmlns:a16="http://schemas.microsoft.com/office/drawing/2014/main" id="{85249C87-D6F2-8C42-8B16-6FE89BEC0F3A}"/>
              </a:ext>
            </a:extLst>
          </p:cNvPr>
          <p:cNvSpPr>
            <a:spLocks noChangeArrowheads="1"/>
          </p:cNvSpPr>
          <p:nvPr/>
        </p:nvSpPr>
        <p:spPr bwMode="auto">
          <a:xfrm>
            <a:off x="3018234" y="783828"/>
            <a:ext cx="3143250" cy="1477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solidFill>
                  <a:srgbClr val="000000"/>
                </a:solidFill>
                <a:latin typeface="Arial" panose="020B0604020202020204" pitchFamily="34" charset="0"/>
              </a:rPr>
              <a:t>2. Судебно-экспертные исследования, требующие временного ограничения прав и свобод лица, проводятся только на основаниях и в порядке, установленных законом</a:t>
            </a:r>
            <a:r>
              <a:rPr lang="ru-RU" altLang="ru-RU" sz="1400">
                <a:solidFill>
                  <a:srgbClr val="000000"/>
                </a:solidFill>
                <a:latin typeface="Arial" panose="020B0604020202020204" pitchFamily="34" charset="0"/>
              </a:rPr>
              <a:t>.</a:t>
            </a:r>
          </a:p>
        </p:txBody>
      </p:sp>
      <p:sp>
        <p:nvSpPr>
          <p:cNvPr id="2" name="Прямоугольник 1">
            <a:extLst>
              <a:ext uri="{FF2B5EF4-FFF2-40B4-BE49-F238E27FC236}">
                <a16:creationId xmlns:a16="http://schemas.microsoft.com/office/drawing/2014/main" id="{A5379BD7-9F8A-5D47-8F6A-6E665470CE8C}"/>
              </a:ext>
            </a:extLst>
          </p:cNvPr>
          <p:cNvSpPr/>
          <p:nvPr/>
        </p:nvSpPr>
        <p:spPr>
          <a:xfrm>
            <a:off x="357188" y="49511"/>
            <a:ext cx="8429624" cy="646331"/>
          </a:xfrm>
          <a:prstGeom prst="rect">
            <a:avLst/>
          </a:prstGeom>
        </p:spPr>
        <p:txBody>
          <a:bodyPr wrap="square">
            <a:spAutoFit/>
          </a:bodyPr>
          <a:lstStyle/>
          <a:p>
            <a:pPr algn="ctr" eaLnBrk="1" hangingPunct="1"/>
            <a:r>
              <a:rPr lang="ru-RU" altLang="ru-RU" b="1" dirty="0"/>
              <a:t>ТЕМА 11. СУДЕБНАЯ ЭКСПЕРТИЗА И ПРОЦЕССУАЛЬНЫЕ ПРАВА</a:t>
            </a:r>
            <a:br>
              <a:rPr lang="ru-RU" altLang="ru-RU" dirty="0"/>
            </a:br>
            <a:r>
              <a:rPr lang="ru-RU" altLang="ru-RU" b="1" dirty="0"/>
              <a:t>УЧАСТНИКОВ ПРОЦЕССА</a:t>
            </a:r>
            <a:endParaRPr lang="ru-RU" altLang="ru-RU" dirty="0"/>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Прямоугольник 2">
            <a:extLst>
              <a:ext uri="{FF2B5EF4-FFF2-40B4-BE49-F238E27FC236}">
                <a16:creationId xmlns:a16="http://schemas.microsoft.com/office/drawing/2014/main" id="{59190955-F4D5-354A-8051-08BAB2041721}"/>
              </a:ext>
            </a:extLst>
          </p:cNvPr>
          <p:cNvSpPr>
            <a:spLocks noChangeArrowheads="1"/>
          </p:cNvSpPr>
          <p:nvPr/>
        </p:nvSpPr>
        <p:spPr bwMode="auto">
          <a:xfrm>
            <a:off x="785813" y="285750"/>
            <a:ext cx="757237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000000"/>
                </a:solidFill>
                <a:latin typeface="Times New Roman" panose="02020603050405020304" pitchFamily="18" charset="0"/>
                <a:cs typeface="Times New Roman" panose="02020603050405020304" pitchFamily="18" charset="0"/>
              </a:rPr>
              <a:t>Права подозреваемого, обвиняемого, потерпевшего, свидетеля, защитника и представителя потерпевшего при назначении и производстве экспертизы (</a:t>
            </a:r>
            <a:r>
              <a:rPr lang="ru-RU" altLang="ru-RU" sz="1600" b="1">
                <a:solidFill>
                  <a:srgbClr val="000000"/>
                </a:solidFill>
                <a:latin typeface="Times New Roman" panose="02020603050405020304" pitchFamily="18" charset="0"/>
                <a:cs typeface="Times New Roman" panose="02020603050405020304" pitchFamily="18" charset="0"/>
              </a:rPr>
              <a:t>статья 274 УПК РК) </a:t>
            </a:r>
            <a:endParaRPr lang="ru-RU" altLang="ru-RU" sz="1600">
              <a:solidFill>
                <a:srgbClr val="000000"/>
              </a:solidFill>
              <a:latin typeface="Arial" panose="020B0604020202020204" pitchFamily="34" charset="0"/>
            </a:endParaRPr>
          </a:p>
        </p:txBody>
      </p:sp>
      <p:sp>
        <p:nvSpPr>
          <p:cNvPr id="93186" name="Прямоугольник 3">
            <a:extLst>
              <a:ext uri="{FF2B5EF4-FFF2-40B4-BE49-F238E27FC236}">
                <a16:creationId xmlns:a16="http://schemas.microsoft.com/office/drawing/2014/main" id="{072D00AD-2F9F-DB4F-B2EE-066A67EF733D}"/>
              </a:ext>
            </a:extLst>
          </p:cNvPr>
          <p:cNvSpPr>
            <a:spLocks noChangeArrowheads="1"/>
          </p:cNvSpPr>
          <p:nvPr/>
        </p:nvSpPr>
        <p:spPr bwMode="auto">
          <a:xfrm>
            <a:off x="2857500" y="2286000"/>
            <a:ext cx="3357563" cy="200977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Arial" panose="020B0604020202020204" pitchFamily="34" charset="0"/>
              </a:rPr>
              <a:t>1. При назначении экспертизы и ее производстве потерпевший, подозреваемый, обвиняемый, защитник и представитель потерпевшего имеют право:</a:t>
            </a:r>
          </a:p>
        </p:txBody>
      </p:sp>
      <p:sp>
        <p:nvSpPr>
          <p:cNvPr id="93187" name="Прямоугольник 4">
            <a:extLst>
              <a:ext uri="{FF2B5EF4-FFF2-40B4-BE49-F238E27FC236}">
                <a16:creationId xmlns:a16="http://schemas.microsoft.com/office/drawing/2014/main" id="{2404550A-DE25-6943-893A-995DC3ABE8DF}"/>
              </a:ext>
            </a:extLst>
          </p:cNvPr>
          <p:cNvSpPr>
            <a:spLocks noChangeArrowheads="1"/>
          </p:cNvSpPr>
          <p:nvPr/>
        </p:nvSpPr>
        <p:spPr bwMode="auto">
          <a:xfrm>
            <a:off x="2571750" y="4429125"/>
            <a:ext cx="4000500"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6) знакомиться с заключением эксперта либо сообщением о невозможности дать заключение в порядке, предусмотренном статьей 284 настоящего Кодекса.</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3188" name="Прямоугольник 5">
            <a:extLst>
              <a:ext uri="{FF2B5EF4-FFF2-40B4-BE49-F238E27FC236}">
                <a16:creationId xmlns:a16="http://schemas.microsoft.com/office/drawing/2014/main" id="{02CDC9A7-979A-0A48-9D16-0118C3BB1B67}"/>
              </a:ext>
            </a:extLst>
          </p:cNvPr>
          <p:cNvSpPr>
            <a:spLocks noChangeArrowheads="1"/>
          </p:cNvSpPr>
          <p:nvPr/>
        </p:nvSpPr>
        <p:spPr bwMode="auto">
          <a:xfrm>
            <a:off x="428625" y="5500688"/>
            <a:ext cx="8429625" cy="1192212"/>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cs typeface="Arial" panose="020B0604020202020204" pitchFamily="34" charset="0"/>
              </a:rPr>
              <a:t>2. Перечисленными правами обладают также свидетель, в том числе имеющий право на защиту, подвергнутый экспертизе, и лицо, в отношении которого ведется производство по применению принудительных мер медицинского характера, если это позволяет его психическое состояние.</a:t>
            </a:r>
            <a:endParaRPr lang="ru-RU" altLang="ru-RU" sz="1600" b="1">
              <a:latin typeface="Arial" panose="020B0604020202020204" pitchFamily="34" charset="0"/>
              <a:cs typeface="Arial" panose="020B0604020202020204" pitchFamily="34" charset="0"/>
            </a:endParaRPr>
          </a:p>
        </p:txBody>
      </p:sp>
      <p:sp>
        <p:nvSpPr>
          <p:cNvPr id="93189" name="Прямоугольник 5">
            <a:extLst>
              <a:ext uri="{FF2B5EF4-FFF2-40B4-BE49-F238E27FC236}">
                <a16:creationId xmlns:a16="http://schemas.microsoft.com/office/drawing/2014/main" id="{812049FA-873F-2140-B080-4B694DE422CF}"/>
              </a:ext>
            </a:extLst>
          </p:cNvPr>
          <p:cNvSpPr>
            <a:spLocks noChangeArrowheads="1"/>
          </p:cNvSpPr>
          <p:nvPr/>
        </p:nvSpPr>
        <p:spPr bwMode="auto">
          <a:xfrm>
            <a:off x="285750" y="1428750"/>
            <a:ext cx="2071688"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1) до проведения экспертизы знакомиться с постановлением о ее назначении и получать разъяснение принадлежащих им прав, о чем составляется протокол</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3190" name="Прямоугольник 6">
            <a:extLst>
              <a:ext uri="{FF2B5EF4-FFF2-40B4-BE49-F238E27FC236}">
                <a16:creationId xmlns:a16="http://schemas.microsoft.com/office/drawing/2014/main" id="{3192E6E5-87A6-8046-9A5C-9905B20B4435}"/>
              </a:ext>
            </a:extLst>
          </p:cNvPr>
          <p:cNvSpPr>
            <a:spLocks noChangeArrowheads="1"/>
          </p:cNvSpPr>
          <p:nvPr/>
        </p:nvSpPr>
        <p:spPr bwMode="auto">
          <a:xfrm>
            <a:off x="2571750" y="1428750"/>
            <a:ext cx="400050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2) заявлять отвод эксперту или ходатайство об отстранении от производства экспертизы органа судебной экспертизы</a:t>
            </a:r>
          </a:p>
        </p:txBody>
      </p:sp>
      <p:sp>
        <p:nvSpPr>
          <p:cNvPr id="93191" name="Прямоугольник 7">
            <a:extLst>
              <a:ext uri="{FF2B5EF4-FFF2-40B4-BE49-F238E27FC236}">
                <a16:creationId xmlns:a16="http://schemas.microsoft.com/office/drawing/2014/main" id="{16DD8502-E1C6-9044-BB04-83352511A1FE}"/>
              </a:ext>
            </a:extLst>
          </p:cNvPr>
          <p:cNvSpPr>
            <a:spLocks noChangeArrowheads="1"/>
          </p:cNvSpPr>
          <p:nvPr/>
        </p:nvSpPr>
        <p:spPr bwMode="auto">
          <a:xfrm>
            <a:off x="6715125" y="1428750"/>
            <a:ext cx="2214563"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3) ходатайствовать о назначении в качестве экспертов указанных ими лиц или сотрудников конкретных органов судебной экспертизы, а также проведении экспертизы комиссией экспертов</a:t>
            </a:r>
          </a:p>
        </p:txBody>
      </p:sp>
      <p:sp>
        <p:nvSpPr>
          <p:cNvPr id="93192" name="Прямоугольник 8">
            <a:extLst>
              <a:ext uri="{FF2B5EF4-FFF2-40B4-BE49-F238E27FC236}">
                <a16:creationId xmlns:a16="http://schemas.microsoft.com/office/drawing/2014/main" id="{D589E0AA-CCD4-1B47-B2BF-8CD88F98FC5E}"/>
              </a:ext>
            </a:extLst>
          </p:cNvPr>
          <p:cNvSpPr>
            <a:spLocks noChangeArrowheads="1"/>
          </p:cNvSpPr>
          <p:nvPr/>
        </p:nvSpPr>
        <p:spPr bwMode="auto">
          <a:xfrm>
            <a:off x="285750" y="3714750"/>
            <a:ext cx="2071688"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4) ходатайствовать о постановке перед экспертом дополнительных вопросов или уточнении поставленных</a:t>
            </a:r>
            <a:endParaRPr lang="ru-RU" altLang="ru-RU" sz="1800" b="1">
              <a:latin typeface="Arial" panose="020B0604020202020204" pitchFamily="34" charset="0"/>
              <a:ea typeface="Times New Roman" panose="02020603050405020304" pitchFamily="18" charset="0"/>
              <a:cs typeface="Arial" panose="020B0604020202020204" pitchFamily="34" charset="0"/>
            </a:endParaRPr>
          </a:p>
        </p:txBody>
      </p:sp>
      <p:sp>
        <p:nvSpPr>
          <p:cNvPr id="93193" name="Прямоугольник 9">
            <a:extLst>
              <a:ext uri="{FF2B5EF4-FFF2-40B4-BE49-F238E27FC236}">
                <a16:creationId xmlns:a16="http://schemas.microsoft.com/office/drawing/2014/main" id="{A9EAA413-3F6B-8048-B4DA-E5E5DD4EE3C9}"/>
              </a:ext>
            </a:extLst>
          </p:cNvPr>
          <p:cNvSpPr>
            <a:spLocks noChangeArrowheads="1"/>
          </p:cNvSpPr>
          <p:nvPr/>
        </p:nvSpPr>
        <p:spPr bwMode="auto">
          <a:xfrm>
            <a:off x="6715125" y="3571875"/>
            <a:ext cx="2214563"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5) присутствовать при производстве экспертизы в порядке, предусмотренном статьей 278 настоящего Кодекса, с разрешения органа, ведущего уголовный процесс</a:t>
            </a: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Прямоугольник 1">
            <a:extLst>
              <a:ext uri="{FF2B5EF4-FFF2-40B4-BE49-F238E27FC236}">
                <a16:creationId xmlns:a16="http://schemas.microsoft.com/office/drawing/2014/main" id="{0054A039-020D-8E4F-A410-42B1166F3CB5}"/>
              </a:ext>
            </a:extLst>
          </p:cNvPr>
          <p:cNvSpPr>
            <a:spLocks noChangeArrowheads="1"/>
          </p:cNvSpPr>
          <p:nvPr/>
        </p:nvSpPr>
        <p:spPr bwMode="auto">
          <a:xfrm>
            <a:off x="357188" y="4786313"/>
            <a:ext cx="8501062"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rPr>
              <a:t>5. В случае удовлетворения ходатайства, заявленного лицами, указанными в частях первой и второй настоящей статьи, орган, ведущий уголовный процесс, соответственно, изменяет или дополняет свое постановление о назначении экспертизы. В случае отказа от удовлетворения ходатайств он выносит мотивированное постановление, которое объявляется под расписку лицу, заявившему ходатайство.</a:t>
            </a:r>
            <a:endParaRPr lang="ru-RU" altLang="ru-RU" sz="1600">
              <a:latin typeface="Arial" panose="020B0604020202020204" pitchFamily="34" charset="0"/>
              <a:ea typeface="Times New Roman" panose="02020603050405020304" pitchFamily="18" charset="0"/>
              <a:cs typeface="Arial" panose="020B0604020202020204" pitchFamily="34" charset="0"/>
            </a:endParaRPr>
          </a:p>
        </p:txBody>
      </p:sp>
      <p:sp>
        <p:nvSpPr>
          <p:cNvPr id="94210" name="Прямоугольник 2">
            <a:extLst>
              <a:ext uri="{FF2B5EF4-FFF2-40B4-BE49-F238E27FC236}">
                <a16:creationId xmlns:a16="http://schemas.microsoft.com/office/drawing/2014/main" id="{C53E2C73-EC22-A544-AE39-B5AADAACB939}"/>
              </a:ext>
            </a:extLst>
          </p:cNvPr>
          <p:cNvSpPr>
            <a:spLocks noChangeArrowheads="1"/>
          </p:cNvSpPr>
          <p:nvPr/>
        </p:nvSpPr>
        <p:spPr bwMode="auto">
          <a:xfrm>
            <a:off x="357188" y="428625"/>
            <a:ext cx="8501062"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ea typeface="Times New Roman" panose="02020603050405020304" pitchFamily="18" charset="0"/>
                <a:cs typeface="Arial" panose="020B0604020202020204" pitchFamily="34" charset="0"/>
              </a:rPr>
              <a:t>3. Если экспертиза была проведена до признания лица подозреваемым или вынесения постановления о квалификации деяния подозреваемого, орган уголовного преследования обязан ознакомить его с постановлением о назначении экспертизы, заключением эксперта и разъяснить ему его права, предусмотренные статьей 286 настоящего Кодекса.</a:t>
            </a:r>
            <a:endParaRPr lang="ru-RU" altLang="ru-RU" sz="1500">
              <a:latin typeface="Arial" panose="020B0604020202020204" pitchFamily="34" charset="0"/>
              <a:ea typeface="Times New Roman" panose="02020603050405020304" pitchFamily="18" charset="0"/>
              <a:cs typeface="Arial" panose="020B0604020202020204" pitchFamily="34" charset="0"/>
            </a:endParaRPr>
          </a:p>
        </p:txBody>
      </p:sp>
      <p:sp>
        <p:nvSpPr>
          <p:cNvPr id="94211" name="Прямоугольник 3">
            <a:extLst>
              <a:ext uri="{FF2B5EF4-FFF2-40B4-BE49-F238E27FC236}">
                <a16:creationId xmlns:a16="http://schemas.microsoft.com/office/drawing/2014/main" id="{518214E5-8CCD-FB47-A7FE-ECC410E2A9D3}"/>
              </a:ext>
            </a:extLst>
          </p:cNvPr>
          <p:cNvSpPr>
            <a:spLocks noChangeArrowheads="1"/>
          </p:cNvSpPr>
          <p:nvPr/>
        </p:nvSpPr>
        <p:spPr bwMode="auto">
          <a:xfrm>
            <a:off x="357188" y="2714625"/>
            <a:ext cx="8501062" cy="1708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500">
                <a:solidFill>
                  <a:srgbClr val="000000"/>
                </a:solidFill>
                <a:latin typeface="Arial" panose="020B0604020202020204" pitchFamily="34" charset="0"/>
                <a:ea typeface="Times New Roman" panose="02020603050405020304" pitchFamily="18" charset="0"/>
                <a:cs typeface="Arial" panose="020B0604020202020204" pitchFamily="34" charset="0"/>
              </a:rPr>
              <a:t>4. Экспертиза потерпевших и свидетелей, а также лица, пострадавшего от совершения уголовного правонарушения, и лица, в отношении которого решается вопрос о признании подозреваемым, производится только с их письменного согласия. Если эти лица не достигли совершеннолетия или признаны судом недееспособными, письменное согласие на проведение экспертизы дается их законными представителями. Указанное правило не распространяется на проведение экспертизы в случаях, предусмотренных статьей 271 настоящего Кодекса.</a:t>
            </a:r>
            <a:endParaRPr lang="ru-RU" altLang="ru-RU" sz="1500">
              <a:latin typeface="Arial" panose="020B0604020202020204" pitchFamily="34" charset="0"/>
              <a:ea typeface="Times New Roman" panose="02020603050405020304" pitchFamily="18" charset="0"/>
              <a:cs typeface="Arial" panose="020B0604020202020204" pitchFamily="34" charset="0"/>
            </a:endParaRPr>
          </a:p>
        </p:txBody>
      </p:sp>
      <p:sp>
        <p:nvSpPr>
          <p:cNvPr id="94212" name="Скругленный прямоугольник 4">
            <a:extLst>
              <a:ext uri="{FF2B5EF4-FFF2-40B4-BE49-F238E27FC236}">
                <a16:creationId xmlns:a16="http://schemas.microsoft.com/office/drawing/2014/main" id="{2C898F44-DB96-CA46-930C-78EE87ED6D7C}"/>
              </a:ext>
            </a:extLst>
          </p:cNvPr>
          <p:cNvSpPr>
            <a:spLocks noChangeArrowheads="1"/>
          </p:cNvSpPr>
          <p:nvPr/>
        </p:nvSpPr>
        <p:spPr bwMode="auto">
          <a:xfrm>
            <a:off x="2714625" y="1571625"/>
            <a:ext cx="4214813" cy="919163"/>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Права участников назначения и производства экспертизы</a:t>
            </a:r>
          </a:p>
          <a:p>
            <a:pPr algn="ctr" eaLnBrk="1" hangingPunct="1">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 (статья 274 УПК РК) </a:t>
            </a:r>
            <a:endParaRPr lang="ru-RU" altLang="ru-RU" sz="16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Прямоугольник 3">
            <a:extLst>
              <a:ext uri="{FF2B5EF4-FFF2-40B4-BE49-F238E27FC236}">
                <a16:creationId xmlns:a16="http://schemas.microsoft.com/office/drawing/2014/main" id="{C46923FD-0844-3D40-9361-E6FCC7333302}"/>
              </a:ext>
            </a:extLst>
          </p:cNvPr>
          <p:cNvSpPr>
            <a:spLocks noChangeArrowheads="1"/>
          </p:cNvSpPr>
          <p:nvPr/>
        </p:nvSpPr>
        <p:spPr bwMode="auto">
          <a:xfrm>
            <a:off x="214313" y="357188"/>
            <a:ext cx="2214562" cy="3754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Судебная экспертиза в отношении потерпевшего, свидетеля, за исключением случаев, предусмотренных пунктами 2), 3) и 5) части первой статьи 271 настоящего Кодекса, производится с их согласия или согласия их законных представителей, которые даются указанными лицами в письменном виде (статья 272 УПК РК).</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5234" name="Прямоугольник 4">
            <a:extLst>
              <a:ext uri="{FF2B5EF4-FFF2-40B4-BE49-F238E27FC236}">
                <a16:creationId xmlns:a16="http://schemas.microsoft.com/office/drawing/2014/main" id="{C04A6E80-461D-F14F-9A09-B50456C5736A}"/>
              </a:ext>
            </a:extLst>
          </p:cNvPr>
          <p:cNvSpPr>
            <a:spLocks noChangeArrowheads="1"/>
          </p:cNvSpPr>
          <p:nvPr/>
        </p:nvSpPr>
        <p:spPr bwMode="auto">
          <a:xfrm>
            <a:off x="2500313" y="357188"/>
            <a:ext cx="6357937"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Лицо, назначившее экспертизу, знакомит с постановлением о назначении судебной экспертизы подозреваемого, обвиняемого, его защитника, потерпевшего, его представителя, а также подвергающегося экспертизе свидетеля, его законного представителя и разъясняет им права, предусмотренные статьей 274 настоящего Кодекса. Об этом составляется протокол, подписываемый лицом, назначившим экспертизу, и лицами, которые ознакомлены с постановлением.</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5235" name="Прямоугольник 5">
            <a:extLst>
              <a:ext uri="{FF2B5EF4-FFF2-40B4-BE49-F238E27FC236}">
                <a16:creationId xmlns:a16="http://schemas.microsoft.com/office/drawing/2014/main" id="{767580A2-3530-8F4F-B092-C8BCA5C924C3}"/>
              </a:ext>
            </a:extLst>
          </p:cNvPr>
          <p:cNvSpPr>
            <a:spLocks noChangeArrowheads="1"/>
          </p:cNvSpPr>
          <p:nvPr/>
        </p:nvSpPr>
        <p:spPr bwMode="auto">
          <a:xfrm>
            <a:off x="214313" y="5286375"/>
            <a:ext cx="6500812"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Орган, ведущий уголовный процесс, не вправе отказать в назначении экспертизы, за исключением случаев, когда вопросы, представленные на ее разрешение, не относятся к уголовному делу или предмету судебной экспертизы. Об отказе в удовлетворении ходатайства лицо, осуществляющее досудебное расследование, выносит мотивированное постановление в течение трех суток с момента поступления ходатайства.</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5236" name="Скругленный прямоугольник 4">
            <a:extLst>
              <a:ext uri="{FF2B5EF4-FFF2-40B4-BE49-F238E27FC236}">
                <a16:creationId xmlns:a16="http://schemas.microsoft.com/office/drawing/2014/main" id="{BBFEF017-8E23-154F-976C-945A5C166591}"/>
              </a:ext>
            </a:extLst>
          </p:cNvPr>
          <p:cNvSpPr>
            <a:spLocks noChangeArrowheads="1"/>
          </p:cNvSpPr>
          <p:nvPr/>
        </p:nvSpPr>
        <p:spPr bwMode="auto">
          <a:xfrm>
            <a:off x="2857500" y="2857500"/>
            <a:ext cx="3857625" cy="7143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ea typeface="Times New Roman" panose="02020603050405020304" pitchFamily="18" charset="0"/>
                <a:cs typeface="Arial" panose="020B0604020202020204" pitchFamily="34" charset="0"/>
              </a:rPr>
              <a:t>Права участников назначения и производства экспертизы</a:t>
            </a:r>
          </a:p>
        </p:txBody>
      </p:sp>
      <p:sp>
        <p:nvSpPr>
          <p:cNvPr id="95237" name="Прямоугольник 5">
            <a:extLst>
              <a:ext uri="{FF2B5EF4-FFF2-40B4-BE49-F238E27FC236}">
                <a16:creationId xmlns:a16="http://schemas.microsoft.com/office/drawing/2014/main" id="{A533F7EE-09FE-EF4F-BA66-CDB8CCAABFD3}"/>
              </a:ext>
            </a:extLst>
          </p:cNvPr>
          <p:cNvSpPr>
            <a:spLocks noChangeArrowheads="1"/>
          </p:cNvSpPr>
          <p:nvPr/>
        </p:nvSpPr>
        <p:spPr bwMode="auto">
          <a:xfrm>
            <a:off x="214313" y="4429125"/>
            <a:ext cx="65008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Экспертиза может быть назначена по инициативе участников процесса, защищающих свои или представляемые права и интересы </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5238" name="Прямоугольник 6">
            <a:extLst>
              <a:ext uri="{FF2B5EF4-FFF2-40B4-BE49-F238E27FC236}">
                <a16:creationId xmlns:a16="http://schemas.microsoft.com/office/drawing/2014/main" id="{AC7EF127-BB80-0C44-A837-3770E8A9E653}"/>
              </a:ext>
            </a:extLst>
          </p:cNvPr>
          <p:cNvSpPr>
            <a:spLocks noChangeArrowheads="1"/>
          </p:cNvSpPr>
          <p:nvPr/>
        </p:nvSpPr>
        <p:spPr bwMode="auto">
          <a:xfrm>
            <a:off x="6929438" y="2071688"/>
            <a:ext cx="1928812" cy="4616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Участники процесса, защищающие свои или представляемые права и интересы в письменном виде представляют органу, ведущему уголовный процесс, вопросы, по которым, по их мнению, должно быть дано заключение эксперта</a:t>
            </a:r>
            <a:endParaRPr lang="ru-RU" altLang="ru-RU" sz="1400">
              <a:latin typeface="Arial" panose="020B0604020202020204" pitchFamily="34" charset="0"/>
              <a:ea typeface="Times New Roman" panose="02020603050405020304" pitchFamily="18" charset="0"/>
              <a:cs typeface="Arial" panose="020B0604020202020204" pitchFamily="34" charset="0"/>
            </a:endParaRPr>
          </a:p>
          <a:p>
            <a:pPr eaLnBrk="1" hangingPunct="1">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 указывают объекты исследования называют лицо, которое может быть приглашено в качестве эксперта</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Прямоугольник 5">
            <a:extLst>
              <a:ext uri="{FF2B5EF4-FFF2-40B4-BE49-F238E27FC236}">
                <a16:creationId xmlns:a16="http://schemas.microsoft.com/office/drawing/2014/main" id="{A588912A-F09F-4447-9B55-C19DD8E06992}"/>
              </a:ext>
            </a:extLst>
          </p:cNvPr>
          <p:cNvSpPr>
            <a:spLocks noChangeArrowheads="1"/>
          </p:cNvSpPr>
          <p:nvPr/>
        </p:nvSpPr>
        <p:spPr bwMode="auto">
          <a:xfrm>
            <a:off x="285750" y="3071813"/>
            <a:ext cx="8572500" cy="188912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Согласно нормативному постановлению Верховного Суда № 16 от 26.11.2004 г. «О судебной экспертизе по уголовным делам» существенные нарушения уголовно-процессуального закона, допущенные при обнаружении, фиксации и изъятии объектов для экспертного исследования, назначении и проведении экспертизы, могут влечь признание заключения эксперта недопустимым доказательством. Среди перечня таковых постановление называет нарушение прав участников процесса при назначении и производстве экспертизы</a:t>
            </a:r>
          </a:p>
        </p:txBody>
      </p:sp>
      <p:sp>
        <p:nvSpPr>
          <p:cNvPr id="96258" name="Прямоугольник 3">
            <a:extLst>
              <a:ext uri="{FF2B5EF4-FFF2-40B4-BE49-F238E27FC236}">
                <a16:creationId xmlns:a16="http://schemas.microsoft.com/office/drawing/2014/main" id="{C607D90E-E3B0-F14B-BB7D-AEAB02CCB4A4}"/>
              </a:ext>
            </a:extLst>
          </p:cNvPr>
          <p:cNvSpPr>
            <a:spLocks noChangeArrowheads="1"/>
          </p:cNvSpPr>
          <p:nvPr/>
        </p:nvSpPr>
        <p:spPr bwMode="auto">
          <a:xfrm>
            <a:off x="285750" y="5072063"/>
            <a:ext cx="8572500" cy="1635125"/>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Нормативное постановление Верховного Суда Республики Казахстан № 4 от 20 апреля 2006 года дополняет, что заключение эксперта, полученное по результатам экспертизы, назначенной неуполномоченным лицом или проведенной без постановления либо в нарушение иных требований закона (не соблюдена последовательность проведения видов экспертизы и т.д.), не может быть признано допустимым доказательством   </a:t>
            </a:r>
          </a:p>
        </p:txBody>
      </p:sp>
      <p:sp>
        <p:nvSpPr>
          <p:cNvPr id="96259" name="Прямоугольник 3">
            <a:extLst>
              <a:ext uri="{FF2B5EF4-FFF2-40B4-BE49-F238E27FC236}">
                <a16:creationId xmlns:a16="http://schemas.microsoft.com/office/drawing/2014/main" id="{39F2EF45-5DFA-074B-B386-24CD16ABF849}"/>
              </a:ext>
            </a:extLst>
          </p:cNvPr>
          <p:cNvSpPr>
            <a:spLocks noChangeArrowheads="1"/>
          </p:cNvSpPr>
          <p:nvPr/>
        </p:nvSpPr>
        <p:spPr bwMode="auto">
          <a:xfrm>
            <a:off x="785813" y="214313"/>
            <a:ext cx="7858125" cy="357187"/>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rPr>
              <a:t>Присутствие участников процесса при производстве судебной экспертизы</a:t>
            </a:r>
            <a:endParaRPr lang="ru-RU" altLang="ru-RU" sz="1800">
              <a:latin typeface="Arial" panose="020B0604020202020204" pitchFamily="34" charset="0"/>
            </a:endParaRPr>
          </a:p>
        </p:txBody>
      </p:sp>
      <p:sp>
        <p:nvSpPr>
          <p:cNvPr id="96260" name="Прямоугольник 2">
            <a:extLst>
              <a:ext uri="{FF2B5EF4-FFF2-40B4-BE49-F238E27FC236}">
                <a16:creationId xmlns:a16="http://schemas.microsoft.com/office/drawing/2014/main" id="{86A3E218-7E49-134B-9C87-019077CC6AE8}"/>
              </a:ext>
            </a:extLst>
          </p:cNvPr>
          <p:cNvSpPr>
            <a:spLocks noChangeArrowheads="1"/>
          </p:cNvSpPr>
          <p:nvPr/>
        </p:nvSpPr>
        <p:spPr bwMode="auto">
          <a:xfrm>
            <a:off x="285750" y="714375"/>
            <a:ext cx="85725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b="1">
                <a:latin typeface="Arial" panose="020B0604020202020204" pitchFamily="34" charset="0"/>
              </a:rPr>
              <a:t>1. Присутствие участников процесса при производстве судебной экспертизы определяется УПК РК, ГПК РК И КРК об АП РК</a:t>
            </a:r>
          </a:p>
          <a:p>
            <a:pPr algn="just" eaLnBrk="1" hangingPunct="1">
              <a:spcBef>
                <a:spcPct val="0"/>
              </a:spcBef>
              <a:buFontTx/>
              <a:buNone/>
            </a:pPr>
            <a:r>
              <a:rPr lang="ru-RU" altLang="ru-RU" sz="1400" b="1">
                <a:latin typeface="Arial" panose="020B0604020202020204" pitchFamily="34" charset="0"/>
              </a:rPr>
              <a:t>2. Участники процесса, присутствующие при производстве судебной экспертизы, не вправе вмешиваться в ход исследований, но могут давать объяснения, относящиеся к предмету судебной экспертизы.</a:t>
            </a:r>
          </a:p>
          <a:p>
            <a:pPr algn="just" eaLnBrk="1" hangingPunct="1">
              <a:spcBef>
                <a:spcPct val="0"/>
              </a:spcBef>
              <a:buFontTx/>
              <a:buNone/>
            </a:pPr>
            <a:r>
              <a:rPr lang="ru-RU" altLang="ru-RU" sz="1400" b="1">
                <a:latin typeface="Arial" panose="020B0604020202020204" pitchFamily="34" charset="0"/>
              </a:rPr>
              <a:t>3. В случае, если участник процесса, присутствующий при производстве судебной экспертизы, воспрепятствует деятельности судебного эксперта, последний вправе приостановить исследование и ходатайствовать перед органом (лицом), ведущим процесс, либо органом (лицом), назначившим судебную экспертизу, об отмене разрешения указанному участнику процесса присутствовать при производстве судебной экспертизы.</a:t>
            </a: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Прямоугольник 4">
            <a:extLst>
              <a:ext uri="{FF2B5EF4-FFF2-40B4-BE49-F238E27FC236}">
                <a16:creationId xmlns:a16="http://schemas.microsoft.com/office/drawing/2014/main" id="{48D0F7A1-500E-7946-A705-191572C8E419}"/>
              </a:ext>
            </a:extLst>
          </p:cNvPr>
          <p:cNvSpPr>
            <a:spLocks noChangeArrowheads="1"/>
          </p:cNvSpPr>
          <p:nvPr/>
        </p:nvSpPr>
        <p:spPr bwMode="auto">
          <a:xfrm>
            <a:off x="6624384" y="1131802"/>
            <a:ext cx="2214562"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3. Транспортировка лиц, в отношении которых назначена судебная экспертиза, к месту ее производства и после проведения судебно-экспертных исследований обеспечивается органом (лицом), назначившим судебную экспертизу.</a:t>
            </a:r>
            <a:endParaRPr lang="ru-RU" altLang="ru-RU"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98307" name="Прямоугольник 5">
            <a:extLst>
              <a:ext uri="{FF2B5EF4-FFF2-40B4-BE49-F238E27FC236}">
                <a16:creationId xmlns:a16="http://schemas.microsoft.com/office/drawing/2014/main" id="{5748EC7D-FE2E-494F-B264-C668D711C417}"/>
              </a:ext>
            </a:extLst>
          </p:cNvPr>
          <p:cNvSpPr>
            <a:spLocks noChangeArrowheads="1"/>
          </p:cNvSpPr>
          <p:nvPr/>
        </p:nvSpPr>
        <p:spPr bwMode="auto">
          <a:xfrm>
            <a:off x="305054" y="4706276"/>
            <a:ext cx="8643938" cy="1892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Calibri" panose="020F0502020204030204" pitchFamily="34" charset="0"/>
              <a:buAutoNum type="arabicPeriod"/>
            </a:pPr>
            <a:r>
              <a:rPr lang="ru-RU" altLang="ru-RU" sz="1300">
                <a:solidFill>
                  <a:srgbClr val="000000"/>
                </a:solidFill>
                <a:latin typeface="Arial" panose="020B0604020202020204" pitchFamily="34" charset="0"/>
                <a:ea typeface="Times New Roman" panose="02020603050405020304" pitchFamily="18" charset="0"/>
                <a:cs typeface="Arial" panose="020B0604020202020204" pitchFamily="34" charset="0"/>
              </a:rPr>
              <a:t>Круг лиц, в отношении которых может быть произведена судебная экспертиза, устанавливается законом.</a:t>
            </a:r>
            <a:endParaRPr lang="ru-RU" altLang="ru-RU" sz="130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 typeface="Calibri" panose="020F0502020204030204" pitchFamily="34" charset="0"/>
              <a:buAutoNum type="arabicPeriod"/>
            </a:pPr>
            <a:r>
              <a:rPr lang="ru-RU" altLang="ru-RU" sz="1300">
                <a:solidFill>
                  <a:srgbClr val="000000"/>
                </a:solidFill>
                <a:latin typeface="Arial" panose="020B0604020202020204" pitchFamily="34" charset="0"/>
                <a:ea typeface="Times New Roman" panose="02020603050405020304" pitchFamily="18" charset="0"/>
                <a:cs typeface="Arial" panose="020B0604020202020204" pitchFamily="34" charset="0"/>
              </a:rPr>
              <a:t>Судебная экспертиза лиц может производиться в добровольном или принудительном порядке.</a:t>
            </a:r>
            <a:endParaRPr lang="ru-RU" altLang="ru-RU" sz="130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 typeface="Calibri" panose="020F0502020204030204" pitchFamily="34" charset="0"/>
              <a:buAutoNum type="arabicPeriod"/>
            </a:pPr>
            <a:r>
              <a:rPr lang="ru-RU" altLang="ru-RU" sz="1300">
                <a:solidFill>
                  <a:srgbClr val="000000"/>
                </a:solidFill>
                <a:latin typeface="Arial" panose="020B0604020202020204" pitchFamily="34" charset="0"/>
                <a:ea typeface="Times New Roman" panose="02020603050405020304" pitchFamily="18" charset="0"/>
                <a:cs typeface="Arial" panose="020B0604020202020204" pitchFamily="34" charset="0"/>
              </a:rPr>
              <a:t>В случае, если судебная экспертиза производится в добровольном порядке, в орган судебной экспертизы должно быть представлено письменное согласие лица подвергнуться судебно-экспертным исследованиям.</a:t>
            </a:r>
            <a:endParaRPr lang="ru-RU" altLang="ru-RU" sz="130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 typeface="Calibri" panose="020F0502020204030204" pitchFamily="34" charset="0"/>
              <a:buAutoNum type="arabicPeriod"/>
            </a:pPr>
            <a:r>
              <a:rPr lang="ru-RU" altLang="ru-RU" sz="1300">
                <a:solidFill>
                  <a:srgbClr val="000000"/>
                </a:solidFill>
                <a:latin typeface="Arial" panose="020B0604020202020204" pitchFamily="34" charset="0"/>
                <a:ea typeface="Times New Roman" panose="02020603050405020304" pitchFamily="18" charset="0"/>
                <a:cs typeface="Arial" panose="020B0604020202020204" pitchFamily="34" charset="0"/>
              </a:rPr>
              <a:t>Если лицо, в отношении которого назначена судебная экспертиза, не достигло совершеннолетия или признано судом недееспособным, письменное согласие на производство судебной экспертизы в отношении указанного лица дается его законным представителем или органом опеки и попечительства.</a:t>
            </a:r>
            <a:endParaRPr lang="ru-RU" altLang="ru-RU" sz="130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 typeface="Calibri" panose="020F0502020204030204" pitchFamily="34" charset="0"/>
              <a:buAutoNum type="arabicPeriod"/>
            </a:pPr>
            <a:r>
              <a:rPr lang="ru-RU" altLang="ru-RU" sz="1300">
                <a:solidFill>
                  <a:srgbClr val="000000"/>
                </a:solidFill>
                <a:latin typeface="Arial" panose="020B0604020202020204" pitchFamily="34" charset="0"/>
                <a:ea typeface="Times New Roman" panose="02020603050405020304" pitchFamily="18" charset="0"/>
                <a:cs typeface="Arial" panose="020B0604020202020204" pitchFamily="34" charset="0"/>
              </a:rPr>
              <a:t>Производство судебной экспертизы живых лиц в принудительном порядке допускается только в случаях, прямо предусмотренных законом.</a:t>
            </a:r>
            <a:endParaRPr lang="ru-RU" altLang="ru-RU" sz="1300">
              <a:latin typeface="Arial" panose="020B0604020202020204" pitchFamily="34" charset="0"/>
              <a:ea typeface="Times New Roman" panose="02020603050405020304" pitchFamily="18" charset="0"/>
              <a:cs typeface="Arial" panose="020B0604020202020204" pitchFamily="34" charset="0"/>
            </a:endParaRPr>
          </a:p>
        </p:txBody>
      </p:sp>
      <p:sp>
        <p:nvSpPr>
          <p:cNvPr id="98308" name="Прямоугольник 6">
            <a:extLst>
              <a:ext uri="{FF2B5EF4-FFF2-40B4-BE49-F238E27FC236}">
                <a16:creationId xmlns:a16="http://schemas.microsoft.com/office/drawing/2014/main" id="{CBFEC1A2-E72E-B44C-94B0-A2FBD9864285}"/>
              </a:ext>
            </a:extLst>
          </p:cNvPr>
          <p:cNvSpPr>
            <a:spLocks noChangeArrowheads="1"/>
          </p:cNvSpPr>
          <p:nvPr/>
        </p:nvSpPr>
        <p:spPr bwMode="auto">
          <a:xfrm>
            <a:off x="964406" y="596205"/>
            <a:ext cx="7215187" cy="37465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Статья 44. Место производства судебной экспертизы живых лиц</a:t>
            </a:r>
          </a:p>
        </p:txBody>
      </p:sp>
      <p:sp>
        <p:nvSpPr>
          <p:cNvPr id="98309" name="Прямоугольник 7">
            <a:extLst>
              <a:ext uri="{FF2B5EF4-FFF2-40B4-BE49-F238E27FC236}">
                <a16:creationId xmlns:a16="http://schemas.microsoft.com/office/drawing/2014/main" id="{64F1513C-4913-1941-93FA-99933DF1D392}"/>
              </a:ext>
            </a:extLst>
          </p:cNvPr>
          <p:cNvSpPr>
            <a:spLocks noChangeArrowheads="1"/>
          </p:cNvSpPr>
          <p:nvPr/>
        </p:nvSpPr>
        <p:spPr bwMode="auto">
          <a:xfrm>
            <a:off x="769398" y="3955264"/>
            <a:ext cx="7715250"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Статья 45. Добровольность и принудительность при производстве </a:t>
            </a:r>
          </a:p>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судебной экспертизы живых лиц</a:t>
            </a:r>
          </a:p>
        </p:txBody>
      </p:sp>
      <p:sp>
        <p:nvSpPr>
          <p:cNvPr id="98310" name="Прямоугольник 6">
            <a:extLst>
              <a:ext uri="{FF2B5EF4-FFF2-40B4-BE49-F238E27FC236}">
                <a16:creationId xmlns:a16="http://schemas.microsoft.com/office/drawing/2014/main" id="{25989502-C09B-1F4D-9A50-F6BA355F1733}"/>
              </a:ext>
            </a:extLst>
          </p:cNvPr>
          <p:cNvSpPr>
            <a:spLocks noChangeArrowheads="1"/>
          </p:cNvSpPr>
          <p:nvPr/>
        </p:nvSpPr>
        <p:spPr bwMode="auto">
          <a:xfrm>
            <a:off x="305054" y="1131802"/>
            <a:ext cx="2357438"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Calibri" panose="020F0502020204030204" pitchFamily="34" charset="0"/>
              <a:buAutoNum type="arabicPeriod"/>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Судебная экспертиза живых лиц может производиться в медицинской организации или другом месте, где имеются условия, необходимые для проведения судебно-экспертных исследований и обеспечения прав и законных интересов указанных лиц.</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8311" name="Прямоугольник 7">
            <a:extLst>
              <a:ext uri="{FF2B5EF4-FFF2-40B4-BE49-F238E27FC236}">
                <a16:creationId xmlns:a16="http://schemas.microsoft.com/office/drawing/2014/main" id="{182CA0C3-7E63-CA40-BAAF-FFC6254FF695}"/>
              </a:ext>
            </a:extLst>
          </p:cNvPr>
          <p:cNvSpPr>
            <a:spLocks noChangeArrowheads="1"/>
          </p:cNvSpPr>
          <p:nvPr/>
        </p:nvSpPr>
        <p:spPr bwMode="auto">
          <a:xfrm>
            <a:off x="2893219" y="1131802"/>
            <a:ext cx="3500438"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2. В случае возникновения при производстве судебной экспертизы необходимости стационарного обследования лица оно может быть помещено в медицинскую организацию в порядке, предусмотренном статьей 46 ЗРК «О судебно-экспертной деятельности» об основаниях и порядке помещения лица в медицинскую организацию для производства судебной экспертизы» (см. далее).</a:t>
            </a:r>
          </a:p>
        </p:txBody>
      </p:sp>
      <p:sp>
        <p:nvSpPr>
          <p:cNvPr id="2" name="Прямоугольник 1">
            <a:extLst>
              <a:ext uri="{FF2B5EF4-FFF2-40B4-BE49-F238E27FC236}">
                <a16:creationId xmlns:a16="http://schemas.microsoft.com/office/drawing/2014/main" id="{67B5FA76-F5D3-FA4E-8EB7-C3EB6663E00D}"/>
              </a:ext>
            </a:extLst>
          </p:cNvPr>
          <p:cNvSpPr/>
          <p:nvPr/>
        </p:nvSpPr>
        <p:spPr>
          <a:xfrm>
            <a:off x="337884" y="116632"/>
            <a:ext cx="8611108" cy="369332"/>
          </a:xfrm>
          <a:prstGeom prst="rect">
            <a:avLst/>
          </a:prstGeom>
        </p:spPr>
        <p:txBody>
          <a:bodyPr wrap="square">
            <a:spAutoFit/>
          </a:bodyPr>
          <a:lstStyle/>
          <a:p>
            <a:pPr algn="ctr" eaLnBrk="1" hangingPunct="1"/>
            <a:r>
              <a:rPr lang="ru-RU" altLang="ru-RU" b="1" dirty="0">
                <a:solidFill>
                  <a:srgbClr val="000000"/>
                </a:solidFill>
                <a:cs typeface="Arial" panose="020B0604020202020204" pitchFamily="34" charset="0"/>
              </a:rPr>
              <a:t>ТЕМА12. ОСОБЕННОСТИ ЭКСПЕРТИЗЫ ЖИВЫХ ЛИЦ</a:t>
            </a: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Прямоугольник 6">
            <a:extLst>
              <a:ext uri="{FF2B5EF4-FFF2-40B4-BE49-F238E27FC236}">
                <a16:creationId xmlns:a16="http://schemas.microsoft.com/office/drawing/2014/main" id="{1E724900-F9DC-E84D-99C8-BDFBCA36A08A}"/>
              </a:ext>
            </a:extLst>
          </p:cNvPr>
          <p:cNvSpPr>
            <a:spLocks noChangeArrowheads="1"/>
          </p:cNvSpPr>
          <p:nvPr/>
        </p:nvSpPr>
        <p:spPr bwMode="auto">
          <a:xfrm>
            <a:off x="3571875" y="928688"/>
            <a:ext cx="5214938"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2. Лицо, в отношении которого производится судебная экспертиза, должно быть информировано в доступной для него форме органом, назначившим судебную экспертизу, об используемых методах судебно-экспертных исследований, включая альтернативные, о возможных болевых ощущениях и побочных явлениях. Указанная информация предоставляется также законному представителю лица, в отношении которого производится судебная экспертиза, по его ходатайству.</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9330" name="Rectangle 1">
            <a:extLst>
              <a:ext uri="{FF2B5EF4-FFF2-40B4-BE49-F238E27FC236}">
                <a16:creationId xmlns:a16="http://schemas.microsoft.com/office/drawing/2014/main" id="{4E3AD9BE-CF21-414A-A950-089411851038}"/>
              </a:ext>
            </a:extLst>
          </p:cNvPr>
          <p:cNvSpPr>
            <a:spLocks noChangeArrowheads="1"/>
          </p:cNvSpPr>
          <p:nvPr/>
        </p:nvSpPr>
        <p:spPr bwMode="auto">
          <a:xfrm>
            <a:off x="500063" y="6000750"/>
            <a:ext cx="8286750" cy="523875"/>
          </a:xfrm>
          <a:prstGeom prst="rect">
            <a:avLst/>
          </a:prstGeom>
          <a:solidFill>
            <a:schemeClr val="bg1"/>
          </a:solidFill>
          <a:ln w="9525">
            <a:solidFill>
              <a:schemeClr val="tx1"/>
            </a:solidFill>
            <a:miter lim="800000"/>
            <a:headEnd/>
            <a:tailEnd/>
          </a:ln>
        </p:spPr>
        <p:txBody>
          <a:bodyPr anchor="ct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5. Судебная экспертиза, производимая в отношении лица с его согласия, может быть прекращена на любой ее стадии по инициативе указанного лица.</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9331" name="Прямоугольник 4">
            <a:extLst>
              <a:ext uri="{FF2B5EF4-FFF2-40B4-BE49-F238E27FC236}">
                <a16:creationId xmlns:a16="http://schemas.microsoft.com/office/drawing/2014/main" id="{8234C9E8-6707-9844-A54B-68FBE460291B}"/>
              </a:ext>
            </a:extLst>
          </p:cNvPr>
          <p:cNvSpPr>
            <a:spLocks noChangeArrowheads="1"/>
          </p:cNvSpPr>
          <p:nvPr/>
        </p:nvSpPr>
        <p:spPr bwMode="auto">
          <a:xfrm>
            <a:off x="1285875" y="142875"/>
            <a:ext cx="6929438"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Гарантии прав и законных интересов лиц, в отношении которых производится судебная экспертиз (Статья 275 УПК РК)</a:t>
            </a:r>
            <a:endPar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99332" name="Прямоугольник 5">
            <a:extLst>
              <a:ext uri="{FF2B5EF4-FFF2-40B4-BE49-F238E27FC236}">
                <a16:creationId xmlns:a16="http://schemas.microsoft.com/office/drawing/2014/main" id="{2AD88DD5-2E1E-354E-B284-5667FC678D6C}"/>
              </a:ext>
            </a:extLst>
          </p:cNvPr>
          <p:cNvSpPr>
            <a:spLocks noChangeArrowheads="1"/>
          </p:cNvSpPr>
          <p:nvPr/>
        </p:nvSpPr>
        <p:spPr bwMode="auto">
          <a:xfrm>
            <a:off x="500063" y="928688"/>
            <a:ext cx="2786062" cy="483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1. При производстве судебной экспертизы живых лиц запрещаются:</a:t>
            </a:r>
            <a:endParaRPr lang="ru-RU" altLang="ru-RU" sz="140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1) лишение или стеснение их прав, гарантированных законом (в том числе путем обмана, применения пыток, жестокого обращения, насилия, угроз и иных незаконных мер), в целях получения от них сведений;</a:t>
            </a:r>
            <a:endParaRPr lang="ru-RU" altLang="ru-RU" sz="140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2) использование указанных лиц в качестве субъектов клинических исследований медицинских технологий, фармакологических и лекарственных средств;</a:t>
            </a:r>
            <a:endParaRPr lang="ru-RU" altLang="ru-RU" sz="140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3) применение методов исследования, предусматривающих хирургическое вмешательство.</a:t>
            </a:r>
            <a:endParaRPr lang="ru-RU" altLang="ru-RU" sz="1400">
              <a:latin typeface="Arial" panose="020B0604020202020204" pitchFamily="34" charset="0"/>
              <a:ea typeface="Times New Roman" panose="02020603050405020304" pitchFamily="18" charset="0"/>
              <a:cs typeface="Arial" panose="020B0604020202020204" pitchFamily="34" charset="0"/>
            </a:endParaRPr>
          </a:p>
        </p:txBody>
      </p:sp>
      <p:sp>
        <p:nvSpPr>
          <p:cNvPr id="99333" name="Прямоугольник 8">
            <a:extLst>
              <a:ext uri="{FF2B5EF4-FFF2-40B4-BE49-F238E27FC236}">
                <a16:creationId xmlns:a16="http://schemas.microsoft.com/office/drawing/2014/main" id="{12F20DE5-A4F5-7744-9BBE-C90C92B29803}"/>
              </a:ext>
            </a:extLst>
          </p:cNvPr>
          <p:cNvSpPr>
            <a:spLocks noChangeArrowheads="1"/>
          </p:cNvSpPr>
          <p:nvPr/>
        </p:nvSpPr>
        <p:spPr bwMode="auto">
          <a:xfrm>
            <a:off x="3571875" y="3143250"/>
            <a:ext cx="5214938"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3. Медицинская помощь лицу, в отношении которого производится судебная экспертиза, может оказываться только по основаниям и в порядке, предусмотренным законом.</a:t>
            </a:r>
          </a:p>
        </p:txBody>
      </p:sp>
      <p:sp>
        <p:nvSpPr>
          <p:cNvPr id="99334" name="Прямоугольник 9">
            <a:extLst>
              <a:ext uri="{FF2B5EF4-FFF2-40B4-BE49-F238E27FC236}">
                <a16:creationId xmlns:a16="http://schemas.microsoft.com/office/drawing/2014/main" id="{83C523C0-1EA7-D74F-BD94-668E872962D2}"/>
              </a:ext>
            </a:extLst>
          </p:cNvPr>
          <p:cNvSpPr>
            <a:spLocks noChangeArrowheads="1"/>
          </p:cNvSpPr>
          <p:nvPr/>
        </p:nvSpPr>
        <p:spPr bwMode="auto">
          <a:xfrm>
            <a:off x="3571875" y="4357688"/>
            <a:ext cx="521493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rPr>
              <a:t>4. Лицу, помещенному в медицинскую организацию, предоставляется возможность подачи жалоб и ходатайств. Жалобы и ходатайства, поданные в порядке, предусмотренном настоящим Кодексом, направляются администрацией медицинской организации адресату в течение двадцати четырех часов и не подлежат цензуре.</a:t>
            </a: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a:extLst>
              <a:ext uri="{FF2B5EF4-FFF2-40B4-BE49-F238E27FC236}">
                <a16:creationId xmlns:a16="http://schemas.microsoft.com/office/drawing/2014/main" id="{F7EDB86A-169A-9746-9AED-5F25021ED1E1}"/>
              </a:ext>
            </a:extLst>
          </p:cNvPr>
          <p:cNvSpPr>
            <a:spLocks noChangeArrowheads="1"/>
          </p:cNvSpPr>
          <p:nvPr/>
        </p:nvSpPr>
        <p:spPr bwMode="auto">
          <a:xfrm>
            <a:off x="285750" y="2071688"/>
            <a:ext cx="8501063" cy="101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3. В случаях, предусмотренных пунктом 2 настоящей статьи, орган (лицо), назначивший судебную экспертизу, обязан в течение двадцати четырех часов уведомить о месте нахождения лица, принудительно помещенного в медицинскую организацию для производства судебной экспертизы, кого-либо из совершеннолетних членов его семьи, других родственников или близких лиц, а при отсутствии таковых - орган внутренних дел по месту жительства указанного лица.</a:t>
            </a:r>
            <a:r>
              <a:rPr lang="ru-RU" altLang="ru-RU" sz="12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100354" name="Прямоугольник 2">
            <a:extLst>
              <a:ext uri="{FF2B5EF4-FFF2-40B4-BE49-F238E27FC236}">
                <a16:creationId xmlns:a16="http://schemas.microsoft.com/office/drawing/2014/main" id="{EB040EC1-FD4F-B34D-9804-E41F9AB51485}"/>
              </a:ext>
            </a:extLst>
          </p:cNvPr>
          <p:cNvSpPr>
            <a:spLocks noChangeArrowheads="1"/>
          </p:cNvSpPr>
          <p:nvPr/>
        </p:nvSpPr>
        <p:spPr bwMode="auto">
          <a:xfrm>
            <a:off x="1071563" y="142875"/>
            <a:ext cx="7286625"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Статья 46. Основания и порядок помещения лица в медицинскую организацию для производства судебной экспертизы </a:t>
            </a:r>
          </a:p>
        </p:txBody>
      </p:sp>
      <p:sp>
        <p:nvSpPr>
          <p:cNvPr id="100355" name="Rectangle 2">
            <a:extLst>
              <a:ext uri="{FF2B5EF4-FFF2-40B4-BE49-F238E27FC236}">
                <a16:creationId xmlns:a16="http://schemas.microsoft.com/office/drawing/2014/main" id="{B5CD34C9-D278-8B4E-853D-9478572B14EE}"/>
              </a:ext>
            </a:extLst>
          </p:cNvPr>
          <p:cNvSpPr>
            <a:spLocks noChangeArrowheads="1"/>
          </p:cNvSpPr>
          <p:nvPr/>
        </p:nvSpPr>
        <p:spPr bwMode="auto">
          <a:xfrm>
            <a:off x="2857500" y="5143500"/>
            <a:ext cx="4286250" cy="1592263"/>
          </a:xfrm>
          <a:prstGeom prst="rect">
            <a:avLst/>
          </a:prstGeom>
          <a:solidFill>
            <a:schemeClr val="bg1"/>
          </a:solidFill>
          <a:ln w="9525">
            <a:solidFill>
              <a:schemeClr val="tx1"/>
            </a:solidFill>
            <a:miter lim="800000"/>
            <a:headEnd/>
            <a:tailEnd/>
          </a:ln>
        </p:spPr>
        <p:txBody>
          <a:bodyPr anchor="ct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4. Нарушение срока пребывания в медицинской организации лица, принудительно помещенного в нее для производства судебной экспертизы, а также порядка продления этого срока может быть обжаловано указанным лицом, его защитником, законным представителем или иными представителями, допущенными к участию в деле, в порядке, предусмотренном законом. </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100356" name="Прямоугольник 4">
            <a:extLst>
              <a:ext uri="{FF2B5EF4-FFF2-40B4-BE49-F238E27FC236}">
                <a16:creationId xmlns:a16="http://schemas.microsoft.com/office/drawing/2014/main" id="{2ADDF1E1-E446-BF43-A3CA-C85F1AF17C94}"/>
              </a:ext>
            </a:extLst>
          </p:cNvPr>
          <p:cNvSpPr>
            <a:spLocks noChangeArrowheads="1"/>
          </p:cNvSpPr>
          <p:nvPr/>
        </p:nvSpPr>
        <p:spPr bwMode="auto">
          <a:xfrm>
            <a:off x="3286125" y="4000500"/>
            <a:ext cx="3214688" cy="1055688"/>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Статья 47. Сроки пребывания лица в медицинской организации при производстве судебной экспертизы</a:t>
            </a:r>
            <a:endParaRPr lang="ru-RU" altLang="ru-RU" sz="14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00357" name="Прямоугольник 5">
            <a:extLst>
              <a:ext uri="{FF2B5EF4-FFF2-40B4-BE49-F238E27FC236}">
                <a16:creationId xmlns:a16="http://schemas.microsoft.com/office/drawing/2014/main" id="{DC7945B6-055A-D94B-A776-CB9777E3820F}"/>
              </a:ext>
            </a:extLst>
          </p:cNvPr>
          <p:cNvSpPr>
            <a:spLocks noChangeArrowheads="1"/>
          </p:cNvSpPr>
          <p:nvPr/>
        </p:nvSpPr>
        <p:spPr bwMode="auto">
          <a:xfrm>
            <a:off x="285750" y="928688"/>
            <a:ext cx="4572000" cy="10382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1. Если производство судебной экспертизы лица предполагает проведение судебно-экспертных исследований в условиях стационара, оно помещается в соответствующую медицинскую организацию на основании постановления, определения о назначении судебной экспертизы.</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100358" name="Прямоугольник 6">
            <a:extLst>
              <a:ext uri="{FF2B5EF4-FFF2-40B4-BE49-F238E27FC236}">
                <a16:creationId xmlns:a16="http://schemas.microsoft.com/office/drawing/2014/main" id="{4A2F7002-898A-3E46-8EC4-F5694F9A6646}"/>
              </a:ext>
            </a:extLst>
          </p:cNvPr>
          <p:cNvSpPr>
            <a:spLocks noChangeArrowheads="1"/>
          </p:cNvSpPr>
          <p:nvPr/>
        </p:nvSpPr>
        <p:spPr bwMode="auto">
          <a:xfrm>
            <a:off x="5000625" y="928688"/>
            <a:ext cx="3786188" cy="10382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2. Принудительное помещение лица, не содержащегося под стражей, в медицинскую организацию для производства судебно-медицинской или судебно-психиатрической экспертизы допускается только по решению суда.</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100359" name="Прямоугольник 7">
            <a:extLst>
              <a:ext uri="{FF2B5EF4-FFF2-40B4-BE49-F238E27FC236}">
                <a16:creationId xmlns:a16="http://schemas.microsoft.com/office/drawing/2014/main" id="{A3616455-5277-3D45-9986-32F619ADCD49}"/>
              </a:ext>
            </a:extLst>
          </p:cNvPr>
          <p:cNvSpPr>
            <a:spLocks noChangeArrowheads="1"/>
          </p:cNvSpPr>
          <p:nvPr/>
        </p:nvSpPr>
        <p:spPr bwMode="auto">
          <a:xfrm>
            <a:off x="285750" y="3286125"/>
            <a:ext cx="8501063"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1. Лицо может быть помещено в медицинскую организацию для производства судебно-медицинской или судебно-психиатрической экспертизы на срок до тридцати суток, кроме исключительных случаев, предусмотренных законом.</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100360" name="Прямоугольник 8">
            <a:extLst>
              <a:ext uri="{FF2B5EF4-FFF2-40B4-BE49-F238E27FC236}">
                <a16:creationId xmlns:a16="http://schemas.microsoft.com/office/drawing/2014/main" id="{86D273ED-B5A8-5947-95EF-C9CF4A782793}"/>
              </a:ext>
            </a:extLst>
          </p:cNvPr>
          <p:cNvSpPr>
            <a:spLocks noChangeArrowheads="1"/>
          </p:cNvSpPr>
          <p:nvPr/>
        </p:nvSpPr>
        <p:spPr bwMode="auto">
          <a:xfrm>
            <a:off x="285750" y="4000500"/>
            <a:ext cx="2428875"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2. Продление указанного срока для лица, подвергающегося судебной экспертизе в добровольном порядке, осуществляется с его согласия органом (лицом), назначившим судебную экспертизу, по мотивированному ходатайству руководителя органа судебной экспертизы либо судебного эксперта (судебных экспертов), не являющегося сотрудником органа судебной экспертизы.</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
        <p:nvSpPr>
          <p:cNvPr id="100361" name="Прямоугольник 9">
            <a:extLst>
              <a:ext uri="{FF2B5EF4-FFF2-40B4-BE49-F238E27FC236}">
                <a16:creationId xmlns:a16="http://schemas.microsoft.com/office/drawing/2014/main" id="{976C12ED-ECE0-F84E-8548-0692A29B3F14}"/>
              </a:ext>
            </a:extLst>
          </p:cNvPr>
          <p:cNvSpPr>
            <a:spLocks noChangeArrowheads="1"/>
          </p:cNvSpPr>
          <p:nvPr/>
        </p:nvSpPr>
        <p:spPr bwMode="auto">
          <a:xfrm>
            <a:off x="7215188" y="4000500"/>
            <a:ext cx="1571625" cy="267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200">
                <a:solidFill>
                  <a:srgbClr val="000000"/>
                </a:solidFill>
                <a:latin typeface="Arial" panose="020B0604020202020204" pitchFamily="34" charset="0"/>
                <a:ea typeface="Times New Roman" panose="02020603050405020304" pitchFamily="18" charset="0"/>
                <a:cs typeface="Arial" panose="020B0604020202020204" pitchFamily="34" charset="0"/>
              </a:rPr>
              <a:t>3. Продление срока пребывания в медицинской организации для лиц, принудительно в нее помещенных для производства судебной экспертизы, осуществляется в порядке, установленном законом.  </a:t>
            </a:r>
            <a:endParaRPr lang="ru-RU" altLang="ru-RU" sz="12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кругленный прямоугольник 1">
            <a:extLst>
              <a:ext uri="{FF2B5EF4-FFF2-40B4-BE49-F238E27FC236}">
                <a16:creationId xmlns:a16="http://schemas.microsoft.com/office/drawing/2014/main" id="{0E68EF24-0220-6A49-B722-05A49494E172}"/>
              </a:ext>
            </a:extLst>
          </p:cNvPr>
          <p:cNvSpPr>
            <a:spLocks noChangeArrowheads="1"/>
          </p:cNvSpPr>
          <p:nvPr/>
        </p:nvSpPr>
        <p:spPr bwMode="auto">
          <a:xfrm>
            <a:off x="2428875" y="214313"/>
            <a:ext cx="4284663" cy="37465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i="1">
                <a:latin typeface="Arial" panose="020B0604020202020204" pitchFamily="34" charset="0"/>
              </a:rPr>
              <a:t>Предмет судебной экспертизы </a:t>
            </a:r>
            <a:endParaRPr lang="ru-RU" altLang="ru-RU" sz="1600">
              <a:latin typeface="Arial" panose="020B0604020202020204" pitchFamily="34" charset="0"/>
            </a:endParaRPr>
          </a:p>
        </p:txBody>
      </p:sp>
      <p:sp>
        <p:nvSpPr>
          <p:cNvPr id="24578" name="Прямоугольник 3">
            <a:extLst>
              <a:ext uri="{FF2B5EF4-FFF2-40B4-BE49-F238E27FC236}">
                <a16:creationId xmlns:a16="http://schemas.microsoft.com/office/drawing/2014/main" id="{F45FDDDF-F67F-334E-A0B4-73E1F51BE609}"/>
              </a:ext>
            </a:extLst>
          </p:cNvPr>
          <p:cNvSpPr>
            <a:spLocks noChangeArrowheads="1"/>
          </p:cNvSpPr>
          <p:nvPr/>
        </p:nvSpPr>
        <p:spPr bwMode="auto">
          <a:xfrm>
            <a:off x="642938" y="857250"/>
            <a:ext cx="3214687" cy="523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latin typeface="Arial" panose="020B0604020202020204" pitchFamily="34" charset="0"/>
              </a:rPr>
              <a:t>Общий </a:t>
            </a:r>
          </a:p>
          <a:p>
            <a:pPr algn="ctr" eaLnBrk="1" hangingPunct="1">
              <a:spcBef>
                <a:spcPct val="0"/>
              </a:spcBef>
              <a:buFontTx/>
              <a:buNone/>
            </a:pPr>
            <a:r>
              <a:rPr lang="ru-RU" altLang="ru-RU" sz="1400" i="1">
                <a:latin typeface="Arial" panose="020B0604020202020204" pitchFamily="34" charset="0"/>
              </a:rPr>
              <a:t>(устанавливается научно)</a:t>
            </a:r>
            <a:endParaRPr lang="ru-RU" altLang="ru-RU" sz="1400">
              <a:latin typeface="Arial" panose="020B0604020202020204" pitchFamily="34" charset="0"/>
            </a:endParaRPr>
          </a:p>
        </p:txBody>
      </p:sp>
      <p:sp>
        <p:nvSpPr>
          <p:cNvPr id="24579" name="Прямоугольник 4">
            <a:extLst>
              <a:ext uri="{FF2B5EF4-FFF2-40B4-BE49-F238E27FC236}">
                <a16:creationId xmlns:a16="http://schemas.microsoft.com/office/drawing/2014/main" id="{35A4D528-4ED7-5341-8769-BCF7AD0D8CD8}"/>
              </a:ext>
            </a:extLst>
          </p:cNvPr>
          <p:cNvSpPr>
            <a:spLocks noChangeArrowheads="1"/>
          </p:cNvSpPr>
          <p:nvPr/>
        </p:nvSpPr>
        <p:spPr bwMode="auto">
          <a:xfrm>
            <a:off x="5357813" y="857250"/>
            <a:ext cx="3214687" cy="523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i="1">
                <a:latin typeface="Arial" panose="020B0604020202020204" pitchFamily="34" charset="0"/>
              </a:rPr>
              <a:t>Конкретный </a:t>
            </a:r>
          </a:p>
          <a:p>
            <a:pPr algn="ctr" eaLnBrk="1" hangingPunct="1">
              <a:spcBef>
                <a:spcPct val="0"/>
              </a:spcBef>
              <a:buFontTx/>
              <a:buNone/>
            </a:pPr>
            <a:r>
              <a:rPr lang="ru-RU" altLang="ru-RU" sz="1400" i="1">
                <a:latin typeface="Arial" panose="020B0604020202020204" pitchFamily="34" charset="0"/>
              </a:rPr>
              <a:t>(предопределяется вопросами)</a:t>
            </a:r>
            <a:endParaRPr lang="ru-RU" altLang="ru-RU" sz="1400">
              <a:latin typeface="Arial" panose="020B0604020202020204" pitchFamily="34" charset="0"/>
            </a:endParaRPr>
          </a:p>
        </p:txBody>
      </p:sp>
      <p:sp>
        <p:nvSpPr>
          <p:cNvPr id="24580" name="Скругленный прямоугольник 5">
            <a:extLst>
              <a:ext uri="{FF2B5EF4-FFF2-40B4-BE49-F238E27FC236}">
                <a16:creationId xmlns:a16="http://schemas.microsoft.com/office/drawing/2014/main" id="{1884C24C-7282-4E41-877D-3F4D9B676D56}"/>
              </a:ext>
            </a:extLst>
          </p:cNvPr>
          <p:cNvSpPr>
            <a:spLocks noChangeArrowheads="1"/>
          </p:cNvSpPr>
          <p:nvPr/>
        </p:nvSpPr>
        <p:spPr bwMode="auto">
          <a:xfrm>
            <a:off x="5000625" y="1517650"/>
            <a:ext cx="3929063" cy="153193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это фактические данные, конкретные обстоятельства уголовного, гражданского или административного дела, устанавливаемые на основе специальных научных знаний по вопросам, выносимым на разрешение экспертизы</a:t>
            </a:r>
          </a:p>
        </p:txBody>
      </p:sp>
      <p:sp>
        <p:nvSpPr>
          <p:cNvPr id="24581" name="Скругленный прямоугольник 8">
            <a:extLst>
              <a:ext uri="{FF2B5EF4-FFF2-40B4-BE49-F238E27FC236}">
                <a16:creationId xmlns:a16="http://schemas.microsoft.com/office/drawing/2014/main" id="{FFA2EDB0-A9A3-6A40-B27D-C30411567763}"/>
              </a:ext>
            </a:extLst>
          </p:cNvPr>
          <p:cNvSpPr>
            <a:spLocks noChangeArrowheads="1"/>
          </p:cNvSpPr>
          <p:nvPr/>
        </p:nvSpPr>
        <p:spPr bwMode="auto">
          <a:xfrm>
            <a:off x="379413" y="1517650"/>
            <a:ext cx="3857625" cy="153193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 это фактические данные, обстоятельства уголовного, гражданского или административного дела, подлежащие установлению на основе специальных научных знаний</a:t>
            </a:r>
          </a:p>
          <a:p>
            <a:pPr algn="ctr" eaLnBrk="1" hangingPunct="1">
              <a:spcBef>
                <a:spcPct val="0"/>
              </a:spcBef>
              <a:buFontTx/>
              <a:buNone/>
            </a:pPr>
            <a:endParaRPr lang="ru-RU" altLang="ru-RU" sz="1400">
              <a:latin typeface="Arial" panose="020B0604020202020204" pitchFamily="34" charset="0"/>
            </a:endParaRPr>
          </a:p>
        </p:txBody>
      </p:sp>
      <p:sp>
        <p:nvSpPr>
          <p:cNvPr id="24582" name="Прямоугольник 3">
            <a:extLst>
              <a:ext uri="{FF2B5EF4-FFF2-40B4-BE49-F238E27FC236}">
                <a16:creationId xmlns:a16="http://schemas.microsoft.com/office/drawing/2014/main" id="{AC9DCB5E-B675-8F47-A2BD-09CA49840AD7}"/>
              </a:ext>
            </a:extLst>
          </p:cNvPr>
          <p:cNvSpPr>
            <a:spLocks noChangeArrowheads="1"/>
          </p:cNvSpPr>
          <p:nvPr/>
        </p:nvSpPr>
        <p:spPr bwMode="auto">
          <a:xfrm>
            <a:off x="357188" y="3286125"/>
            <a:ext cx="8572500"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i="1">
                <a:latin typeface="Arial" panose="020B0604020202020204" pitchFamily="34" charset="0"/>
                <a:cs typeface="Arial" panose="020B0604020202020204" pitchFamily="34" charset="0"/>
              </a:rPr>
              <a:t>Задача </a:t>
            </a:r>
            <a:r>
              <a:rPr lang="ru-RU" altLang="ru-RU" sz="1600" b="1" i="1">
                <a:latin typeface="Arial" panose="020B0604020202020204" pitchFamily="34" charset="0"/>
              </a:rPr>
              <a:t>судебной экспертизы </a:t>
            </a:r>
            <a:r>
              <a:rPr lang="ru-RU" altLang="ru-RU" sz="1600" b="1">
                <a:latin typeface="Arial" panose="020B0604020202020204" pitchFamily="34" charset="0"/>
                <a:cs typeface="Arial" panose="020B0604020202020204" pitchFamily="34" charset="0"/>
              </a:rPr>
              <a:t>- задание следователя (суда), выраженное в конкретных вопросах по тому или иному виду экспертного исследования</a:t>
            </a:r>
          </a:p>
        </p:txBody>
      </p:sp>
      <p:sp>
        <p:nvSpPr>
          <p:cNvPr id="24583" name="Прямоугольник 10">
            <a:extLst>
              <a:ext uri="{FF2B5EF4-FFF2-40B4-BE49-F238E27FC236}">
                <a16:creationId xmlns:a16="http://schemas.microsoft.com/office/drawing/2014/main" id="{639ACA9B-A304-214D-9F6E-6F6F6E3437F9}"/>
              </a:ext>
            </a:extLst>
          </p:cNvPr>
          <p:cNvSpPr>
            <a:spLocks noChangeArrowheads="1"/>
          </p:cNvSpPr>
          <p:nvPr/>
        </p:nvSpPr>
        <p:spPr bwMode="auto">
          <a:xfrm>
            <a:off x="1214438" y="4214813"/>
            <a:ext cx="6786562" cy="338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Научное определение задач судебной экспертизы – это: </a:t>
            </a:r>
            <a:endParaRPr lang="ru-RU" altLang="ru-RU" sz="1600">
              <a:latin typeface="Arial" panose="020B0604020202020204" pitchFamily="34" charset="0"/>
            </a:endParaRPr>
          </a:p>
        </p:txBody>
      </p:sp>
      <p:sp>
        <p:nvSpPr>
          <p:cNvPr id="24584" name="Скругленный прямоугольник 11">
            <a:extLst>
              <a:ext uri="{FF2B5EF4-FFF2-40B4-BE49-F238E27FC236}">
                <a16:creationId xmlns:a16="http://schemas.microsoft.com/office/drawing/2014/main" id="{FA3FE8C8-4F15-6D4B-A205-16B425716C8F}"/>
              </a:ext>
            </a:extLst>
          </p:cNvPr>
          <p:cNvSpPr>
            <a:spLocks noChangeArrowheads="1"/>
          </p:cNvSpPr>
          <p:nvPr/>
        </p:nvSpPr>
        <p:spPr bwMode="auto">
          <a:xfrm>
            <a:off x="785813" y="5357813"/>
            <a:ext cx="1928812" cy="119221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для уяснения сущности предмета экспертизы</a:t>
            </a:r>
          </a:p>
        </p:txBody>
      </p:sp>
      <p:sp>
        <p:nvSpPr>
          <p:cNvPr id="24585" name="Скругленный прямоугольник 12">
            <a:extLst>
              <a:ext uri="{FF2B5EF4-FFF2-40B4-BE49-F238E27FC236}">
                <a16:creationId xmlns:a16="http://schemas.microsoft.com/office/drawing/2014/main" id="{C4CCA96A-251B-7E4F-9F90-9FE89EC43A5A}"/>
              </a:ext>
            </a:extLst>
          </p:cNvPr>
          <p:cNvSpPr>
            <a:spLocks noChangeArrowheads="1"/>
          </p:cNvSpPr>
          <p:nvPr/>
        </p:nvSpPr>
        <p:spPr bwMode="auto">
          <a:xfrm>
            <a:off x="6215063" y="5072063"/>
            <a:ext cx="2071687" cy="14636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базис для развития теорий и методик экспертного исследования</a:t>
            </a:r>
          </a:p>
        </p:txBody>
      </p:sp>
      <p:sp>
        <p:nvSpPr>
          <p:cNvPr id="24586" name="Скругленный прямоугольник 13">
            <a:extLst>
              <a:ext uri="{FF2B5EF4-FFF2-40B4-BE49-F238E27FC236}">
                <a16:creationId xmlns:a16="http://schemas.microsoft.com/office/drawing/2014/main" id="{FFE2AD9F-3829-DE45-97A2-3EF650A228E6}"/>
              </a:ext>
            </a:extLst>
          </p:cNvPr>
          <p:cNvSpPr>
            <a:spLocks noChangeArrowheads="1"/>
          </p:cNvSpPr>
          <p:nvPr/>
        </p:nvSpPr>
        <p:spPr bwMode="auto">
          <a:xfrm>
            <a:off x="3143250" y="5357813"/>
            <a:ext cx="2500313" cy="119221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для формулирования конкретных вопросов при назначении судебных экспертиз</a:t>
            </a:r>
          </a:p>
        </p:txBody>
      </p:sp>
      <p:sp>
        <p:nvSpPr>
          <p:cNvPr id="24587" name="Скругленный прямоугольник 14">
            <a:extLst>
              <a:ext uri="{FF2B5EF4-FFF2-40B4-BE49-F238E27FC236}">
                <a16:creationId xmlns:a16="http://schemas.microsoft.com/office/drawing/2014/main" id="{775C8105-41DC-8341-9D83-7EC91297AF9F}"/>
              </a:ext>
            </a:extLst>
          </p:cNvPr>
          <p:cNvSpPr>
            <a:spLocks noChangeArrowheads="1"/>
          </p:cNvSpPr>
          <p:nvPr/>
        </p:nvSpPr>
        <p:spPr bwMode="auto">
          <a:xfrm>
            <a:off x="1500188" y="4786313"/>
            <a:ext cx="2827337" cy="3746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i="1">
                <a:latin typeface="Arial" panose="020B0604020202020204" pitchFamily="34" charset="0"/>
              </a:rPr>
              <a:t>методологическая основа </a:t>
            </a:r>
          </a:p>
        </p:txBody>
      </p:sp>
      <p:cxnSp>
        <p:nvCxnSpPr>
          <p:cNvPr id="18" name="Прямая соединительная линия 17">
            <a:extLst>
              <a:ext uri="{FF2B5EF4-FFF2-40B4-BE49-F238E27FC236}">
                <a16:creationId xmlns:a16="http://schemas.microsoft.com/office/drawing/2014/main" id="{670EAE25-040F-CF45-A045-C8479F43B0B4}"/>
              </a:ext>
            </a:extLst>
          </p:cNvPr>
          <p:cNvCxnSpPr>
            <a:stCxn id="24583" idx="2"/>
          </p:cNvCxnSpPr>
          <p:nvPr/>
        </p:nvCxnSpPr>
        <p:spPr>
          <a:xfrm rot="5400000">
            <a:off x="3644900" y="3822700"/>
            <a:ext cx="233363" cy="1693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D74F7F6D-5671-A142-B57A-E38CFA742390}"/>
              </a:ext>
            </a:extLst>
          </p:cNvPr>
          <p:cNvCxnSpPr/>
          <p:nvPr/>
        </p:nvCxnSpPr>
        <p:spPr>
          <a:xfrm>
            <a:off x="4643438" y="4572000"/>
            <a:ext cx="2536825" cy="50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981355D2-9519-194C-8BDC-71EB58BD8DF0}"/>
              </a:ext>
            </a:extLst>
          </p:cNvPr>
          <p:cNvCxnSpPr/>
          <p:nvPr/>
        </p:nvCxnSpPr>
        <p:spPr>
          <a:xfrm rot="10800000" flipV="1">
            <a:off x="1714500" y="5143500"/>
            <a:ext cx="1163638" cy="196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40BAC032-303B-DB41-88C5-8316BC68F112}"/>
              </a:ext>
            </a:extLst>
          </p:cNvPr>
          <p:cNvCxnSpPr>
            <a:endCxn id="24586" idx="0"/>
          </p:cNvCxnSpPr>
          <p:nvPr/>
        </p:nvCxnSpPr>
        <p:spPr>
          <a:xfrm>
            <a:off x="2843213" y="5160963"/>
            <a:ext cx="1550987" cy="196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26700E7F-FBA3-CA47-92D8-74E290D1D188}"/>
              </a:ext>
            </a:extLst>
          </p:cNvPr>
          <p:cNvCxnSpPr>
            <a:stCxn id="24577" idx="2"/>
            <a:endCxn id="24578" idx="0"/>
          </p:cNvCxnSpPr>
          <p:nvPr/>
        </p:nvCxnSpPr>
        <p:spPr>
          <a:xfrm rot="5400000">
            <a:off x="3277394" y="-437356"/>
            <a:ext cx="268287" cy="2320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28A07A81-B210-5F48-B42C-4CFD7B41EBE1}"/>
              </a:ext>
            </a:extLst>
          </p:cNvPr>
          <p:cNvCxnSpPr>
            <a:stCxn id="24577" idx="2"/>
            <a:endCxn id="24579" idx="0"/>
          </p:cNvCxnSpPr>
          <p:nvPr/>
        </p:nvCxnSpPr>
        <p:spPr>
          <a:xfrm rot="16200000" flipH="1">
            <a:off x="5634831" y="-473868"/>
            <a:ext cx="268287" cy="2393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Прямоугольник 2">
            <a:extLst>
              <a:ext uri="{FF2B5EF4-FFF2-40B4-BE49-F238E27FC236}">
                <a16:creationId xmlns:a16="http://schemas.microsoft.com/office/drawing/2014/main" id="{734EC512-584A-5144-A5E0-B44C64D8BFDD}"/>
              </a:ext>
            </a:extLst>
          </p:cNvPr>
          <p:cNvSpPr>
            <a:spLocks noChangeArrowheads="1"/>
          </p:cNvSpPr>
          <p:nvPr/>
        </p:nvSpPr>
        <p:spPr bwMode="auto">
          <a:xfrm>
            <a:off x="1357313" y="3429000"/>
            <a:ext cx="6858000"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Статья 50. Условия производства судебной экспертизы лиц, содержащихся под стражей, в психиатрических стационарах</a:t>
            </a:r>
            <a:endPar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01378" name="Прямоугольник 3">
            <a:extLst>
              <a:ext uri="{FF2B5EF4-FFF2-40B4-BE49-F238E27FC236}">
                <a16:creationId xmlns:a16="http://schemas.microsoft.com/office/drawing/2014/main" id="{3AF647BD-609F-B84D-9993-0FAED810D0AB}"/>
              </a:ext>
            </a:extLst>
          </p:cNvPr>
          <p:cNvSpPr>
            <a:spLocks noChangeArrowheads="1"/>
          </p:cNvSpPr>
          <p:nvPr/>
        </p:nvSpPr>
        <p:spPr bwMode="auto">
          <a:xfrm>
            <a:off x="500063" y="4286250"/>
            <a:ext cx="8429625"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rPr>
              <a:t>1. Судебно-психиатрическая экспертиза лиц, содержащихся под стражей, производится в психиатрических стационарах, специально предназначенных для помещения в них указанных лиц.</a:t>
            </a:r>
          </a:p>
          <a:p>
            <a:pPr algn="just">
              <a:spcBef>
                <a:spcPct val="0"/>
              </a:spcBef>
              <a:buFontTx/>
              <a:buNone/>
            </a:pPr>
            <a:r>
              <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rPr>
              <a:t>2. В период производства в психиатрических стационарах судебно-психиатрической экспертизы лиц, содержащихся под стражей, на них распространяется действие норм законодательства Республики Казахстан.</a:t>
            </a:r>
          </a:p>
          <a:p>
            <a:pPr algn="just">
              <a:spcBef>
                <a:spcPct val="0"/>
              </a:spcBef>
              <a:buFontTx/>
              <a:buNone/>
            </a:pPr>
            <a:r>
              <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rPr>
              <a:t>3. Указанные лица пользуются правами пациентов психиатрических стационаров с предусмотренными для них особенностями, установленными законодательством Республики Казахстан в области здравоохранения.</a:t>
            </a:r>
          </a:p>
        </p:txBody>
      </p:sp>
      <p:sp>
        <p:nvSpPr>
          <p:cNvPr id="101379" name="Прямоугольник 8">
            <a:extLst>
              <a:ext uri="{FF2B5EF4-FFF2-40B4-BE49-F238E27FC236}">
                <a16:creationId xmlns:a16="http://schemas.microsoft.com/office/drawing/2014/main" id="{EC4AFE9D-6EA0-B045-94D9-5BC7B73D4582}"/>
              </a:ext>
            </a:extLst>
          </p:cNvPr>
          <p:cNvSpPr>
            <a:spLocks noChangeArrowheads="1"/>
          </p:cNvSpPr>
          <p:nvPr/>
        </p:nvSpPr>
        <p:spPr bwMode="auto">
          <a:xfrm>
            <a:off x="1071563" y="214313"/>
            <a:ext cx="7500937"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Статья 49. Условия производства судебной экспертизы лиц, не содержащихся под стражей, в психиатрических стационарах</a:t>
            </a:r>
            <a:endParaRPr lang="ru-RU" altLang="ru-RU" sz="1600" b="1">
              <a:latin typeface="Arial" panose="020B0604020202020204" pitchFamily="34" charset="0"/>
              <a:ea typeface="Times New Roman" panose="02020603050405020304" pitchFamily="18"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755C7F6B-8131-5B4A-A7A1-1CC7E27F3219}"/>
              </a:ext>
            </a:extLst>
          </p:cNvPr>
          <p:cNvSpPr/>
          <p:nvPr/>
        </p:nvSpPr>
        <p:spPr>
          <a:xfrm>
            <a:off x="500063" y="1071563"/>
            <a:ext cx="8358187" cy="2062162"/>
          </a:xfrm>
          <a:prstGeom prst="rect">
            <a:avLst/>
          </a:prstGeom>
          <a:ln>
            <a:solidFill>
              <a:schemeClr val="tx1"/>
            </a:solidFill>
          </a:ln>
        </p:spPr>
        <p:txBody>
          <a:bodyPr>
            <a:spAutoFit/>
          </a:bodyPr>
          <a:lstStyle/>
          <a:p>
            <a:pPr indent="254000" algn="just">
              <a:buFontTx/>
              <a:buAutoNum type="arabicPeriod"/>
              <a:defRPr/>
            </a:pPr>
            <a:r>
              <a:rPr lang="ru-RU" sz="1600" dirty="0">
                <a:solidFill>
                  <a:srgbClr val="000000"/>
                </a:solidFill>
                <a:latin typeface="Arial" charset="0"/>
                <a:ea typeface="Times New Roman" pitchFamily="18" charset="0"/>
                <a:cs typeface="Arial" charset="0"/>
              </a:rPr>
              <a:t>Судебно-психиатрическая экспертиза лиц, не содержащихся под стражей, производится в психиатрических стационарах</a:t>
            </a:r>
            <a:r>
              <a:rPr lang="ru-RU" sz="1600" b="1" dirty="0">
                <a:solidFill>
                  <a:srgbClr val="000000"/>
                </a:solidFill>
                <a:latin typeface="Arial" charset="0"/>
                <a:ea typeface="Times New Roman" pitchFamily="18" charset="0"/>
                <a:cs typeface="Arial" charset="0"/>
              </a:rPr>
              <a:t>.</a:t>
            </a:r>
          </a:p>
          <a:p>
            <a:pPr indent="254000" algn="just">
              <a:buFontTx/>
              <a:buAutoNum type="arabicPeriod"/>
              <a:defRPr/>
            </a:pPr>
            <a:r>
              <a:rPr lang="ru-RU" sz="1600" dirty="0">
                <a:solidFill>
                  <a:srgbClr val="000000"/>
                </a:solidFill>
                <a:latin typeface="Arial" charset="0"/>
                <a:ea typeface="Times New Roman" pitchFamily="18" charset="0"/>
                <a:cs typeface="Arial" charset="0"/>
              </a:rPr>
              <a:t>В период производства в психиатрических стационарах судебно-психиатрической экспертизы лиц, не содержащихся под стражей, на них распространяется действие норм законодательства Республики Казахстан.</a:t>
            </a:r>
          </a:p>
          <a:p>
            <a:pPr algn="just">
              <a:defRPr/>
            </a:pPr>
            <a:r>
              <a:rPr lang="ru-RU" sz="1600" dirty="0">
                <a:solidFill>
                  <a:srgbClr val="000000"/>
                </a:solidFill>
                <a:latin typeface="Arial" charset="0"/>
                <a:ea typeface="Times New Roman" pitchFamily="18" charset="0"/>
                <a:cs typeface="Arial" charset="0"/>
              </a:rPr>
              <a:t>3. Указанные лица пользуются правами пациентов психиатрических стационаров, установленными законодательством Республики Казахстан в области здравоохранения</a:t>
            </a:r>
            <a:r>
              <a:rPr lang="ru-RU" sz="1400" dirty="0">
                <a:solidFill>
                  <a:srgbClr val="000000"/>
                </a:solidFill>
                <a:latin typeface="Arial" charset="0"/>
                <a:ea typeface="Times New Roman" pitchFamily="18" charset="0"/>
                <a:cs typeface="Arial" charset="0"/>
              </a:rPr>
              <a:t>.</a:t>
            </a:r>
            <a:endParaRPr lang="ru-RU" b="1" dirty="0">
              <a:latin typeface="Arial" charset="0"/>
              <a:ea typeface="Times New Roman" pitchFamily="18" charset="0"/>
              <a:cs typeface="Arial" charset="0"/>
            </a:endParaRPr>
          </a:p>
        </p:txBody>
      </p:sp>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Прямоугольник 4">
            <a:extLst>
              <a:ext uri="{FF2B5EF4-FFF2-40B4-BE49-F238E27FC236}">
                <a16:creationId xmlns:a16="http://schemas.microsoft.com/office/drawing/2014/main" id="{A2725E99-D532-D645-BBD8-894C0808DEC2}"/>
              </a:ext>
            </a:extLst>
          </p:cNvPr>
          <p:cNvSpPr>
            <a:spLocks noChangeArrowheads="1"/>
          </p:cNvSpPr>
          <p:nvPr/>
        </p:nvSpPr>
        <p:spPr bwMode="auto">
          <a:xfrm>
            <a:off x="2857500" y="500063"/>
            <a:ext cx="3429000" cy="1192212"/>
          </a:xfrm>
          <a:prstGeom prst="roundRect">
            <a:avLst>
              <a:gd name="adj" fmla="val 16667"/>
            </a:avLst>
          </a:prstGeom>
          <a:solidFill>
            <a:schemeClr val="bg1"/>
          </a:solidFill>
          <a:ln w="28575">
            <a:solidFill>
              <a:schemeClr val="tx1"/>
            </a:solidFill>
            <a:miter lim="800000"/>
            <a:headEnd/>
            <a:tailEnd/>
          </a:ln>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Статья 51. Присутствие участников процесса при производстве судебной экспертизы живых лиц</a:t>
            </a:r>
          </a:p>
        </p:txBody>
      </p:sp>
      <p:sp>
        <p:nvSpPr>
          <p:cNvPr id="102402" name="Прямоугольник 5">
            <a:extLst>
              <a:ext uri="{FF2B5EF4-FFF2-40B4-BE49-F238E27FC236}">
                <a16:creationId xmlns:a16="http://schemas.microsoft.com/office/drawing/2014/main" id="{5D2FEAA7-30D2-EC42-9262-573ACB28EA22}"/>
              </a:ext>
            </a:extLst>
          </p:cNvPr>
          <p:cNvSpPr>
            <a:spLocks noChangeArrowheads="1"/>
          </p:cNvSpPr>
          <p:nvPr/>
        </p:nvSpPr>
        <p:spPr bwMode="auto">
          <a:xfrm>
            <a:off x="571500" y="5857875"/>
            <a:ext cx="8072438"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Данное ограничение не распространяется на врачей и других медицинских работников, участвующих в проведении указанных исследований.</a:t>
            </a:r>
            <a:endParaRPr lang="ru-RU" altLang="ru-RU" sz="1600">
              <a:latin typeface="Arial" panose="020B0604020202020204" pitchFamily="34" charset="0"/>
            </a:endParaRPr>
          </a:p>
        </p:txBody>
      </p:sp>
      <p:sp>
        <p:nvSpPr>
          <p:cNvPr id="102403" name="Rectangle 1">
            <a:extLst>
              <a:ext uri="{FF2B5EF4-FFF2-40B4-BE49-F238E27FC236}">
                <a16:creationId xmlns:a16="http://schemas.microsoft.com/office/drawing/2014/main" id="{510422C1-0E08-C74D-886E-DB6F79FA818C}"/>
              </a:ext>
            </a:extLst>
          </p:cNvPr>
          <p:cNvSpPr>
            <a:spLocks noChangeArrowheads="1"/>
          </p:cNvSpPr>
          <p:nvPr/>
        </p:nvSpPr>
        <p:spPr bwMode="auto">
          <a:xfrm>
            <a:off x="6429375" y="500063"/>
            <a:ext cx="2428875" cy="3324225"/>
          </a:xfrm>
          <a:prstGeom prst="rect">
            <a:avLst/>
          </a:prstGeom>
          <a:solidFill>
            <a:schemeClr val="bg1"/>
          </a:solidFill>
          <a:ln w="9525">
            <a:solidFill>
              <a:schemeClr val="tx1"/>
            </a:solidFill>
            <a:miter lim="800000"/>
            <a:headEnd/>
            <a:tailEnd/>
          </a:ln>
        </p:spPr>
        <p:txBody>
          <a:bodyPr anchor="ct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3. При проведении судебно-экспертных исследований лица, сопровождающихся его обнажением, могут присутствовать только лица того же пола. Данное ограничение не распространяется на врачей и других медицинских работников, участвующих в проведении указанных исследований.</a:t>
            </a:r>
            <a:r>
              <a:rPr lang="ru-RU" altLang="ru-RU" sz="1400" b="1">
                <a:latin typeface="Arial" panose="020B0604020202020204" pitchFamily="34" charset="0"/>
                <a:ea typeface="Times New Roman" panose="02020603050405020304" pitchFamily="18" charset="0"/>
                <a:cs typeface="Arial" panose="020B0604020202020204" pitchFamily="34" charset="0"/>
              </a:rPr>
              <a:t> </a:t>
            </a:r>
            <a:r>
              <a:rPr lang="ru-RU" altLang="ru-RU" sz="12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
        <p:nvSpPr>
          <p:cNvPr id="102404" name="Прямоугольник 4">
            <a:extLst>
              <a:ext uri="{FF2B5EF4-FFF2-40B4-BE49-F238E27FC236}">
                <a16:creationId xmlns:a16="http://schemas.microsoft.com/office/drawing/2014/main" id="{C01F9E62-44AB-2D4A-AAE3-9441F86EAD02}"/>
              </a:ext>
            </a:extLst>
          </p:cNvPr>
          <p:cNvSpPr>
            <a:spLocks noChangeArrowheads="1"/>
          </p:cNvSpPr>
          <p:nvPr/>
        </p:nvSpPr>
        <p:spPr bwMode="auto">
          <a:xfrm>
            <a:off x="571500" y="500063"/>
            <a:ext cx="2071688" cy="332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1. Присутствие участников процесса при производстве судебной экспертизы живых лиц определяется УПК Республики Казахстан, а также статьей 35 настоящего Закона, за исключением случаев, предусмотренных пунктом 3 настоящей статьи.</a:t>
            </a:r>
            <a:endParaRPr lang="ru-RU" altLang="ru-RU" sz="1400" b="1">
              <a:latin typeface="Arial" panose="020B0604020202020204" pitchFamily="34" charset="0"/>
              <a:ea typeface="Times New Roman" panose="02020603050405020304" pitchFamily="18" charset="0"/>
              <a:cs typeface="Arial" panose="020B0604020202020204" pitchFamily="34" charset="0"/>
            </a:endParaRPr>
          </a:p>
        </p:txBody>
      </p:sp>
      <p:sp>
        <p:nvSpPr>
          <p:cNvPr id="102405" name="Прямоугольник 5">
            <a:extLst>
              <a:ext uri="{FF2B5EF4-FFF2-40B4-BE49-F238E27FC236}">
                <a16:creationId xmlns:a16="http://schemas.microsoft.com/office/drawing/2014/main" id="{959C95BD-060D-E84C-9FDD-6BCBAC5A24F0}"/>
              </a:ext>
            </a:extLst>
          </p:cNvPr>
          <p:cNvSpPr>
            <a:spLocks noChangeArrowheads="1"/>
          </p:cNvSpPr>
          <p:nvPr/>
        </p:nvSpPr>
        <p:spPr bwMode="auto">
          <a:xfrm>
            <a:off x="3214688" y="2286000"/>
            <a:ext cx="2786062"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2. Производство судебно-психиатрической экспертизы осуществляется в условиях конфиденциальности.</a:t>
            </a:r>
            <a:endParaRPr lang="ru-RU" altLang="ru-RU" sz="1400" b="1">
              <a:latin typeface="Arial" panose="020B0604020202020204" pitchFamily="34" charset="0"/>
              <a:ea typeface="Times New Roman" panose="02020603050405020304" pitchFamily="18" charset="0"/>
              <a:cs typeface="Arial" panose="020B0604020202020204" pitchFamily="34" charset="0"/>
            </a:endParaRPr>
          </a:p>
        </p:txBody>
      </p:sp>
      <p:sp>
        <p:nvSpPr>
          <p:cNvPr id="102406" name="Прямоугольник 6">
            <a:extLst>
              <a:ext uri="{FF2B5EF4-FFF2-40B4-BE49-F238E27FC236}">
                <a16:creationId xmlns:a16="http://schemas.microsoft.com/office/drawing/2014/main" id="{E7CE1D13-FC8B-E743-8C72-5E593B78A452}"/>
              </a:ext>
            </a:extLst>
          </p:cNvPr>
          <p:cNvSpPr>
            <a:spLocks noChangeArrowheads="1"/>
          </p:cNvSpPr>
          <p:nvPr/>
        </p:nvSpPr>
        <p:spPr bwMode="auto">
          <a:xfrm>
            <a:off x="1143000" y="4143375"/>
            <a:ext cx="6929438"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Производство судебно-психиатрической и судебной психолого-психиатрической экспертизы осуществляется в условиях конфиденциальности.  При проведении судебно-экспертных исследований лица, сопровождающихся его обнажением, могут присутствовать только лица того же пола. </a:t>
            </a:r>
            <a:endParaRPr lang="ru-RU" altLang="ru-RU" sz="1600">
              <a:latin typeface="Arial" panose="020B0604020202020204" pitchFamily="34" charset="0"/>
            </a:endParaRPr>
          </a:p>
        </p:txBody>
      </p:sp>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a:extLst>
              <a:ext uri="{FF2B5EF4-FFF2-40B4-BE49-F238E27FC236}">
                <a16:creationId xmlns:a16="http://schemas.microsoft.com/office/drawing/2014/main" id="{EF773AE3-29ED-9746-A96B-13B3DE22F79C}"/>
              </a:ext>
            </a:extLst>
          </p:cNvPr>
          <p:cNvSpPr>
            <a:spLocks noChangeArrowheads="1"/>
          </p:cNvSpPr>
          <p:nvPr/>
        </p:nvSpPr>
        <p:spPr bwMode="auto">
          <a:xfrm>
            <a:off x="428625" y="3786188"/>
            <a:ext cx="4214813" cy="2892425"/>
          </a:xfrm>
          <a:prstGeom prst="rect">
            <a:avLst/>
          </a:prstGeom>
          <a:solidFill>
            <a:schemeClr val="bg1"/>
          </a:solidFill>
          <a:ln w="9525">
            <a:solidFill>
              <a:schemeClr val="tx1"/>
            </a:solidFill>
            <a:miter lim="800000"/>
            <a:headEnd/>
            <a:tailEnd/>
          </a:ln>
        </p:spPr>
        <p:txBody>
          <a:bodyPr anchor="ct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2. Направление в медицинскую организацию для производства судебно-медицинской или судебно-психиатрической экспертизы подозреваемого, не содержащегося под стражей, а также потерпевшего, свидетеля производится в порядке, предусмотренном частью 2 статьи 14 настоящего </a:t>
            </a:r>
            <a:r>
              <a:rPr lang="ru-RU" altLang="ru-RU" sz="1400" b="1" i="1">
                <a:solidFill>
                  <a:srgbClr val="0D0D0D"/>
                </a:solidFill>
                <a:latin typeface="Arial" panose="020B0604020202020204" pitchFamily="34" charset="0"/>
                <a:ea typeface="Times New Roman" panose="02020603050405020304" pitchFamily="18" charset="0"/>
                <a:cs typeface="Arial" panose="020B0604020202020204" pitchFamily="34" charset="0"/>
              </a:rPr>
              <a:t>(Принудительное помещение не содержащегося под стражей лица в медицинскую организацию для производства судебно-психиатрической и (или) судебно-медицинской экспертиз допускается только по решению суда</a:t>
            </a:r>
            <a:r>
              <a:rPr lang="ru-RU" altLang="ru-RU" sz="1400" b="1">
                <a:latin typeface="Arial" panose="020B0604020202020204" pitchFamily="34" charset="0"/>
                <a:ea typeface="Times New Roman" panose="02020603050405020304" pitchFamily="18" charset="0"/>
                <a:cs typeface="Arial" panose="020B0604020202020204" pitchFamily="34" charset="0"/>
              </a:rPr>
              <a:t>).</a:t>
            </a:r>
          </a:p>
        </p:txBody>
      </p:sp>
      <p:sp>
        <p:nvSpPr>
          <p:cNvPr id="103426" name="Прямоугольник 2">
            <a:extLst>
              <a:ext uri="{FF2B5EF4-FFF2-40B4-BE49-F238E27FC236}">
                <a16:creationId xmlns:a16="http://schemas.microsoft.com/office/drawing/2014/main" id="{DF956E66-9E3C-674A-95BD-2A79DF9F85CD}"/>
              </a:ext>
            </a:extLst>
          </p:cNvPr>
          <p:cNvSpPr>
            <a:spLocks noChangeArrowheads="1"/>
          </p:cNvSpPr>
          <p:nvPr/>
        </p:nvSpPr>
        <p:spPr bwMode="auto">
          <a:xfrm>
            <a:off x="1571625" y="357188"/>
            <a:ext cx="5929313" cy="64770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Помещение в медицинскую организацию </a:t>
            </a:r>
          </a:p>
          <a:p>
            <a:pPr algn="ctr">
              <a:spcBef>
                <a:spcPct val="0"/>
              </a:spcBef>
              <a:buFontTx/>
              <a:buNone/>
            </a:pP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для производства экспертизы </a:t>
            </a:r>
            <a:r>
              <a:rPr lang="ru-RU" altLang="ru-RU" sz="1600" b="1" i="1">
                <a:solidFill>
                  <a:srgbClr val="000000"/>
                </a:solidFill>
                <a:latin typeface="Arial" panose="020B0604020202020204" pitchFamily="34" charset="0"/>
                <a:ea typeface="Times New Roman" panose="02020603050405020304" pitchFamily="18" charset="0"/>
                <a:cs typeface="Arial" panose="020B0604020202020204" pitchFamily="34" charset="0"/>
              </a:rPr>
              <a:t>(статья </a:t>
            </a:r>
            <a:r>
              <a:rPr lang="ru-RU" altLang="ru-RU" sz="1600" b="1">
                <a:solidFill>
                  <a:srgbClr val="000000"/>
                </a:solidFill>
                <a:latin typeface="Arial" panose="020B0604020202020204" pitchFamily="34" charset="0"/>
                <a:ea typeface="Times New Roman" panose="02020603050405020304" pitchFamily="18" charset="0"/>
                <a:cs typeface="Arial" panose="020B0604020202020204" pitchFamily="34" charset="0"/>
              </a:rPr>
              <a:t>279 УПК РК)</a:t>
            </a:r>
            <a:endParaRPr lang="ru-RU" altLang="ru-RU" sz="16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03427" name="Rectangle 2">
            <a:extLst>
              <a:ext uri="{FF2B5EF4-FFF2-40B4-BE49-F238E27FC236}">
                <a16:creationId xmlns:a16="http://schemas.microsoft.com/office/drawing/2014/main" id="{C291BEDB-E704-5543-826E-4D0AF415C33F}"/>
              </a:ext>
            </a:extLst>
          </p:cNvPr>
          <p:cNvSpPr>
            <a:spLocks noChangeArrowheads="1"/>
          </p:cNvSpPr>
          <p:nvPr/>
        </p:nvSpPr>
        <p:spPr bwMode="auto">
          <a:xfrm>
            <a:off x="4857750" y="3786188"/>
            <a:ext cx="4071938" cy="289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a:solidFill>
                  <a:srgbClr val="000000"/>
                </a:solidFill>
                <a:latin typeface="Arial" panose="020B0604020202020204" pitchFamily="34" charset="0"/>
                <a:cs typeface="Times New Roman" panose="02020603050405020304" pitchFamily="18" charset="0"/>
              </a:rPr>
              <a:t>2-1. В случаях, предусмотренных частью второй настоящей статьи, орган (лицо), назначивший судебную экспертизу, обязан в течение двадцати четырех часов уведомить о месте нахождения лица, принудительно помещенного в медицинскую организацию для производства судебной экспертизы, кого-либо из совершеннолетних членов его семьи, других родственников или близких лиц, а при отсутствии таковых - орган внутренних дел по месту жительства указанного лица.</a:t>
            </a:r>
            <a:endParaRPr lang="ru-RU" altLang="ru-RU" sz="1400" b="1">
              <a:latin typeface="Arial" panose="020B0604020202020204" pitchFamily="34" charset="0"/>
            </a:endParaRPr>
          </a:p>
        </p:txBody>
      </p:sp>
      <p:sp>
        <p:nvSpPr>
          <p:cNvPr id="103428" name="Прямоугольник 4">
            <a:extLst>
              <a:ext uri="{FF2B5EF4-FFF2-40B4-BE49-F238E27FC236}">
                <a16:creationId xmlns:a16="http://schemas.microsoft.com/office/drawing/2014/main" id="{EF46C0BF-BBB0-A040-9D65-006109A887ED}"/>
              </a:ext>
            </a:extLst>
          </p:cNvPr>
          <p:cNvSpPr>
            <a:spLocks noChangeArrowheads="1"/>
          </p:cNvSpPr>
          <p:nvPr/>
        </p:nvSpPr>
        <p:spPr bwMode="auto">
          <a:xfrm>
            <a:off x="428625" y="1143000"/>
            <a:ext cx="8501063" cy="2462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1. Если производство судебной экспертизы в отношении лица предполагает проведение судебно-экспертных исследований в условиях стационара, то подозреваемый, потерпевший, свидетель могут быть помещены в медицинскую организацию на основании постановления о назначении экспертизы.</a:t>
            </a:r>
            <a:endParaRPr lang="ru-RU" altLang="ru-RU" sz="1400" b="1">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Помещение в медицинскую организацию потерпевшего, свидетеля допускается только с его письменного согласия, за исключением случаев, предусмотренных статьей 271  настоящего Кодекса (</a:t>
            </a:r>
            <a:r>
              <a:rPr lang="ru-RU" altLang="ru-RU" sz="1400" b="1" i="1">
                <a:latin typeface="Arial" panose="020B0604020202020204" pitchFamily="34" charset="0"/>
                <a:ea typeface="Times New Roman" panose="02020603050405020304" pitchFamily="18" charset="0"/>
                <a:cs typeface="Arial" panose="020B0604020202020204" pitchFamily="34" charset="0"/>
              </a:rPr>
              <a:t>Обязательное назначение экспертизы</a:t>
            </a:r>
            <a:r>
              <a:rPr lang="ru-RU" altLang="ru-RU" sz="1400" b="1">
                <a:latin typeface="Arial" panose="020B0604020202020204" pitchFamily="34" charset="0"/>
                <a:ea typeface="Times New Roman" panose="02020603050405020304" pitchFamily="18" charset="0"/>
                <a:cs typeface="Arial" panose="020B0604020202020204" pitchFamily="34" charset="0"/>
              </a:rPr>
              <a:t>).</a:t>
            </a:r>
            <a:endParaRPr lang="ru-RU" altLang="ru-RU" sz="1400">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pPr>
            <a:r>
              <a:rPr lang="ru-RU" altLang="ru-RU" sz="1400" b="1">
                <a:solidFill>
                  <a:srgbClr val="000000"/>
                </a:solidFill>
                <a:latin typeface="Arial" panose="020B0604020202020204" pitchFamily="34" charset="0"/>
                <a:ea typeface="Times New Roman" panose="02020603050405020304" pitchFamily="18" charset="0"/>
                <a:cs typeface="Arial" panose="020B0604020202020204" pitchFamily="34" charset="0"/>
              </a:rPr>
              <a:t> Если указанное лицо не достигло совершеннолетия или признано судом недееспособным, письменное согласие дается законным представителем. В случае возражения или отсутствия законного представителя письменное согласие дается органом опеки и попечительства.</a:t>
            </a:r>
            <a:endParaRPr lang="ru-RU" altLang="ru-RU" sz="1400" b="1">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Прямоугольник 2">
            <a:extLst>
              <a:ext uri="{FF2B5EF4-FFF2-40B4-BE49-F238E27FC236}">
                <a16:creationId xmlns:a16="http://schemas.microsoft.com/office/drawing/2014/main" id="{7F090BB2-9565-5349-B178-6BDD9674731E}"/>
              </a:ext>
            </a:extLst>
          </p:cNvPr>
          <p:cNvSpPr>
            <a:spLocks noChangeArrowheads="1"/>
          </p:cNvSpPr>
          <p:nvPr/>
        </p:nvSpPr>
        <p:spPr bwMode="auto">
          <a:xfrm>
            <a:off x="357188" y="1928813"/>
            <a:ext cx="8572500" cy="381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300" b="1">
                <a:solidFill>
                  <a:srgbClr val="000000"/>
                </a:solidFill>
                <a:latin typeface="Arial" panose="020B0604020202020204" pitchFamily="34" charset="0"/>
                <a:ea typeface="Times New Roman" panose="02020603050405020304" pitchFamily="18" charset="0"/>
                <a:cs typeface="Arial" panose="020B0604020202020204" pitchFamily="34" charset="0"/>
              </a:rPr>
              <a:t>5. Общий срок пребывания лица, в отношении которого проводится судебно-медицинская или судебно-психиатрическая экспертиза, в медицинской организации составляет до тридцати суток. В случае невозможности завершения судебно-экспертных исследований указанный срок может быть продлен на тридцать суток по мотивированному ходатайству эксперта (комиссии экспертов) в соответствии с требованиями части второй статьи 14 настоящего Кодекса. Продление указанного срока для лица, подвергающегося судебной экспертизе в добровольном порядке, осуществляется с его согласия органом (лицом), назначившим судебную экспертизу, по мотивированному ходатайству руководителя органа судебной экспертизы либо судебного эксперта (судебных экспертов), не являющегося сотрудником органа судебной экспертизы.</a:t>
            </a:r>
            <a:endParaRPr lang="ru-RU" altLang="ru-RU" sz="1300" b="1">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buFontTx/>
              <a:buNone/>
            </a:pPr>
            <a:r>
              <a:rPr lang="ru-RU" altLang="ru-RU" sz="1300" b="1">
                <a:solidFill>
                  <a:srgbClr val="000000"/>
                </a:solidFill>
                <a:latin typeface="Arial" panose="020B0604020202020204" pitchFamily="34" charset="0"/>
                <a:ea typeface="Times New Roman" panose="02020603050405020304" pitchFamily="18" charset="0"/>
                <a:cs typeface="Arial" panose="020B0604020202020204" pitchFamily="34" charset="0"/>
              </a:rPr>
              <a:t>Продление срока пребывания в медицинской организации для лиц, принудительно в нее помещенных для производства судебной экспертизы, осуществляется в порядке, установленном законом.</a:t>
            </a:r>
            <a:endParaRPr lang="ru-RU" altLang="ru-RU" sz="1300" b="1">
              <a:latin typeface="Arial" panose="020B0604020202020204" pitchFamily="34" charset="0"/>
              <a:ea typeface="Times New Roman" panose="02020603050405020304" pitchFamily="18" charset="0"/>
              <a:cs typeface="Arial" panose="020B0604020202020204" pitchFamily="34" charset="0"/>
            </a:endParaRPr>
          </a:p>
          <a:p>
            <a:pPr algn="just" eaLnBrk="1" hangingPunct="1">
              <a:spcBef>
                <a:spcPct val="0"/>
              </a:spcBef>
              <a:buFontTx/>
              <a:buNone/>
            </a:pPr>
            <a:r>
              <a:rPr lang="ru-RU" altLang="ru-RU" sz="1300" b="1">
                <a:solidFill>
                  <a:srgbClr val="000000"/>
                </a:solidFill>
                <a:latin typeface="Arial" panose="020B0604020202020204" pitchFamily="34" charset="0"/>
                <a:ea typeface="Times New Roman" panose="02020603050405020304" pitchFamily="18" charset="0"/>
                <a:cs typeface="Arial" panose="020B0604020202020204" pitchFamily="34" charset="0"/>
              </a:rPr>
              <a:t>Ходатайство должно быть представлено в суд не позднее чем за трое суток до истечения срока производства экспертизы и разрешено в течение трех суток со дня получения. В случае отказа суда в продлении срока лицо должно быть выписано из медицинской организации. О заявленном ходатайстве и результатах его рассмотрения судом руководитель медицинской организации извещает лицо, в отношении которого производится экспертиза, его защитника, законного представителя, представителя, а также орган, ведущий уголовный процесс.</a:t>
            </a:r>
            <a:r>
              <a:rPr lang="ru-RU" altLang="ru-RU" sz="1300" b="1">
                <a:latin typeface="Arial" panose="020B0604020202020204" pitchFamily="34" charset="0"/>
                <a:ea typeface="Times New Roman" panose="02020603050405020304" pitchFamily="18" charset="0"/>
                <a:cs typeface="Arial" panose="020B0604020202020204" pitchFamily="34" charset="0"/>
              </a:rPr>
              <a:t> </a:t>
            </a:r>
          </a:p>
        </p:txBody>
      </p:sp>
      <p:sp>
        <p:nvSpPr>
          <p:cNvPr id="104450" name="Прямоугольник 2">
            <a:extLst>
              <a:ext uri="{FF2B5EF4-FFF2-40B4-BE49-F238E27FC236}">
                <a16:creationId xmlns:a16="http://schemas.microsoft.com/office/drawing/2014/main" id="{1AA4A198-96CE-2F45-9FCE-751CC48FE11E}"/>
              </a:ext>
            </a:extLst>
          </p:cNvPr>
          <p:cNvSpPr>
            <a:spLocks noChangeArrowheads="1"/>
          </p:cNvSpPr>
          <p:nvPr/>
        </p:nvSpPr>
        <p:spPr bwMode="auto">
          <a:xfrm>
            <a:off x="357188" y="214313"/>
            <a:ext cx="8572500" cy="492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300" b="1">
                <a:solidFill>
                  <a:srgbClr val="000000"/>
                </a:solidFill>
                <a:latin typeface="Arial" panose="020B0604020202020204" pitchFamily="34" charset="0"/>
                <a:ea typeface="Times New Roman" panose="02020603050405020304" pitchFamily="18" charset="0"/>
                <a:cs typeface="Arial" panose="020B0604020202020204" pitchFamily="34" charset="0"/>
              </a:rPr>
              <a:t>      3. Правила содержания лиц, в отношении которых проводится экспертиза, в медицинской организации определяются законодательством Республики Казахстан о здравоохранении.</a:t>
            </a:r>
            <a:endParaRPr lang="ru-RU" altLang="ru-RU" sz="1300">
              <a:latin typeface="Arial" panose="020B0604020202020204" pitchFamily="34" charset="0"/>
              <a:ea typeface="Times New Roman" panose="02020603050405020304" pitchFamily="18" charset="0"/>
              <a:cs typeface="Arial" panose="020B0604020202020204" pitchFamily="34" charset="0"/>
            </a:endParaRPr>
          </a:p>
        </p:txBody>
      </p:sp>
      <p:sp>
        <p:nvSpPr>
          <p:cNvPr id="104451" name="Прямоугольник 3">
            <a:extLst>
              <a:ext uri="{FF2B5EF4-FFF2-40B4-BE49-F238E27FC236}">
                <a16:creationId xmlns:a16="http://schemas.microsoft.com/office/drawing/2014/main" id="{1B4FCEDF-2B4B-C346-9C7E-8C352D061B7D}"/>
              </a:ext>
            </a:extLst>
          </p:cNvPr>
          <p:cNvSpPr>
            <a:spLocks noChangeArrowheads="1"/>
          </p:cNvSpPr>
          <p:nvPr/>
        </p:nvSpPr>
        <p:spPr bwMode="auto">
          <a:xfrm>
            <a:off x="357188" y="785813"/>
            <a:ext cx="8572500" cy="109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300" b="1">
                <a:solidFill>
                  <a:srgbClr val="000000"/>
                </a:solidFill>
                <a:latin typeface="Arial" panose="020B0604020202020204" pitchFamily="34" charset="0"/>
                <a:ea typeface="Times New Roman" panose="02020603050405020304" pitchFamily="18" charset="0"/>
                <a:cs typeface="Arial" panose="020B0604020202020204" pitchFamily="34" charset="0"/>
              </a:rPr>
              <a:t>4. При помещении подозреваемого в медицинскую организацию для проведения стационарной судебно-медицинской или судебно-психиатрической экспертизы срок, в течение которого ему должно быть объявлено постановление о квалификации деяния подозреваемого, прерывается со дня получения санкции до получения заключения комиссии экспертов о психическом состоянии подозреваемого.</a:t>
            </a:r>
          </a:p>
        </p:txBody>
      </p:sp>
      <p:sp>
        <p:nvSpPr>
          <p:cNvPr id="104452" name="Прямоугольник 4">
            <a:extLst>
              <a:ext uri="{FF2B5EF4-FFF2-40B4-BE49-F238E27FC236}">
                <a16:creationId xmlns:a16="http://schemas.microsoft.com/office/drawing/2014/main" id="{4FB0BCC5-1933-5346-BFEC-A088D06308A5}"/>
              </a:ext>
            </a:extLst>
          </p:cNvPr>
          <p:cNvSpPr>
            <a:spLocks noChangeArrowheads="1"/>
          </p:cNvSpPr>
          <p:nvPr/>
        </p:nvSpPr>
        <p:spPr bwMode="auto">
          <a:xfrm>
            <a:off x="357188" y="5715000"/>
            <a:ext cx="8572500" cy="69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300" b="1">
                <a:latin typeface="Arial" panose="020B0604020202020204" pitchFamily="34" charset="0"/>
                <a:ea typeface="Times New Roman" panose="02020603050405020304" pitchFamily="18" charset="0"/>
                <a:cs typeface="Arial" panose="020B0604020202020204" pitchFamily="34" charset="0"/>
              </a:rPr>
              <a:t>6. Лицо, в отношении которого проводится судебная экспертиза в медицинской организации, его защитник, законный представитель, представитель вправе обжаловать постановление о продлении срока ее производства в порядке, предусмотренном настоящим Кодексом.</a:t>
            </a:r>
            <a:endParaRPr lang="ru-RU" altLang="ru-RU" sz="1300" b="1">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Прямоугольник 7">
            <a:extLst>
              <a:ext uri="{FF2B5EF4-FFF2-40B4-BE49-F238E27FC236}">
                <a16:creationId xmlns:a16="http://schemas.microsoft.com/office/drawing/2014/main" id="{89E63395-5FEE-8B47-9E64-A0FB7058C34A}"/>
              </a:ext>
            </a:extLst>
          </p:cNvPr>
          <p:cNvSpPr>
            <a:spLocks noChangeArrowheads="1"/>
          </p:cNvSpPr>
          <p:nvPr/>
        </p:nvSpPr>
        <p:spPr bwMode="auto">
          <a:xfrm>
            <a:off x="1143000" y="214313"/>
            <a:ext cx="6858000" cy="37465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Разъяснение Верховного Суда РК № 16 от 26 ноября 2004 г. </a:t>
            </a:r>
          </a:p>
        </p:txBody>
      </p:sp>
      <p:sp>
        <p:nvSpPr>
          <p:cNvPr id="105474" name="Прямоугольник 8">
            <a:extLst>
              <a:ext uri="{FF2B5EF4-FFF2-40B4-BE49-F238E27FC236}">
                <a16:creationId xmlns:a16="http://schemas.microsoft.com/office/drawing/2014/main" id="{E126340E-87E8-1B41-A4F4-664560563054}"/>
              </a:ext>
            </a:extLst>
          </p:cNvPr>
          <p:cNvSpPr>
            <a:spLocks noChangeArrowheads="1"/>
          </p:cNvSpPr>
          <p:nvPr/>
        </p:nvSpPr>
        <p:spPr bwMode="auto">
          <a:xfrm>
            <a:off x="428625" y="857250"/>
            <a:ext cx="8429625"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solidFill>
                  <a:srgbClr val="000000"/>
                </a:solidFill>
                <a:latin typeface="Arial" panose="020B0604020202020204" pitchFamily="34" charset="0"/>
              </a:rPr>
              <a:t>Если у лица, в отношении которого необходимо производство судебно-психиатрической экспертизы, обнаружено временное психическое расстройство (реактивное состояние), которое препятствует проведению экспертизы, в связи с чем  и требуется его лечение, то помещение такого лица для принудительного лечения в психиатрический стационар может осуществляться только по постановлению суда.  В этом случае в соответствии с п. 4 части первой ст. 50 УПК РК (действовавшего на тот период) производство по уголовному делу прекращается.</a:t>
            </a:r>
          </a:p>
        </p:txBody>
      </p:sp>
      <p:sp>
        <p:nvSpPr>
          <p:cNvPr id="105475" name="Прямоугольник 9">
            <a:extLst>
              <a:ext uri="{FF2B5EF4-FFF2-40B4-BE49-F238E27FC236}">
                <a16:creationId xmlns:a16="http://schemas.microsoft.com/office/drawing/2014/main" id="{7198C7F4-C0ED-E844-970D-CDADD51BAECA}"/>
              </a:ext>
            </a:extLst>
          </p:cNvPr>
          <p:cNvSpPr>
            <a:spLocks noChangeArrowheads="1"/>
          </p:cNvSpPr>
          <p:nvPr/>
        </p:nvSpPr>
        <p:spPr bwMode="auto">
          <a:xfrm>
            <a:off x="428625" y="3214688"/>
            <a:ext cx="8429625"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Лицо может быть помещено в медицинскую организацию для производства судебно-медицинской или судебно-психиатрической экспертизы на срок до тридцати суток.  Продление срока пребывания в медицинской организации для лиц, помещенных для производства судебной экспертизы, осуществляется в порядке, установленном законом. </a:t>
            </a:r>
          </a:p>
        </p:txBody>
      </p:sp>
      <p:sp>
        <p:nvSpPr>
          <p:cNvPr id="105476" name="Прямоугольник 10">
            <a:extLst>
              <a:ext uri="{FF2B5EF4-FFF2-40B4-BE49-F238E27FC236}">
                <a16:creationId xmlns:a16="http://schemas.microsoft.com/office/drawing/2014/main" id="{4A03E96C-7733-BD41-AD13-F2E54E9925EB}"/>
              </a:ext>
            </a:extLst>
          </p:cNvPr>
          <p:cNvSpPr>
            <a:spLocks noChangeArrowheads="1"/>
          </p:cNvSpPr>
          <p:nvPr/>
        </p:nvSpPr>
        <p:spPr bwMode="auto">
          <a:xfrm>
            <a:off x="428625" y="4786313"/>
            <a:ext cx="8429625"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В этих случаях орган (лицо), назначивший судебную экспертизу, обязан в течение двадцати четырех часов уведомить о местонахождении лица, принудительно помещенного в медицинскую организацию для производства судебной экспертизы, кого-либо из совершеннолетних членов его семьи, других родственников или близких лиц, а при отсутствии таковых – орган внутренних дел по месту жительства указанного лица.</a:t>
            </a: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Прямоугольник 8">
            <a:extLst>
              <a:ext uri="{FF2B5EF4-FFF2-40B4-BE49-F238E27FC236}">
                <a16:creationId xmlns:a16="http://schemas.microsoft.com/office/drawing/2014/main" id="{145D2AC0-7299-2845-8C60-5BA846D25D01}"/>
              </a:ext>
            </a:extLst>
          </p:cNvPr>
          <p:cNvSpPr>
            <a:spLocks noChangeArrowheads="1"/>
          </p:cNvSpPr>
          <p:nvPr/>
        </p:nvSpPr>
        <p:spPr bwMode="auto">
          <a:xfrm>
            <a:off x="928688" y="214313"/>
            <a:ext cx="7500937" cy="374650"/>
          </a:xfrm>
          <a:prstGeom prst="roundRect">
            <a:avLst>
              <a:gd name="adj"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При производстве судебной экспертизы живых лиц запрещаются: </a:t>
            </a:r>
          </a:p>
        </p:txBody>
      </p:sp>
      <p:sp>
        <p:nvSpPr>
          <p:cNvPr id="106498" name="Прямоугольник 10">
            <a:extLst>
              <a:ext uri="{FF2B5EF4-FFF2-40B4-BE49-F238E27FC236}">
                <a16:creationId xmlns:a16="http://schemas.microsoft.com/office/drawing/2014/main" id="{EED24BB3-FBCE-3344-9DA7-E05CB8C60C4E}"/>
              </a:ext>
            </a:extLst>
          </p:cNvPr>
          <p:cNvSpPr>
            <a:spLocks noChangeArrowheads="1"/>
          </p:cNvSpPr>
          <p:nvPr/>
        </p:nvSpPr>
        <p:spPr bwMode="auto">
          <a:xfrm>
            <a:off x="785813" y="2643188"/>
            <a:ext cx="7500937"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Лицо, в отношении которого производится судебная экспертиза, должно быть информировано органом (лицом), назначившим судебную экспертизу, в доступной для него форме об используемых методах судебно-экспертных исследований, включая альтернативные, о возможных болевых ощущениях и побочных явлениях</a:t>
            </a:r>
          </a:p>
        </p:txBody>
      </p:sp>
      <p:sp>
        <p:nvSpPr>
          <p:cNvPr id="106499" name="Прямоугольник 11">
            <a:extLst>
              <a:ext uri="{FF2B5EF4-FFF2-40B4-BE49-F238E27FC236}">
                <a16:creationId xmlns:a16="http://schemas.microsoft.com/office/drawing/2014/main" id="{5477F148-99E2-D042-91C4-7F58D392EEF8}"/>
              </a:ext>
            </a:extLst>
          </p:cNvPr>
          <p:cNvSpPr>
            <a:spLocks noChangeArrowheads="1"/>
          </p:cNvSpPr>
          <p:nvPr/>
        </p:nvSpPr>
        <p:spPr bwMode="auto">
          <a:xfrm>
            <a:off x="285750" y="4286250"/>
            <a:ext cx="8572500"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cs typeface="Arial" panose="020B0604020202020204" pitchFamily="34" charset="0"/>
              </a:rPr>
              <a:t>Лицу, помещенному в медицинскую организацию, предоставляется возможность подачи жалоб и ходатайств. Жалобы и ходатайства, поданные в порядке, предусмотренном законом, в течение двадцати четырех часов направляются адресату и не подлежат цензуре. </a:t>
            </a:r>
          </a:p>
        </p:txBody>
      </p:sp>
      <p:sp>
        <p:nvSpPr>
          <p:cNvPr id="106500" name="Прямоугольник 5">
            <a:extLst>
              <a:ext uri="{FF2B5EF4-FFF2-40B4-BE49-F238E27FC236}">
                <a16:creationId xmlns:a16="http://schemas.microsoft.com/office/drawing/2014/main" id="{D6AF6649-2A22-2E4F-B111-03A0EE73DD73}"/>
              </a:ext>
            </a:extLst>
          </p:cNvPr>
          <p:cNvSpPr>
            <a:spLocks noChangeArrowheads="1"/>
          </p:cNvSpPr>
          <p:nvPr/>
        </p:nvSpPr>
        <p:spPr bwMode="auto">
          <a:xfrm>
            <a:off x="285750" y="785813"/>
            <a:ext cx="28575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rPr>
              <a:t>лишение или стеснение их прав, гарантированных законом (в том числе путем обмана, применения насилия, угроз и иных незаконных мер), в целях получения сведений по делу </a:t>
            </a:r>
            <a:endParaRPr lang="ru-RU" altLang="ru-RU" sz="1400">
              <a:latin typeface="Arial" panose="020B0604020202020204" pitchFamily="34" charset="0"/>
            </a:endParaRPr>
          </a:p>
        </p:txBody>
      </p:sp>
      <p:sp>
        <p:nvSpPr>
          <p:cNvPr id="106501" name="Прямоугольник 6">
            <a:extLst>
              <a:ext uri="{FF2B5EF4-FFF2-40B4-BE49-F238E27FC236}">
                <a16:creationId xmlns:a16="http://schemas.microsoft.com/office/drawing/2014/main" id="{61475D10-F54F-9D48-9202-D166C146D684}"/>
              </a:ext>
            </a:extLst>
          </p:cNvPr>
          <p:cNvSpPr>
            <a:spLocks noChangeArrowheads="1"/>
          </p:cNvSpPr>
          <p:nvPr/>
        </p:nvSpPr>
        <p:spPr bwMode="auto">
          <a:xfrm>
            <a:off x="6143625" y="785813"/>
            <a:ext cx="257175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rPr>
              <a:t>использование указанных лиц в качестве субъектов клинических исследований медицинских технологий, фармакологических и лекарственных средств </a:t>
            </a:r>
            <a:endParaRPr lang="ru-RU" altLang="ru-RU" sz="1400">
              <a:latin typeface="Arial" panose="020B0604020202020204" pitchFamily="34" charset="0"/>
            </a:endParaRPr>
          </a:p>
        </p:txBody>
      </p:sp>
      <p:sp>
        <p:nvSpPr>
          <p:cNvPr id="106502" name="Прямоугольник 7">
            <a:extLst>
              <a:ext uri="{FF2B5EF4-FFF2-40B4-BE49-F238E27FC236}">
                <a16:creationId xmlns:a16="http://schemas.microsoft.com/office/drawing/2014/main" id="{A3F32F3F-EB9C-EB47-9EC9-1C1DF74246EF}"/>
              </a:ext>
            </a:extLst>
          </p:cNvPr>
          <p:cNvSpPr>
            <a:spLocks noChangeArrowheads="1"/>
          </p:cNvSpPr>
          <p:nvPr/>
        </p:nvSpPr>
        <p:spPr bwMode="auto">
          <a:xfrm>
            <a:off x="3714750" y="928688"/>
            <a:ext cx="1928813"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rPr>
              <a:t>применение методов исследования, предусматриваю-щих хирургическое вмешательство</a:t>
            </a:r>
            <a:endParaRPr lang="ru-RU" altLang="ru-RU" sz="1400">
              <a:latin typeface="Arial" panose="020B0604020202020204" pitchFamily="34" charset="0"/>
            </a:endParaRPr>
          </a:p>
        </p:txBody>
      </p:sp>
      <p:sp>
        <p:nvSpPr>
          <p:cNvPr id="106503" name="Прямоугольник 8">
            <a:extLst>
              <a:ext uri="{FF2B5EF4-FFF2-40B4-BE49-F238E27FC236}">
                <a16:creationId xmlns:a16="http://schemas.microsoft.com/office/drawing/2014/main" id="{64BFB603-869D-5648-AA65-28C43034DD70}"/>
              </a:ext>
            </a:extLst>
          </p:cNvPr>
          <p:cNvSpPr>
            <a:spLocks noChangeArrowheads="1"/>
          </p:cNvSpPr>
          <p:nvPr/>
        </p:nvSpPr>
        <p:spPr bwMode="auto">
          <a:xfrm>
            <a:off x="714375" y="5572125"/>
            <a:ext cx="7643813"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cs typeface="Arial" panose="020B0604020202020204" pitchFamily="34" charset="0"/>
              </a:rPr>
              <a:t> Судебная экспертиза, производимая в отношении лица в добровольном порядке, может быть прекращена на любой ее стадии по инициативе указанного лица.</a:t>
            </a:r>
            <a:endParaRPr lang="ru-RU" altLang="ru-RU" sz="1800">
              <a:latin typeface="Arial" panose="020B0604020202020204" pitchFamily="34" charset="0"/>
            </a:endParaRPr>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24059172-5E2A-FE4E-8BC4-2FB877461597}"/>
              </a:ext>
            </a:extLst>
          </p:cNvPr>
          <p:cNvGraphicFramePr>
            <a:graphicFrameLocks noGrp="1"/>
          </p:cNvGraphicFramePr>
          <p:nvPr>
            <p:ph idx="1"/>
          </p:nvPr>
        </p:nvGraphicFramePr>
        <p:xfrm>
          <a:off x="0" y="4500563"/>
          <a:ext cx="428625" cy="701675"/>
        </p:xfrm>
        <a:graphic>
          <a:graphicData uri="http://schemas.openxmlformats.org/drawingml/2006/table">
            <a:tbl>
              <a:tblPr firstRow="1" bandRow="1">
                <a:tableStyleId>{5C22544A-7EE6-4342-B048-85BDC9FD1C3A}</a:tableStyleId>
              </a:tblPr>
              <a:tblGrid>
                <a:gridCol w="428625">
                  <a:extLst>
                    <a:ext uri="{9D8B030D-6E8A-4147-A177-3AD203B41FA5}">
                      <a16:colId xmlns:a16="http://schemas.microsoft.com/office/drawing/2014/main" val="20000"/>
                    </a:ext>
                  </a:extLst>
                </a:gridCol>
              </a:tblGrid>
              <a:tr h="366091">
                <a:tc>
                  <a:txBody>
                    <a:bodyPr/>
                    <a:lstStyle/>
                    <a:p>
                      <a:pPr algn="just"/>
                      <a:endParaRPr lang="ru-RU" sz="1800" dirty="0">
                        <a:solidFill>
                          <a:schemeClr val="tx1"/>
                        </a:solidFill>
                      </a:endParaRPr>
                    </a:p>
                  </a:txBody>
                  <a:tcPr marL="91439" marR="91439" marT="45765" marB="45765">
                    <a:solidFill>
                      <a:schemeClr val="bg1"/>
                    </a:solidFill>
                  </a:tcPr>
                </a:tc>
                <a:extLst>
                  <a:ext uri="{0D108BD9-81ED-4DB2-BD59-A6C34878D82A}">
                    <a16:rowId xmlns:a16="http://schemas.microsoft.com/office/drawing/2014/main" val="10000"/>
                  </a:ext>
                </a:extLst>
              </a:tr>
              <a:tr h="335584">
                <a:tc>
                  <a:txBody>
                    <a:bodyPr/>
                    <a:lstStyle/>
                    <a:p>
                      <a:pPr algn="just"/>
                      <a:endParaRPr lang="ru-RU" sz="1600" b="1" i="0" kern="1200" dirty="0">
                        <a:solidFill>
                          <a:schemeClr val="dk1"/>
                        </a:solidFill>
                        <a:latin typeface="Arial" pitchFamily="34" charset="0"/>
                        <a:ea typeface="+mn-ea"/>
                        <a:cs typeface="Arial" pitchFamily="34" charset="0"/>
                      </a:endParaRPr>
                    </a:p>
                  </a:txBody>
                  <a:tcPr marL="91439" marR="91439" marT="45765" marB="45765">
                    <a:solidFill>
                      <a:schemeClr val="bg1"/>
                    </a:solidFill>
                  </a:tcPr>
                </a:tc>
                <a:extLst>
                  <a:ext uri="{0D108BD9-81ED-4DB2-BD59-A6C34878D82A}">
                    <a16:rowId xmlns:a16="http://schemas.microsoft.com/office/drawing/2014/main" val="10001"/>
                  </a:ext>
                </a:extLst>
              </a:tr>
            </a:tbl>
          </a:graphicData>
        </a:graphic>
      </p:graphicFrame>
      <p:graphicFrame>
        <p:nvGraphicFramePr>
          <p:cNvPr id="5" name="Таблица 4">
            <a:extLst>
              <a:ext uri="{FF2B5EF4-FFF2-40B4-BE49-F238E27FC236}">
                <a16:creationId xmlns:a16="http://schemas.microsoft.com/office/drawing/2014/main" id="{6552BEEB-5AA8-764E-A634-BCEDFD1EB69F}"/>
              </a:ext>
            </a:extLst>
          </p:cNvPr>
          <p:cNvGraphicFramePr>
            <a:graphicFrameLocks noGrp="1"/>
          </p:cNvGraphicFramePr>
          <p:nvPr>
            <p:extLst>
              <p:ext uri="{D42A27DB-BD31-4B8C-83A1-F6EECF244321}">
                <p14:modId xmlns:p14="http://schemas.microsoft.com/office/powerpoint/2010/main" val="3913752345"/>
              </p:ext>
            </p:extLst>
          </p:nvPr>
        </p:nvGraphicFramePr>
        <p:xfrm>
          <a:off x="1043608" y="4031305"/>
          <a:ext cx="7286625" cy="1143000"/>
        </p:xfrm>
        <a:graphic>
          <a:graphicData uri="http://schemas.openxmlformats.org/drawingml/2006/table">
            <a:tbl>
              <a:tblPr firstRow="1" bandRow="1">
                <a:tableStyleId>{5C22544A-7EE6-4342-B048-85BDC9FD1C3A}</a:tableStyleId>
              </a:tblPr>
              <a:tblGrid>
                <a:gridCol w="7286625">
                  <a:extLst>
                    <a:ext uri="{9D8B030D-6E8A-4147-A177-3AD203B41FA5}">
                      <a16:colId xmlns:a16="http://schemas.microsoft.com/office/drawing/2014/main" val="20000"/>
                    </a:ext>
                  </a:extLst>
                </a:gridCol>
              </a:tblGrid>
              <a:tr h="1143000">
                <a:tc>
                  <a:txBody>
                    <a:bodyPr/>
                    <a:lstStyle/>
                    <a:p>
                      <a:pPr algn="just"/>
                      <a:endParaRPr lang="ru-RU" sz="1800" dirty="0">
                        <a:solidFill>
                          <a:schemeClr val="tx1"/>
                        </a:solidFill>
                      </a:endParaRPr>
                    </a:p>
                  </a:txBody>
                  <a:tcPr marL="91439" marR="91439" marT="45721" marB="45721">
                    <a:solidFill>
                      <a:schemeClr val="bg1"/>
                    </a:solidFill>
                  </a:tcPr>
                </a:tc>
                <a:extLst>
                  <a:ext uri="{0D108BD9-81ED-4DB2-BD59-A6C34878D82A}">
                    <a16:rowId xmlns:a16="http://schemas.microsoft.com/office/drawing/2014/main" val="10000"/>
                  </a:ext>
                </a:extLst>
              </a:tr>
            </a:tbl>
          </a:graphicData>
        </a:graphic>
      </p:graphicFrame>
      <p:sp>
        <p:nvSpPr>
          <p:cNvPr id="108560" name="Прямоугольник 6">
            <a:extLst>
              <a:ext uri="{FF2B5EF4-FFF2-40B4-BE49-F238E27FC236}">
                <a16:creationId xmlns:a16="http://schemas.microsoft.com/office/drawing/2014/main" id="{0391B1FD-E79E-7A40-B975-8B0395A25A1E}"/>
              </a:ext>
            </a:extLst>
          </p:cNvPr>
          <p:cNvSpPr>
            <a:spLocks noChangeArrowheads="1"/>
          </p:cNvSpPr>
          <p:nvPr/>
        </p:nvSpPr>
        <p:spPr bwMode="auto">
          <a:xfrm>
            <a:off x="476148" y="685303"/>
            <a:ext cx="8072437" cy="175432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800" b="1" dirty="0">
                <a:latin typeface="Arial" panose="020B0604020202020204" pitchFamily="34" charset="0"/>
              </a:rPr>
              <a:t>Эффективность применения экспертами специальных знаний не в малой степени обусловливается систематизированным подходом, разработанным экспертной теорией и практикой к исследованию объектов, представляющих интерес для установления обстоятельств, имеющих значение для правильного разрешения уголовного, гражданского или административного дела. </a:t>
            </a:r>
          </a:p>
        </p:txBody>
      </p:sp>
      <p:sp>
        <p:nvSpPr>
          <p:cNvPr id="108561" name="Прямоугольник 7">
            <a:extLst>
              <a:ext uri="{FF2B5EF4-FFF2-40B4-BE49-F238E27FC236}">
                <a16:creationId xmlns:a16="http://schemas.microsoft.com/office/drawing/2014/main" id="{5288F6DF-396B-714B-B739-073118630316}"/>
              </a:ext>
            </a:extLst>
          </p:cNvPr>
          <p:cNvSpPr>
            <a:spLocks noChangeArrowheads="1"/>
          </p:cNvSpPr>
          <p:nvPr/>
        </p:nvSpPr>
        <p:spPr bwMode="auto">
          <a:xfrm>
            <a:off x="476148" y="2525390"/>
            <a:ext cx="8072437" cy="147732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800" b="1" dirty="0">
                <a:solidFill>
                  <a:srgbClr val="000000"/>
                </a:solidFill>
                <a:latin typeface="Arial" panose="020B0604020202020204" pitchFamily="34" charset="0"/>
                <a:cs typeface="Arial" panose="020B0604020202020204" pitchFamily="34" charset="0"/>
              </a:rPr>
              <a:t>Данный подход нашел свое выражение в разнообразных способах решения экспертных задач,  имеющих по своей форме и содержательной направленности общее познавательное начало и сформулированных  общей теорией судебной экспертизы как методика экспертного исследования.</a:t>
            </a:r>
          </a:p>
        </p:txBody>
      </p:sp>
      <p:sp>
        <p:nvSpPr>
          <p:cNvPr id="108562" name="Прямоугольник 11">
            <a:extLst>
              <a:ext uri="{FF2B5EF4-FFF2-40B4-BE49-F238E27FC236}">
                <a16:creationId xmlns:a16="http://schemas.microsoft.com/office/drawing/2014/main" id="{2534DDF0-2B0D-7640-ABFE-2B533FFC944E}"/>
              </a:ext>
            </a:extLst>
          </p:cNvPr>
          <p:cNvSpPr>
            <a:spLocks noChangeArrowheads="1"/>
          </p:cNvSpPr>
          <p:nvPr/>
        </p:nvSpPr>
        <p:spPr bwMode="auto">
          <a:xfrm>
            <a:off x="476148" y="4088479"/>
            <a:ext cx="8072437" cy="25853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800" b="1" dirty="0">
                <a:solidFill>
                  <a:srgbClr val="FFFFFF"/>
                </a:solidFill>
                <a:latin typeface="Arial" panose="020B0604020202020204" pitchFamily="34" charset="0"/>
              </a:rPr>
              <a:t> </a:t>
            </a:r>
            <a:r>
              <a:rPr lang="ru-RU" altLang="ru-RU" sz="1800" b="1" i="1" dirty="0">
                <a:latin typeface="Arial" panose="020B0604020202020204" pitchFamily="34" charset="0"/>
              </a:rPr>
              <a:t>Методика экспертного исследования </a:t>
            </a:r>
            <a:r>
              <a:rPr lang="ru-RU" altLang="ru-RU" sz="1800" b="1" dirty="0">
                <a:latin typeface="Arial" panose="020B0604020202020204" pitchFamily="34" charset="0"/>
              </a:rPr>
              <a:t>представляет собой научно-разработанную систему рекомендаций по оптимальному выбору и применению методов, приемов и технических средств для целей исследования объектов и установления фактических данных, относящихся к предмету конкретного вида судебной экспертизы. В рассматриваемом нами случае под системой понимается целенаправленность и упорядоченность использования интеллектуального и технического потенциала в процессе производства экспертизы</a:t>
            </a:r>
            <a:endParaRPr lang="ru-RU" altLang="ru-RU" sz="1800" dirty="0">
              <a:latin typeface="Arial" panose="020B0604020202020204" pitchFamily="34" charset="0"/>
            </a:endParaRPr>
          </a:p>
        </p:txBody>
      </p:sp>
      <p:sp>
        <p:nvSpPr>
          <p:cNvPr id="2" name="Прямоугольник 1">
            <a:extLst>
              <a:ext uri="{FF2B5EF4-FFF2-40B4-BE49-F238E27FC236}">
                <a16:creationId xmlns:a16="http://schemas.microsoft.com/office/drawing/2014/main" id="{5FA61F19-2406-9846-AEBC-43BB9AE81972}"/>
              </a:ext>
            </a:extLst>
          </p:cNvPr>
          <p:cNvSpPr/>
          <p:nvPr/>
        </p:nvSpPr>
        <p:spPr>
          <a:xfrm>
            <a:off x="-486308" y="160578"/>
            <a:ext cx="10116616" cy="615553"/>
          </a:xfrm>
          <a:prstGeom prst="rect">
            <a:avLst/>
          </a:prstGeom>
        </p:spPr>
        <p:txBody>
          <a:bodyPr wrap="square">
            <a:spAutoFit/>
          </a:bodyPr>
          <a:lstStyle/>
          <a:p>
            <a:pPr algn="ctr" eaLnBrk="1" hangingPunct="1"/>
            <a:r>
              <a:rPr lang="ru-RU" altLang="ru-RU" sz="1600" b="1" dirty="0">
                <a:solidFill>
                  <a:srgbClr val="000000"/>
                </a:solidFill>
                <a:cs typeface="Arial" panose="020B0604020202020204" pitchFamily="34" charset="0"/>
              </a:rPr>
              <a:t>ТЕМА 13. МЕТОДИЧЕСКИЕ ОСНОВЫ ПРОИЗВОДСТВА</a:t>
            </a:r>
            <a:r>
              <a:rPr lang="en-US" altLang="ru-RU" sz="1600" b="1" dirty="0">
                <a:solidFill>
                  <a:srgbClr val="000000"/>
                </a:solidFill>
                <a:cs typeface="Arial" panose="020B0604020202020204" pitchFamily="34" charset="0"/>
              </a:rPr>
              <a:t> </a:t>
            </a:r>
            <a:r>
              <a:rPr lang="ru-RU" altLang="ru-RU" sz="1600" b="1" dirty="0">
                <a:solidFill>
                  <a:srgbClr val="000000"/>
                </a:solidFill>
                <a:cs typeface="Arial" panose="020B0604020202020204" pitchFamily="34" charset="0"/>
              </a:rPr>
              <a:t>СУДЕБНЫХ ЭКСПЕРТИЗ </a:t>
            </a:r>
            <a:br>
              <a:rPr lang="ru-RU" altLang="ru-RU" b="1" dirty="0">
                <a:solidFill>
                  <a:srgbClr val="000000"/>
                </a:solidFill>
                <a:cs typeface="Arial" panose="020B0604020202020204" pitchFamily="34" charset="0"/>
              </a:rPr>
            </a:br>
            <a:endParaRPr lang="ru-RU" altLang="ru-RU" dirty="0">
              <a:cs typeface="Arial" panose="020B0604020202020204" pitchFamily="34" charset="0"/>
            </a:endParaRP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Прямоугольник 5">
            <a:extLst>
              <a:ext uri="{FF2B5EF4-FFF2-40B4-BE49-F238E27FC236}">
                <a16:creationId xmlns:a16="http://schemas.microsoft.com/office/drawing/2014/main" id="{6A4CBD4B-FC61-F245-9B7A-2D6A9388F736}"/>
              </a:ext>
            </a:extLst>
          </p:cNvPr>
          <p:cNvSpPr>
            <a:spLocks noChangeArrowheads="1"/>
          </p:cNvSpPr>
          <p:nvPr/>
        </p:nvSpPr>
        <p:spPr bwMode="auto">
          <a:xfrm>
            <a:off x="500063" y="285750"/>
            <a:ext cx="8215312" cy="1281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Методика по своей сути означает алгоритм действий эксперта в процессе применения специальных научных знаний для решения поставленных перед ним задач. В этом плане важное значение имеет учет иерархичности  познавательного процесса, позволяющий на основе имеющегося знания осуществлять плавный переход от цели исследования к ее результату</a:t>
            </a:r>
          </a:p>
        </p:txBody>
      </p:sp>
      <p:sp>
        <p:nvSpPr>
          <p:cNvPr id="109570" name="Прямоугольник 6">
            <a:extLst>
              <a:ext uri="{FF2B5EF4-FFF2-40B4-BE49-F238E27FC236}">
                <a16:creationId xmlns:a16="http://schemas.microsoft.com/office/drawing/2014/main" id="{1595D773-5F07-714D-B41D-BBC10B03E124}"/>
              </a:ext>
            </a:extLst>
          </p:cNvPr>
          <p:cNvSpPr>
            <a:spLocks noChangeArrowheads="1"/>
          </p:cNvSpPr>
          <p:nvPr/>
        </p:nvSpPr>
        <p:spPr bwMode="auto">
          <a:xfrm>
            <a:off x="500063" y="1571625"/>
            <a:ext cx="8215312"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solidFill>
                  <a:srgbClr val="000000"/>
                </a:solidFill>
                <a:latin typeface="Arial" panose="020B0604020202020204" pitchFamily="34" charset="0"/>
              </a:rPr>
              <a:t> В свою очередь иерархичность познавательного процесса подразумевает под собой выделение в нем стадий, обеспечивающих посредством последовательного решения подзадач достижение искомого результата</a:t>
            </a:r>
            <a:endParaRPr lang="ru-RU" altLang="ru-RU" sz="1500" b="1">
              <a:latin typeface="Arial" panose="020B0604020202020204" pitchFamily="34" charset="0"/>
            </a:endParaRPr>
          </a:p>
        </p:txBody>
      </p:sp>
      <p:sp>
        <p:nvSpPr>
          <p:cNvPr id="109571" name="Прямоугольник 8">
            <a:extLst>
              <a:ext uri="{FF2B5EF4-FFF2-40B4-BE49-F238E27FC236}">
                <a16:creationId xmlns:a16="http://schemas.microsoft.com/office/drawing/2014/main" id="{37627136-AEA9-6E4F-8B2E-FE9CBFBCDEA9}"/>
              </a:ext>
            </a:extLst>
          </p:cNvPr>
          <p:cNvSpPr>
            <a:spLocks noChangeArrowheads="1"/>
          </p:cNvSpPr>
          <p:nvPr/>
        </p:nvSpPr>
        <p:spPr bwMode="auto">
          <a:xfrm>
            <a:off x="2000250" y="5929313"/>
            <a:ext cx="53578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Заключительная</a:t>
            </a:r>
          </a:p>
          <a:p>
            <a:pPr algn="ctr" eaLnBrk="1" hangingPunct="1">
              <a:spcBef>
                <a:spcPct val="0"/>
              </a:spcBef>
              <a:buFontTx/>
              <a:buNone/>
            </a:pPr>
            <a:r>
              <a:rPr lang="ru-RU" altLang="ru-RU" sz="1600" b="1">
                <a:solidFill>
                  <a:srgbClr val="000000"/>
                </a:solidFill>
                <a:latin typeface="Arial" panose="020B0604020202020204" pitchFamily="34" charset="0"/>
              </a:rPr>
              <a:t> (стадия оформления результатов исследования)</a:t>
            </a:r>
            <a:endParaRPr lang="ru-RU" altLang="ru-RU" sz="1600" b="1">
              <a:latin typeface="Arial" panose="020B0604020202020204" pitchFamily="34" charset="0"/>
            </a:endParaRPr>
          </a:p>
        </p:txBody>
      </p:sp>
      <p:sp>
        <p:nvSpPr>
          <p:cNvPr id="109572" name="Скругленный прямоугольник 6">
            <a:extLst>
              <a:ext uri="{FF2B5EF4-FFF2-40B4-BE49-F238E27FC236}">
                <a16:creationId xmlns:a16="http://schemas.microsoft.com/office/drawing/2014/main" id="{805B23E7-87CF-D941-A326-02367D1F9D5C}"/>
              </a:ext>
            </a:extLst>
          </p:cNvPr>
          <p:cNvSpPr>
            <a:spLocks noChangeArrowheads="1"/>
          </p:cNvSpPr>
          <p:nvPr/>
        </p:nvSpPr>
        <p:spPr bwMode="auto">
          <a:xfrm>
            <a:off x="1928813" y="2500313"/>
            <a:ext cx="5643562" cy="6477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При оценке методики экспертного исследования принято выделять следующие стадии:</a:t>
            </a:r>
          </a:p>
        </p:txBody>
      </p:sp>
      <p:sp>
        <p:nvSpPr>
          <p:cNvPr id="109573" name="Прямоугольник 7">
            <a:extLst>
              <a:ext uri="{FF2B5EF4-FFF2-40B4-BE49-F238E27FC236}">
                <a16:creationId xmlns:a16="http://schemas.microsoft.com/office/drawing/2014/main" id="{FEAC56E5-673A-164F-9103-968BA5E55D2F}"/>
              </a:ext>
            </a:extLst>
          </p:cNvPr>
          <p:cNvSpPr>
            <a:spLocks noChangeArrowheads="1"/>
          </p:cNvSpPr>
          <p:nvPr/>
        </p:nvSpPr>
        <p:spPr bwMode="auto">
          <a:xfrm>
            <a:off x="3500438" y="3286125"/>
            <a:ext cx="2308225"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solidFill>
                  <a:srgbClr val="000000"/>
                </a:solidFill>
                <a:latin typeface="Arial" panose="020B0604020202020204" pitchFamily="34" charset="0"/>
              </a:rPr>
              <a:t>подготовительная </a:t>
            </a:r>
          </a:p>
        </p:txBody>
      </p:sp>
      <p:sp>
        <p:nvSpPr>
          <p:cNvPr id="109574" name="Прямоугольник 8">
            <a:extLst>
              <a:ext uri="{FF2B5EF4-FFF2-40B4-BE49-F238E27FC236}">
                <a16:creationId xmlns:a16="http://schemas.microsoft.com/office/drawing/2014/main" id="{A10FEC36-9C6C-214C-B5C4-6D6A5D478580}"/>
              </a:ext>
            </a:extLst>
          </p:cNvPr>
          <p:cNvSpPr>
            <a:spLocks noChangeArrowheads="1"/>
          </p:cNvSpPr>
          <p:nvPr/>
        </p:nvSpPr>
        <p:spPr bwMode="auto">
          <a:xfrm>
            <a:off x="2000250" y="3786188"/>
            <a:ext cx="53578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аналитическая </a:t>
            </a:r>
          </a:p>
          <a:p>
            <a:pPr algn="ctr" eaLnBrk="1" hangingPunct="1">
              <a:spcBef>
                <a:spcPct val="0"/>
              </a:spcBef>
              <a:buFontTx/>
              <a:buNone/>
            </a:pPr>
            <a:r>
              <a:rPr lang="ru-RU" altLang="ru-RU" sz="1600" b="1">
                <a:solidFill>
                  <a:srgbClr val="000000"/>
                </a:solidFill>
                <a:latin typeface="Arial" panose="020B0604020202020204" pitchFamily="34" charset="0"/>
              </a:rPr>
              <a:t>(стадия раздельного исследования объектов) </a:t>
            </a:r>
          </a:p>
        </p:txBody>
      </p:sp>
      <p:sp>
        <p:nvSpPr>
          <p:cNvPr id="109575" name="Прямоугольник 9">
            <a:extLst>
              <a:ext uri="{FF2B5EF4-FFF2-40B4-BE49-F238E27FC236}">
                <a16:creationId xmlns:a16="http://schemas.microsoft.com/office/drawing/2014/main" id="{CBAE2833-3813-9341-836A-7248272E932D}"/>
              </a:ext>
            </a:extLst>
          </p:cNvPr>
          <p:cNvSpPr>
            <a:spLocks noChangeArrowheads="1"/>
          </p:cNvSpPr>
          <p:nvPr/>
        </p:nvSpPr>
        <p:spPr bwMode="auto">
          <a:xfrm>
            <a:off x="2000250" y="4500563"/>
            <a:ext cx="53578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синтезирующая </a:t>
            </a:r>
          </a:p>
          <a:p>
            <a:pPr algn="ctr" eaLnBrk="1" hangingPunct="1">
              <a:spcBef>
                <a:spcPct val="0"/>
              </a:spcBef>
              <a:buFontTx/>
              <a:buNone/>
            </a:pPr>
            <a:r>
              <a:rPr lang="ru-RU" altLang="ru-RU" sz="1600" b="1">
                <a:solidFill>
                  <a:srgbClr val="000000"/>
                </a:solidFill>
                <a:latin typeface="Arial" panose="020B0604020202020204" pitchFamily="34" charset="0"/>
              </a:rPr>
              <a:t>(стадия сравнительного исследования объектов)</a:t>
            </a:r>
          </a:p>
        </p:txBody>
      </p:sp>
      <p:sp>
        <p:nvSpPr>
          <p:cNvPr id="109576" name="Прямоугольник 10">
            <a:extLst>
              <a:ext uri="{FF2B5EF4-FFF2-40B4-BE49-F238E27FC236}">
                <a16:creationId xmlns:a16="http://schemas.microsoft.com/office/drawing/2014/main" id="{61C6B9B8-72CA-DF4B-9377-ECACB066525F}"/>
              </a:ext>
            </a:extLst>
          </p:cNvPr>
          <p:cNvSpPr>
            <a:spLocks noChangeArrowheads="1"/>
          </p:cNvSpPr>
          <p:nvPr/>
        </p:nvSpPr>
        <p:spPr bwMode="auto">
          <a:xfrm>
            <a:off x="2000250" y="5214938"/>
            <a:ext cx="53578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выводная </a:t>
            </a:r>
          </a:p>
          <a:p>
            <a:pPr algn="ctr" eaLnBrk="1" hangingPunct="1">
              <a:spcBef>
                <a:spcPct val="0"/>
              </a:spcBef>
              <a:buFontTx/>
              <a:buNone/>
            </a:pPr>
            <a:r>
              <a:rPr lang="ru-RU" altLang="ru-RU" sz="1600" b="1">
                <a:solidFill>
                  <a:srgbClr val="000000"/>
                </a:solidFill>
                <a:latin typeface="Arial" panose="020B0604020202020204" pitchFamily="34" charset="0"/>
              </a:rPr>
              <a:t>(стадия оценки результатов исследования) </a:t>
            </a:r>
          </a:p>
        </p:txBody>
      </p:sp>
      <p:sp>
        <p:nvSpPr>
          <p:cNvPr id="12" name="Стрелка вниз 11">
            <a:extLst>
              <a:ext uri="{FF2B5EF4-FFF2-40B4-BE49-F238E27FC236}">
                <a16:creationId xmlns:a16="http://schemas.microsoft.com/office/drawing/2014/main" id="{C7EA5726-C543-E342-A09E-67D9B281EB74}"/>
              </a:ext>
            </a:extLst>
          </p:cNvPr>
          <p:cNvSpPr/>
          <p:nvPr/>
        </p:nvSpPr>
        <p:spPr>
          <a:xfrm>
            <a:off x="4429125" y="3643313"/>
            <a:ext cx="484188" cy="1428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3" name="Стрелка вниз 12">
            <a:extLst>
              <a:ext uri="{FF2B5EF4-FFF2-40B4-BE49-F238E27FC236}">
                <a16:creationId xmlns:a16="http://schemas.microsoft.com/office/drawing/2014/main" id="{23C75ACA-8C6B-1240-AE25-1CCF5CBD56C9}"/>
              </a:ext>
            </a:extLst>
          </p:cNvPr>
          <p:cNvSpPr/>
          <p:nvPr/>
        </p:nvSpPr>
        <p:spPr>
          <a:xfrm>
            <a:off x="4429125" y="4357688"/>
            <a:ext cx="484188" cy="1428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4" name="Стрелка вниз 13">
            <a:extLst>
              <a:ext uri="{FF2B5EF4-FFF2-40B4-BE49-F238E27FC236}">
                <a16:creationId xmlns:a16="http://schemas.microsoft.com/office/drawing/2014/main" id="{72D58013-FF7F-434A-A47D-D478D22C908E}"/>
              </a:ext>
            </a:extLst>
          </p:cNvPr>
          <p:cNvSpPr/>
          <p:nvPr/>
        </p:nvSpPr>
        <p:spPr>
          <a:xfrm>
            <a:off x="4429125" y="5072063"/>
            <a:ext cx="484188" cy="1428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5" name="Стрелка вниз 14">
            <a:extLst>
              <a:ext uri="{FF2B5EF4-FFF2-40B4-BE49-F238E27FC236}">
                <a16:creationId xmlns:a16="http://schemas.microsoft.com/office/drawing/2014/main" id="{45EEB159-CF4C-D740-96C4-B1B45079A3DC}"/>
              </a:ext>
            </a:extLst>
          </p:cNvPr>
          <p:cNvSpPr/>
          <p:nvPr/>
        </p:nvSpPr>
        <p:spPr>
          <a:xfrm>
            <a:off x="4429125" y="5786438"/>
            <a:ext cx="484188" cy="1428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a:extLst>
              <a:ext uri="{FF2B5EF4-FFF2-40B4-BE49-F238E27FC236}">
                <a16:creationId xmlns:a16="http://schemas.microsoft.com/office/drawing/2014/main" id="{BFBBDF82-00C1-1C48-BFA3-81D980932161}"/>
              </a:ext>
            </a:extLst>
          </p:cNvPr>
          <p:cNvGraphicFramePr>
            <a:graphicFrameLocks noGrp="1"/>
          </p:cNvGraphicFramePr>
          <p:nvPr>
            <p:ph idx="4294967295"/>
          </p:nvPr>
        </p:nvGraphicFramePr>
        <p:xfrm>
          <a:off x="7858125" y="3752850"/>
          <a:ext cx="785813" cy="701675"/>
        </p:xfrm>
        <a:graphic>
          <a:graphicData uri="http://schemas.openxmlformats.org/drawingml/2006/table">
            <a:tbl>
              <a:tblPr firstRow="1" bandRow="1">
                <a:tableStyleId>{5C22544A-7EE6-4342-B048-85BDC9FD1C3A}</a:tableStyleId>
              </a:tblPr>
              <a:tblGrid>
                <a:gridCol w="785813">
                  <a:extLst>
                    <a:ext uri="{9D8B030D-6E8A-4147-A177-3AD203B41FA5}">
                      <a16:colId xmlns:a16="http://schemas.microsoft.com/office/drawing/2014/main" val="20000"/>
                    </a:ext>
                  </a:extLst>
                </a:gridCol>
              </a:tblGrid>
              <a:tr h="366091">
                <a:tc>
                  <a:txBody>
                    <a:bodyPr/>
                    <a:lstStyle/>
                    <a:p>
                      <a:pPr algn="just"/>
                      <a:endParaRPr lang="ru-RU" sz="1800" dirty="0">
                        <a:solidFill>
                          <a:schemeClr val="tx1"/>
                        </a:solidFill>
                      </a:endParaRPr>
                    </a:p>
                  </a:txBody>
                  <a:tcPr marL="91445" marR="91445" marT="45764" marB="45764">
                    <a:solidFill>
                      <a:schemeClr val="bg1"/>
                    </a:solidFill>
                  </a:tcPr>
                </a:tc>
                <a:extLst>
                  <a:ext uri="{0D108BD9-81ED-4DB2-BD59-A6C34878D82A}">
                    <a16:rowId xmlns:a16="http://schemas.microsoft.com/office/drawing/2014/main" val="10000"/>
                  </a:ext>
                </a:extLst>
              </a:tr>
              <a:tr h="335584">
                <a:tc>
                  <a:txBody>
                    <a:bodyPr/>
                    <a:lstStyle/>
                    <a:p>
                      <a:endParaRPr lang="ru-RU" sz="1600" b="1" dirty="0"/>
                    </a:p>
                  </a:txBody>
                  <a:tcPr marL="91445" marR="91445" marT="45764" marB="45764">
                    <a:solidFill>
                      <a:schemeClr val="bg1"/>
                    </a:solidFill>
                  </a:tcPr>
                </a:tc>
                <a:extLst>
                  <a:ext uri="{0D108BD9-81ED-4DB2-BD59-A6C34878D82A}">
                    <a16:rowId xmlns:a16="http://schemas.microsoft.com/office/drawing/2014/main" val="10001"/>
                  </a:ext>
                </a:extLst>
              </a:tr>
            </a:tbl>
          </a:graphicData>
        </a:graphic>
      </p:graphicFrame>
      <p:sp>
        <p:nvSpPr>
          <p:cNvPr id="110601" name="Прямоугольник 6">
            <a:extLst>
              <a:ext uri="{FF2B5EF4-FFF2-40B4-BE49-F238E27FC236}">
                <a16:creationId xmlns:a16="http://schemas.microsoft.com/office/drawing/2014/main" id="{B7E15896-50C5-BB40-B7D0-CFD18443F24D}"/>
              </a:ext>
            </a:extLst>
          </p:cNvPr>
          <p:cNvSpPr>
            <a:spLocks noChangeArrowheads="1"/>
          </p:cNvSpPr>
          <p:nvPr/>
        </p:nvSpPr>
        <p:spPr bwMode="auto">
          <a:xfrm>
            <a:off x="714375" y="3714750"/>
            <a:ext cx="77866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latin typeface="Arial" panose="020B0604020202020204" pitchFamily="34" charset="0"/>
              </a:rPr>
              <a:t>Убедившись в наличии всех необходимых для исследования исходных данных, их достаточности, легитимности получения и пригодности, эксперт уясняет сущность выносимых на экспертизу вопросов с точки зрения правомочности и правильности их постановки. Параллельно решается вопрос о компетентности эксперта в их разрешении и наличии соответствующей методики и материально-технической базы для проведения предстоящего исследования.</a:t>
            </a:r>
          </a:p>
        </p:txBody>
      </p:sp>
      <p:sp>
        <p:nvSpPr>
          <p:cNvPr id="110602" name="Прямоугольник 7">
            <a:extLst>
              <a:ext uri="{FF2B5EF4-FFF2-40B4-BE49-F238E27FC236}">
                <a16:creationId xmlns:a16="http://schemas.microsoft.com/office/drawing/2014/main" id="{A89447B1-E2F7-354C-AA95-22AB045FBE91}"/>
              </a:ext>
            </a:extLst>
          </p:cNvPr>
          <p:cNvSpPr>
            <a:spLocks noChangeArrowheads="1"/>
          </p:cNvSpPr>
          <p:nvPr/>
        </p:nvSpPr>
        <p:spPr bwMode="auto">
          <a:xfrm>
            <a:off x="214313" y="5143500"/>
            <a:ext cx="85725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000000"/>
                </a:solidFill>
                <a:latin typeface="Arial" panose="020B0604020202020204" pitchFamily="34" charset="0"/>
              </a:rPr>
              <a:t> В случае если до проведения исследования эксперт убеждается в том, что: </a:t>
            </a:r>
          </a:p>
          <a:p>
            <a:pPr eaLnBrk="1" hangingPunct="1">
              <a:spcBef>
                <a:spcPct val="0"/>
              </a:spcBef>
              <a:buFont typeface="Wingdings" pitchFamily="2" charset="2"/>
              <a:buChar char="q"/>
            </a:pPr>
            <a:r>
              <a:rPr lang="ru-RU" altLang="ru-RU" sz="1400" b="1">
                <a:solidFill>
                  <a:srgbClr val="000000"/>
                </a:solidFill>
                <a:latin typeface="Arial" panose="020B0604020202020204" pitchFamily="34" charset="0"/>
              </a:rPr>
              <a:t> поставленные перед ним вопросы выходят за пределы его специальных знаний; </a:t>
            </a:r>
          </a:p>
          <a:p>
            <a:pPr eaLnBrk="1" hangingPunct="1">
              <a:spcBef>
                <a:spcPct val="0"/>
              </a:spcBef>
              <a:buFont typeface="Wingdings" pitchFamily="2" charset="2"/>
              <a:buChar char="q"/>
            </a:pPr>
            <a:r>
              <a:rPr lang="ru-RU" altLang="ru-RU" sz="1400" b="1">
                <a:solidFill>
                  <a:srgbClr val="000000"/>
                </a:solidFill>
                <a:latin typeface="Arial" panose="020B0604020202020204" pitchFamily="34" charset="0"/>
              </a:rPr>
              <a:t> представленные материалы непригодны или недостаточны для дачи заключения и не могут быть дополнены; </a:t>
            </a:r>
          </a:p>
          <a:p>
            <a:pPr eaLnBrk="1" hangingPunct="1">
              <a:spcBef>
                <a:spcPct val="0"/>
              </a:spcBef>
              <a:buFont typeface="Wingdings" pitchFamily="2" charset="2"/>
              <a:buChar char="q"/>
            </a:pPr>
            <a:r>
              <a:rPr lang="ru-RU" altLang="ru-RU" sz="1400" b="1">
                <a:solidFill>
                  <a:srgbClr val="000000"/>
                </a:solidFill>
                <a:latin typeface="Arial" panose="020B0604020202020204" pitchFamily="34" charset="0"/>
              </a:rPr>
              <a:t> состояние науки и экспертной практики не позволяет ответить на поставленные вопросы,</a:t>
            </a:r>
          </a:p>
          <a:p>
            <a:pPr algn="ctr" eaLnBrk="1" hangingPunct="1">
              <a:spcBef>
                <a:spcPct val="0"/>
              </a:spcBef>
              <a:buFont typeface="Wingdings" pitchFamily="2" charset="2"/>
              <a:buNone/>
            </a:pPr>
            <a:r>
              <a:rPr lang="ru-RU" altLang="ru-RU" sz="1400" b="1">
                <a:solidFill>
                  <a:srgbClr val="000000"/>
                </a:solidFill>
                <a:latin typeface="Arial" panose="020B0604020202020204" pitchFamily="34" charset="0"/>
              </a:rPr>
              <a:t>он составляет мотивированное сообщение о невозможности дать заключение и направляет его лицу, назначившему экспертизу.</a:t>
            </a:r>
            <a:endParaRPr lang="ru-RU" altLang="ru-RU" sz="1400" b="1">
              <a:latin typeface="Arial" panose="020B0604020202020204" pitchFamily="34" charset="0"/>
            </a:endParaRPr>
          </a:p>
        </p:txBody>
      </p:sp>
      <p:sp>
        <p:nvSpPr>
          <p:cNvPr id="110603" name="Прямоугольник 9">
            <a:extLst>
              <a:ext uri="{FF2B5EF4-FFF2-40B4-BE49-F238E27FC236}">
                <a16:creationId xmlns:a16="http://schemas.microsoft.com/office/drawing/2014/main" id="{22EA205E-859A-0847-B1DB-213DAA4DE89D}"/>
              </a:ext>
            </a:extLst>
          </p:cNvPr>
          <p:cNvSpPr>
            <a:spLocks noChangeArrowheads="1"/>
          </p:cNvSpPr>
          <p:nvPr/>
        </p:nvSpPr>
        <p:spPr bwMode="auto">
          <a:xfrm>
            <a:off x="1214438" y="3071813"/>
            <a:ext cx="71437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выбор конкретной методики и, соответственно, методов и научно-технических средств исследования</a:t>
            </a:r>
          </a:p>
        </p:txBody>
      </p:sp>
      <p:sp>
        <p:nvSpPr>
          <p:cNvPr id="110604" name="Скругленный прямоугольник 6">
            <a:extLst>
              <a:ext uri="{FF2B5EF4-FFF2-40B4-BE49-F238E27FC236}">
                <a16:creationId xmlns:a16="http://schemas.microsoft.com/office/drawing/2014/main" id="{70EF3802-1C7D-CD47-A63B-D9309664B9DF}"/>
              </a:ext>
            </a:extLst>
          </p:cNvPr>
          <p:cNvSpPr>
            <a:spLocks noChangeArrowheads="1"/>
          </p:cNvSpPr>
          <p:nvPr/>
        </p:nvSpPr>
        <p:spPr bwMode="auto">
          <a:xfrm>
            <a:off x="2786063" y="214313"/>
            <a:ext cx="3571875" cy="3746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i="1">
                <a:solidFill>
                  <a:srgbClr val="000000"/>
                </a:solidFill>
                <a:latin typeface="Arial" panose="020B0604020202020204" pitchFamily="34" charset="0"/>
              </a:rPr>
              <a:t>Подготовительная стадия </a:t>
            </a:r>
          </a:p>
        </p:txBody>
      </p:sp>
      <p:sp>
        <p:nvSpPr>
          <p:cNvPr id="110605" name="Прямоугольник 7">
            <a:extLst>
              <a:ext uri="{FF2B5EF4-FFF2-40B4-BE49-F238E27FC236}">
                <a16:creationId xmlns:a16="http://schemas.microsoft.com/office/drawing/2014/main" id="{FEC45213-2F95-0247-93F5-AC4814C904F7}"/>
              </a:ext>
            </a:extLst>
          </p:cNvPr>
          <p:cNvSpPr>
            <a:spLocks noChangeArrowheads="1"/>
          </p:cNvSpPr>
          <p:nvPr/>
        </p:nvSpPr>
        <p:spPr bwMode="auto">
          <a:xfrm>
            <a:off x="500063" y="714375"/>
            <a:ext cx="792956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i="1">
                <a:solidFill>
                  <a:srgbClr val="000000"/>
                </a:solidFill>
                <a:latin typeface="Arial" panose="020B0604020202020204" pitchFamily="34" charset="0"/>
              </a:rPr>
              <a:t>включает в себя прежде всего ознакомление эксперта с материалами дела, присланными на экспертизу, которое позволяет осуществить: </a:t>
            </a:r>
            <a:endParaRPr lang="ru-RU" altLang="ru-RU" sz="1800" i="1">
              <a:latin typeface="Arial" panose="020B0604020202020204" pitchFamily="34" charset="0"/>
            </a:endParaRPr>
          </a:p>
        </p:txBody>
      </p:sp>
      <p:sp>
        <p:nvSpPr>
          <p:cNvPr id="110606" name="Прямоугольник 8">
            <a:extLst>
              <a:ext uri="{FF2B5EF4-FFF2-40B4-BE49-F238E27FC236}">
                <a16:creationId xmlns:a16="http://schemas.microsoft.com/office/drawing/2014/main" id="{6EB4572C-D4C2-324E-9238-21CCBD8F95FE}"/>
              </a:ext>
            </a:extLst>
          </p:cNvPr>
          <p:cNvSpPr>
            <a:spLocks noChangeArrowheads="1"/>
          </p:cNvSpPr>
          <p:nvPr/>
        </p:nvSpPr>
        <p:spPr bwMode="auto">
          <a:xfrm>
            <a:off x="3000375" y="1357313"/>
            <a:ext cx="2928938"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анализ исходных данных</a:t>
            </a:r>
            <a:endParaRPr lang="ru-RU" altLang="ru-RU" sz="1800">
              <a:latin typeface="Arial" panose="020B0604020202020204" pitchFamily="34" charset="0"/>
            </a:endParaRPr>
          </a:p>
        </p:txBody>
      </p:sp>
      <p:sp>
        <p:nvSpPr>
          <p:cNvPr id="110607" name="Прямоугольник 9">
            <a:extLst>
              <a:ext uri="{FF2B5EF4-FFF2-40B4-BE49-F238E27FC236}">
                <a16:creationId xmlns:a16="http://schemas.microsoft.com/office/drawing/2014/main" id="{69EDDFEF-A3D1-3C4D-9065-7B4FD1BA2B7D}"/>
              </a:ext>
            </a:extLst>
          </p:cNvPr>
          <p:cNvSpPr>
            <a:spLocks noChangeArrowheads="1"/>
          </p:cNvSpPr>
          <p:nvPr/>
        </p:nvSpPr>
        <p:spPr bwMode="auto">
          <a:xfrm>
            <a:off x="785813" y="2214563"/>
            <a:ext cx="6643687"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уяснение сущности подлежащих разрешению вопросов</a:t>
            </a:r>
            <a:endParaRPr lang="ru-RU" altLang="ru-RU" sz="1800">
              <a:latin typeface="Arial" panose="020B0604020202020204" pitchFamily="34" charset="0"/>
            </a:endParaRPr>
          </a:p>
        </p:txBody>
      </p:sp>
      <p:sp>
        <p:nvSpPr>
          <p:cNvPr id="110608" name="Прямоугольник 10">
            <a:extLst>
              <a:ext uri="{FF2B5EF4-FFF2-40B4-BE49-F238E27FC236}">
                <a16:creationId xmlns:a16="http://schemas.microsoft.com/office/drawing/2014/main" id="{11B89ADC-4DB5-1344-B89F-A3BA4A3F99E6}"/>
              </a:ext>
            </a:extLst>
          </p:cNvPr>
          <p:cNvSpPr>
            <a:spLocks noChangeArrowheads="1"/>
          </p:cNvSpPr>
          <p:nvPr/>
        </p:nvSpPr>
        <p:spPr bwMode="auto">
          <a:xfrm>
            <a:off x="2214563" y="2643188"/>
            <a:ext cx="4357687"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конкретизацию цели исследования</a:t>
            </a:r>
            <a:endParaRPr lang="ru-RU" altLang="ru-RU" sz="1800">
              <a:latin typeface="Arial" panose="020B0604020202020204" pitchFamily="34" charset="0"/>
            </a:endParaRPr>
          </a:p>
        </p:txBody>
      </p:sp>
      <p:sp>
        <p:nvSpPr>
          <p:cNvPr id="110609" name="Прямоугольник 12">
            <a:extLst>
              <a:ext uri="{FF2B5EF4-FFF2-40B4-BE49-F238E27FC236}">
                <a16:creationId xmlns:a16="http://schemas.microsoft.com/office/drawing/2014/main" id="{4D4FEB73-9D6A-F642-A128-F6D29FC6AC88}"/>
              </a:ext>
            </a:extLst>
          </p:cNvPr>
          <p:cNvSpPr>
            <a:spLocks noChangeArrowheads="1"/>
          </p:cNvSpPr>
          <p:nvPr/>
        </p:nvSpPr>
        <p:spPr bwMode="auto">
          <a:xfrm>
            <a:off x="1928813" y="1785938"/>
            <a:ext cx="5214937"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общий осмотр и оценку объектов исследования </a:t>
            </a:r>
            <a:endParaRPr lang="ru-RU" altLang="ru-RU" sz="1600">
              <a:latin typeface="Arial" panose="020B0604020202020204" pitchFamily="34" charset="0"/>
            </a:endParaRPr>
          </a:p>
        </p:txBody>
      </p:sp>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Прямоугольник 8">
            <a:extLst>
              <a:ext uri="{FF2B5EF4-FFF2-40B4-BE49-F238E27FC236}">
                <a16:creationId xmlns:a16="http://schemas.microsoft.com/office/drawing/2014/main" id="{A996E581-D4A1-BB41-86B8-FBFF03FDA1D6}"/>
              </a:ext>
            </a:extLst>
          </p:cNvPr>
          <p:cNvSpPr>
            <a:spLocks noChangeArrowheads="1"/>
          </p:cNvSpPr>
          <p:nvPr/>
        </p:nvSpPr>
        <p:spPr bwMode="auto">
          <a:xfrm>
            <a:off x="285750" y="642938"/>
            <a:ext cx="8429625"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подразумевает своей целью раздельное исследование объектов, </a:t>
            </a:r>
          </a:p>
          <a:p>
            <a:pPr algn="ctr" eaLnBrk="1" hangingPunct="1">
              <a:spcBef>
                <a:spcPct val="0"/>
              </a:spcBef>
              <a:buFontTx/>
              <a:buNone/>
            </a:pPr>
            <a:r>
              <a:rPr lang="ru-RU" altLang="ru-RU" sz="1600" b="1">
                <a:latin typeface="Arial" panose="020B0604020202020204" pitchFamily="34" charset="0"/>
              </a:rPr>
              <a:t>предполагающее наличие определенных этапов на пути индивидуализации конкретного объекта.</a:t>
            </a:r>
          </a:p>
          <a:p>
            <a:pPr algn="ctr" eaLnBrk="1" hangingPunct="1">
              <a:spcBef>
                <a:spcPct val="0"/>
              </a:spcBef>
              <a:buFontTx/>
              <a:buNone/>
            </a:pPr>
            <a:r>
              <a:rPr lang="ru-RU" altLang="ru-RU" sz="1600" b="1">
                <a:latin typeface="Arial" panose="020B0604020202020204" pitchFamily="34" charset="0"/>
              </a:rPr>
              <a:t> К примеру, необходимыми этапами, конкретизирующими идентификационный процесс, является решение диагностических и классификационных подзадач, обеспечивающих последовательный переход от информации более общего порядка, извлекаемой в процессе распознавания признаков объекта, к информации, свидетельствующей о наличии между ними общей групповой принадлежности.</a:t>
            </a:r>
            <a:endParaRPr lang="ru-RU" altLang="ru-RU" sz="1600">
              <a:latin typeface="Arial" panose="020B0604020202020204" pitchFamily="34" charset="0"/>
            </a:endParaRPr>
          </a:p>
        </p:txBody>
      </p:sp>
      <p:sp>
        <p:nvSpPr>
          <p:cNvPr id="111618" name="Скругленный прямоугольник 2">
            <a:extLst>
              <a:ext uri="{FF2B5EF4-FFF2-40B4-BE49-F238E27FC236}">
                <a16:creationId xmlns:a16="http://schemas.microsoft.com/office/drawing/2014/main" id="{D59C7C99-D96E-1046-AF3F-B1C9EB556063}"/>
              </a:ext>
            </a:extLst>
          </p:cNvPr>
          <p:cNvSpPr>
            <a:spLocks noChangeArrowheads="1"/>
          </p:cNvSpPr>
          <p:nvPr/>
        </p:nvSpPr>
        <p:spPr bwMode="auto">
          <a:xfrm>
            <a:off x="3071813" y="142875"/>
            <a:ext cx="3000375" cy="3746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i="1">
                <a:solidFill>
                  <a:srgbClr val="000000"/>
                </a:solidFill>
                <a:latin typeface="Arial" panose="020B0604020202020204" pitchFamily="34" charset="0"/>
              </a:rPr>
              <a:t>Аналитическая стадия </a:t>
            </a:r>
          </a:p>
        </p:txBody>
      </p:sp>
      <p:sp>
        <p:nvSpPr>
          <p:cNvPr id="111619" name="Прямоугольник 5">
            <a:extLst>
              <a:ext uri="{FF2B5EF4-FFF2-40B4-BE49-F238E27FC236}">
                <a16:creationId xmlns:a16="http://schemas.microsoft.com/office/drawing/2014/main" id="{96A0168C-325A-1C41-800D-80E485CBBBB3}"/>
              </a:ext>
            </a:extLst>
          </p:cNvPr>
          <p:cNvSpPr>
            <a:spLocks noChangeArrowheads="1"/>
          </p:cNvSpPr>
          <p:nvPr/>
        </p:nvSpPr>
        <p:spPr bwMode="auto">
          <a:xfrm>
            <a:off x="1857375" y="5572125"/>
            <a:ext cx="5357813"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установления индивидуальной совокупности свойств и признаков для каждого объекта</a:t>
            </a:r>
            <a:endParaRPr lang="ru-RU" altLang="ru-RU" sz="1800">
              <a:latin typeface="Arial" panose="020B0604020202020204" pitchFamily="34" charset="0"/>
            </a:endParaRPr>
          </a:p>
        </p:txBody>
      </p:sp>
      <p:sp>
        <p:nvSpPr>
          <p:cNvPr id="111620" name="Скругленный прямоугольник 4">
            <a:extLst>
              <a:ext uri="{FF2B5EF4-FFF2-40B4-BE49-F238E27FC236}">
                <a16:creationId xmlns:a16="http://schemas.microsoft.com/office/drawing/2014/main" id="{7A98BAB9-F041-194E-BC2D-14DD489AD4CE}"/>
              </a:ext>
            </a:extLst>
          </p:cNvPr>
          <p:cNvSpPr>
            <a:spLocks noChangeArrowheads="1"/>
          </p:cNvSpPr>
          <p:nvPr/>
        </p:nvSpPr>
        <p:spPr bwMode="auto">
          <a:xfrm>
            <a:off x="2714625" y="3143250"/>
            <a:ext cx="3929063" cy="71437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Раздельное исследование осуществляется посредством</a:t>
            </a:r>
            <a:endParaRPr lang="ru-RU" altLang="ru-RU" sz="1800">
              <a:latin typeface="Arial" panose="020B0604020202020204" pitchFamily="34" charset="0"/>
            </a:endParaRPr>
          </a:p>
        </p:txBody>
      </p:sp>
      <p:sp>
        <p:nvSpPr>
          <p:cNvPr id="111621" name="Прямоугольник 5">
            <a:extLst>
              <a:ext uri="{FF2B5EF4-FFF2-40B4-BE49-F238E27FC236}">
                <a16:creationId xmlns:a16="http://schemas.microsoft.com/office/drawing/2014/main" id="{80047D58-9BDF-7749-A6F2-DEEA2B80EF88}"/>
              </a:ext>
            </a:extLst>
          </p:cNvPr>
          <p:cNvSpPr>
            <a:spLocks noChangeArrowheads="1"/>
          </p:cNvSpPr>
          <p:nvPr/>
        </p:nvSpPr>
        <p:spPr bwMode="auto">
          <a:xfrm>
            <a:off x="1857375" y="4000500"/>
            <a:ext cx="537845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выявления и систематизации устойчивых свойств и признаков объектов</a:t>
            </a:r>
          </a:p>
        </p:txBody>
      </p:sp>
      <p:sp>
        <p:nvSpPr>
          <p:cNvPr id="111622" name="Прямоугольник 6">
            <a:extLst>
              <a:ext uri="{FF2B5EF4-FFF2-40B4-BE49-F238E27FC236}">
                <a16:creationId xmlns:a16="http://schemas.microsoft.com/office/drawing/2014/main" id="{688A1D5E-AD08-C94D-BEA5-35D924FB47AB}"/>
              </a:ext>
            </a:extLst>
          </p:cNvPr>
          <p:cNvSpPr>
            <a:spLocks noChangeArrowheads="1"/>
          </p:cNvSpPr>
          <p:nvPr/>
        </p:nvSpPr>
        <p:spPr bwMode="auto">
          <a:xfrm>
            <a:off x="1857375" y="4786313"/>
            <a:ext cx="535781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выявления и систематизации неповторимых свойств и признаков объектов;</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5">
            <a:extLst>
              <a:ext uri="{FF2B5EF4-FFF2-40B4-BE49-F238E27FC236}">
                <a16:creationId xmlns:a16="http://schemas.microsoft.com/office/drawing/2014/main" id="{C3C201CA-B210-0E40-B311-67BE0BD08637}"/>
              </a:ext>
            </a:extLst>
          </p:cNvPr>
          <p:cNvSpPr>
            <a:spLocks noChangeArrowheads="1"/>
          </p:cNvSpPr>
          <p:nvPr/>
        </p:nvSpPr>
        <p:spPr bwMode="auto">
          <a:xfrm>
            <a:off x="357188" y="571500"/>
            <a:ext cx="8429625"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Понятие задачи экспертизы близко, сходно с понятием вопроса, поставленного перед экспертом: первое есть научное определение, которое может быть выражено множеством разнообразных формулировок; по конкретной экспертизе оно реализуется посредством ряда вопросов </a:t>
            </a:r>
          </a:p>
        </p:txBody>
      </p:sp>
      <p:sp>
        <p:nvSpPr>
          <p:cNvPr id="25602" name="Скругленный прямоугольник 6">
            <a:extLst>
              <a:ext uri="{FF2B5EF4-FFF2-40B4-BE49-F238E27FC236}">
                <a16:creationId xmlns:a16="http://schemas.microsoft.com/office/drawing/2014/main" id="{2F200CF5-B5E3-CD4F-BE0D-F3716C811E66}"/>
              </a:ext>
            </a:extLst>
          </p:cNvPr>
          <p:cNvSpPr>
            <a:spLocks noChangeArrowheads="1"/>
          </p:cNvSpPr>
          <p:nvPr/>
        </p:nvSpPr>
        <p:spPr bwMode="auto">
          <a:xfrm>
            <a:off x="285750" y="2000250"/>
            <a:ext cx="8572500" cy="1192213"/>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600" b="1">
                <a:latin typeface="Arial" panose="020B0604020202020204" pitchFamily="34" charset="0"/>
              </a:rPr>
              <a:t>Понимание задачи судебной экспертизы как цели, заданной в определенных условиях и достигаемой разработанными в науке способами, отражает ее методологическую сущность и позволяет конкретизировать ее структурные элементы, а именно</a:t>
            </a:r>
            <a:r>
              <a:rPr lang="ru-RU" altLang="ru-RU" sz="1600" b="1" i="1">
                <a:latin typeface="Arial" panose="020B0604020202020204" pitchFamily="34" charset="0"/>
              </a:rPr>
              <a:t>:</a:t>
            </a:r>
            <a:endParaRPr lang="ru-RU" altLang="ru-RU" sz="1600" i="1">
              <a:latin typeface="Arial" panose="020B0604020202020204" pitchFamily="34" charset="0"/>
            </a:endParaRPr>
          </a:p>
        </p:txBody>
      </p:sp>
      <p:sp>
        <p:nvSpPr>
          <p:cNvPr id="4" name="Прямоугольник 3">
            <a:extLst>
              <a:ext uri="{FF2B5EF4-FFF2-40B4-BE49-F238E27FC236}">
                <a16:creationId xmlns:a16="http://schemas.microsoft.com/office/drawing/2014/main" id="{163DAE9B-D140-4A46-AFB3-4125793C5FE5}"/>
              </a:ext>
            </a:extLst>
          </p:cNvPr>
          <p:cNvSpPr/>
          <p:nvPr/>
        </p:nvSpPr>
        <p:spPr>
          <a:xfrm>
            <a:off x="357188" y="3571875"/>
            <a:ext cx="3429000" cy="64611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ru-RU" b="1" i="1" dirty="0">
                <a:solidFill>
                  <a:prstClr val="black"/>
                </a:solidFill>
              </a:rPr>
              <a:t>условия, обеспечивающие ее решение</a:t>
            </a:r>
            <a:r>
              <a:rPr lang="ru-RU" i="1" dirty="0">
                <a:solidFill>
                  <a:prstClr val="black"/>
                </a:solidFill>
              </a:rPr>
              <a:t> (</a:t>
            </a:r>
            <a:r>
              <a:rPr lang="ru-RU" b="1" i="1" dirty="0">
                <a:solidFill>
                  <a:prstClr val="black"/>
                </a:solidFill>
              </a:rPr>
              <a:t>исходные данные)</a:t>
            </a:r>
            <a:endParaRPr lang="ru-RU" dirty="0"/>
          </a:p>
        </p:txBody>
      </p:sp>
      <p:sp>
        <p:nvSpPr>
          <p:cNvPr id="5" name="Прямоугольник 4">
            <a:extLst>
              <a:ext uri="{FF2B5EF4-FFF2-40B4-BE49-F238E27FC236}">
                <a16:creationId xmlns:a16="http://schemas.microsoft.com/office/drawing/2014/main" id="{7508186C-0967-E946-91FA-00C9FB0C6FB6}"/>
              </a:ext>
            </a:extLst>
          </p:cNvPr>
          <p:cNvSpPr/>
          <p:nvPr/>
        </p:nvSpPr>
        <p:spPr>
          <a:xfrm>
            <a:off x="4214813" y="3571875"/>
            <a:ext cx="4643437" cy="64611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ru-RU" b="1" i="1" dirty="0">
                <a:solidFill>
                  <a:schemeClr val="tx1"/>
                </a:solidFill>
              </a:rPr>
              <a:t>научно разработанные приемы, средства и методы экспертного познания</a:t>
            </a:r>
            <a:r>
              <a:rPr lang="ru-RU" i="1" dirty="0">
                <a:solidFill>
                  <a:schemeClr val="tx1"/>
                </a:solidFill>
              </a:rPr>
              <a:t> </a:t>
            </a:r>
            <a:endParaRPr lang="ru-RU" b="1" i="1" dirty="0">
              <a:solidFill>
                <a:schemeClr val="tx1"/>
              </a:solidFill>
            </a:endParaRPr>
          </a:p>
        </p:txBody>
      </p:sp>
      <p:cxnSp>
        <p:nvCxnSpPr>
          <p:cNvPr id="10" name="Прямая соединительная линия 9">
            <a:extLst>
              <a:ext uri="{FF2B5EF4-FFF2-40B4-BE49-F238E27FC236}">
                <a16:creationId xmlns:a16="http://schemas.microsoft.com/office/drawing/2014/main" id="{3FA3AFC0-2FF9-6645-86F6-27AD4E212372}"/>
              </a:ext>
            </a:extLst>
          </p:cNvPr>
          <p:cNvCxnSpPr>
            <a:stCxn id="25602" idx="2"/>
            <a:endCxn id="4" idx="0"/>
          </p:cNvCxnSpPr>
          <p:nvPr/>
        </p:nvCxnSpPr>
        <p:spPr>
          <a:xfrm rot="5400000">
            <a:off x="3132138" y="2132013"/>
            <a:ext cx="379412" cy="2500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8B861965-C457-8849-8326-6832A46A2B9A}"/>
              </a:ext>
            </a:extLst>
          </p:cNvPr>
          <p:cNvCxnSpPr>
            <a:stCxn id="25602" idx="2"/>
            <a:endCxn id="5" idx="0"/>
          </p:cNvCxnSpPr>
          <p:nvPr/>
        </p:nvCxnSpPr>
        <p:spPr>
          <a:xfrm rot="16200000" flipH="1">
            <a:off x="5364957" y="2399506"/>
            <a:ext cx="379412" cy="1965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Блок-схема: альтернативный процесс 12">
            <a:extLst>
              <a:ext uri="{FF2B5EF4-FFF2-40B4-BE49-F238E27FC236}">
                <a16:creationId xmlns:a16="http://schemas.microsoft.com/office/drawing/2014/main" id="{32B204FB-2973-7C43-B858-6A77AECEEEFD}"/>
              </a:ext>
            </a:extLst>
          </p:cNvPr>
          <p:cNvSpPr/>
          <p:nvPr/>
        </p:nvSpPr>
        <p:spPr>
          <a:xfrm>
            <a:off x="2357437" y="4441032"/>
            <a:ext cx="4429125" cy="407987"/>
          </a:xfrm>
          <a:prstGeom prst="flowChartAlternateProcess">
            <a:avLst/>
          </a:prstGeom>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ru-RU" b="1" i="1" dirty="0">
                <a:solidFill>
                  <a:schemeClr val="tx1"/>
                </a:solidFill>
              </a:rPr>
              <a:t>Экспертные задачи подразделяются на: </a:t>
            </a:r>
            <a:endParaRPr lang="ru-RU" i="1" dirty="0">
              <a:solidFill>
                <a:schemeClr val="tx1"/>
              </a:solidFill>
            </a:endParaRPr>
          </a:p>
        </p:txBody>
      </p:sp>
      <p:sp>
        <p:nvSpPr>
          <p:cNvPr id="14" name="Прямоугольник 13">
            <a:extLst>
              <a:ext uri="{FF2B5EF4-FFF2-40B4-BE49-F238E27FC236}">
                <a16:creationId xmlns:a16="http://schemas.microsoft.com/office/drawing/2014/main" id="{96888370-B7D0-2446-824B-B1E4051A58E4}"/>
              </a:ext>
            </a:extLst>
          </p:cNvPr>
          <p:cNvSpPr/>
          <p:nvPr/>
        </p:nvSpPr>
        <p:spPr>
          <a:xfrm>
            <a:off x="428625" y="5072063"/>
            <a:ext cx="3429000" cy="120015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ru-RU" b="1" i="1" dirty="0">
                <a:solidFill>
                  <a:schemeClr val="tx1"/>
                </a:solidFill>
              </a:rPr>
              <a:t>задачи рода (вида) экспертизы – </a:t>
            </a:r>
            <a:r>
              <a:rPr lang="ru-RU" b="1" dirty="0"/>
              <a:t>научное определение типовой задачи рода (вида) судебной экспертизы</a:t>
            </a:r>
            <a:endParaRPr lang="ru-RU" i="1" dirty="0">
              <a:solidFill>
                <a:schemeClr val="tx1"/>
              </a:solidFill>
            </a:endParaRPr>
          </a:p>
        </p:txBody>
      </p:sp>
      <p:sp>
        <p:nvSpPr>
          <p:cNvPr id="15" name="Прямоугольник 14">
            <a:extLst>
              <a:ext uri="{FF2B5EF4-FFF2-40B4-BE49-F238E27FC236}">
                <a16:creationId xmlns:a16="http://schemas.microsoft.com/office/drawing/2014/main" id="{CA22BA3C-11BA-AD46-B63D-73B95BB3F369}"/>
              </a:ext>
            </a:extLst>
          </p:cNvPr>
          <p:cNvSpPr/>
          <p:nvPr/>
        </p:nvSpPr>
        <p:spPr>
          <a:xfrm>
            <a:off x="5214938" y="5072063"/>
            <a:ext cx="3500437" cy="120015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ru-RU" b="1" i="1" dirty="0">
                <a:solidFill>
                  <a:schemeClr val="tx1"/>
                </a:solidFill>
              </a:rPr>
              <a:t>задачи конкретной экспертизы – </a:t>
            </a:r>
            <a:r>
              <a:rPr lang="ru-RU" b="1" dirty="0">
                <a:solidFill>
                  <a:schemeClr val="tx1"/>
                </a:solidFill>
              </a:rPr>
              <a:t>задание, содержащееся в вопросах, поставленных на разрешение эксперта</a:t>
            </a:r>
            <a:endParaRPr lang="ru-RU" dirty="0">
              <a:solidFill>
                <a:schemeClr val="tx1"/>
              </a:solidFill>
            </a:endParaRP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7C6E4AFA-2104-F547-9E6A-048EC4AD0A57}"/>
              </a:ext>
            </a:extLst>
          </p:cNvPr>
          <p:cNvGraphicFramePr>
            <a:graphicFrameLocks noGrp="1"/>
          </p:cNvGraphicFramePr>
          <p:nvPr/>
        </p:nvGraphicFramePr>
        <p:xfrm>
          <a:off x="0" y="5143500"/>
          <a:ext cx="1285875" cy="1344613"/>
        </p:xfrm>
        <a:graphic>
          <a:graphicData uri="http://schemas.openxmlformats.org/drawingml/2006/table">
            <a:tbl>
              <a:tblPr firstRow="1" bandRow="1">
                <a:tableStyleId>{5C22544A-7EE6-4342-B048-85BDC9FD1C3A}</a:tableStyleId>
              </a:tblPr>
              <a:tblGrid>
                <a:gridCol w="1285875">
                  <a:extLst>
                    <a:ext uri="{9D8B030D-6E8A-4147-A177-3AD203B41FA5}">
                      <a16:colId xmlns:a16="http://schemas.microsoft.com/office/drawing/2014/main" val="20000"/>
                    </a:ext>
                  </a:extLst>
                </a:gridCol>
              </a:tblGrid>
              <a:tr h="430276">
                <a:tc>
                  <a:txBody>
                    <a:bodyPr/>
                    <a:lstStyle/>
                    <a:p>
                      <a:endParaRPr lang="ru-RU" sz="1800"/>
                    </a:p>
                  </a:txBody>
                  <a:tcPr marL="91441" marR="91441">
                    <a:solidFill>
                      <a:schemeClr val="bg1"/>
                    </a:solidFill>
                  </a:tcPr>
                </a:tc>
                <a:extLst>
                  <a:ext uri="{0D108BD9-81ED-4DB2-BD59-A6C34878D82A}">
                    <a16:rowId xmlns:a16="http://schemas.microsoft.com/office/drawing/2014/main" val="10000"/>
                  </a:ext>
                </a:extLst>
              </a:tr>
              <a:tr h="914337">
                <a:tc>
                  <a:txBody>
                    <a:bodyPr/>
                    <a:lstStyle/>
                    <a:p>
                      <a:endParaRPr lang="ru-RU" sz="1800" dirty="0"/>
                    </a:p>
                  </a:txBody>
                  <a:tcPr marL="91441" marR="91441">
                    <a:solidFill>
                      <a:schemeClr val="bg1"/>
                    </a:solidFill>
                  </a:tcPr>
                </a:tc>
                <a:extLst>
                  <a:ext uri="{0D108BD9-81ED-4DB2-BD59-A6C34878D82A}">
                    <a16:rowId xmlns:a16="http://schemas.microsoft.com/office/drawing/2014/main" val="10001"/>
                  </a:ext>
                </a:extLst>
              </a:tr>
            </a:tbl>
          </a:graphicData>
        </a:graphic>
      </p:graphicFrame>
      <p:graphicFrame>
        <p:nvGraphicFramePr>
          <p:cNvPr id="8" name="Таблица 7">
            <a:extLst>
              <a:ext uri="{FF2B5EF4-FFF2-40B4-BE49-F238E27FC236}">
                <a16:creationId xmlns:a16="http://schemas.microsoft.com/office/drawing/2014/main" id="{AB1A6916-3EE5-5048-B48F-E0C75D93E65C}"/>
              </a:ext>
            </a:extLst>
          </p:cNvPr>
          <p:cNvGraphicFramePr>
            <a:graphicFrameLocks noGrp="1"/>
          </p:cNvGraphicFramePr>
          <p:nvPr/>
        </p:nvGraphicFramePr>
        <p:xfrm>
          <a:off x="1524000" y="2795588"/>
          <a:ext cx="217488" cy="731838"/>
        </p:xfrm>
        <a:graphic>
          <a:graphicData uri="http://schemas.openxmlformats.org/drawingml/2006/table">
            <a:tbl>
              <a:tblPr firstRow="1" bandRow="1">
                <a:tableStyleId>{5C22544A-7EE6-4342-B048-85BDC9FD1C3A}</a:tableStyleId>
              </a:tblPr>
              <a:tblGrid>
                <a:gridCol w="217488">
                  <a:extLst>
                    <a:ext uri="{9D8B030D-6E8A-4147-A177-3AD203B41FA5}">
                      <a16:colId xmlns:a16="http://schemas.microsoft.com/office/drawing/2014/main" val="20000"/>
                    </a:ext>
                  </a:extLst>
                </a:gridCol>
              </a:tblGrid>
              <a:tr h="365919">
                <a:tc>
                  <a:txBody>
                    <a:bodyPr/>
                    <a:lstStyle/>
                    <a:p>
                      <a:endParaRPr lang="ru-RU" sz="1800"/>
                    </a:p>
                  </a:txBody>
                  <a:tcPr marL="91753" marR="91753" marT="45740" marB="45740">
                    <a:solidFill>
                      <a:schemeClr val="bg1"/>
                    </a:solidFill>
                  </a:tcPr>
                </a:tc>
                <a:extLst>
                  <a:ext uri="{0D108BD9-81ED-4DB2-BD59-A6C34878D82A}">
                    <a16:rowId xmlns:a16="http://schemas.microsoft.com/office/drawing/2014/main" val="10000"/>
                  </a:ext>
                </a:extLst>
              </a:tr>
              <a:tr h="365919">
                <a:tc>
                  <a:txBody>
                    <a:bodyPr/>
                    <a:lstStyle/>
                    <a:p>
                      <a:endParaRPr lang="ru-RU" sz="1800" dirty="0"/>
                    </a:p>
                  </a:txBody>
                  <a:tcPr marL="91753" marR="91753" marT="45740" marB="45740">
                    <a:solidFill>
                      <a:schemeClr val="bg1"/>
                    </a:solidFill>
                  </a:tcPr>
                </a:tc>
                <a:extLst>
                  <a:ext uri="{0D108BD9-81ED-4DB2-BD59-A6C34878D82A}">
                    <a16:rowId xmlns:a16="http://schemas.microsoft.com/office/drawing/2014/main" val="10001"/>
                  </a:ext>
                </a:extLst>
              </a:tr>
            </a:tbl>
          </a:graphicData>
        </a:graphic>
      </p:graphicFrame>
      <p:sp>
        <p:nvSpPr>
          <p:cNvPr id="112657" name="Прямоугольник 10">
            <a:extLst>
              <a:ext uri="{FF2B5EF4-FFF2-40B4-BE49-F238E27FC236}">
                <a16:creationId xmlns:a16="http://schemas.microsoft.com/office/drawing/2014/main" id="{DFEAB3A1-9FE6-3041-8CC6-9C967267B812}"/>
              </a:ext>
            </a:extLst>
          </p:cNvPr>
          <p:cNvSpPr>
            <a:spLocks noChangeArrowheads="1"/>
          </p:cNvSpPr>
          <p:nvPr/>
        </p:nvSpPr>
        <p:spPr bwMode="auto">
          <a:xfrm>
            <a:off x="714375" y="6000750"/>
            <a:ext cx="74295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rPr>
              <a:t>оценка и объяснение различий.</a:t>
            </a:r>
            <a:endParaRPr lang="ru-RU" altLang="ru-RU" sz="1800">
              <a:latin typeface="Arial" panose="020B0604020202020204" pitchFamily="34" charset="0"/>
            </a:endParaRPr>
          </a:p>
        </p:txBody>
      </p:sp>
      <p:sp>
        <p:nvSpPr>
          <p:cNvPr id="112658" name="Скругленный прямоугольник 5">
            <a:extLst>
              <a:ext uri="{FF2B5EF4-FFF2-40B4-BE49-F238E27FC236}">
                <a16:creationId xmlns:a16="http://schemas.microsoft.com/office/drawing/2014/main" id="{6E342E63-6D9B-364A-9914-D336B5959F08}"/>
              </a:ext>
            </a:extLst>
          </p:cNvPr>
          <p:cNvSpPr>
            <a:spLocks noChangeArrowheads="1"/>
          </p:cNvSpPr>
          <p:nvPr/>
        </p:nvSpPr>
        <p:spPr bwMode="auto">
          <a:xfrm>
            <a:off x="2571750" y="285750"/>
            <a:ext cx="3857625" cy="4079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i="1">
                <a:solidFill>
                  <a:srgbClr val="000000"/>
                </a:solidFill>
                <a:latin typeface="Arial" panose="020B0604020202020204" pitchFamily="34" charset="0"/>
              </a:rPr>
              <a:t>Синтезирующая стадия</a:t>
            </a:r>
            <a:endParaRPr lang="ru-RU" altLang="ru-RU" sz="1800">
              <a:latin typeface="Arial" panose="020B0604020202020204" pitchFamily="34" charset="0"/>
            </a:endParaRPr>
          </a:p>
        </p:txBody>
      </p:sp>
      <p:sp>
        <p:nvSpPr>
          <p:cNvPr id="112659" name="Прямоугольник 6">
            <a:extLst>
              <a:ext uri="{FF2B5EF4-FFF2-40B4-BE49-F238E27FC236}">
                <a16:creationId xmlns:a16="http://schemas.microsoft.com/office/drawing/2014/main" id="{0D296FB3-4D1C-5341-8A98-A49FD30C68C6}"/>
              </a:ext>
            </a:extLst>
          </p:cNvPr>
          <p:cNvSpPr>
            <a:spLocks noChangeArrowheads="1"/>
          </p:cNvSpPr>
          <p:nvPr/>
        </p:nvSpPr>
        <p:spPr bwMode="auto">
          <a:xfrm>
            <a:off x="714375" y="857250"/>
            <a:ext cx="74326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rPr>
              <a:t>сущностью которого является сравнительное исследование, включает в себя ряд этапов, составляющих содержание экспертного познания при отождествлении объектов, которые сводятся к следующим:</a:t>
            </a:r>
          </a:p>
        </p:txBody>
      </p:sp>
      <p:sp>
        <p:nvSpPr>
          <p:cNvPr id="112660" name="Прямоугольник 8">
            <a:extLst>
              <a:ext uri="{FF2B5EF4-FFF2-40B4-BE49-F238E27FC236}">
                <a16:creationId xmlns:a16="http://schemas.microsoft.com/office/drawing/2014/main" id="{5AF421BF-18E5-1046-B820-80B8F4A1A23E}"/>
              </a:ext>
            </a:extLst>
          </p:cNvPr>
          <p:cNvSpPr>
            <a:spLocks noChangeArrowheads="1"/>
          </p:cNvSpPr>
          <p:nvPr/>
        </p:nvSpPr>
        <p:spPr bwMode="auto">
          <a:xfrm>
            <a:off x="714375" y="2214563"/>
            <a:ext cx="74295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rPr>
              <a:t>сравнительный анализ и оценка полученной при решении диагностических и классификационных подзадач информации с точки зрения достаточности выявленных признаков для идентификации объектов</a:t>
            </a:r>
          </a:p>
        </p:txBody>
      </p:sp>
      <p:sp>
        <p:nvSpPr>
          <p:cNvPr id="112661" name="Прямоугольник 9">
            <a:extLst>
              <a:ext uri="{FF2B5EF4-FFF2-40B4-BE49-F238E27FC236}">
                <a16:creationId xmlns:a16="http://schemas.microsoft.com/office/drawing/2014/main" id="{8A19FC71-1D00-D34E-8785-750CC7929324}"/>
              </a:ext>
            </a:extLst>
          </p:cNvPr>
          <p:cNvSpPr>
            <a:spLocks noChangeArrowheads="1"/>
          </p:cNvSpPr>
          <p:nvPr/>
        </p:nvSpPr>
        <p:spPr bwMode="auto">
          <a:xfrm>
            <a:off x="714375" y="3571875"/>
            <a:ext cx="74295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rPr>
              <a:t>сравнительный анализ и оценка устойчивости или изменяемости частных признаков объектов</a:t>
            </a:r>
          </a:p>
        </p:txBody>
      </p:sp>
      <p:sp>
        <p:nvSpPr>
          <p:cNvPr id="112662" name="Прямоугольник 10">
            <a:extLst>
              <a:ext uri="{FF2B5EF4-FFF2-40B4-BE49-F238E27FC236}">
                <a16:creationId xmlns:a16="http://schemas.microsoft.com/office/drawing/2014/main" id="{385FB268-8C20-9348-9D98-63A991E30580}"/>
              </a:ext>
            </a:extLst>
          </p:cNvPr>
          <p:cNvSpPr>
            <a:spLocks noChangeArrowheads="1"/>
          </p:cNvSpPr>
          <p:nvPr/>
        </p:nvSpPr>
        <p:spPr bwMode="auto">
          <a:xfrm>
            <a:off x="714375" y="4357688"/>
            <a:ext cx="74295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rPr>
              <a:t>установление комплекса совпадающих неповторимых частных признаков в сравниваемых объектах, их локализация</a:t>
            </a:r>
          </a:p>
        </p:txBody>
      </p:sp>
      <p:sp>
        <p:nvSpPr>
          <p:cNvPr id="112663" name="Прямоугольник 11">
            <a:extLst>
              <a:ext uri="{FF2B5EF4-FFF2-40B4-BE49-F238E27FC236}">
                <a16:creationId xmlns:a16="http://schemas.microsoft.com/office/drawing/2014/main" id="{1C3EF684-9794-E247-BD1F-0F41EFB18E78}"/>
              </a:ext>
            </a:extLst>
          </p:cNvPr>
          <p:cNvSpPr>
            <a:spLocks noChangeArrowheads="1"/>
          </p:cNvSpPr>
          <p:nvPr/>
        </p:nvSpPr>
        <p:spPr bwMode="auto">
          <a:xfrm>
            <a:off x="714375" y="5143500"/>
            <a:ext cx="74295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0000"/>
                </a:solidFill>
                <a:latin typeface="Arial" panose="020B0604020202020204" pitchFamily="34" charset="0"/>
              </a:rPr>
              <a:t>установление и оценка совпадения совокупности устойчивых и неповторимых признаков объекта</a:t>
            </a:r>
          </a:p>
        </p:txBody>
      </p:sp>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3884DA39-1783-684C-9535-5EF0F4257E66}"/>
              </a:ext>
            </a:extLst>
          </p:cNvPr>
          <p:cNvGraphicFramePr>
            <a:graphicFrameLocks noGrp="1"/>
          </p:cNvGraphicFramePr>
          <p:nvPr/>
        </p:nvGraphicFramePr>
        <p:xfrm>
          <a:off x="-8143875" y="2643188"/>
          <a:ext cx="3929062" cy="4000500"/>
        </p:xfrm>
        <a:graphic>
          <a:graphicData uri="http://schemas.openxmlformats.org/drawingml/2006/table">
            <a:tbl>
              <a:tblPr firstRow="1" bandRow="1">
                <a:tableStyleId>{5C22544A-7EE6-4342-B048-85BDC9FD1C3A}</a:tableStyleId>
              </a:tblPr>
              <a:tblGrid>
                <a:gridCol w="3929062">
                  <a:extLst>
                    <a:ext uri="{9D8B030D-6E8A-4147-A177-3AD203B41FA5}">
                      <a16:colId xmlns:a16="http://schemas.microsoft.com/office/drawing/2014/main" val="20000"/>
                    </a:ext>
                  </a:extLst>
                </a:gridCol>
              </a:tblGrid>
              <a:tr h="4000500">
                <a:tc>
                  <a:txBody>
                    <a:bodyPr/>
                    <a:lstStyle/>
                    <a:p>
                      <a:pPr algn="ctr"/>
                      <a:endParaRPr lang="ru-RU" sz="18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0"/>
                  </a:ext>
                </a:extLst>
              </a:tr>
            </a:tbl>
          </a:graphicData>
        </a:graphic>
      </p:graphicFrame>
      <p:sp>
        <p:nvSpPr>
          <p:cNvPr id="113671" name="Прямоугольник 5">
            <a:extLst>
              <a:ext uri="{FF2B5EF4-FFF2-40B4-BE49-F238E27FC236}">
                <a16:creationId xmlns:a16="http://schemas.microsoft.com/office/drawing/2014/main" id="{5067906A-B602-8449-8D05-3098903C689A}"/>
              </a:ext>
            </a:extLst>
          </p:cNvPr>
          <p:cNvSpPr>
            <a:spLocks noChangeArrowheads="1"/>
          </p:cNvSpPr>
          <p:nvPr/>
        </p:nvSpPr>
        <p:spPr bwMode="auto">
          <a:xfrm>
            <a:off x="357188" y="785813"/>
            <a:ext cx="8358187"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включает в себя оценку экспертом результатов проведенного им исследования, которая выражается в формулировании в специальном документе – заключении эксперта ответов на поставленные перед ним вопросы </a:t>
            </a:r>
          </a:p>
        </p:txBody>
      </p:sp>
      <p:sp>
        <p:nvSpPr>
          <p:cNvPr id="113672" name="Прямоугольник 6">
            <a:extLst>
              <a:ext uri="{FF2B5EF4-FFF2-40B4-BE49-F238E27FC236}">
                <a16:creationId xmlns:a16="http://schemas.microsoft.com/office/drawing/2014/main" id="{F20768D3-7A44-0B44-ABF6-3E0D3E32FD3D}"/>
              </a:ext>
            </a:extLst>
          </p:cNvPr>
          <p:cNvSpPr>
            <a:spLocks noChangeArrowheads="1"/>
          </p:cNvSpPr>
          <p:nvPr/>
        </p:nvSpPr>
        <p:spPr bwMode="auto">
          <a:xfrm>
            <a:off x="357188" y="2071688"/>
            <a:ext cx="8429625"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Выводы и их обоснование по установленным обстоятельствам, а также по обстоятельствам, которые не смог установить эксперт, либо по которым он отказывается отвечать, указываются им в исследовательской части даваемого заключения</a:t>
            </a:r>
            <a:endParaRPr lang="ru-RU" altLang="ru-RU" sz="1600">
              <a:latin typeface="Arial" panose="020B0604020202020204" pitchFamily="34" charset="0"/>
            </a:endParaRPr>
          </a:p>
        </p:txBody>
      </p:sp>
      <p:sp>
        <p:nvSpPr>
          <p:cNvPr id="113673" name="Прямоугольник 8">
            <a:extLst>
              <a:ext uri="{FF2B5EF4-FFF2-40B4-BE49-F238E27FC236}">
                <a16:creationId xmlns:a16="http://schemas.microsoft.com/office/drawing/2014/main" id="{2A3CFBB5-64AA-7E4A-A300-CB8D8D7EB25E}"/>
              </a:ext>
            </a:extLst>
          </p:cNvPr>
          <p:cNvSpPr>
            <a:spLocks noChangeArrowheads="1"/>
          </p:cNvSpPr>
          <p:nvPr/>
        </p:nvSpPr>
        <p:spPr bwMode="auto">
          <a:xfrm>
            <a:off x="357188" y="3357563"/>
            <a:ext cx="8429625"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В завершающей же части документа выводы формулируются в соответствии с логикой и последовательностью проведенного исследования и полученными итоговыми результатами</a:t>
            </a:r>
            <a:r>
              <a:rPr lang="ru-RU" altLang="ru-RU" sz="1600" b="1">
                <a:solidFill>
                  <a:srgbClr val="FFFFFF"/>
                </a:solidFill>
                <a:latin typeface="Arial" panose="020B0604020202020204" pitchFamily="34" charset="0"/>
              </a:rPr>
              <a:t>.</a:t>
            </a:r>
            <a:endParaRPr lang="ru-RU" altLang="ru-RU" sz="1600">
              <a:latin typeface="Arial" panose="020B0604020202020204" pitchFamily="34" charset="0"/>
            </a:endParaRPr>
          </a:p>
        </p:txBody>
      </p:sp>
      <p:sp>
        <p:nvSpPr>
          <p:cNvPr id="113674" name="Прямоугольник 9">
            <a:extLst>
              <a:ext uri="{FF2B5EF4-FFF2-40B4-BE49-F238E27FC236}">
                <a16:creationId xmlns:a16="http://schemas.microsoft.com/office/drawing/2014/main" id="{A97B0004-8033-F242-B41F-826B2619DF33}"/>
              </a:ext>
            </a:extLst>
          </p:cNvPr>
          <p:cNvSpPr>
            <a:spLocks noChangeArrowheads="1"/>
          </p:cNvSpPr>
          <p:nvPr/>
        </p:nvSpPr>
        <p:spPr bwMode="auto">
          <a:xfrm>
            <a:off x="428625" y="4786313"/>
            <a:ext cx="8429625"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Данная стадия экспертного исследования предполагает оформление его результатов. Важность соблюдения методических требований к ее реализации трудно переоценить. В экспертной практике встречаются случаи, когда добротно проведенное исследование не находит своего реального воплощения в заключении эксперта, и, наоборот,  когда данный документ лишь на бумаге отражает то, что в самом деле не было установлено экспертом и является полной или частичной фальсификацией</a:t>
            </a:r>
          </a:p>
        </p:txBody>
      </p:sp>
      <p:sp>
        <p:nvSpPr>
          <p:cNvPr id="113675" name="Скругленный прямоугольник 6">
            <a:extLst>
              <a:ext uri="{FF2B5EF4-FFF2-40B4-BE49-F238E27FC236}">
                <a16:creationId xmlns:a16="http://schemas.microsoft.com/office/drawing/2014/main" id="{CDC55A2C-4B0D-9243-A612-DB82E661C9E9}"/>
              </a:ext>
            </a:extLst>
          </p:cNvPr>
          <p:cNvSpPr>
            <a:spLocks noChangeArrowheads="1"/>
          </p:cNvSpPr>
          <p:nvPr/>
        </p:nvSpPr>
        <p:spPr bwMode="auto">
          <a:xfrm>
            <a:off x="3500438" y="214313"/>
            <a:ext cx="2093912" cy="3746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i="1">
                <a:solidFill>
                  <a:srgbClr val="000000"/>
                </a:solidFill>
                <a:latin typeface="Arial" panose="020B0604020202020204" pitchFamily="34" charset="0"/>
              </a:rPr>
              <a:t>Выводная стадия</a:t>
            </a:r>
          </a:p>
        </p:txBody>
      </p:sp>
      <p:sp>
        <p:nvSpPr>
          <p:cNvPr id="113676" name="Скругленный прямоугольник 7">
            <a:extLst>
              <a:ext uri="{FF2B5EF4-FFF2-40B4-BE49-F238E27FC236}">
                <a16:creationId xmlns:a16="http://schemas.microsoft.com/office/drawing/2014/main" id="{730F98AE-2B31-D247-9B33-C9C9DC0D02B5}"/>
              </a:ext>
            </a:extLst>
          </p:cNvPr>
          <p:cNvSpPr>
            <a:spLocks noChangeArrowheads="1"/>
          </p:cNvSpPr>
          <p:nvPr/>
        </p:nvSpPr>
        <p:spPr bwMode="auto">
          <a:xfrm>
            <a:off x="2928938" y="4286250"/>
            <a:ext cx="3714750" cy="3746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i="1">
                <a:solidFill>
                  <a:srgbClr val="000000"/>
                </a:solidFill>
                <a:latin typeface="Arial" panose="020B0604020202020204" pitchFamily="34" charset="0"/>
              </a:rPr>
              <a:t>Заключительная стадия</a:t>
            </a:r>
          </a:p>
        </p:txBody>
      </p:sp>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Прямоугольник 5">
            <a:extLst>
              <a:ext uri="{FF2B5EF4-FFF2-40B4-BE49-F238E27FC236}">
                <a16:creationId xmlns:a16="http://schemas.microsoft.com/office/drawing/2014/main" id="{F4480C56-B887-1A40-A677-A9D63BB407E8}"/>
              </a:ext>
            </a:extLst>
          </p:cNvPr>
          <p:cNvSpPr>
            <a:spLocks noChangeArrowheads="1"/>
          </p:cNvSpPr>
          <p:nvPr/>
        </p:nvSpPr>
        <p:spPr bwMode="auto">
          <a:xfrm>
            <a:off x="708819" y="741362"/>
            <a:ext cx="7715250" cy="147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 В соответствии со статьей 1 Закона Республики Казахстан          </a:t>
            </a:r>
          </a:p>
          <a:p>
            <a:pPr algn="ctr" eaLnBrk="1" hangingPunct="1">
              <a:spcBef>
                <a:spcPct val="0"/>
              </a:spcBef>
              <a:buFontTx/>
              <a:buNone/>
            </a:pPr>
            <a:r>
              <a:rPr lang="ru-RU" altLang="ru-RU" sz="1800" b="1">
                <a:latin typeface="Arial" panose="020B0604020202020204" pitchFamily="34" charset="0"/>
              </a:rPr>
              <a:t>«О судебно- экспертной деятельности» заключение эксперта – это письменный документ, оформленный в соответствии с требованиями законодательства Республики Казахстан, отражающий ход и результаты судебно-экспертного</a:t>
            </a:r>
          </a:p>
        </p:txBody>
      </p:sp>
      <p:sp>
        <p:nvSpPr>
          <p:cNvPr id="115715" name="Прямоугольник 6">
            <a:extLst>
              <a:ext uri="{FF2B5EF4-FFF2-40B4-BE49-F238E27FC236}">
                <a16:creationId xmlns:a16="http://schemas.microsoft.com/office/drawing/2014/main" id="{963C93D7-C3AD-D847-A3D6-8B4945CD0CEE}"/>
              </a:ext>
            </a:extLst>
          </p:cNvPr>
          <p:cNvSpPr>
            <a:spLocks noChangeArrowheads="1"/>
          </p:cNvSpPr>
          <p:nvPr/>
        </p:nvSpPr>
        <p:spPr bwMode="auto">
          <a:xfrm>
            <a:off x="488951" y="2505075"/>
            <a:ext cx="8154987"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cs typeface="Arial" panose="020B0604020202020204" pitchFamily="34" charset="0"/>
              </a:rPr>
              <a:t>В судопроизводстве заключение эксперта имеет двоякое значение, как вид судебного доказательства и как процессуальный документ, в котором это доказательство изложено </a:t>
            </a:r>
            <a:endParaRPr lang="ru-RU" altLang="ru-RU" sz="1800">
              <a:latin typeface="Arial" panose="020B0604020202020204" pitchFamily="34" charset="0"/>
              <a:cs typeface="Arial" panose="020B0604020202020204" pitchFamily="34" charset="0"/>
            </a:endParaRPr>
          </a:p>
        </p:txBody>
      </p:sp>
      <p:sp>
        <p:nvSpPr>
          <p:cNvPr id="115716" name="Прямоугольник 8">
            <a:extLst>
              <a:ext uri="{FF2B5EF4-FFF2-40B4-BE49-F238E27FC236}">
                <a16:creationId xmlns:a16="http://schemas.microsoft.com/office/drawing/2014/main" id="{37677B59-A401-2540-891C-B9072D0BBDC5}"/>
              </a:ext>
            </a:extLst>
          </p:cNvPr>
          <p:cNvSpPr>
            <a:spLocks noChangeArrowheads="1"/>
          </p:cNvSpPr>
          <p:nvPr/>
        </p:nvSpPr>
        <p:spPr bwMode="auto">
          <a:xfrm>
            <a:off x="500063" y="3714750"/>
            <a:ext cx="8143875" cy="2586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800" b="1">
                <a:latin typeface="Arial" panose="020B0604020202020204" pitchFamily="34" charset="0"/>
              </a:rPr>
              <a:t>По своему содержанию и форме заключение эксперта отражает процессуальный статус проводимой экспертизы (первичная, дополнительная, повторная, комиссионная, комплексная), структурно представляется вводной, исследовательской, синтезирующей частями и выводами и сопровождается необходимыми текстовыми приложениями либо иллюстративным материалом в виде фототаблиц, ксерокопий, чертежей, таблиц, схем, графиков, иллюстрирующих ход исследования и полученные результаты </a:t>
            </a:r>
          </a:p>
        </p:txBody>
      </p:sp>
      <p:sp>
        <p:nvSpPr>
          <p:cNvPr id="2" name="Прямоугольник 1">
            <a:extLst>
              <a:ext uri="{FF2B5EF4-FFF2-40B4-BE49-F238E27FC236}">
                <a16:creationId xmlns:a16="http://schemas.microsoft.com/office/drawing/2014/main" id="{F390FEFA-87EF-E740-B491-2DAB538E67A5}"/>
              </a:ext>
            </a:extLst>
          </p:cNvPr>
          <p:cNvSpPr/>
          <p:nvPr/>
        </p:nvSpPr>
        <p:spPr>
          <a:xfrm>
            <a:off x="480745" y="186292"/>
            <a:ext cx="8154986" cy="369332"/>
          </a:xfrm>
          <a:prstGeom prst="rect">
            <a:avLst/>
          </a:prstGeom>
        </p:spPr>
        <p:txBody>
          <a:bodyPr wrap="square">
            <a:spAutoFit/>
          </a:bodyPr>
          <a:lstStyle/>
          <a:p>
            <a:pPr algn="ctr" eaLnBrk="1" hangingPunct="1"/>
            <a:r>
              <a:rPr lang="ru-RU" altLang="ru-RU" b="1" dirty="0">
                <a:cs typeface="Arial" panose="020B0604020202020204" pitchFamily="34" charset="0"/>
              </a:rPr>
              <a:t>ТЕМА 14. ЗАКЛЮЧЕНИЕ ЭКСПЕРТА: СТРУКТУРА И СОДЕРЖАНИЕ</a:t>
            </a:r>
            <a:endParaRPr lang="ru-RU" altLang="ru-RU" dirty="0">
              <a:cs typeface="Arial" panose="020B0604020202020204" pitchFamily="34" charset="0"/>
            </a:endParaRPr>
          </a:p>
        </p:txBody>
      </p:sp>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Прямоугольник 4">
            <a:extLst>
              <a:ext uri="{FF2B5EF4-FFF2-40B4-BE49-F238E27FC236}">
                <a16:creationId xmlns:a16="http://schemas.microsoft.com/office/drawing/2014/main" id="{8418BCA9-BAC8-2140-A357-1AC784A45CD5}"/>
              </a:ext>
            </a:extLst>
          </p:cNvPr>
          <p:cNvSpPr>
            <a:spLocks noChangeArrowheads="1"/>
          </p:cNvSpPr>
          <p:nvPr/>
        </p:nvSpPr>
        <p:spPr bwMode="auto">
          <a:xfrm>
            <a:off x="642938" y="500063"/>
            <a:ext cx="8215312" cy="61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700" b="1">
                <a:latin typeface="Arial" panose="020B0604020202020204" pitchFamily="34" charset="0"/>
                <a:cs typeface="Arial" panose="020B0604020202020204" pitchFamily="34" charset="0"/>
              </a:rPr>
              <a:t>Вводная часть заключения  эксперта отражает организационно-управленческий аспект проводимого экспертного исследования</a:t>
            </a:r>
            <a:endParaRPr lang="ru-RU" altLang="ru-RU" sz="1700">
              <a:latin typeface="Arial" panose="020B0604020202020204" pitchFamily="34" charset="0"/>
            </a:endParaRPr>
          </a:p>
        </p:txBody>
      </p:sp>
      <p:sp>
        <p:nvSpPr>
          <p:cNvPr id="116738" name="Скругленный прямоугольник 5">
            <a:extLst>
              <a:ext uri="{FF2B5EF4-FFF2-40B4-BE49-F238E27FC236}">
                <a16:creationId xmlns:a16="http://schemas.microsoft.com/office/drawing/2014/main" id="{E5E888D2-EE69-8545-A107-247A6E2119E8}"/>
              </a:ext>
            </a:extLst>
          </p:cNvPr>
          <p:cNvSpPr>
            <a:spLocks noChangeArrowheads="1"/>
          </p:cNvSpPr>
          <p:nvPr/>
        </p:nvSpPr>
        <p:spPr bwMode="auto">
          <a:xfrm>
            <a:off x="3250406" y="1378745"/>
            <a:ext cx="2643188" cy="91916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cs typeface="Arial" panose="020B0604020202020204" pitchFamily="34" charset="0"/>
              </a:rPr>
              <a:t>В вводной части </a:t>
            </a:r>
          </a:p>
          <a:p>
            <a:pPr algn="ctr" eaLnBrk="1" hangingPunct="1">
              <a:spcBef>
                <a:spcPct val="0"/>
              </a:spcBef>
              <a:buFontTx/>
              <a:buNone/>
            </a:pPr>
            <a:r>
              <a:rPr lang="ru-RU" altLang="ru-RU" sz="1600" b="1">
                <a:latin typeface="Arial" panose="020B0604020202020204" pitchFamily="34" charset="0"/>
                <a:cs typeface="Arial" panose="020B0604020202020204" pitchFamily="34" charset="0"/>
              </a:rPr>
              <a:t>заключения указываются: </a:t>
            </a:r>
          </a:p>
        </p:txBody>
      </p:sp>
      <p:sp>
        <p:nvSpPr>
          <p:cNvPr id="116739" name="Прямоугольник 6">
            <a:extLst>
              <a:ext uri="{FF2B5EF4-FFF2-40B4-BE49-F238E27FC236}">
                <a16:creationId xmlns:a16="http://schemas.microsoft.com/office/drawing/2014/main" id="{59DEF99B-CFB2-D54A-AD3F-FF0214B8FD55}"/>
              </a:ext>
            </a:extLst>
          </p:cNvPr>
          <p:cNvSpPr>
            <a:spLocks noChangeArrowheads="1"/>
          </p:cNvSpPr>
          <p:nvPr/>
        </p:nvSpPr>
        <p:spPr bwMode="auto">
          <a:xfrm>
            <a:off x="3571875" y="2438080"/>
            <a:ext cx="2143125"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орган и лицо, назначившее экспертизу</a:t>
            </a:r>
          </a:p>
        </p:txBody>
      </p:sp>
      <p:sp>
        <p:nvSpPr>
          <p:cNvPr id="116740" name="Прямоугольник 7">
            <a:extLst>
              <a:ext uri="{FF2B5EF4-FFF2-40B4-BE49-F238E27FC236}">
                <a16:creationId xmlns:a16="http://schemas.microsoft.com/office/drawing/2014/main" id="{558E6AA9-A374-C749-B51B-57ED865B2A6E}"/>
              </a:ext>
            </a:extLst>
          </p:cNvPr>
          <p:cNvSpPr>
            <a:spLocks noChangeArrowheads="1"/>
          </p:cNvSpPr>
          <p:nvPr/>
        </p:nvSpPr>
        <p:spPr bwMode="auto">
          <a:xfrm>
            <a:off x="650965" y="1409112"/>
            <a:ext cx="2428875" cy="1169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основание для производства экспертизы (постановление или определение, когда оно вынесено, по какому делу) </a:t>
            </a:r>
          </a:p>
        </p:txBody>
      </p:sp>
      <p:sp>
        <p:nvSpPr>
          <p:cNvPr id="116741" name="Прямоугольник 8">
            <a:extLst>
              <a:ext uri="{FF2B5EF4-FFF2-40B4-BE49-F238E27FC236}">
                <a16:creationId xmlns:a16="http://schemas.microsoft.com/office/drawing/2014/main" id="{288B88F4-2DC4-6B44-8C8F-E4770D40D9D9}"/>
              </a:ext>
            </a:extLst>
          </p:cNvPr>
          <p:cNvSpPr>
            <a:spLocks noChangeArrowheads="1"/>
          </p:cNvSpPr>
          <p:nvPr/>
        </p:nvSpPr>
        <p:spPr bwMode="auto">
          <a:xfrm>
            <a:off x="6072188" y="1376363"/>
            <a:ext cx="2786062"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перечень объектов исследования (вещественные доказательства, сравнительные образцы, их состояние) </a:t>
            </a:r>
          </a:p>
        </p:txBody>
      </p:sp>
      <p:sp>
        <p:nvSpPr>
          <p:cNvPr id="116742" name="Прямоугольник 9">
            <a:extLst>
              <a:ext uri="{FF2B5EF4-FFF2-40B4-BE49-F238E27FC236}">
                <a16:creationId xmlns:a16="http://schemas.microsoft.com/office/drawing/2014/main" id="{D05883B5-350A-2742-AFB5-FC528FEE4688}"/>
              </a:ext>
            </a:extLst>
          </p:cNvPr>
          <p:cNvSpPr>
            <a:spLocks noChangeArrowheads="1"/>
          </p:cNvSpPr>
          <p:nvPr/>
        </p:nvSpPr>
        <p:spPr bwMode="auto">
          <a:xfrm>
            <a:off x="642938" y="3000375"/>
            <a:ext cx="2428875"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способ доставки поступивших на исследование объектов </a:t>
            </a:r>
          </a:p>
        </p:txBody>
      </p:sp>
      <p:sp>
        <p:nvSpPr>
          <p:cNvPr id="116743" name="Прямоугольник 10">
            <a:extLst>
              <a:ext uri="{FF2B5EF4-FFF2-40B4-BE49-F238E27FC236}">
                <a16:creationId xmlns:a16="http://schemas.microsoft.com/office/drawing/2014/main" id="{53B0A549-EF84-4443-8E8D-0A79BBE70639}"/>
              </a:ext>
            </a:extLst>
          </p:cNvPr>
          <p:cNvSpPr>
            <a:spLocks noChangeArrowheads="1"/>
          </p:cNvSpPr>
          <p:nvPr/>
        </p:nvSpPr>
        <p:spPr bwMode="auto">
          <a:xfrm>
            <a:off x="642938" y="4143375"/>
            <a:ext cx="2357437"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сведения о лицах, присутствующих при производстве экспертизы (фамилия, инициалы, процессуальное положение)</a:t>
            </a:r>
          </a:p>
        </p:txBody>
      </p:sp>
      <p:sp>
        <p:nvSpPr>
          <p:cNvPr id="116744" name="Прямоугольник 11">
            <a:extLst>
              <a:ext uri="{FF2B5EF4-FFF2-40B4-BE49-F238E27FC236}">
                <a16:creationId xmlns:a16="http://schemas.microsoft.com/office/drawing/2014/main" id="{373F468D-5C36-B343-A86C-0D94FA949014}"/>
              </a:ext>
            </a:extLst>
          </p:cNvPr>
          <p:cNvSpPr>
            <a:spLocks noChangeArrowheads="1"/>
          </p:cNvSpPr>
          <p:nvPr/>
        </p:nvSpPr>
        <p:spPr bwMode="auto">
          <a:xfrm>
            <a:off x="3143250" y="5214938"/>
            <a:ext cx="28575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latin typeface="Arial" panose="020B0604020202020204" pitchFamily="34" charset="0"/>
              </a:rPr>
              <a:t>вопросы, поставленные на разрешение эксперта </a:t>
            </a:r>
          </a:p>
        </p:txBody>
      </p:sp>
      <p:sp>
        <p:nvSpPr>
          <p:cNvPr id="116745" name="Прямоугольник 12">
            <a:extLst>
              <a:ext uri="{FF2B5EF4-FFF2-40B4-BE49-F238E27FC236}">
                <a16:creationId xmlns:a16="http://schemas.microsoft.com/office/drawing/2014/main" id="{17C12460-3BAB-1545-B7AE-43099989E42E}"/>
              </a:ext>
            </a:extLst>
          </p:cNvPr>
          <p:cNvSpPr>
            <a:spLocks noChangeArrowheads="1"/>
          </p:cNvSpPr>
          <p:nvPr/>
        </p:nvSpPr>
        <p:spPr bwMode="auto">
          <a:xfrm>
            <a:off x="6072188" y="2857500"/>
            <a:ext cx="2786062"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срок приостановки производства экспертизы по гражданскому делу в связи с ее оплатой</a:t>
            </a:r>
            <a:endParaRPr lang="ru-RU" altLang="ru-RU" sz="1400">
              <a:latin typeface="Arial" panose="020B0604020202020204" pitchFamily="34" charset="0"/>
            </a:endParaRPr>
          </a:p>
        </p:txBody>
      </p:sp>
      <p:sp>
        <p:nvSpPr>
          <p:cNvPr id="116746" name="Прямоугольник 13">
            <a:extLst>
              <a:ext uri="{FF2B5EF4-FFF2-40B4-BE49-F238E27FC236}">
                <a16:creationId xmlns:a16="http://schemas.microsoft.com/office/drawing/2014/main" id="{532AF044-F833-3E45-9978-D121F682EE28}"/>
              </a:ext>
            </a:extLst>
          </p:cNvPr>
          <p:cNvSpPr>
            <a:spLocks noChangeArrowheads="1"/>
          </p:cNvSpPr>
          <p:nvPr/>
        </p:nvSpPr>
        <p:spPr bwMode="auto">
          <a:xfrm>
            <a:off x="6072188" y="4071938"/>
            <a:ext cx="2786062"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ходатайства эксперта о предоставлении дополнительных материалов с указанием даты их заявления и получения ответа, результата их рассмотрения</a:t>
            </a:r>
            <a:endParaRPr lang="ru-RU" altLang="ru-RU" sz="1400">
              <a:latin typeface="Arial" panose="020B0604020202020204" pitchFamily="34" charset="0"/>
            </a:endParaRPr>
          </a:p>
        </p:txBody>
      </p:sp>
      <p:sp>
        <p:nvSpPr>
          <p:cNvPr id="116747" name="Прямоугольник 14">
            <a:extLst>
              <a:ext uri="{FF2B5EF4-FFF2-40B4-BE49-F238E27FC236}">
                <a16:creationId xmlns:a16="http://schemas.microsoft.com/office/drawing/2014/main" id="{A0313426-1D2A-8342-A7B6-D80212CB57ED}"/>
              </a:ext>
            </a:extLst>
          </p:cNvPr>
          <p:cNvSpPr>
            <a:spLocks noChangeArrowheads="1"/>
          </p:cNvSpPr>
          <p:nvPr/>
        </p:nvSpPr>
        <p:spPr bwMode="auto">
          <a:xfrm>
            <a:off x="3571875" y="3295329"/>
            <a:ext cx="2143125"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сведения об эксперте (экспертах): фамилия, имя, отчество, образование, ученая степень и звание, должность, экспертная специальность, стаж экспертной работы</a:t>
            </a:r>
            <a:endParaRPr lang="ru-RU" altLang="ru-RU" sz="1800">
              <a:latin typeface="Arial" panose="020B0604020202020204" pitchFamily="34" charset="0"/>
              <a:cs typeface="Arial" panose="020B0604020202020204" pitchFamily="34" charset="0"/>
            </a:endParaRPr>
          </a:p>
        </p:txBody>
      </p:sp>
      <p:sp>
        <p:nvSpPr>
          <p:cNvPr id="116748" name="Прямоугольник 16">
            <a:extLst>
              <a:ext uri="{FF2B5EF4-FFF2-40B4-BE49-F238E27FC236}">
                <a16:creationId xmlns:a16="http://schemas.microsoft.com/office/drawing/2014/main" id="{3C22DB2A-F2C5-1140-ACAA-7A3B5DE7AF2E}"/>
              </a:ext>
            </a:extLst>
          </p:cNvPr>
          <p:cNvSpPr>
            <a:spLocks noChangeArrowheads="1"/>
          </p:cNvSpPr>
          <p:nvPr/>
        </p:nvSpPr>
        <p:spPr bwMode="auto">
          <a:xfrm>
            <a:off x="571500" y="5857875"/>
            <a:ext cx="8215313"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информация о предупреждении эксперта об уголовной ответственности за дачу заведомо ложного заключения (при производстве специализированных исследований данный пункт отсутствует)</a:t>
            </a:r>
            <a:endParaRPr lang="ru-RU" altLang="ru-RU" sz="1400">
              <a:latin typeface="Arial" panose="020B0604020202020204" pitchFamily="34" charset="0"/>
            </a:endParaRPr>
          </a:p>
        </p:txBody>
      </p:sp>
    </p:spTree>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Прямоугольник 4">
            <a:extLst>
              <a:ext uri="{FF2B5EF4-FFF2-40B4-BE49-F238E27FC236}">
                <a16:creationId xmlns:a16="http://schemas.microsoft.com/office/drawing/2014/main" id="{8E0E9EE8-F19A-FA4B-91BC-48BFD2414E15}"/>
              </a:ext>
            </a:extLst>
          </p:cNvPr>
          <p:cNvSpPr>
            <a:spLocks noChangeArrowheads="1"/>
          </p:cNvSpPr>
          <p:nvPr/>
        </p:nvSpPr>
        <p:spPr bwMode="auto">
          <a:xfrm>
            <a:off x="500063" y="428625"/>
            <a:ext cx="8215312"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cs typeface="Arial" panose="020B0604020202020204" pitchFamily="34" charset="0"/>
              </a:rPr>
              <a:t>В исследовательской части заключения излагается весь процесс исследования и его результаты, дается научное обоснование установленным фактам</a:t>
            </a:r>
            <a:endParaRPr lang="ru-RU" altLang="ru-RU" sz="1800" b="1">
              <a:latin typeface="Arial" panose="020B0604020202020204" pitchFamily="34" charset="0"/>
            </a:endParaRPr>
          </a:p>
        </p:txBody>
      </p:sp>
      <p:sp>
        <p:nvSpPr>
          <p:cNvPr id="117762" name="Скругленный прямоугольник 5">
            <a:extLst>
              <a:ext uri="{FF2B5EF4-FFF2-40B4-BE49-F238E27FC236}">
                <a16:creationId xmlns:a16="http://schemas.microsoft.com/office/drawing/2014/main" id="{C1B50CCA-6770-0549-874F-20B3F1C2B93B}"/>
              </a:ext>
            </a:extLst>
          </p:cNvPr>
          <p:cNvSpPr>
            <a:spLocks noChangeArrowheads="1"/>
          </p:cNvSpPr>
          <p:nvPr/>
        </p:nvSpPr>
        <p:spPr bwMode="auto">
          <a:xfrm>
            <a:off x="3429000" y="1785938"/>
            <a:ext cx="2500313" cy="6477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cs typeface="Arial" panose="020B0604020202020204" pitchFamily="34" charset="0"/>
              </a:rPr>
              <a:t>В исследовательской </a:t>
            </a:r>
          </a:p>
          <a:p>
            <a:pPr algn="ctr" eaLnBrk="1" hangingPunct="1">
              <a:spcBef>
                <a:spcPct val="0"/>
              </a:spcBef>
              <a:buFontTx/>
              <a:buNone/>
            </a:pPr>
            <a:r>
              <a:rPr lang="ru-RU" altLang="ru-RU" sz="1600" b="1">
                <a:latin typeface="Arial" panose="020B0604020202020204" pitchFamily="34" charset="0"/>
                <a:cs typeface="Arial" panose="020B0604020202020204" pitchFamily="34" charset="0"/>
              </a:rPr>
              <a:t>части указываются: </a:t>
            </a:r>
          </a:p>
        </p:txBody>
      </p:sp>
      <p:sp>
        <p:nvSpPr>
          <p:cNvPr id="117763" name="Прямоугольник 6">
            <a:extLst>
              <a:ext uri="{FF2B5EF4-FFF2-40B4-BE49-F238E27FC236}">
                <a16:creationId xmlns:a16="http://schemas.microsoft.com/office/drawing/2014/main" id="{0CEE052D-00E0-9447-9FF8-4475764D21A6}"/>
              </a:ext>
            </a:extLst>
          </p:cNvPr>
          <p:cNvSpPr>
            <a:spLocks noChangeArrowheads="1"/>
          </p:cNvSpPr>
          <p:nvPr/>
        </p:nvSpPr>
        <p:spPr bwMode="auto">
          <a:xfrm>
            <a:off x="500063" y="1785938"/>
            <a:ext cx="2643187"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обстоятельства дела, имеющие существенное значение для дачи заключения и принятые экспертом в качестве исходных данных</a:t>
            </a:r>
            <a:endParaRPr lang="ru-RU" altLang="ru-RU" sz="1400">
              <a:latin typeface="Arial" panose="020B0604020202020204" pitchFamily="34" charset="0"/>
            </a:endParaRPr>
          </a:p>
        </p:txBody>
      </p:sp>
      <p:sp>
        <p:nvSpPr>
          <p:cNvPr id="117764" name="Прямоугольник 7">
            <a:extLst>
              <a:ext uri="{FF2B5EF4-FFF2-40B4-BE49-F238E27FC236}">
                <a16:creationId xmlns:a16="http://schemas.microsoft.com/office/drawing/2014/main" id="{C4B25C31-F15E-5E43-9ACE-C8CC80241693}"/>
              </a:ext>
            </a:extLst>
          </p:cNvPr>
          <p:cNvSpPr>
            <a:spLocks noChangeArrowheads="1"/>
          </p:cNvSpPr>
          <p:nvPr/>
        </p:nvSpPr>
        <p:spPr bwMode="auto">
          <a:xfrm>
            <a:off x="3286125" y="2643188"/>
            <a:ext cx="2714625"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внешний осмотр: описание состояния объектов экспертного исследования, упаковка</a:t>
            </a:r>
            <a:endParaRPr lang="ru-RU" altLang="ru-RU" sz="1400">
              <a:latin typeface="Arial" panose="020B0604020202020204" pitchFamily="34" charset="0"/>
            </a:endParaRPr>
          </a:p>
        </p:txBody>
      </p:sp>
      <p:sp>
        <p:nvSpPr>
          <p:cNvPr id="117765" name="Прямоугольник 8">
            <a:extLst>
              <a:ext uri="{FF2B5EF4-FFF2-40B4-BE49-F238E27FC236}">
                <a16:creationId xmlns:a16="http://schemas.microsoft.com/office/drawing/2014/main" id="{5EBC16ED-DD96-9A4E-842D-00AE6DA4E323}"/>
              </a:ext>
            </a:extLst>
          </p:cNvPr>
          <p:cNvSpPr>
            <a:spLocks noChangeArrowheads="1"/>
          </p:cNvSpPr>
          <p:nvPr/>
        </p:nvSpPr>
        <p:spPr bwMode="auto">
          <a:xfrm>
            <a:off x="6143625" y="1785938"/>
            <a:ext cx="257175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цель, условия и результаты проведения экспертного осмотра, экспериментов и получения образцов для сравнительного исследования;</a:t>
            </a:r>
            <a:endParaRPr lang="ru-RU" altLang="ru-RU" sz="1400">
              <a:latin typeface="Arial" panose="020B0604020202020204" pitchFamily="34" charset="0"/>
            </a:endParaRPr>
          </a:p>
        </p:txBody>
      </p:sp>
      <p:sp>
        <p:nvSpPr>
          <p:cNvPr id="117766" name="Прямоугольник 9">
            <a:extLst>
              <a:ext uri="{FF2B5EF4-FFF2-40B4-BE49-F238E27FC236}">
                <a16:creationId xmlns:a16="http://schemas.microsoft.com/office/drawing/2014/main" id="{0E57EF79-6DCE-594C-9834-427F7DC528E5}"/>
              </a:ext>
            </a:extLst>
          </p:cNvPr>
          <p:cNvSpPr>
            <a:spLocks noChangeArrowheads="1"/>
          </p:cNvSpPr>
          <p:nvPr/>
        </p:nvSpPr>
        <p:spPr bwMode="auto">
          <a:xfrm>
            <a:off x="500063" y="3714750"/>
            <a:ext cx="2643187"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описание использованных методов экспертного исследования, технические условия их применения, полученные результаты</a:t>
            </a:r>
            <a:endParaRPr lang="ru-RU" altLang="ru-RU" sz="1400">
              <a:latin typeface="Arial" panose="020B0604020202020204" pitchFamily="34" charset="0"/>
            </a:endParaRPr>
          </a:p>
        </p:txBody>
      </p:sp>
      <p:sp>
        <p:nvSpPr>
          <p:cNvPr id="117767" name="Прямоугольник 10">
            <a:extLst>
              <a:ext uri="{FF2B5EF4-FFF2-40B4-BE49-F238E27FC236}">
                <a16:creationId xmlns:a16="http://schemas.microsoft.com/office/drawing/2014/main" id="{2EED6692-4DB7-FB4D-943C-15EBD0779F93}"/>
              </a:ext>
            </a:extLst>
          </p:cNvPr>
          <p:cNvSpPr>
            <a:spLocks noChangeArrowheads="1"/>
          </p:cNvSpPr>
          <p:nvPr/>
        </p:nvSpPr>
        <p:spPr bwMode="auto">
          <a:xfrm>
            <a:off x="6143625" y="3357563"/>
            <a:ext cx="2571750" cy="289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ссылки на справочно-нормативные материалы, которыми эксперт руководствовался при разрешении поставленных вопросов, специальные литературные источники, использовавшиеся при проведении исследования, а также ссылки на иллюстрации, приложения и необходимые пояснения к ним</a:t>
            </a:r>
            <a:endParaRPr lang="ru-RU" altLang="ru-RU" sz="1400">
              <a:latin typeface="Arial" panose="020B0604020202020204" pitchFamily="34" charset="0"/>
            </a:endParaRPr>
          </a:p>
        </p:txBody>
      </p:sp>
      <p:sp>
        <p:nvSpPr>
          <p:cNvPr id="117768" name="Прямоугольник 11">
            <a:extLst>
              <a:ext uri="{FF2B5EF4-FFF2-40B4-BE49-F238E27FC236}">
                <a16:creationId xmlns:a16="http://schemas.microsoft.com/office/drawing/2014/main" id="{4B9504C6-276E-BC4F-A90A-9E75674BEC98}"/>
              </a:ext>
            </a:extLst>
          </p:cNvPr>
          <p:cNvSpPr>
            <a:spLocks noChangeArrowheads="1"/>
          </p:cNvSpPr>
          <p:nvPr/>
        </p:nvSpPr>
        <p:spPr bwMode="auto">
          <a:xfrm>
            <a:off x="3286125" y="3857625"/>
            <a:ext cx="2714625"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результаты следственных действий (допросов, осмотров, экспериментов), если они имеют значение, исходных данных при обосновании выводов</a:t>
            </a:r>
            <a:endParaRPr lang="ru-RU" altLang="ru-RU" sz="1400">
              <a:latin typeface="Arial" panose="020B0604020202020204" pitchFamily="34" charset="0"/>
            </a:endParaRPr>
          </a:p>
        </p:txBody>
      </p:sp>
      <p:sp>
        <p:nvSpPr>
          <p:cNvPr id="117769" name="Прямоугольник 12">
            <a:extLst>
              <a:ext uri="{FF2B5EF4-FFF2-40B4-BE49-F238E27FC236}">
                <a16:creationId xmlns:a16="http://schemas.microsoft.com/office/drawing/2014/main" id="{2F0CFEB9-37F0-CD49-9BA6-903D7387294F}"/>
              </a:ext>
            </a:extLst>
          </p:cNvPr>
          <p:cNvSpPr>
            <a:spLocks noChangeArrowheads="1"/>
          </p:cNvSpPr>
          <p:nvPr/>
        </p:nvSpPr>
        <p:spPr bwMode="auto">
          <a:xfrm>
            <a:off x="500063" y="5500688"/>
            <a:ext cx="5500687"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rPr>
              <a:t>экспертная оценка отдельных этапов исследования и всех полученных результатов в целом в качестве оснований для формулирования соответствующих выводов по экспертизе. </a:t>
            </a:r>
          </a:p>
        </p:txBody>
      </p:sp>
    </p:spTree>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Прямоугольник 7">
            <a:extLst>
              <a:ext uri="{FF2B5EF4-FFF2-40B4-BE49-F238E27FC236}">
                <a16:creationId xmlns:a16="http://schemas.microsoft.com/office/drawing/2014/main" id="{B3CAA981-3A72-D740-9C07-0DA0C9CFE570}"/>
              </a:ext>
            </a:extLst>
          </p:cNvPr>
          <p:cNvSpPr>
            <a:spLocks noChangeArrowheads="1"/>
          </p:cNvSpPr>
          <p:nvPr/>
        </p:nvSpPr>
        <p:spPr bwMode="auto">
          <a:xfrm>
            <a:off x="785813" y="357188"/>
            <a:ext cx="7786687" cy="87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700" b="1">
                <a:solidFill>
                  <a:srgbClr val="000000"/>
                </a:solidFill>
                <a:latin typeface="Arial" panose="020B0604020202020204" pitchFamily="34" charset="0"/>
              </a:rPr>
              <a:t>Синтезирующая часть заключения отражает общий итог всего проведенного исследования и выделяется в отдельный раздел </a:t>
            </a:r>
          </a:p>
          <a:p>
            <a:pPr algn="ctr" eaLnBrk="1" hangingPunct="1">
              <a:spcBef>
                <a:spcPct val="0"/>
              </a:spcBef>
              <a:buFontTx/>
              <a:buNone/>
            </a:pPr>
            <a:r>
              <a:rPr lang="ru-RU" altLang="ru-RU" sz="1700" b="1">
                <a:solidFill>
                  <a:srgbClr val="000000"/>
                </a:solidFill>
                <a:latin typeface="Arial" panose="020B0604020202020204" pitchFamily="34" charset="0"/>
              </a:rPr>
              <a:t>в случаях: </a:t>
            </a:r>
            <a:endParaRPr lang="ru-RU" altLang="ru-RU" sz="1700">
              <a:latin typeface="Arial" panose="020B0604020202020204" pitchFamily="34" charset="0"/>
            </a:endParaRPr>
          </a:p>
        </p:txBody>
      </p:sp>
      <p:sp>
        <p:nvSpPr>
          <p:cNvPr id="118786" name="Прямоугольник 8">
            <a:extLst>
              <a:ext uri="{FF2B5EF4-FFF2-40B4-BE49-F238E27FC236}">
                <a16:creationId xmlns:a16="http://schemas.microsoft.com/office/drawing/2014/main" id="{0F1BF50E-ED15-7644-BC1E-F237DD05CC94}"/>
              </a:ext>
            </a:extLst>
          </p:cNvPr>
          <p:cNvSpPr>
            <a:spLocks noChangeArrowheads="1"/>
          </p:cNvSpPr>
          <p:nvPr/>
        </p:nvSpPr>
        <p:spPr bwMode="auto">
          <a:xfrm>
            <a:off x="1357313" y="1357313"/>
            <a:ext cx="6643687"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rPr>
              <a:t>исследования значительного количества объектов</a:t>
            </a:r>
            <a:endParaRPr lang="ru-RU" altLang="ru-RU" sz="1600">
              <a:latin typeface="Arial" panose="020B0604020202020204" pitchFamily="34" charset="0"/>
            </a:endParaRPr>
          </a:p>
        </p:txBody>
      </p:sp>
      <p:sp>
        <p:nvSpPr>
          <p:cNvPr id="118787" name="Прямоугольник 9">
            <a:extLst>
              <a:ext uri="{FF2B5EF4-FFF2-40B4-BE49-F238E27FC236}">
                <a16:creationId xmlns:a16="http://schemas.microsoft.com/office/drawing/2014/main" id="{CC0EB648-3E8F-1E47-9BB1-FE705598F8E0}"/>
              </a:ext>
            </a:extLst>
          </p:cNvPr>
          <p:cNvSpPr>
            <a:spLocks noChangeArrowheads="1"/>
          </p:cNvSpPr>
          <p:nvPr/>
        </p:nvSpPr>
        <p:spPr bwMode="auto">
          <a:xfrm>
            <a:off x="1357313" y="1785938"/>
            <a:ext cx="6643687"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rPr>
              <a:t>исследования сложных объектов</a:t>
            </a:r>
            <a:endParaRPr lang="ru-RU" altLang="ru-RU" sz="1600">
              <a:latin typeface="Arial" panose="020B0604020202020204" pitchFamily="34" charset="0"/>
            </a:endParaRPr>
          </a:p>
        </p:txBody>
      </p:sp>
      <p:sp>
        <p:nvSpPr>
          <p:cNvPr id="118788" name="Прямоугольник 10">
            <a:extLst>
              <a:ext uri="{FF2B5EF4-FFF2-40B4-BE49-F238E27FC236}">
                <a16:creationId xmlns:a16="http://schemas.microsoft.com/office/drawing/2014/main" id="{F8299B91-DB63-004F-9474-88FAB40044C1}"/>
              </a:ext>
            </a:extLst>
          </p:cNvPr>
          <p:cNvSpPr>
            <a:spLocks noChangeArrowheads="1"/>
          </p:cNvSpPr>
          <p:nvPr/>
        </p:nvSpPr>
        <p:spPr bwMode="auto">
          <a:xfrm>
            <a:off x="1357313" y="2214563"/>
            <a:ext cx="6643687"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исследования сложных объектов</a:t>
            </a:r>
          </a:p>
        </p:txBody>
      </p:sp>
      <p:sp>
        <p:nvSpPr>
          <p:cNvPr id="118789" name="Прямоугольник 12">
            <a:extLst>
              <a:ext uri="{FF2B5EF4-FFF2-40B4-BE49-F238E27FC236}">
                <a16:creationId xmlns:a16="http://schemas.microsoft.com/office/drawing/2014/main" id="{6BD02D75-6CF4-C840-9410-9ABB46B607B5}"/>
              </a:ext>
            </a:extLst>
          </p:cNvPr>
          <p:cNvSpPr>
            <a:spLocks noChangeArrowheads="1"/>
          </p:cNvSpPr>
          <p:nvPr/>
        </p:nvSpPr>
        <p:spPr bwMode="auto">
          <a:xfrm>
            <a:off x="1357313" y="2643188"/>
            <a:ext cx="6643687"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использования комплекса методов</a:t>
            </a:r>
          </a:p>
        </p:txBody>
      </p:sp>
      <p:sp>
        <p:nvSpPr>
          <p:cNvPr id="118790" name="Прямоугольник 13">
            <a:extLst>
              <a:ext uri="{FF2B5EF4-FFF2-40B4-BE49-F238E27FC236}">
                <a16:creationId xmlns:a16="http://schemas.microsoft.com/office/drawing/2014/main" id="{21802ECD-724A-1849-9500-8D48800EC99B}"/>
              </a:ext>
            </a:extLst>
          </p:cNvPr>
          <p:cNvSpPr>
            <a:spLocks noChangeArrowheads="1"/>
          </p:cNvSpPr>
          <p:nvPr/>
        </p:nvSpPr>
        <p:spPr bwMode="auto">
          <a:xfrm>
            <a:off x="1357313" y="3143250"/>
            <a:ext cx="6643687"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latin typeface="Arial" panose="020B0604020202020204" pitchFamily="34" charset="0"/>
              </a:rPr>
              <a:t>проведения комплексных и комиссионных повторных экспертиз</a:t>
            </a:r>
          </a:p>
        </p:txBody>
      </p:sp>
      <p:sp>
        <p:nvSpPr>
          <p:cNvPr id="118791" name="Прямоугольник 14">
            <a:extLst>
              <a:ext uri="{FF2B5EF4-FFF2-40B4-BE49-F238E27FC236}">
                <a16:creationId xmlns:a16="http://schemas.microsoft.com/office/drawing/2014/main" id="{F2DEC1A1-9590-7F4B-A998-D06EC0791D8D}"/>
              </a:ext>
            </a:extLst>
          </p:cNvPr>
          <p:cNvSpPr>
            <a:spLocks noChangeArrowheads="1"/>
          </p:cNvSpPr>
          <p:nvPr/>
        </p:nvSpPr>
        <p:spPr bwMode="auto">
          <a:xfrm>
            <a:off x="642938" y="3643313"/>
            <a:ext cx="8001000" cy="1138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rPr>
              <a:t> </a:t>
            </a:r>
            <a:r>
              <a:rPr lang="ru-RU" altLang="ru-RU" sz="1700" b="1">
                <a:latin typeface="Arial" panose="020B0604020202020204" pitchFamily="34" charset="0"/>
              </a:rPr>
              <a:t>В выводах заключения эксперта излагаются ответы на поставленные перед экспертом вопросы. Выводы излагаются в соответствии с нормами литературного языка, не допускающими различных толкований </a:t>
            </a:r>
          </a:p>
        </p:txBody>
      </p:sp>
      <p:sp>
        <p:nvSpPr>
          <p:cNvPr id="118792" name="Прямоугольник 16">
            <a:extLst>
              <a:ext uri="{FF2B5EF4-FFF2-40B4-BE49-F238E27FC236}">
                <a16:creationId xmlns:a16="http://schemas.microsoft.com/office/drawing/2014/main" id="{04832652-C37C-2246-A87D-E8B0475B7FDA}"/>
              </a:ext>
            </a:extLst>
          </p:cNvPr>
          <p:cNvSpPr>
            <a:spLocks noChangeArrowheads="1"/>
          </p:cNvSpPr>
          <p:nvPr/>
        </p:nvSpPr>
        <p:spPr bwMode="auto">
          <a:xfrm>
            <a:off x="642938" y="4857750"/>
            <a:ext cx="8001000"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i="1" u="sng">
                <a:latin typeface="Arial" panose="020B0604020202020204" pitchFamily="34" charset="0"/>
              </a:rPr>
              <a:t>Сообщение о невозможности дать заключение </a:t>
            </a:r>
          </a:p>
          <a:p>
            <a:pPr algn="ctr" eaLnBrk="1" hangingPunct="1">
              <a:spcBef>
                <a:spcPct val="0"/>
              </a:spcBef>
              <a:buFontTx/>
              <a:buNone/>
            </a:pPr>
            <a:r>
              <a:rPr lang="ru-RU" altLang="ru-RU" sz="1600" b="1">
                <a:latin typeface="Arial" panose="020B0604020202020204" pitchFamily="34" charset="0"/>
              </a:rPr>
              <a:t>как процессуальный документ состоит из 3 частей: вводной, мотивировочной и заключительной. Во вводной части излагаются те же сведения, что и в заключение эксперта. В мотивировочной части подробно излагаются причины невозможности дать заключение. В заключительной части указывается на невозможность дать ответ по каждому поставленному перед экспертом вопросу </a:t>
            </a:r>
          </a:p>
        </p:txBody>
      </p:sp>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Прямоугольник 7">
            <a:extLst>
              <a:ext uri="{FF2B5EF4-FFF2-40B4-BE49-F238E27FC236}">
                <a16:creationId xmlns:a16="http://schemas.microsoft.com/office/drawing/2014/main" id="{C44BA394-9BED-C444-8BCC-796C60A6F18E}"/>
              </a:ext>
            </a:extLst>
          </p:cNvPr>
          <p:cNvSpPr>
            <a:spLocks noChangeArrowheads="1"/>
          </p:cNvSpPr>
          <p:nvPr/>
        </p:nvSpPr>
        <p:spPr bwMode="auto">
          <a:xfrm>
            <a:off x="785813" y="752839"/>
            <a:ext cx="7929562"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В судопроизводстве заключение эксперта приобретает особое значение в качестве одного из средств доказывания, вот почему следует обратить внимание на ряд положений, относящихся к его оценке как источника доказательственной информации</a:t>
            </a:r>
            <a:endParaRPr lang="ru-RU" altLang="ru-RU" sz="1800">
              <a:latin typeface="Arial" panose="020B0604020202020204" pitchFamily="34" charset="0"/>
            </a:endParaRPr>
          </a:p>
        </p:txBody>
      </p:sp>
      <p:sp>
        <p:nvSpPr>
          <p:cNvPr id="120835" name="Прямоугольник 9">
            <a:extLst>
              <a:ext uri="{FF2B5EF4-FFF2-40B4-BE49-F238E27FC236}">
                <a16:creationId xmlns:a16="http://schemas.microsoft.com/office/drawing/2014/main" id="{1F9EBDF4-29EB-E648-80A6-B08DB226722A}"/>
              </a:ext>
            </a:extLst>
          </p:cNvPr>
          <p:cNvSpPr>
            <a:spLocks noChangeArrowheads="1"/>
          </p:cNvSpPr>
          <p:nvPr/>
        </p:nvSpPr>
        <p:spPr bwMode="auto">
          <a:xfrm>
            <a:off x="785813" y="2138076"/>
            <a:ext cx="7929562"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Прежде всего необходимо учитывать следующую законодательную особенность его оценки: заключение эксперта как доказательство не является обязательным для субъектов доказывания, но несогласие с заключением должно быть ими мотивировано</a:t>
            </a:r>
            <a:endParaRPr lang="ru-RU" altLang="ru-RU" sz="1600">
              <a:latin typeface="Arial" panose="020B0604020202020204" pitchFamily="34" charset="0"/>
            </a:endParaRPr>
          </a:p>
        </p:txBody>
      </p:sp>
      <p:sp>
        <p:nvSpPr>
          <p:cNvPr id="120836" name="Прямоугольник 10">
            <a:extLst>
              <a:ext uri="{FF2B5EF4-FFF2-40B4-BE49-F238E27FC236}">
                <a16:creationId xmlns:a16="http://schemas.microsoft.com/office/drawing/2014/main" id="{65FC2E74-AFFA-4B44-BC00-17E9EA465B55}"/>
              </a:ext>
            </a:extLst>
          </p:cNvPr>
          <p:cNvSpPr>
            <a:spLocks noChangeArrowheads="1"/>
          </p:cNvSpPr>
          <p:nvPr/>
        </p:nvSpPr>
        <p:spPr bwMode="auto">
          <a:xfrm>
            <a:off x="785813" y="3401076"/>
            <a:ext cx="7929562"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Оценка заключения эксперта в процессе расследования или судебного рассмотрения дела включает в себя определение его относимости, допустимости, достоверности и доказательственного значения.</a:t>
            </a:r>
          </a:p>
        </p:txBody>
      </p:sp>
      <p:sp>
        <p:nvSpPr>
          <p:cNvPr id="120837" name="Прямоугольник 11">
            <a:extLst>
              <a:ext uri="{FF2B5EF4-FFF2-40B4-BE49-F238E27FC236}">
                <a16:creationId xmlns:a16="http://schemas.microsoft.com/office/drawing/2014/main" id="{A1639464-6408-C549-8602-DC8F5008EBE7}"/>
              </a:ext>
            </a:extLst>
          </p:cNvPr>
          <p:cNvSpPr>
            <a:spLocks noChangeArrowheads="1"/>
          </p:cNvSpPr>
          <p:nvPr/>
        </p:nvSpPr>
        <p:spPr bwMode="auto">
          <a:xfrm>
            <a:off x="785813" y="4786313"/>
            <a:ext cx="7929562"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 Решение вопроса об </a:t>
            </a:r>
            <a:r>
              <a:rPr lang="ru-RU" altLang="ru-RU" sz="1800" b="1" i="1" u="sng">
                <a:latin typeface="Arial" panose="020B0604020202020204" pitchFamily="34" charset="0"/>
              </a:rPr>
              <a:t>относимости</a:t>
            </a:r>
            <a:r>
              <a:rPr lang="ru-RU" altLang="ru-RU" sz="1800" b="1">
                <a:latin typeface="Arial" panose="020B0604020202020204" pitchFamily="34" charset="0"/>
              </a:rPr>
              <a:t> заключения эксперта к делу как доказательства особых затруднений на практике не вызывает, так как появлению этого документа в деле способствует определенная процедура, обусловленная необходимостью привлечения в процесс специальных научных знаний.  </a:t>
            </a:r>
            <a:endParaRPr lang="ru-RU" altLang="ru-RU" sz="1800">
              <a:latin typeface="Arial" panose="020B0604020202020204" pitchFamily="34" charset="0"/>
            </a:endParaRPr>
          </a:p>
        </p:txBody>
      </p:sp>
      <p:sp>
        <p:nvSpPr>
          <p:cNvPr id="2" name="Прямоугольник 1">
            <a:extLst>
              <a:ext uri="{FF2B5EF4-FFF2-40B4-BE49-F238E27FC236}">
                <a16:creationId xmlns:a16="http://schemas.microsoft.com/office/drawing/2014/main" id="{A845BBAC-93DB-ED43-B817-3172270D9457}"/>
              </a:ext>
            </a:extLst>
          </p:cNvPr>
          <p:cNvSpPr/>
          <p:nvPr/>
        </p:nvSpPr>
        <p:spPr>
          <a:xfrm>
            <a:off x="971600" y="198420"/>
            <a:ext cx="7272808" cy="369332"/>
          </a:xfrm>
          <a:prstGeom prst="rect">
            <a:avLst/>
          </a:prstGeom>
        </p:spPr>
        <p:txBody>
          <a:bodyPr wrap="square">
            <a:spAutoFit/>
          </a:bodyPr>
          <a:lstStyle/>
          <a:p>
            <a:pPr algn="ctr" eaLnBrk="1" hangingPunct="1"/>
            <a:r>
              <a:rPr lang="ru-RU" altLang="ru-RU" b="1" dirty="0">
                <a:cs typeface="Arial" panose="020B0604020202020204" pitchFamily="34" charset="0"/>
              </a:rPr>
              <a:t>ТЕМА 15. ОЦЕНКА ЗАКЛЮЧЕНИЯ ЭКСПЕРТА</a:t>
            </a:r>
            <a:endParaRPr lang="ru-RU" altLang="ru-RU" dirty="0">
              <a:cs typeface="Arial" panose="020B0604020202020204" pitchFamily="34" charset="0"/>
            </a:endParaRPr>
          </a:p>
        </p:txBody>
      </p:sp>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Прямоугольник 5">
            <a:extLst>
              <a:ext uri="{FF2B5EF4-FFF2-40B4-BE49-F238E27FC236}">
                <a16:creationId xmlns:a16="http://schemas.microsoft.com/office/drawing/2014/main" id="{93B2B7CE-BF21-D444-8A5E-2A6B5239FA07}"/>
              </a:ext>
            </a:extLst>
          </p:cNvPr>
          <p:cNvSpPr>
            <a:spLocks noChangeArrowheads="1"/>
          </p:cNvSpPr>
          <p:nvPr/>
        </p:nvSpPr>
        <p:spPr bwMode="auto">
          <a:xfrm>
            <a:off x="1143000" y="357188"/>
            <a:ext cx="7072313"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cs typeface="Arial" panose="020B0604020202020204" pitchFamily="34" charset="0"/>
              </a:rPr>
              <a:t>Оценка </a:t>
            </a:r>
            <a:r>
              <a:rPr lang="ru-RU" altLang="ru-RU" sz="1800" b="1" i="1" u="sng">
                <a:solidFill>
                  <a:srgbClr val="000000"/>
                </a:solidFill>
                <a:latin typeface="Arial" panose="020B0604020202020204" pitchFamily="34" charset="0"/>
                <a:cs typeface="Arial" panose="020B0604020202020204" pitchFamily="34" charset="0"/>
              </a:rPr>
              <a:t>допустимости</a:t>
            </a:r>
            <a:r>
              <a:rPr lang="ru-RU" altLang="ru-RU" sz="1800" b="1">
                <a:solidFill>
                  <a:srgbClr val="000000"/>
                </a:solidFill>
                <a:latin typeface="Arial" panose="020B0604020202020204" pitchFamily="34" charset="0"/>
                <a:cs typeface="Arial" panose="020B0604020202020204" pitchFamily="34" charset="0"/>
              </a:rPr>
              <a:t> заключения эксперта предполагает проверку соблюдения требований закона при назначении и производстве судебной экспертизы</a:t>
            </a:r>
            <a:endParaRPr lang="ru-RU" altLang="ru-RU" sz="1800" b="1">
              <a:latin typeface="Arial" panose="020B0604020202020204" pitchFamily="34" charset="0"/>
            </a:endParaRPr>
          </a:p>
        </p:txBody>
      </p:sp>
      <p:sp>
        <p:nvSpPr>
          <p:cNvPr id="121858" name="Скругленный прямоугольник 6">
            <a:extLst>
              <a:ext uri="{FF2B5EF4-FFF2-40B4-BE49-F238E27FC236}">
                <a16:creationId xmlns:a16="http://schemas.microsoft.com/office/drawing/2014/main" id="{79D4778D-90E6-2048-9997-75FC3C280604}"/>
              </a:ext>
            </a:extLst>
          </p:cNvPr>
          <p:cNvSpPr>
            <a:spLocks noChangeArrowheads="1"/>
          </p:cNvSpPr>
          <p:nvPr/>
        </p:nvSpPr>
        <p:spPr bwMode="auto">
          <a:xfrm>
            <a:off x="3500438" y="1643063"/>
            <a:ext cx="2571750" cy="102076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0000"/>
                </a:solidFill>
                <a:latin typeface="Arial" panose="020B0604020202020204" pitchFamily="34" charset="0"/>
                <a:cs typeface="Arial" panose="020B0604020202020204" pitchFamily="34" charset="0"/>
              </a:rPr>
              <a:t>Оценка включает в себя решение вопросов:</a:t>
            </a:r>
            <a:endParaRPr lang="ru-RU" altLang="ru-RU" sz="1800">
              <a:latin typeface="Arial" panose="020B0604020202020204" pitchFamily="34" charset="0"/>
            </a:endParaRPr>
          </a:p>
        </p:txBody>
      </p:sp>
      <p:sp>
        <p:nvSpPr>
          <p:cNvPr id="121859" name="Прямоугольник 7">
            <a:extLst>
              <a:ext uri="{FF2B5EF4-FFF2-40B4-BE49-F238E27FC236}">
                <a16:creationId xmlns:a16="http://schemas.microsoft.com/office/drawing/2014/main" id="{B97F89BB-C8D4-FB41-A590-9B7E27BEA903}"/>
              </a:ext>
            </a:extLst>
          </p:cNvPr>
          <p:cNvSpPr>
            <a:spLocks noChangeArrowheads="1"/>
          </p:cNvSpPr>
          <p:nvPr/>
        </p:nvSpPr>
        <p:spPr bwMode="auto">
          <a:xfrm>
            <a:off x="214312" y="1666875"/>
            <a:ext cx="314325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 законности назначения и производства экспертизы с точки зрения установленных процедур</a:t>
            </a:r>
            <a:endParaRPr lang="ru-RU" altLang="ru-RU" sz="1400">
              <a:latin typeface="Arial" panose="020B0604020202020204" pitchFamily="34" charset="0"/>
            </a:endParaRPr>
          </a:p>
        </p:txBody>
      </p:sp>
      <p:sp>
        <p:nvSpPr>
          <p:cNvPr id="121860" name="Прямоугольник 8">
            <a:extLst>
              <a:ext uri="{FF2B5EF4-FFF2-40B4-BE49-F238E27FC236}">
                <a16:creationId xmlns:a16="http://schemas.microsoft.com/office/drawing/2014/main" id="{8F25CE4A-11FA-944C-AF33-D6761A750282}"/>
              </a:ext>
            </a:extLst>
          </p:cNvPr>
          <p:cNvSpPr>
            <a:spLocks noChangeArrowheads="1"/>
          </p:cNvSpPr>
          <p:nvPr/>
        </p:nvSpPr>
        <p:spPr bwMode="auto">
          <a:xfrm>
            <a:off x="6208257" y="1653381"/>
            <a:ext cx="2786063"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 соблюдении прав участников процесса при назначении и производстве экспертизы</a:t>
            </a:r>
            <a:endParaRPr lang="ru-RU" altLang="ru-RU" sz="1400">
              <a:latin typeface="Arial" panose="020B0604020202020204" pitchFamily="34" charset="0"/>
            </a:endParaRPr>
          </a:p>
        </p:txBody>
      </p:sp>
      <p:sp>
        <p:nvSpPr>
          <p:cNvPr id="121861" name="Прямоугольник 9">
            <a:extLst>
              <a:ext uri="{FF2B5EF4-FFF2-40B4-BE49-F238E27FC236}">
                <a16:creationId xmlns:a16="http://schemas.microsoft.com/office/drawing/2014/main" id="{B7D7E470-EB83-5547-BD59-B0FA30013920}"/>
              </a:ext>
            </a:extLst>
          </p:cNvPr>
          <p:cNvSpPr>
            <a:spLocks noChangeArrowheads="1"/>
          </p:cNvSpPr>
          <p:nvPr/>
        </p:nvSpPr>
        <p:spPr bwMode="auto">
          <a:xfrm>
            <a:off x="285750" y="2857500"/>
            <a:ext cx="3929063"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 соблюдении процедуры постановки вопросов перед экспертом в судебном разбирательстве</a:t>
            </a:r>
            <a:endParaRPr lang="ru-RU" altLang="ru-RU" sz="1400">
              <a:latin typeface="Arial" panose="020B0604020202020204" pitchFamily="34" charset="0"/>
            </a:endParaRPr>
          </a:p>
        </p:txBody>
      </p:sp>
      <p:sp>
        <p:nvSpPr>
          <p:cNvPr id="121862" name="Прямоугольник 10">
            <a:extLst>
              <a:ext uri="{FF2B5EF4-FFF2-40B4-BE49-F238E27FC236}">
                <a16:creationId xmlns:a16="http://schemas.microsoft.com/office/drawing/2014/main" id="{A287DC82-EC53-4D42-ABCE-E294CE6A92C0}"/>
              </a:ext>
            </a:extLst>
          </p:cNvPr>
          <p:cNvSpPr>
            <a:spLocks noChangeArrowheads="1"/>
          </p:cNvSpPr>
          <p:nvPr/>
        </p:nvSpPr>
        <p:spPr bwMode="auto">
          <a:xfrm>
            <a:off x="285750" y="3786188"/>
            <a:ext cx="392906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 соответствии компетенции эксперта и отсутствии превышения ее пределов</a:t>
            </a:r>
          </a:p>
        </p:txBody>
      </p:sp>
      <p:sp>
        <p:nvSpPr>
          <p:cNvPr id="121863" name="Прямоугольник 11">
            <a:extLst>
              <a:ext uri="{FF2B5EF4-FFF2-40B4-BE49-F238E27FC236}">
                <a16:creationId xmlns:a16="http://schemas.microsoft.com/office/drawing/2014/main" id="{A115C04F-595A-2C49-96C4-3945E6318AEB}"/>
              </a:ext>
            </a:extLst>
          </p:cNvPr>
          <p:cNvSpPr>
            <a:spLocks noChangeArrowheads="1"/>
          </p:cNvSpPr>
          <p:nvPr/>
        </p:nvSpPr>
        <p:spPr bwMode="auto">
          <a:xfrm>
            <a:off x="285750" y="4500563"/>
            <a:ext cx="86439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 соответствии требованиям закона примененных экспертом приемов, методов и технических средств экспертного исследования</a:t>
            </a:r>
            <a:endParaRPr lang="ru-RU" altLang="ru-RU" sz="1400">
              <a:latin typeface="Arial" panose="020B0604020202020204" pitchFamily="34" charset="0"/>
            </a:endParaRPr>
          </a:p>
        </p:txBody>
      </p:sp>
      <p:sp>
        <p:nvSpPr>
          <p:cNvPr id="121864" name="Прямоугольник 12">
            <a:extLst>
              <a:ext uri="{FF2B5EF4-FFF2-40B4-BE49-F238E27FC236}">
                <a16:creationId xmlns:a16="http://schemas.microsoft.com/office/drawing/2014/main" id="{DE828B4F-3A76-BA4E-A2CC-FE32322E01CC}"/>
              </a:ext>
            </a:extLst>
          </p:cNvPr>
          <p:cNvSpPr>
            <a:spLocks noChangeArrowheads="1"/>
          </p:cNvSpPr>
          <p:nvPr/>
        </p:nvSpPr>
        <p:spPr bwMode="auto">
          <a:xfrm>
            <a:off x="5143500" y="3786188"/>
            <a:ext cx="378618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 правильности оформления заключение эксперта</a:t>
            </a:r>
            <a:endParaRPr lang="ru-RU" altLang="ru-RU" sz="1400">
              <a:latin typeface="Arial" panose="020B0604020202020204" pitchFamily="34" charset="0"/>
            </a:endParaRPr>
          </a:p>
        </p:txBody>
      </p:sp>
      <p:sp>
        <p:nvSpPr>
          <p:cNvPr id="121865" name="Прямоугольник 13">
            <a:extLst>
              <a:ext uri="{FF2B5EF4-FFF2-40B4-BE49-F238E27FC236}">
                <a16:creationId xmlns:a16="http://schemas.microsoft.com/office/drawing/2014/main" id="{A51476B2-8B9E-2142-94CB-7495954C7B5F}"/>
              </a:ext>
            </a:extLst>
          </p:cNvPr>
          <p:cNvSpPr>
            <a:spLocks noChangeArrowheads="1"/>
          </p:cNvSpPr>
          <p:nvPr/>
        </p:nvSpPr>
        <p:spPr bwMode="auto">
          <a:xfrm>
            <a:off x="5143500" y="2857500"/>
            <a:ext cx="3786188"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 наличии всех реквизитов заключения эксперта и сопровождающих экспертизу документов и материалов</a:t>
            </a:r>
            <a:endParaRPr lang="ru-RU" altLang="ru-RU" sz="1400">
              <a:latin typeface="Arial" panose="020B0604020202020204" pitchFamily="34" charset="0"/>
            </a:endParaRPr>
          </a:p>
        </p:txBody>
      </p:sp>
      <p:sp>
        <p:nvSpPr>
          <p:cNvPr id="121866" name="Прямоугольник 14">
            <a:extLst>
              <a:ext uri="{FF2B5EF4-FFF2-40B4-BE49-F238E27FC236}">
                <a16:creationId xmlns:a16="http://schemas.microsoft.com/office/drawing/2014/main" id="{F6F1122F-8355-5B40-B861-C7D5C3480E45}"/>
              </a:ext>
            </a:extLst>
          </p:cNvPr>
          <p:cNvSpPr>
            <a:spLocks noChangeArrowheads="1"/>
          </p:cNvSpPr>
          <p:nvPr/>
        </p:nvSpPr>
        <p:spPr bwMode="auto">
          <a:xfrm>
            <a:off x="2643188" y="5214938"/>
            <a:ext cx="4071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solidFill>
                  <a:srgbClr val="000000"/>
                </a:solidFill>
                <a:latin typeface="Arial" panose="020B0604020202020204" pitchFamily="34" charset="0"/>
                <a:cs typeface="Arial" panose="020B0604020202020204" pitchFamily="34" charset="0"/>
              </a:rPr>
              <a:t>об отсутствии оснований для отвода эксперта</a:t>
            </a:r>
            <a:endParaRPr lang="ru-RU" altLang="ru-RU" sz="1400">
              <a:latin typeface="Arial" panose="020B0604020202020204" pitchFamily="34" charset="0"/>
            </a:endParaRPr>
          </a:p>
        </p:txBody>
      </p:sp>
      <p:sp>
        <p:nvSpPr>
          <p:cNvPr id="121867" name="Прямоугольник 15">
            <a:extLst>
              <a:ext uri="{FF2B5EF4-FFF2-40B4-BE49-F238E27FC236}">
                <a16:creationId xmlns:a16="http://schemas.microsoft.com/office/drawing/2014/main" id="{AAF3159F-B7A2-D445-9A7E-1D0212DF9223}"/>
              </a:ext>
            </a:extLst>
          </p:cNvPr>
          <p:cNvSpPr>
            <a:spLocks noChangeArrowheads="1"/>
          </p:cNvSpPr>
          <p:nvPr/>
        </p:nvSpPr>
        <p:spPr bwMode="auto">
          <a:xfrm>
            <a:off x="285750" y="5715000"/>
            <a:ext cx="85725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Строгое соблюдение рассмотренных выше требований закона - лишь одна из сторон формирования внутреннего убеждения следователя и суда при оценке заключения эксперта. Ее можно назвать общеправовым условием оценки</a:t>
            </a:r>
            <a:endParaRPr lang="ru-RU" altLang="ru-RU" sz="1600">
              <a:latin typeface="Arial" panose="020B0604020202020204" pitchFamily="34" charset="0"/>
            </a:endParaRPr>
          </a:p>
        </p:txBody>
      </p:sp>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Прямоугольник 5">
            <a:extLst>
              <a:ext uri="{FF2B5EF4-FFF2-40B4-BE49-F238E27FC236}">
                <a16:creationId xmlns:a16="http://schemas.microsoft.com/office/drawing/2014/main" id="{AFA83935-C6DC-E14C-B33A-0AB3B4975172}"/>
              </a:ext>
            </a:extLst>
          </p:cNvPr>
          <p:cNvSpPr>
            <a:spLocks noChangeArrowheads="1"/>
          </p:cNvSpPr>
          <p:nvPr/>
        </p:nvSpPr>
        <p:spPr bwMode="auto">
          <a:xfrm>
            <a:off x="214313" y="357188"/>
            <a:ext cx="8572500" cy="2227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700" b="1">
                <a:latin typeface="Arial" panose="020B0604020202020204" pitchFamily="34" charset="0"/>
              </a:rPr>
              <a:t> </a:t>
            </a:r>
            <a:r>
              <a:rPr lang="ru-RU" altLang="ru-RU" sz="1700" b="1">
                <a:latin typeface="Arial" panose="020B0604020202020204" pitchFamily="34" charset="0"/>
                <a:cs typeface="Arial" panose="020B0604020202020204" pitchFamily="34" charset="0"/>
              </a:rPr>
              <a:t>Не меньшее значение имеют и такие условия (стороны) оценки заключения эксперта, как </a:t>
            </a:r>
            <a:r>
              <a:rPr lang="ru-RU" altLang="ru-RU" sz="1700" b="1" i="1">
                <a:latin typeface="Arial" panose="020B0604020202020204" pitchFamily="34" charset="0"/>
                <a:cs typeface="Arial" panose="020B0604020202020204" pitchFamily="34" charset="0"/>
              </a:rPr>
              <a:t>процессуально - организационная, фактическая, методическая, логическая, грамматическая </a:t>
            </a:r>
            <a:r>
              <a:rPr lang="ru-RU" altLang="ru-RU" sz="1700" b="1">
                <a:latin typeface="Arial" panose="020B0604020202020204" pitchFamily="34" charset="0"/>
                <a:cs typeface="Arial" panose="020B0604020202020204" pitchFamily="34" charset="0"/>
              </a:rPr>
              <a:t>и</a:t>
            </a:r>
            <a:r>
              <a:rPr lang="ru-RU" altLang="ru-RU" sz="1700" b="1" i="1">
                <a:latin typeface="Arial" panose="020B0604020202020204" pitchFamily="34" charset="0"/>
                <a:cs typeface="Arial" panose="020B0604020202020204" pitchFamily="34" charset="0"/>
              </a:rPr>
              <a:t> иллюстрационная</a:t>
            </a:r>
            <a:r>
              <a:rPr lang="ru-RU" altLang="ru-RU" sz="1700" b="1">
                <a:latin typeface="Arial" panose="020B0604020202020204" pitchFamily="34" charset="0"/>
                <a:cs typeface="Arial" panose="020B0604020202020204" pitchFamily="34" charset="0"/>
              </a:rPr>
              <a:t>, позволяющие следователю и суду в полной мере уяснить сущность стоявших перед экспертом задач, характер примененных для их решения специальных знаний, методологические и другие аспекты исследования, дающие ответ на вопрос о достоверности, обоснованности и допустимости заключения эксперта как доказательства</a:t>
            </a:r>
            <a:endParaRPr lang="ru-RU" altLang="ru-RU" sz="1700">
              <a:latin typeface="Arial" panose="020B0604020202020204" pitchFamily="34" charset="0"/>
            </a:endParaRPr>
          </a:p>
        </p:txBody>
      </p:sp>
      <p:sp>
        <p:nvSpPr>
          <p:cNvPr id="122882" name="Скругленный прямоугольник 6">
            <a:extLst>
              <a:ext uri="{FF2B5EF4-FFF2-40B4-BE49-F238E27FC236}">
                <a16:creationId xmlns:a16="http://schemas.microsoft.com/office/drawing/2014/main" id="{F25517BA-3F33-7047-B41D-54ED32FB8C1A}"/>
              </a:ext>
            </a:extLst>
          </p:cNvPr>
          <p:cNvSpPr>
            <a:spLocks noChangeArrowheads="1"/>
          </p:cNvSpPr>
          <p:nvPr/>
        </p:nvSpPr>
        <p:spPr bwMode="auto">
          <a:xfrm>
            <a:off x="3000375" y="2786063"/>
            <a:ext cx="2857500" cy="28257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latin typeface="Arial" panose="020B0604020202020204" pitchFamily="34" charset="0"/>
              </a:rPr>
              <a:t>К процессуально - организационным условиям производства судебной экспертизы относятся следующие элементы, которые находят отражение в заключении и подлежат оценке:</a:t>
            </a:r>
          </a:p>
        </p:txBody>
      </p:sp>
      <p:sp>
        <p:nvSpPr>
          <p:cNvPr id="122883" name="Прямоугольник 7">
            <a:extLst>
              <a:ext uri="{FF2B5EF4-FFF2-40B4-BE49-F238E27FC236}">
                <a16:creationId xmlns:a16="http://schemas.microsoft.com/office/drawing/2014/main" id="{153CF987-2E25-BD47-AB9F-9E01F45B53A1}"/>
              </a:ext>
            </a:extLst>
          </p:cNvPr>
          <p:cNvSpPr>
            <a:spLocks noChangeArrowheads="1"/>
          </p:cNvSpPr>
          <p:nvPr/>
        </p:nvSpPr>
        <p:spPr bwMode="auto">
          <a:xfrm>
            <a:off x="214313" y="2786063"/>
            <a:ext cx="26431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Время проведения экспертизы</a:t>
            </a:r>
          </a:p>
        </p:txBody>
      </p:sp>
      <p:sp>
        <p:nvSpPr>
          <p:cNvPr id="122884" name="Прямоугольник 8">
            <a:extLst>
              <a:ext uri="{FF2B5EF4-FFF2-40B4-BE49-F238E27FC236}">
                <a16:creationId xmlns:a16="http://schemas.microsoft.com/office/drawing/2014/main" id="{57D872C2-C7DB-5B46-99DE-2DE19EEFFADA}"/>
              </a:ext>
            </a:extLst>
          </p:cNvPr>
          <p:cNvSpPr>
            <a:spLocks noChangeArrowheads="1"/>
          </p:cNvSpPr>
          <p:nvPr/>
        </p:nvSpPr>
        <p:spPr bwMode="auto">
          <a:xfrm>
            <a:off x="6000750" y="2786063"/>
            <a:ext cx="278606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Место проведения экспертизы</a:t>
            </a:r>
          </a:p>
        </p:txBody>
      </p:sp>
      <p:sp>
        <p:nvSpPr>
          <p:cNvPr id="122885" name="Прямоугольник 9">
            <a:extLst>
              <a:ext uri="{FF2B5EF4-FFF2-40B4-BE49-F238E27FC236}">
                <a16:creationId xmlns:a16="http://schemas.microsoft.com/office/drawing/2014/main" id="{A89E696E-EF00-574F-97DF-4CEE079E007A}"/>
              </a:ext>
            </a:extLst>
          </p:cNvPr>
          <p:cNvSpPr>
            <a:spLocks noChangeArrowheads="1"/>
          </p:cNvSpPr>
          <p:nvPr/>
        </p:nvSpPr>
        <p:spPr bwMode="auto">
          <a:xfrm>
            <a:off x="214313" y="3571875"/>
            <a:ext cx="2643187"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Сведения об эксперте – (фамилия, имя, отчество, образование, специальность, стаж работы по специальности, ученая степень и ученое звание, занимаемая должность)</a:t>
            </a:r>
          </a:p>
        </p:txBody>
      </p:sp>
      <p:sp>
        <p:nvSpPr>
          <p:cNvPr id="122886" name="Прямоугольник 10">
            <a:extLst>
              <a:ext uri="{FF2B5EF4-FFF2-40B4-BE49-F238E27FC236}">
                <a16:creationId xmlns:a16="http://schemas.microsoft.com/office/drawing/2014/main" id="{3D74AD32-20EE-C941-AEE9-AE884D304AEC}"/>
              </a:ext>
            </a:extLst>
          </p:cNvPr>
          <p:cNvSpPr>
            <a:spLocks noChangeArrowheads="1"/>
          </p:cNvSpPr>
          <p:nvPr/>
        </p:nvSpPr>
        <p:spPr bwMode="auto">
          <a:xfrm>
            <a:off x="6000750" y="3429000"/>
            <a:ext cx="2786063"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latin typeface="Arial" panose="020B0604020202020204" pitchFamily="34" charset="0"/>
              </a:rPr>
              <a:t>Основания производства экспертизы</a:t>
            </a:r>
          </a:p>
        </p:txBody>
      </p:sp>
      <p:sp>
        <p:nvSpPr>
          <p:cNvPr id="122887" name="Прямоугольник 11">
            <a:extLst>
              <a:ext uri="{FF2B5EF4-FFF2-40B4-BE49-F238E27FC236}">
                <a16:creationId xmlns:a16="http://schemas.microsoft.com/office/drawing/2014/main" id="{18333359-4D22-B348-AF64-2001B4AB1E0D}"/>
              </a:ext>
            </a:extLst>
          </p:cNvPr>
          <p:cNvSpPr>
            <a:spLocks noChangeArrowheads="1"/>
          </p:cNvSpPr>
          <p:nvPr/>
        </p:nvSpPr>
        <p:spPr bwMode="auto">
          <a:xfrm>
            <a:off x="6000750" y="4429125"/>
            <a:ext cx="2786063"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latin typeface="Arial" panose="020B0604020202020204" pitchFamily="34" charset="0"/>
              </a:rPr>
              <a:t>Разъяснение прав и обязанностей, удостоверенных подписью эксперта</a:t>
            </a:r>
          </a:p>
        </p:txBody>
      </p:sp>
      <p:sp>
        <p:nvSpPr>
          <p:cNvPr id="122888" name="Прямоугольник 12">
            <a:extLst>
              <a:ext uri="{FF2B5EF4-FFF2-40B4-BE49-F238E27FC236}">
                <a16:creationId xmlns:a16="http://schemas.microsoft.com/office/drawing/2014/main" id="{A00CF48D-BB18-EC4E-92FC-26B1A889818D}"/>
              </a:ext>
            </a:extLst>
          </p:cNvPr>
          <p:cNvSpPr>
            <a:spLocks noChangeArrowheads="1"/>
          </p:cNvSpPr>
          <p:nvPr/>
        </p:nvSpPr>
        <p:spPr bwMode="auto">
          <a:xfrm>
            <a:off x="1500188" y="5786438"/>
            <a:ext cx="5857875"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Вопросы, поставленные перед экспертом</a:t>
            </a:r>
          </a:p>
        </p:txBody>
      </p:sp>
      <p:sp>
        <p:nvSpPr>
          <p:cNvPr id="122889" name="Прямоугольник 13">
            <a:extLst>
              <a:ext uri="{FF2B5EF4-FFF2-40B4-BE49-F238E27FC236}">
                <a16:creationId xmlns:a16="http://schemas.microsoft.com/office/drawing/2014/main" id="{E8F55227-8D34-F444-BB4A-288984CEF890}"/>
              </a:ext>
            </a:extLst>
          </p:cNvPr>
          <p:cNvSpPr>
            <a:spLocks noChangeArrowheads="1"/>
          </p:cNvSpPr>
          <p:nvPr/>
        </p:nvSpPr>
        <p:spPr bwMode="auto">
          <a:xfrm>
            <a:off x="214313" y="6286500"/>
            <a:ext cx="85725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latin typeface="Arial" panose="020B0604020202020204" pitchFamily="34" charset="0"/>
              </a:rPr>
              <a:t>Кто присутствовал при производстве экспертизы и какие давал пояснения </a:t>
            </a:r>
          </a:p>
        </p:txBody>
      </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Прямоугольник 5">
            <a:extLst>
              <a:ext uri="{FF2B5EF4-FFF2-40B4-BE49-F238E27FC236}">
                <a16:creationId xmlns:a16="http://schemas.microsoft.com/office/drawing/2014/main" id="{82DC9CE6-2C40-D744-82D6-AC5FE8AC27E0}"/>
              </a:ext>
            </a:extLst>
          </p:cNvPr>
          <p:cNvSpPr>
            <a:spLocks noChangeArrowheads="1"/>
          </p:cNvSpPr>
          <p:nvPr/>
        </p:nvSpPr>
        <p:spPr bwMode="auto">
          <a:xfrm>
            <a:off x="500063" y="142875"/>
            <a:ext cx="8215312" cy="923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Arial" panose="020B0604020202020204" pitchFamily="34" charset="0"/>
              </a:rPr>
              <a:t>Не меньшее значение при оценке заключения эксперта  имеет и оценка соблюдения </a:t>
            </a:r>
            <a:r>
              <a:rPr lang="ru-RU" altLang="ru-RU" sz="1800" b="1" i="1">
                <a:latin typeface="Arial" panose="020B0604020202020204" pitchFamily="34" charset="0"/>
              </a:rPr>
              <a:t>принципов всесторонности, полноты и объективности </a:t>
            </a:r>
            <a:r>
              <a:rPr lang="ru-RU" altLang="ru-RU" sz="1800" b="1">
                <a:latin typeface="Arial" panose="020B0604020202020204" pitchFamily="34" charset="0"/>
              </a:rPr>
              <a:t>в процессе производства экспертизы</a:t>
            </a:r>
          </a:p>
        </p:txBody>
      </p:sp>
      <p:sp>
        <p:nvSpPr>
          <p:cNvPr id="123906" name="Скругленный прямоугольник 6">
            <a:extLst>
              <a:ext uri="{FF2B5EF4-FFF2-40B4-BE49-F238E27FC236}">
                <a16:creationId xmlns:a16="http://schemas.microsoft.com/office/drawing/2014/main" id="{1ED6E8FD-1C2F-7F4D-97C0-24182AF0C9CD}"/>
              </a:ext>
            </a:extLst>
          </p:cNvPr>
          <p:cNvSpPr>
            <a:spLocks noChangeArrowheads="1"/>
          </p:cNvSpPr>
          <p:nvPr/>
        </p:nvSpPr>
        <p:spPr bwMode="auto">
          <a:xfrm>
            <a:off x="2714625" y="1928813"/>
            <a:ext cx="3929063" cy="177006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Arial" panose="020B0604020202020204" pitchFamily="34" charset="0"/>
              </a:rPr>
              <a:t>Следователем и судом эта оценка может быть дана при анализе </a:t>
            </a:r>
            <a:r>
              <a:rPr lang="ru-RU" altLang="ru-RU" sz="1600" b="1" i="1" u="sng">
                <a:solidFill>
                  <a:srgbClr val="000000"/>
                </a:solidFill>
                <a:latin typeface="Arial" panose="020B0604020202020204" pitchFamily="34" charset="0"/>
              </a:rPr>
              <a:t>фактической</a:t>
            </a:r>
            <a:r>
              <a:rPr lang="ru-RU" altLang="ru-RU" sz="1600" b="1">
                <a:solidFill>
                  <a:srgbClr val="000000"/>
                </a:solidFill>
                <a:latin typeface="Arial" panose="020B0604020202020204" pitchFamily="34" charset="0"/>
              </a:rPr>
              <a:t> и </a:t>
            </a:r>
            <a:r>
              <a:rPr lang="ru-RU" altLang="ru-RU" sz="1600" b="1" i="1" u="sng">
                <a:solidFill>
                  <a:srgbClr val="000000"/>
                </a:solidFill>
                <a:latin typeface="Arial" panose="020B0604020202020204" pitchFamily="34" charset="0"/>
              </a:rPr>
              <a:t>методической</a:t>
            </a:r>
            <a:r>
              <a:rPr lang="ru-RU" altLang="ru-RU" sz="1600" b="1">
                <a:solidFill>
                  <a:srgbClr val="000000"/>
                </a:solidFill>
                <a:latin typeface="Arial" panose="020B0604020202020204" pitchFamily="34" charset="0"/>
              </a:rPr>
              <a:t> сторон экспертного исследования, которые включают в себя ответы на такие вопросы, как</a:t>
            </a:r>
            <a:r>
              <a:rPr lang="ru-RU" altLang="ru-RU" sz="1800" b="1">
                <a:solidFill>
                  <a:srgbClr val="000000"/>
                </a:solidFill>
                <a:latin typeface="Arial" panose="020B0604020202020204" pitchFamily="34" charset="0"/>
              </a:rPr>
              <a:t>:</a:t>
            </a:r>
          </a:p>
        </p:txBody>
      </p:sp>
      <p:sp>
        <p:nvSpPr>
          <p:cNvPr id="123907" name="Прямоугольник 7">
            <a:extLst>
              <a:ext uri="{FF2B5EF4-FFF2-40B4-BE49-F238E27FC236}">
                <a16:creationId xmlns:a16="http://schemas.microsoft.com/office/drawing/2014/main" id="{F52F388C-BCA0-8247-AC40-FF549BFD6FC1}"/>
              </a:ext>
            </a:extLst>
          </p:cNvPr>
          <p:cNvSpPr>
            <a:spLocks noChangeArrowheads="1"/>
          </p:cNvSpPr>
          <p:nvPr/>
        </p:nvSpPr>
        <p:spPr bwMode="auto">
          <a:xfrm>
            <a:off x="2928938" y="1214438"/>
            <a:ext cx="3478212"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0000"/>
                </a:solidFill>
                <a:latin typeface="Arial" panose="020B0604020202020204" pitchFamily="34" charset="0"/>
              </a:rPr>
              <a:t>какие задачи решались экспертом</a:t>
            </a:r>
            <a:endParaRPr lang="ru-RU" altLang="ru-RU" sz="1600">
              <a:latin typeface="Arial" panose="020B0604020202020204" pitchFamily="34" charset="0"/>
            </a:endParaRPr>
          </a:p>
        </p:txBody>
      </p:sp>
      <p:sp>
        <p:nvSpPr>
          <p:cNvPr id="123908" name="Прямоугольник 8">
            <a:extLst>
              <a:ext uri="{FF2B5EF4-FFF2-40B4-BE49-F238E27FC236}">
                <a16:creationId xmlns:a16="http://schemas.microsoft.com/office/drawing/2014/main" id="{09F65ECE-DE5F-014D-BE40-D7C2B7893AA4}"/>
              </a:ext>
            </a:extLst>
          </p:cNvPr>
          <p:cNvSpPr>
            <a:spLocks noChangeArrowheads="1"/>
          </p:cNvSpPr>
          <p:nvPr/>
        </p:nvSpPr>
        <p:spPr bwMode="auto">
          <a:xfrm>
            <a:off x="6929438" y="2500313"/>
            <a:ext cx="1785937"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какие материалы уголовного дела эксперт использовал</a:t>
            </a:r>
            <a:endParaRPr lang="ru-RU" altLang="ru-RU" sz="1600">
              <a:latin typeface="Arial" panose="020B0604020202020204" pitchFamily="34" charset="0"/>
            </a:endParaRPr>
          </a:p>
        </p:txBody>
      </p:sp>
      <p:sp>
        <p:nvSpPr>
          <p:cNvPr id="123909" name="Прямоугольник 9">
            <a:extLst>
              <a:ext uri="{FF2B5EF4-FFF2-40B4-BE49-F238E27FC236}">
                <a16:creationId xmlns:a16="http://schemas.microsoft.com/office/drawing/2014/main" id="{8EBBA0A4-C8EB-394D-B09E-626F119D03C2}"/>
              </a:ext>
            </a:extLst>
          </p:cNvPr>
          <p:cNvSpPr>
            <a:spLocks noChangeArrowheads="1"/>
          </p:cNvSpPr>
          <p:nvPr/>
        </p:nvSpPr>
        <p:spPr bwMode="auto">
          <a:xfrm>
            <a:off x="6929438" y="1214438"/>
            <a:ext cx="1785937"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какие объекты были подвергнуты исследованию</a:t>
            </a:r>
          </a:p>
        </p:txBody>
      </p:sp>
      <p:sp>
        <p:nvSpPr>
          <p:cNvPr id="123910" name="Прямоугольник 10">
            <a:extLst>
              <a:ext uri="{FF2B5EF4-FFF2-40B4-BE49-F238E27FC236}">
                <a16:creationId xmlns:a16="http://schemas.microsoft.com/office/drawing/2014/main" id="{C5167DD9-F880-3843-85A7-5FC66E6D5BB0}"/>
              </a:ext>
            </a:extLst>
          </p:cNvPr>
          <p:cNvSpPr>
            <a:spLocks noChangeArrowheads="1"/>
          </p:cNvSpPr>
          <p:nvPr/>
        </p:nvSpPr>
        <p:spPr bwMode="auto">
          <a:xfrm>
            <a:off x="500063" y="2500313"/>
            <a:ext cx="1928812"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какие исследования произведены и на основе каких знаний</a:t>
            </a:r>
          </a:p>
        </p:txBody>
      </p:sp>
      <p:sp>
        <p:nvSpPr>
          <p:cNvPr id="123911" name="Прямоугольник 11">
            <a:extLst>
              <a:ext uri="{FF2B5EF4-FFF2-40B4-BE49-F238E27FC236}">
                <a16:creationId xmlns:a16="http://schemas.microsoft.com/office/drawing/2014/main" id="{E338959A-72BA-5C41-9D87-80E23EB58161}"/>
              </a:ext>
            </a:extLst>
          </p:cNvPr>
          <p:cNvSpPr>
            <a:spLocks noChangeArrowheads="1"/>
          </p:cNvSpPr>
          <p:nvPr/>
        </p:nvSpPr>
        <p:spPr bwMode="auto">
          <a:xfrm>
            <a:off x="500063" y="1214438"/>
            <a:ext cx="1928812"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обоснованы ли ответы на поставленные вопросы</a:t>
            </a:r>
            <a:endParaRPr lang="ru-RU" altLang="ru-RU" sz="1600">
              <a:latin typeface="Arial" panose="020B0604020202020204" pitchFamily="34" charset="0"/>
            </a:endParaRPr>
          </a:p>
        </p:txBody>
      </p:sp>
      <p:sp>
        <p:nvSpPr>
          <p:cNvPr id="123912" name="Прямоугольник 12">
            <a:extLst>
              <a:ext uri="{FF2B5EF4-FFF2-40B4-BE49-F238E27FC236}">
                <a16:creationId xmlns:a16="http://schemas.microsoft.com/office/drawing/2014/main" id="{5FA9E481-2A2D-794E-8E14-14B3D7540904}"/>
              </a:ext>
            </a:extLst>
          </p:cNvPr>
          <p:cNvSpPr>
            <a:spLocks noChangeArrowheads="1"/>
          </p:cNvSpPr>
          <p:nvPr/>
        </p:nvSpPr>
        <p:spPr bwMode="auto">
          <a:xfrm>
            <a:off x="500063" y="4071938"/>
            <a:ext cx="40005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обоснование невозможности ответить на все или некоторые из </a:t>
            </a:r>
          </a:p>
          <a:p>
            <a:pPr algn="ctr" eaLnBrk="1" hangingPunct="1">
              <a:spcBef>
                <a:spcPct val="0"/>
              </a:spcBef>
              <a:buFont typeface="Wingdings" pitchFamily="2" charset="2"/>
              <a:buNone/>
            </a:pPr>
            <a:r>
              <a:rPr lang="ru-RU" altLang="ru-RU" sz="1600">
                <a:solidFill>
                  <a:srgbClr val="000000"/>
                </a:solidFill>
                <a:latin typeface="Arial" panose="020B0604020202020204" pitchFamily="34" charset="0"/>
              </a:rPr>
              <a:t>    поставленных вопросов</a:t>
            </a:r>
            <a:endParaRPr lang="ru-RU" altLang="ru-RU" sz="1600">
              <a:latin typeface="Arial" panose="020B0604020202020204" pitchFamily="34" charset="0"/>
            </a:endParaRPr>
          </a:p>
        </p:txBody>
      </p:sp>
      <p:sp>
        <p:nvSpPr>
          <p:cNvPr id="123913" name="Прямоугольник 13">
            <a:extLst>
              <a:ext uri="{FF2B5EF4-FFF2-40B4-BE49-F238E27FC236}">
                <a16:creationId xmlns:a16="http://schemas.microsoft.com/office/drawing/2014/main" id="{06DBBB75-954E-BE45-9610-1180EF3CA9D7}"/>
              </a:ext>
            </a:extLst>
          </p:cNvPr>
          <p:cNvSpPr>
            <a:spLocks noChangeArrowheads="1"/>
          </p:cNvSpPr>
          <p:nvPr/>
        </p:nvSpPr>
        <p:spPr bwMode="auto">
          <a:xfrm>
            <a:off x="4643438" y="4071938"/>
            <a:ext cx="4071937"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0000"/>
                </a:solidFill>
                <a:latin typeface="Arial" panose="020B0604020202020204" pitchFamily="34" charset="0"/>
              </a:rPr>
              <a:t>обоснованы ли примененные методы исследования и какова  степень их  надежности</a:t>
            </a:r>
            <a:endParaRPr lang="ru-RU" altLang="ru-RU" sz="1600">
              <a:latin typeface="Arial" panose="020B0604020202020204" pitchFamily="34" charset="0"/>
            </a:endParaRPr>
          </a:p>
        </p:txBody>
      </p:sp>
      <p:sp>
        <p:nvSpPr>
          <p:cNvPr id="123914" name="Прямоугольник 14">
            <a:extLst>
              <a:ext uri="{FF2B5EF4-FFF2-40B4-BE49-F238E27FC236}">
                <a16:creationId xmlns:a16="http://schemas.microsoft.com/office/drawing/2014/main" id="{B890851F-307A-4A42-B1BB-05A3BC6FA60F}"/>
              </a:ext>
            </a:extLst>
          </p:cNvPr>
          <p:cNvSpPr>
            <a:spLocks noChangeArrowheads="1"/>
          </p:cNvSpPr>
          <p:nvPr/>
        </p:nvSpPr>
        <p:spPr bwMode="auto">
          <a:xfrm>
            <a:off x="500063" y="5072063"/>
            <a:ext cx="8215312" cy="1708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cs typeface="Arial" panose="020B0604020202020204" pitchFamily="34" charset="0"/>
              </a:rPr>
              <a:t>Проверка научной обоснованности и надежности примененных экспертом методик – важная составляющая методической стороны оценки, проводимой следователем и судом. Методики должны быть научно разработанными, официально апробированы и утверждены. Эксперт может полно провести исследование и установить достаточные для правильного вывода факты, но они могут быть неверно объяснены им, и, следовательно, его заключение, несмотря на кажущуюся убедительность, будет необоснованным. </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кругленный прямоугольник 1">
            <a:extLst>
              <a:ext uri="{FF2B5EF4-FFF2-40B4-BE49-F238E27FC236}">
                <a16:creationId xmlns:a16="http://schemas.microsoft.com/office/drawing/2014/main" id="{55191CF4-8F9F-514F-ACBE-815982C1AD12}"/>
              </a:ext>
            </a:extLst>
          </p:cNvPr>
          <p:cNvSpPr>
            <a:spLocks noChangeArrowheads="1"/>
          </p:cNvSpPr>
          <p:nvPr/>
        </p:nvSpPr>
        <p:spPr bwMode="auto">
          <a:xfrm>
            <a:off x="500063" y="214313"/>
            <a:ext cx="8286750" cy="132873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92075" indent="-920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r>
              <a:rPr lang="ru-RU" altLang="ru-RU" sz="1800" b="1">
                <a:latin typeface="Arial" panose="020B0604020202020204" pitchFamily="34" charset="0"/>
                <a:cs typeface="Arial" panose="020B0604020202020204" pitchFamily="34" charset="0"/>
              </a:rPr>
              <a:t> Содержательной основой оценки экспертных задач, формирующих предметную область судебной экспертизы, является уровневый подход, который выражается в выделении в общей системе экспертного знания задач следующих уровней: </a:t>
            </a:r>
          </a:p>
        </p:txBody>
      </p:sp>
      <p:sp>
        <p:nvSpPr>
          <p:cNvPr id="26626" name="Скругленный прямоугольник 3">
            <a:extLst>
              <a:ext uri="{FF2B5EF4-FFF2-40B4-BE49-F238E27FC236}">
                <a16:creationId xmlns:a16="http://schemas.microsoft.com/office/drawing/2014/main" id="{059E252C-A749-F04B-BC09-EBB7468765F0}"/>
              </a:ext>
            </a:extLst>
          </p:cNvPr>
          <p:cNvSpPr>
            <a:spLocks noChangeArrowheads="1"/>
          </p:cNvSpPr>
          <p:nvPr/>
        </p:nvSpPr>
        <p:spPr bwMode="auto">
          <a:xfrm>
            <a:off x="928688" y="1857375"/>
            <a:ext cx="3082925" cy="4079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i="1">
                <a:latin typeface="Arial" panose="020B0604020202020204" pitchFamily="34" charset="0"/>
                <a:cs typeface="Arial" panose="020B0604020202020204" pitchFamily="34" charset="0"/>
              </a:rPr>
              <a:t>диагностического </a:t>
            </a:r>
            <a:endParaRPr lang="ru-RU" altLang="ru-RU" sz="1800">
              <a:latin typeface="Arial" panose="020B0604020202020204" pitchFamily="34" charset="0"/>
            </a:endParaRPr>
          </a:p>
        </p:txBody>
      </p:sp>
      <p:sp>
        <p:nvSpPr>
          <p:cNvPr id="26627" name="Скругленный прямоугольник 4">
            <a:extLst>
              <a:ext uri="{FF2B5EF4-FFF2-40B4-BE49-F238E27FC236}">
                <a16:creationId xmlns:a16="http://schemas.microsoft.com/office/drawing/2014/main" id="{7513504F-41C1-1241-8FDB-B62443F37F3C}"/>
              </a:ext>
            </a:extLst>
          </p:cNvPr>
          <p:cNvSpPr>
            <a:spLocks noChangeArrowheads="1"/>
          </p:cNvSpPr>
          <p:nvPr/>
        </p:nvSpPr>
        <p:spPr bwMode="auto">
          <a:xfrm>
            <a:off x="928688" y="2428875"/>
            <a:ext cx="3071812" cy="4079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i="1">
                <a:latin typeface="Arial" panose="020B0604020202020204" pitchFamily="34" charset="0"/>
                <a:cs typeface="Arial" panose="020B0604020202020204" pitchFamily="34" charset="0"/>
              </a:rPr>
              <a:t>классификационного </a:t>
            </a:r>
            <a:endParaRPr lang="ru-RU" altLang="ru-RU" sz="1800">
              <a:latin typeface="Arial" panose="020B0604020202020204" pitchFamily="34" charset="0"/>
            </a:endParaRPr>
          </a:p>
        </p:txBody>
      </p:sp>
      <p:sp>
        <p:nvSpPr>
          <p:cNvPr id="26628" name="Скругленный прямоугольник 5">
            <a:extLst>
              <a:ext uri="{FF2B5EF4-FFF2-40B4-BE49-F238E27FC236}">
                <a16:creationId xmlns:a16="http://schemas.microsoft.com/office/drawing/2014/main" id="{B37745B7-7D8C-FB45-9BE3-5D7C5C497646}"/>
              </a:ext>
            </a:extLst>
          </p:cNvPr>
          <p:cNvSpPr>
            <a:spLocks noChangeArrowheads="1"/>
          </p:cNvSpPr>
          <p:nvPr/>
        </p:nvSpPr>
        <p:spPr bwMode="auto">
          <a:xfrm>
            <a:off x="5072063" y="1857375"/>
            <a:ext cx="3071812" cy="4079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i="1">
                <a:latin typeface="Arial" panose="020B0604020202020204" pitchFamily="34" charset="0"/>
                <a:cs typeface="Arial" panose="020B0604020202020204" pitchFamily="34" charset="0"/>
              </a:rPr>
              <a:t>идентификационного</a:t>
            </a:r>
            <a:endParaRPr lang="ru-RU" altLang="ru-RU" sz="1800">
              <a:latin typeface="Arial" panose="020B0604020202020204" pitchFamily="34" charset="0"/>
            </a:endParaRPr>
          </a:p>
        </p:txBody>
      </p:sp>
      <p:sp>
        <p:nvSpPr>
          <p:cNvPr id="26629" name="Скругленный прямоугольник 6">
            <a:extLst>
              <a:ext uri="{FF2B5EF4-FFF2-40B4-BE49-F238E27FC236}">
                <a16:creationId xmlns:a16="http://schemas.microsoft.com/office/drawing/2014/main" id="{4E3E2E06-7A3E-5049-B358-AE5AB8DF732A}"/>
              </a:ext>
            </a:extLst>
          </p:cNvPr>
          <p:cNvSpPr>
            <a:spLocks noChangeArrowheads="1"/>
          </p:cNvSpPr>
          <p:nvPr/>
        </p:nvSpPr>
        <p:spPr bwMode="auto">
          <a:xfrm>
            <a:off x="5072063" y="2428875"/>
            <a:ext cx="3071812" cy="4079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i="1">
                <a:latin typeface="Arial" panose="020B0604020202020204" pitchFamily="34" charset="0"/>
                <a:cs typeface="Arial" panose="020B0604020202020204" pitchFamily="34" charset="0"/>
              </a:rPr>
              <a:t>ситуалогического </a:t>
            </a:r>
            <a:endParaRPr lang="ru-RU" altLang="ru-RU" sz="1800">
              <a:latin typeface="Arial" panose="020B0604020202020204" pitchFamily="34" charset="0"/>
            </a:endParaRPr>
          </a:p>
        </p:txBody>
      </p:sp>
      <p:sp>
        <p:nvSpPr>
          <p:cNvPr id="26630" name="Прямоугольник 7">
            <a:extLst>
              <a:ext uri="{FF2B5EF4-FFF2-40B4-BE49-F238E27FC236}">
                <a16:creationId xmlns:a16="http://schemas.microsoft.com/office/drawing/2014/main" id="{9E582848-A2A1-E94A-BBD0-99B25A3E861E}"/>
              </a:ext>
            </a:extLst>
          </p:cNvPr>
          <p:cNvSpPr>
            <a:spLocks noChangeArrowheads="1"/>
          </p:cNvSpPr>
          <p:nvPr/>
        </p:nvSpPr>
        <p:spPr bwMode="auto">
          <a:xfrm>
            <a:off x="571500" y="3143250"/>
            <a:ext cx="81438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r>
              <a:rPr lang="ru-RU" altLang="ru-RU" sz="1800" b="1">
                <a:latin typeface="Arial" panose="020B0604020202020204" pitchFamily="34" charset="0"/>
                <a:cs typeface="Arial" panose="020B0604020202020204" pitchFamily="34" charset="0"/>
              </a:rPr>
              <a:t>Каждая из названных задач преследует сугубо свой уровень обобщения устанавливаемых фактов, в зависимости от характера познаваемых экспертом связей, существующих между объектами и явлениями окружающего мира</a:t>
            </a:r>
            <a:r>
              <a:rPr lang="ru-RU" altLang="ru-RU" sz="1800" b="1" i="1">
                <a:latin typeface="Arial" panose="020B0604020202020204" pitchFamily="34" charset="0"/>
                <a:cs typeface="Arial" panose="020B0604020202020204" pitchFamily="34" charset="0"/>
              </a:rPr>
              <a:t> </a:t>
            </a:r>
            <a:endParaRPr lang="ru-RU" altLang="ru-RU" sz="1800" b="1">
              <a:latin typeface="Arial" panose="020B0604020202020204" pitchFamily="34" charset="0"/>
              <a:cs typeface="Arial" panose="020B0604020202020204" pitchFamily="34" charset="0"/>
            </a:endParaRPr>
          </a:p>
        </p:txBody>
      </p:sp>
      <p:sp>
        <p:nvSpPr>
          <p:cNvPr id="26631" name="Скругленный прямоугольник 8">
            <a:extLst>
              <a:ext uri="{FF2B5EF4-FFF2-40B4-BE49-F238E27FC236}">
                <a16:creationId xmlns:a16="http://schemas.microsoft.com/office/drawing/2014/main" id="{28442BEF-4E9B-C64E-9156-137DC6D1A034}"/>
              </a:ext>
            </a:extLst>
          </p:cNvPr>
          <p:cNvSpPr>
            <a:spLocks noChangeArrowheads="1"/>
          </p:cNvSpPr>
          <p:nvPr/>
        </p:nvSpPr>
        <p:spPr bwMode="auto">
          <a:xfrm>
            <a:off x="1143000" y="4643438"/>
            <a:ext cx="6715125" cy="168592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800" b="1">
                <a:latin typeface="Arial" panose="020B0604020202020204" pitchFamily="34" charset="0"/>
              </a:rPr>
              <a:t>Дифференциация структуры экспертного познания по уровневому критерию дает возможность не только выделить цель и задачу каждого уровня познавательной деятельности эксперта, но и предложить самостоятельные методики их решения</a:t>
            </a:r>
            <a:endParaRPr lang="ru-RU" altLang="ru-RU" sz="1800">
              <a:latin typeface="Arial" panose="020B0604020202020204" pitchFamily="34" charset="0"/>
            </a:endParaRPr>
          </a:p>
        </p:txBody>
      </p:sp>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Скругленный прямоугольник 5">
            <a:extLst>
              <a:ext uri="{FF2B5EF4-FFF2-40B4-BE49-F238E27FC236}">
                <a16:creationId xmlns:a16="http://schemas.microsoft.com/office/drawing/2014/main" id="{55CE3E8E-653D-DC4B-AD38-CADA9BFF68CA}"/>
              </a:ext>
            </a:extLst>
          </p:cNvPr>
          <p:cNvSpPr>
            <a:spLocks noChangeArrowheads="1"/>
          </p:cNvSpPr>
          <p:nvPr/>
        </p:nvSpPr>
        <p:spPr bwMode="auto">
          <a:xfrm>
            <a:off x="3000375" y="357188"/>
            <a:ext cx="3357563" cy="163512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cs typeface="Arial" panose="020B0604020202020204" pitchFamily="34" charset="0"/>
              </a:rPr>
              <a:t>При проверке фактической и методической сторон исследовательской части заключения эксперта следователь и суд должны более подробно выяснить</a:t>
            </a:r>
            <a:r>
              <a:rPr lang="ru-RU" altLang="ru-RU" sz="1500">
                <a:latin typeface="Arial" panose="020B0604020202020204" pitchFamily="34" charset="0"/>
                <a:cs typeface="Arial" panose="020B0604020202020204" pitchFamily="34" charset="0"/>
              </a:rPr>
              <a:t>: </a:t>
            </a:r>
          </a:p>
        </p:txBody>
      </p:sp>
      <p:sp>
        <p:nvSpPr>
          <p:cNvPr id="124930" name="Прямоугольник 6">
            <a:extLst>
              <a:ext uri="{FF2B5EF4-FFF2-40B4-BE49-F238E27FC236}">
                <a16:creationId xmlns:a16="http://schemas.microsoft.com/office/drawing/2014/main" id="{BF9AC1B2-EE99-FF4E-8DAE-220AE7614762}"/>
              </a:ext>
            </a:extLst>
          </p:cNvPr>
          <p:cNvSpPr>
            <a:spLocks noChangeArrowheads="1"/>
          </p:cNvSpPr>
          <p:nvPr/>
        </p:nvSpPr>
        <p:spPr bwMode="auto">
          <a:xfrm>
            <a:off x="642938" y="357188"/>
            <a:ext cx="2071687" cy="1477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latin typeface="Arial" panose="020B0604020202020204" pitchFamily="34" charset="0"/>
                <a:cs typeface="Arial" panose="020B0604020202020204" pitchFamily="34" charset="0"/>
              </a:rPr>
              <a:t>какие признаки объектов выявил эксперт и на основании каких примененных методов</a:t>
            </a:r>
            <a:endParaRPr lang="ru-RU" altLang="ru-RU" sz="1500">
              <a:latin typeface="Arial" panose="020B0604020202020204" pitchFamily="34" charset="0"/>
            </a:endParaRPr>
          </a:p>
        </p:txBody>
      </p:sp>
      <p:sp>
        <p:nvSpPr>
          <p:cNvPr id="124931" name="Прямоугольник 7">
            <a:extLst>
              <a:ext uri="{FF2B5EF4-FFF2-40B4-BE49-F238E27FC236}">
                <a16:creationId xmlns:a16="http://schemas.microsoft.com/office/drawing/2014/main" id="{BD2A49F3-1561-634D-AE53-0A578B7FF21B}"/>
              </a:ext>
            </a:extLst>
          </p:cNvPr>
          <p:cNvSpPr>
            <a:spLocks noChangeArrowheads="1"/>
          </p:cNvSpPr>
          <p:nvPr/>
        </p:nvSpPr>
        <p:spPr bwMode="auto">
          <a:xfrm>
            <a:off x="6572250" y="357188"/>
            <a:ext cx="2357438"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latin typeface="Arial" panose="020B0604020202020204" pitchFamily="34" charset="0"/>
                <a:cs typeface="Arial" panose="020B0604020202020204" pitchFamily="34" charset="0"/>
              </a:rPr>
              <a:t>соответствует ли их описание в заключении</a:t>
            </a:r>
            <a:endParaRPr lang="ru-RU" altLang="ru-RU" sz="1500">
              <a:latin typeface="Arial" panose="020B0604020202020204" pitchFamily="34" charset="0"/>
            </a:endParaRPr>
          </a:p>
        </p:txBody>
      </p:sp>
      <p:sp>
        <p:nvSpPr>
          <p:cNvPr id="124932" name="Прямоугольник 8">
            <a:extLst>
              <a:ext uri="{FF2B5EF4-FFF2-40B4-BE49-F238E27FC236}">
                <a16:creationId xmlns:a16="http://schemas.microsoft.com/office/drawing/2014/main" id="{73D480D5-33FE-2445-9D75-CC5C85C59257}"/>
              </a:ext>
            </a:extLst>
          </p:cNvPr>
          <p:cNvSpPr>
            <a:spLocks noChangeArrowheads="1"/>
          </p:cNvSpPr>
          <p:nvPr/>
        </p:nvSpPr>
        <p:spPr bwMode="auto">
          <a:xfrm>
            <a:off x="6572250" y="1214438"/>
            <a:ext cx="2357438"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latin typeface="Arial" panose="020B0604020202020204" pitchFamily="34" charset="0"/>
                <a:cs typeface="Arial" panose="020B0604020202020204" pitchFamily="34" charset="0"/>
              </a:rPr>
              <a:t>правильно ли избрана методика экспертного исследования</a:t>
            </a:r>
            <a:endParaRPr lang="ru-RU" altLang="ru-RU" sz="1500">
              <a:latin typeface="Arial" panose="020B0604020202020204" pitchFamily="34" charset="0"/>
            </a:endParaRPr>
          </a:p>
        </p:txBody>
      </p:sp>
      <p:sp>
        <p:nvSpPr>
          <p:cNvPr id="124933" name="Прямоугольник 9">
            <a:extLst>
              <a:ext uri="{FF2B5EF4-FFF2-40B4-BE49-F238E27FC236}">
                <a16:creationId xmlns:a16="http://schemas.microsoft.com/office/drawing/2014/main" id="{F5C62462-02A1-1F4C-B38E-451BBF47201E}"/>
              </a:ext>
            </a:extLst>
          </p:cNvPr>
          <p:cNvSpPr>
            <a:spLocks noChangeArrowheads="1"/>
          </p:cNvSpPr>
          <p:nvPr/>
        </p:nvSpPr>
        <p:spPr bwMode="auto">
          <a:xfrm>
            <a:off x="6572250" y="2286000"/>
            <a:ext cx="2357438"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latin typeface="Arial" panose="020B0604020202020204" pitchFamily="34" charset="0"/>
                <a:cs typeface="Arial" panose="020B0604020202020204" pitchFamily="34" charset="0"/>
              </a:rPr>
              <a:t>полно ли она описана в заключении</a:t>
            </a:r>
            <a:endParaRPr lang="ru-RU" altLang="ru-RU" sz="1500">
              <a:latin typeface="Arial" panose="020B0604020202020204" pitchFamily="34" charset="0"/>
            </a:endParaRPr>
          </a:p>
        </p:txBody>
      </p:sp>
      <p:sp>
        <p:nvSpPr>
          <p:cNvPr id="124934" name="Прямоугольник 10">
            <a:extLst>
              <a:ext uri="{FF2B5EF4-FFF2-40B4-BE49-F238E27FC236}">
                <a16:creationId xmlns:a16="http://schemas.microsoft.com/office/drawing/2014/main" id="{6F0B13AC-5E9D-1841-95DC-946893734C57}"/>
              </a:ext>
            </a:extLst>
          </p:cNvPr>
          <p:cNvSpPr>
            <a:spLocks noChangeArrowheads="1"/>
          </p:cNvSpPr>
          <p:nvPr/>
        </p:nvSpPr>
        <p:spPr bwMode="auto">
          <a:xfrm>
            <a:off x="642938" y="2143125"/>
            <a:ext cx="2071687" cy="249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latin typeface="Arial" panose="020B0604020202020204" pitchFamily="34" charset="0"/>
                <a:cs typeface="Arial" panose="020B0604020202020204" pitchFamily="34" charset="0"/>
              </a:rPr>
              <a:t>Следует обратить внимание на то, приводят ли эксперты перечень использованной научной и методической литературы, в которой описаны методы и методики</a:t>
            </a:r>
            <a:endParaRPr lang="ru-RU" altLang="ru-RU" sz="1500">
              <a:latin typeface="Arial" panose="020B0604020202020204" pitchFamily="34" charset="0"/>
            </a:endParaRPr>
          </a:p>
        </p:txBody>
      </p:sp>
      <p:sp>
        <p:nvSpPr>
          <p:cNvPr id="124935" name="Прямоугольник 11">
            <a:extLst>
              <a:ext uri="{FF2B5EF4-FFF2-40B4-BE49-F238E27FC236}">
                <a16:creationId xmlns:a16="http://schemas.microsoft.com/office/drawing/2014/main" id="{29FEA90D-FDD0-E248-9958-75ACB809C133}"/>
              </a:ext>
            </a:extLst>
          </p:cNvPr>
          <p:cNvSpPr>
            <a:spLocks noChangeArrowheads="1"/>
          </p:cNvSpPr>
          <p:nvPr/>
        </p:nvSpPr>
        <p:spPr bwMode="auto">
          <a:xfrm>
            <a:off x="3143250" y="2071688"/>
            <a:ext cx="3143250"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latin typeface="Arial" panose="020B0604020202020204" pitchFamily="34" charset="0"/>
                <a:cs typeface="Arial" panose="020B0604020202020204" pitchFamily="34" charset="0"/>
              </a:rPr>
              <a:t>обеспечивает ли примененная методика решение поставленных задач</a:t>
            </a:r>
            <a:endParaRPr lang="ru-RU" altLang="ru-RU" sz="1500">
              <a:latin typeface="Arial" panose="020B0604020202020204" pitchFamily="34" charset="0"/>
            </a:endParaRPr>
          </a:p>
        </p:txBody>
      </p:sp>
      <p:sp>
        <p:nvSpPr>
          <p:cNvPr id="124936" name="Прямоугольник 12">
            <a:extLst>
              <a:ext uri="{FF2B5EF4-FFF2-40B4-BE49-F238E27FC236}">
                <a16:creationId xmlns:a16="http://schemas.microsoft.com/office/drawing/2014/main" id="{D8755E2A-17CB-5644-86B2-47DAA06ECD8C}"/>
              </a:ext>
            </a:extLst>
          </p:cNvPr>
          <p:cNvSpPr>
            <a:spLocks noChangeArrowheads="1"/>
          </p:cNvSpPr>
          <p:nvPr/>
        </p:nvSpPr>
        <p:spPr bwMode="auto">
          <a:xfrm>
            <a:off x="3143250" y="2928938"/>
            <a:ext cx="5786438"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latin typeface="Arial" panose="020B0604020202020204" pitchFamily="34" charset="0"/>
                <a:cs typeface="Arial" panose="020B0604020202020204" pitchFamily="34" charset="0"/>
              </a:rPr>
              <a:t>описаны ли применявшиеся приемы и технические средства и если да, то насколько полно и достаточно для их объективной оценки</a:t>
            </a:r>
            <a:endParaRPr lang="ru-RU" altLang="ru-RU" sz="1500">
              <a:latin typeface="Arial" panose="020B0604020202020204" pitchFamily="34" charset="0"/>
            </a:endParaRPr>
          </a:p>
        </p:txBody>
      </p:sp>
      <p:sp>
        <p:nvSpPr>
          <p:cNvPr id="124937" name="Прямоугольник 13">
            <a:extLst>
              <a:ext uri="{FF2B5EF4-FFF2-40B4-BE49-F238E27FC236}">
                <a16:creationId xmlns:a16="http://schemas.microsoft.com/office/drawing/2014/main" id="{C65B3F5F-EDB1-BC43-AFFB-9F13F2B15652}"/>
              </a:ext>
            </a:extLst>
          </p:cNvPr>
          <p:cNvSpPr>
            <a:spLocks noChangeArrowheads="1"/>
          </p:cNvSpPr>
          <p:nvPr/>
        </p:nvSpPr>
        <p:spPr bwMode="auto">
          <a:xfrm>
            <a:off x="3143250" y="3786188"/>
            <a:ext cx="5786438"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a:latin typeface="Arial" panose="020B0604020202020204" pitchFamily="34" charset="0"/>
                <a:cs typeface="Arial" panose="020B0604020202020204" pitchFamily="34" charset="0"/>
              </a:rPr>
              <a:t>соответствуют ли проведенные исследования уровню развития специальных знаний, возможностям данного вида экспертизы</a:t>
            </a:r>
            <a:endParaRPr lang="ru-RU" altLang="ru-RU" sz="1500">
              <a:solidFill>
                <a:srgbClr val="000000"/>
              </a:solidFill>
              <a:latin typeface="Arial" panose="020B0604020202020204" pitchFamily="34" charset="0"/>
              <a:cs typeface="Arial" panose="020B0604020202020204" pitchFamily="34" charset="0"/>
            </a:endParaRPr>
          </a:p>
        </p:txBody>
      </p:sp>
      <p:sp>
        <p:nvSpPr>
          <p:cNvPr id="124938" name="Прямоугольник 14">
            <a:extLst>
              <a:ext uri="{FF2B5EF4-FFF2-40B4-BE49-F238E27FC236}">
                <a16:creationId xmlns:a16="http://schemas.microsoft.com/office/drawing/2014/main" id="{263D21BF-AA45-A84A-A9ED-72BB75BFF346}"/>
              </a:ext>
            </a:extLst>
          </p:cNvPr>
          <p:cNvSpPr>
            <a:spLocks noChangeArrowheads="1"/>
          </p:cNvSpPr>
          <p:nvPr/>
        </p:nvSpPr>
        <p:spPr bwMode="auto">
          <a:xfrm>
            <a:off x="642938" y="4714875"/>
            <a:ext cx="8286750" cy="1973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500" b="1">
                <a:latin typeface="Arial" panose="020B0604020202020204" pitchFamily="34" charset="0"/>
                <a:cs typeface="Arial" panose="020B0604020202020204" pitchFamily="34" charset="0"/>
              </a:rPr>
              <a:t>Оценка результатов исследования может быть произведена при ознакомлении с заключительной частью заключения эксперта. Эта оценка дается следователем или судом на основе анализа конкретных данных, которыми оперировал эксперт, приходя к тому или иному выводу. </a:t>
            </a:r>
          </a:p>
          <a:p>
            <a:pPr algn="ctr" eaLnBrk="1" hangingPunct="1">
              <a:spcBef>
                <a:spcPct val="0"/>
              </a:spcBef>
              <a:buFontTx/>
              <a:buNone/>
            </a:pPr>
            <a:r>
              <a:rPr lang="ru-RU" altLang="ru-RU" sz="1500" b="1">
                <a:latin typeface="Arial" panose="020B0604020202020204" pitchFamily="34" charset="0"/>
                <a:cs typeface="Arial" panose="020B0604020202020204" pitchFamily="34" charset="0"/>
              </a:rPr>
              <a:t>Для правильной оценки обоснованности выводов необходимо проверить насколько достоверно вытекают промежуточные выводы из отдельных этапов исследования, соответствуют ли основные выводы эксперта промежуточным, а также ходу всего проведенного исследования</a:t>
            </a:r>
            <a:endParaRPr lang="ru-RU" altLang="ru-RU" sz="1500" b="1">
              <a:latin typeface="Arial" panose="020B0604020202020204" pitchFamily="34" charset="0"/>
            </a:endParaRPr>
          </a:p>
        </p:txBody>
      </p:sp>
    </p:spTree>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Заголовок 1">
            <a:extLst>
              <a:ext uri="{FF2B5EF4-FFF2-40B4-BE49-F238E27FC236}">
                <a16:creationId xmlns:a16="http://schemas.microsoft.com/office/drawing/2014/main" id="{22CAF1AE-2623-2D4F-9B5F-7B1A494C7972}"/>
              </a:ext>
            </a:extLst>
          </p:cNvPr>
          <p:cNvSpPr>
            <a:spLocks noGrp="1"/>
          </p:cNvSpPr>
          <p:nvPr>
            <p:ph type="title"/>
          </p:nvPr>
        </p:nvSpPr>
        <p:spPr>
          <a:xfrm>
            <a:off x="558800" y="-125412"/>
            <a:ext cx="8229600" cy="1274762"/>
          </a:xfrm>
        </p:spPr>
        <p:txBody>
          <a:bodyPr/>
          <a:lstStyle/>
          <a:p>
            <a:br>
              <a:rPr lang="ru-RU" altLang="ru-RU" sz="1800" b="1" u="sng" dirty="0">
                <a:latin typeface="Arial" panose="020B0604020202020204" pitchFamily="34" charset="0"/>
                <a:ea typeface="Times New Roman" panose="02020603050405020304" pitchFamily="18" charset="0"/>
                <a:cs typeface="Arial" panose="020B0604020202020204" pitchFamily="34" charset="0"/>
              </a:rPr>
            </a:br>
            <a:r>
              <a:rPr lang="ru-RU" altLang="ru-RU" sz="1800" b="1" u="sng" dirty="0">
                <a:latin typeface="Arial" panose="020B0604020202020204" pitchFamily="34" charset="0"/>
                <a:ea typeface="Times New Roman" panose="02020603050405020304" pitchFamily="18" charset="0"/>
                <a:cs typeface="Arial" panose="020B0604020202020204" pitchFamily="34" charset="0"/>
              </a:rPr>
              <a:t>ЧАСТЬ ОСОБЕННАЯ</a:t>
            </a:r>
            <a:br>
              <a:rPr lang="ru-RU" altLang="ru-RU" sz="1800" b="1" dirty="0">
                <a:latin typeface="Arial" panose="020B0604020202020204" pitchFamily="34" charset="0"/>
                <a:ea typeface="Times New Roman" panose="02020603050405020304" pitchFamily="18" charset="0"/>
                <a:cs typeface="Arial" panose="020B0604020202020204" pitchFamily="34" charset="0"/>
              </a:rPr>
            </a:br>
            <a:r>
              <a:rPr lang="ru-RU" altLang="ru-RU" sz="1800" b="1" dirty="0">
                <a:latin typeface="Arial" panose="020B0604020202020204" pitchFamily="34" charset="0"/>
                <a:ea typeface="Times New Roman" panose="02020603050405020304" pitchFamily="18" charset="0"/>
                <a:cs typeface="Arial" panose="020B0604020202020204" pitchFamily="34" charset="0"/>
              </a:rPr>
              <a:t>Перечень родов и видов судебных экспертиз, проводимых в Центре судебных экспертиз Министерства юстиции Республики Казахстан</a:t>
            </a:r>
          </a:p>
        </p:txBody>
      </p:sp>
      <p:sp>
        <p:nvSpPr>
          <p:cNvPr id="3" name="Объект 2">
            <a:extLst>
              <a:ext uri="{FF2B5EF4-FFF2-40B4-BE49-F238E27FC236}">
                <a16:creationId xmlns:a16="http://schemas.microsoft.com/office/drawing/2014/main" id="{39E0476A-B5CC-CE4A-B631-E17AB4B904B0}"/>
              </a:ext>
            </a:extLst>
          </p:cNvPr>
          <p:cNvSpPr>
            <a:spLocks noGrp="1"/>
          </p:cNvSpPr>
          <p:nvPr>
            <p:ph idx="1"/>
          </p:nvPr>
        </p:nvSpPr>
        <p:spPr>
          <a:xfrm>
            <a:off x="485775" y="3933825"/>
            <a:ext cx="7931150" cy="1296988"/>
          </a:xfrm>
        </p:spPr>
        <p:style>
          <a:lnRef idx="2">
            <a:schemeClr val="dk1"/>
          </a:lnRef>
          <a:fillRef idx="1">
            <a:schemeClr val="lt1"/>
          </a:fillRef>
          <a:effectRef idx="0">
            <a:schemeClr val="dk1"/>
          </a:effectRef>
          <a:fontRef idx="minor">
            <a:schemeClr val="dk1"/>
          </a:fontRef>
        </p:style>
        <p:txBody>
          <a:bodyPr/>
          <a:lstStyle/>
          <a:p>
            <a:pPr marL="0" indent="0" algn="just">
              <a:lnSpc>
                <a:spcPct val="115000"/>
              </a:lnSpc>
              <a:spcAft>
                <a:spcPts val="0"/>
              </a:spcAft>
              <a:buFont typeface="Arial" panose="020B0604020202020204" pitchFamily="34" charset="0"/>
              <a:buNone/>
              <a:defRPr/>
            </a:pPr>
            <a:r>
              <a:rPr lang="ru-RU" sz="1800" b="1" dirty="0">
                <a:solidFill>
                  <a:srgbClr val="000000"/>
                </a:solidFill>
                <a:latin typeface="Arial" panose="020B0604020202020204" pitchFamily="34" charset="0"/>
                <a:ea typeface="Consolas" panose="020B0609020204030204" pitchFamily="49" charset="0"/>
                <a:cs typeface="Arial" panose="020B0604020202020204" pitchFamily="34" charset="0"/>
              </a:rPr>
              <a:t>Предметом</a:t>
            </a:r>
            <a:r>
              <a:rPr lang="ru-RU" sz="1800" dirty="0">
                <a:solidFill>
                  <a:srgbClr val="000000"/>
                </a:solidFill>
                <a:latin typeface="Consolas" panose="020B0609020204030204" pitchFamily="49" charset="0"/>
                <a:ea typeface="Consolas" panose="020B0609020204030204" pitchFamily="49" charset="0"/>
              </a:rPr>
              <a:t> </a:t>
            </a:r>
            <a:r>
              <a:rPr lang="ru-RU" sz="1800" dirty="0">
                <a:solidFill>
                  <a:srgbClr val="000000"/>
                </a:solidFill>
                <a:latin typeface="Arial" panose="020B0604020202020204" pitchFamily="34" charset="0"/>
                <a:ea typeface="Consolas" panose="020B0609020204030204" pitchFamily="49" charset="0"/>
                <a:cs typeface="Arial" panose="020B0604020202020204" pitchFamily="34" charset="0"/>
              </a:rPr>
              <a:t>судебно-почерковедческой экспертизы является установление с помощью специальных научных знаний определенных фактов, обстоятельств, при исследовании рукописных документов, записей или подписей</a:t>
            </a:r>
            <a:endParaRPr lang="ru-RU" sz="2400" dirty="0">
              <a:latin typeface="Consolas" panose="020B0609020204030204" pitchFamily="49" charset="0"/>
              <a:ea typeface="Consolas" panose="020B0609020204030204" pitchFamily="49" charset="0"/>
            </a:endParaRPr>
          </a:p>
        </p:txBody>
      </p:sp>
      <p:sp>
        <p:nvSpPr>
          <p:cNvPr id="4" name="Прямоугольник 3">
            <a:extLst>
              <a:ext uri="{FF2B5EF4-FFF2-40B4-BE49-F238E27FC236}">
                <a16:creationId xmlns:a16="http://schemas.microsoft.com/office/drawing/2014/main" id="{ECDE6CEA-00A6-1C41-B907-ED9862157F20}"/>
              </a:ext>
            </a:extLst>
          </p:cNvPr>
          <p:cNvSpPr/>
          <p:nvPr/>
        </p:nvSpPr>
        <p:spPr>
          <a:xfrm>
            <a:off x="896938" y="1806575"/>
            <a:ext cx="7350125"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spcAft>
                <a:spcPts val="0"/>
              </a:spcAft>
              <a:defRPr/>
            </a:pPr>
            <a:r>
              <a:rPr lang="ru-RU" b="1" dirty="0">
                <a:latin typeface="Arial" panose="020B0604020202020204" pitchFamily="34" charset="0"/>
                <a:ea typeface="Times New Roman" panose="02020603050405020304" pitchFamily="18" charset="0"/>
                <a:cs typeface="Arial" panose="020B0604020202020204" pitchFamily="34" charset="0"/>
              </a:rPr>
              <a:t>Судебная экспертиза документов подразделяется на:</a:t>
            </a:r>
          </a:p>
        </p:txBody>
      </p:sp>
      <p:sp>
        <p:nvSpPr>
          <p:cNvPr id="5" name="Прямоугольник 4">
            <a:extLst>
              <a:ext uri="{FF2B5EF4-FFF2-40B4-BE49-F238E27FC236}">
                <a16:creationId xmlns:a16="http://schemas.microsoft.com/office/drawing/2014/main" id="{411F497D-97BB-9D4B-B4FE-8FCBFECC15F1}"/>
              </a:ext>
            </a:extLst>
          </p:cNvPr>
          <p:cNvSpPr/>
          <p:nvPr/>
        </p:nvSpPr>
        <p:spPr>
          <a:xfrm>
            <a:off x="558800" y="2359025"/>
            <a:ext cx="2357438" cy="92868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a:solidFill>
                  <a:srgbClr val="000000"/>
                </a:solidFill>
                <a:latin typeface="Times New Roman" panose="02020603050405020304" pitchFamily="18" charset="0"/>
                <a:cs typeface="Times New Roman" panose="02020603050405020304" pitchFamily="18" charset="0"/>
              </a:rPr>
              <a:t>Судебно-экспертное исследование </a:t>
            </a:r>
            <a:endParaRPr lang="ru-RU" altLang="ru-RU" sz="1600">
              <a:solidFill>
                <a:srgbClr val="000000"/>
              </a:solidFill>
              <a:latin typeface="Times New Roman" panose="02020603050405020304" pitchFamily="18" charset="0"/>
              <a:cs typeface="Times New Roman" panose="02020603050405020304" pitchFamily="18" charset="0"/>
            </a:endParaRPr>
          </a:p>
          <a:p>
            <a:pPr algn="ctr">
              <a:defRPr/>
            </a:pPr>
            <a:r>
              <a:rPr lang="ru-RU" altLang="ru-RU">
                <a:solidFill>
                  <a:srgbClr val="000000"/>
                </a:solidFill>
                <a:latin typeface="Times New Roman" panose="02020603050405020304" pitchFamily="18" charset="0"/>
                <a:cs typeface="Times New Roman" panose="02020603050405020304" pitchFamily="18" charset="0"/>
              </a:rPr>
              <a:t>почерка и подписей</a:t>
            </a:r>
            <a:endParaRPr lang="ru-RU" altLang="ru-RU">
              <a:solidFill>
                <a:srgbClr val="000000"/>
              </a:solidFill>
              <a:latin typeface="Calibri" panose="020F0502020204030204" pitchFamily="34" charset="0"/>
            </a:endParaRPr>
          </a:p>
        </p:txBody>
      </p:sp>
      <p:sp>
        <p:nvSpPr>
          <p:cNvPr id="6" name="Прямоугольник 5">
            <a:extLst>
              <a:ext uri="{FF2B5EF4-FFF2-40B4-BE49-F238E27FC236}">
                <a16:creationId xmlns:a16="http://schemas.microsoft.com/office/drawing/2014/main" id="{0A23E458-10FC-CC46-95BA-8E625F2EA9B5}"/>
              </a:ext>
            </a:extLst>
          </p:cNvPr>
          <p:cNvSpPr/>
          <p:nvPr/>
        </p:nvSpPr>
        <p:spPr>
          <a:xfrm>
            <a:off x="3257550" y="2338388"/>
            <a:ext cx="2735263"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a:solidFill>
                  <a:srgbClr val="000000"/>
                </a:solidFill>
                <a:latin typeface="Times New Roman" panose="02020603050405020304" pitchFamily="18" charset="0"/>
                <a:cs typeface="Times New Roman" panose="02020603050405020304" pitchFamily="18" charset="0"/>
              </a:rPr>
              <a:t>Судебно-техническое исследование документов</a:t>
            </a:r>
            <a:endParaRPr lang="ru-RU" altLang="ru-RU">
              <a:solidFill>
                <a:srgbClr val="000000"/>
              </a:solidFill>
              <a:latin typeface="Calibri" panose="020F0502020204030204" pitchFamily="34" charset="0"/>
            </a:endParaRPr>
          </a:p>
        </p:txBody>
      </p:sp>
      <p:sp>
        <p:nvSpPr>
          <p:cNvPr id="7" name="Прямоугольник 6">
            <a:extLst>
              <a:ext uri="{FF2B5EF4-FFF2-40B4-BE49-F238E27FC236}">
                <a16:creationId xmlns:a16="http://schemas.microsoft.com/office/drawing/2014/main" id="{444A01C1-8344-6745-BBBD-1170B9CD7F4C}"/>
              </a:ext>
            </a:extLst>
          </p:cNvPr>
          <p:cNvSpPr/>
          <p:nvPr/>
        </p:nvSpPr>
        <p:spPr>
          <a:xfrm>
            <a:off x="6346825" y="2325688"/>
            <a:ext cx="2016125"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a:solidFill>
                  <a:srgbClr val="000000"/>
                </a:solidFill>
                <a:latin typeface="Times New Roman" panose="02020603050405020304" pitchFamily="18" charset="0"/>
                <a:cs typeface="Times New Roman" panose="02020603050405020304" pitchFamily="18" charset="0"/>
              </a:rPr>
              <a:t>Судебно-автороведческое исследование</a:t>
            </a:r>
            <a:endParaRPr lang="ru-RU" altLang="ru-RU">
              <a:solidFill>
                <a:srgbClr val="000000"/>
              </a:solidFill>
              <a:latin typeface="Calibri" panose="020F0502020204030204" pitchFamily="34" charset="0"/>
            </a:endParaRPr>
          </a:p>
        </p:txBody>
      </p:sp>
      <p:sp>
        <p:nvSpPr>
          <p:cNvPr id="125959" name="Прямоугольник 8">
            <a:extLst>
              <a:ext uri="{FF2B5EF4-FFF2-40B4-BE49-F238E27FC236}">
                <a16:creationId xmlns:a16="http://schemas.microsoft.com/office/drawing/2014/main" id="{298CBC36-ADCF-1C44-9B11-37948103A890}"/>
              </a:ext>
            </a:extLst>
          </p:cNvPr>
          <p:cNvSpPr>
            <a:spLocks noChangeArrowheads="1"/>
          </p:cNvSpPr>
          <p:nvPr/>
        </p:nvSpPr>
        <p:spPr bwMode="auto">
          <a:xfrm>
            <a:off x="107504" y="3443288"/>
            <a:ext cx="9036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ТЕМА 16. СУДЕБНО-ЭКСПЕРТНОЕ ИССЛЕДОВАНИЕ ПОЧЕРКА И ПОДПИСЕЙ</a:t>
            </a:r>
          </a:p>
        </p:txBody>
      </p:sp>
      <p:sp>
        <p:nvSpPr>
          <p:cNvPr id="11" name="Прямоугольник 10">
            <a:extLst>
              <a:ext uri="{FF2B5EF4-FFF2-40B4-BE49-F238E27FC236}">
                <a16:creationId xmlns:a16="http://schemas.microsoft.com/office/drawing/2014/main" id="{0A920D76-3C85-A145-84D8-FF662E15771C}"/>
              </a:ext>
            </a:extLst>
          </p:cNvPr>
          <p:cNvSpPr/>
          <p:nvPr/>
        </p:nvSpPr>
        <p:spPr>
          <a:xfrm>
            <a:off x="2074863" y="5367338"/>
            <a:ext cx="4751387" cy="13668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Задачи,</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решаемые судебно-почерковедческой экспертизой, делятся на диагностические и ситуационные, клас­сификационные и идентификационные </a:t>
            </a:r>
            <a:endParaRPr lang="ru-RU" sz="1400" dirty="0">
              <a:latin typeface="Arial" panose="020B0604020202020204" pitchFamily="34" charset="0"/>
              <a:ea typeface="Calibri" panose="020F0502020204030204" pitchFamily="34" charset="0"/>
              <a:cs typeface="Arial" panose="020B0604020202020204" pitchFamily="34" charset="0"/>
            </a:endParaRPr>
          </a:p>
        </p:txBody>
      </p:sp>
      <p:sp>
        <p:nvSpPr>
          <p:cNvPr id="125961" name="Прямоугольник 9">
            <a:extLst>
              <a:ext uri="{FF2B5EF4-FFF2-40B4-BE49-F238E27FC236}">
                <a16:creationId xmlns:a16="http://schemas.microsoft.com/office/drawing/2014/main" id="{DA721B3B-C04A-8841-A23C-FC99FA4F02AF}"/>
              </a:ext>
            </a:extLst>
          </p:cNvPr>
          <p:cNvSpPr>
            <a:spLocks noChangeArrowheads="1"/>
          </p:cNvSpPr>
          <p:nvPr/>
        </p:nvSpPr>
        <p:spPr bwMode="auto">
          <a:xfrm>
            <a:off x="2195513" y="1285875"/>
            <a:ext cx="5761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СУДЕБНАЯ ЭКСПЕРТИЗА ДОКУМЕНТОВ </a:t>
            </a:r>
            <a:endParaRPr lang="ru-RU" altLang="ru-RU" sz="16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8E35B0-06DA-714E-855D-82C150251E04}"/>
              </a:ext>
            </a:extLst>
          </p:cNvPr>
          <p:cNvSpPr>
            <a:spLocks noGrp="1"/>
          </p:cNvSpPr>
          <p:nvPr>
            <p:ph type="title"/>
          </p:nvPr>
        </p:nvSpPr>
        <p:spPr>
          <a:xfrm>
            <a:off x="107504" y="116632"/>
            <a:ext cx="8856983" cy="2219325"/>
          </a:xfrm>
        </p:spPr>
        <p:style>
          <a:lnRef idx="2">
            <a:schemeClr val="dk1"/>
          </a:lnRef>
          <a:fillRef idx="1">
            <a:schemeClr val="lt1"/>
          </a:fillRef>
          <a:effectRef idx="0">
            <a:schemeClr val="dk1"/>
          </a:effectRef>
          <a:fontRef idx="minor">
            <a:schemeClr val="dk1"/>
          </a:fontRef>
        </p:style>
        <p:txBody>
          <a:bodyPr/>
          <a:lstStyle/>
          <a:p>
            <a:pPr>
              <a:defRPr/>
            </a:pPr>
            <a:r>
              <a:rPr lang="ru-RU" sz="1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Диагностические  и ситуационные задачи</a:t>
            </a:r>
            <a:r>
              <a:rPr lang="ru-RU"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связаны   с   установлением     влияния определенных факторов на исполнение рукописей (подписи), а также, установлением определенных видов или конкретных условий письма: алкогольного или наркотического опьянения, стрессового состояния из-за угрозы, шантажа,  или факта намеренного </a:t>
            </a: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искажения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собственного почерка,  подражания почерку другого лица,  необычной позы и т. д. Указанные задачи могут быть поставлены перед экспертом как самостоя­тельная цель исследования, но могут разрешаться и как дополнительные вопросы, наряду с задачами по индивидуальной идентификации лица, выполнившего запись. </a:t>
            </a:r>
            <a:endParaRPr lang="ru-RU" sz="1600" dirty="0"/>
          </a:p>
        </p:txBody>
      </p:sp>
      <p:sp>
        <p:nvSpPr>
          <p:cNvPr id="3" name="Объект 2">
            <a:extLst>
              <a:ext uri="{FF2B5EF4-FFF2-40B4-BE49-F238E27FC236}">
                <a16:creationId xmlns:a16="http://schemas.microsoft.com/office/drawing/2014/main" id="{33D8A7B9-6FD7-204E-8EE7-FC9228AD1731}"/>
              </a:ext>
            </a:extLst>
          </p:cNvPr>
          <p:cNvSpPr>
            <a:spLocks noGrp="1"/>
          </p:cNvSpPr>
          <p:nvPr>
            <p:ph idx="1"/>
          </p:nvPr>
        </p:nvSpPr>
        <p:spPr>
          <a:xfrm>
            <a:off x="107504" y="2492896"/>
            <a:ext cx="8856983" cy="3743325"/>
          </a:xfrm>
        </p:spPr>
        <p:style>
          <a:lnRef idx="2">
            <a:schemeClr val="dk1"/>
          </a:lnRef>
          <a:fillRef idx="1">
            <a:schemeClr val="lt1"/>
          </a:fillRef>
          <a:effectRef idx="0">
            <a:schemeClr val="dk1"/>
          </a:effectRef>
          <a:fontRef idx="minor">
            <a:schemeClr val="dk1"/>
          </a:fontRef>
        </p:style>
        <p:txBody>
          <a:bodyPr/>
          <a:lstStyle/>
          <a:p>
            <a:pPr marL="0" indent="0" algn="ctr">
              <a:spcBef>
                <a:spcPts val="0"/>
              </a:spcBef>
              <a:spcAft>
                <a:spcPts val="0"/>
              </a:spcAft>
              <a:buFont typeface="Arial" panose="020B0604020202020204" pitchFamily="34" charset="0"/>
              <a:buNone/>
              <a:defRPr/>
            </a:pPr>
            <a:r>
              <a:rPr lang="ru-RU" sz="1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При реше­нии   названных   задач   могут   быть   поставлены  </a:t>
            </a:r>
          </a:p>
          <a:p>
            <a:pPr marL="0" indent="0" algn="ctr">
              <a:spcBef>
                <a:spcPts val="0"/>
              </a:spcBef>
              <a:spcAft>
                <a:spcPts val="0"/>
              </a:spcAft>
              <a:buFont typeface="Arial" panose="020B0604020202020204" pitchFamily="34" charset="0"/>
              <a:buNone/>
              <a:defRPr/>
            </a:pPr>
            <a:r>
              <a:rPr lang="ru-RU" sz="1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следующие основные  вопросы:</a:t>
            </a:r>
            <a:endParaRPr lang="ru-RU" sz="1800" b="1" i="1" dirty="0">
              <a:solidFill>
                <a:schemeClr val="tx1"/>
              </a:solidFill>
              <a:ea typeface="Calibri" panose="020F0502020204030204" pitchFamily="34" charset="0"/>
              <a:cs typeface="Times New Roman" panose="02020603050405020304" pitchFamily="18" charset="0"/>
            </a:endParaRPr>
          </a:p>
          <a:p>
            <a:pPr marL="0" indent="0">
              <a:spcAft>
                <a:spcPts val="0"/>
              </a:spcAft>
              <a:buFont typeface="Arial" panose="020B0604020202020204" pitchFamily="34" charset="0"/>
              <a:buNone/>
              <a:tabLst>
                <a:tab pos="457200" algn="l"/>
              </a:tabLst>
              <a:defRPr/>
            </a:pP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 выполнена ли исследуемая рукопись (подпись) намеренно измененным почерком; </a:t>
            </a:r>
          </a:p>
          <a:p>
            <a:pPr marL="0" indent="0">
              <a:spcAft>
                <a:spcPts val="0"/>
              </a:spcAft>
              <a:buFont typeface="Arial" panose="020B0604020202020204" pitchFamily="34" charset="0"/>
              <a:buNone/>
              <a:tabLst>
                <a:tab pos="457200" algn="l"/>
              </a:tabLst>
              <a:defRPr/>
            </a:pP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 выполнена ли исследуемая рукопись (подпись) с подражанием почерку определенного лица; </a:t>
            </a:r>
            <a:endParaRPr lang="ru-RU" sz="1700" dirty="0">
              <a:solidFill>
                <a:schemeClr val="tx1"/>
              </a:solidFill>
              <a:ea typeface="Calibri" panose="020F0502020204030204" pitchFamily="34" charset="0"/>
              <a:cs typeface="Times New Roman" panose="02020603050405020304" pitchFamily="18" charset="0"/>
            </a:endParaRPr>
          </a:p>
          <a:p>
            <a:pPr marL="0" indent="0">
              <a:spcAft>
                <a:spcPts val="0"/>
              </a:spcAft>
              <a:buFont typeface="Arial" panose="020B0604020202020204" pitchFamily="34" charset="0"/>
              <a:buNone/>
              <a:tabLst>
                <a:tab pos="457200" algn="l"/>
              </a:tabLst>
              <a:defRPr/>
            </a:pP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 выполнена ли исследуемая рукопись (подпись) в необычной обстановке (например, в непривычной позе  и т. п.).; </a:t>
            </a:r>
            <a:endParaRPr lang="ru-RU" sz="1700" dirty="0">
              <a:solidFill>
                <a:schemeClr val="tx1"/>
              </a:solidFill>
              <a:ea typeface="Calibri" panose="020F0502020204030204" pitchFamily="34" charset="0"/>
              <a:cs typeface="Times New Roman" panose="02020603050405020304" pitchFamily="18" charset="0"/>
            </a:endParaRPr>
          </a:p>
          <a:p>
            <a:pPr marL="0" indent="0">
              <a:spcAft>
                <a:spcPts val="0"/>
              </a:spcAft>
              <a:buFont typeface="Arial" panose="020B0604020202020204" pitchFamily="34" charset="0"/>
              <a:buNone/>
              <a:tabLst>
                <a:tab pos="457200" algn="l"/>
              </a:tabLst>
              <a:defRPr/>
            </a:pP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 выполнена ли исследуемая рукопись (подпись) в каком-то необычном состоянии  тяже­лой</a:t>
            </a:r>
            <a:r>
              <a:rPr lang="ru-RU" sz="17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болезни, наркотического или алкогольного опьянения и т. д.; </a:t>
            </a:r>
            <a:br>
              <a:rPr lang="ru-RU" sz="1700" dirty="0">
                <a:solidFill>
                  <a:schemeClr val="tx1"/>
                </a:solidFill>
                <a:ea typeface="Calibri" panose="020F0502020204030204" pitchFamily="34" charset="0"/>
                <a:cs typeface="Times New Roman" panose="02020603050405020304" pitchFamily="18" charset="0"/>
              </a:rPr>
            </a:br>
            <a:r>
              <a:rPr lang="ru-RU" sz="1700" dirty="0">
                <a:solidFill>
                  <a:schemeClr val="tx1"/>
                </a:solidFill>
                <a:ea typeface="Calibri" panose="020F0502020204030204" pitchFamily="34" charset="0"/>
                <a:cs typeface="Times New Roman" panose="02020603050405020304" pitchFamily="18" charset="0"/>
              </a:rPr>
              <a:t>-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 дописаны  ли  слова «…», цифры «…»  к  первоначальному тексту  документа другим лицом;</a:t>
            </a:r>
            <a:br>
              <a:rPr lang="ru-RU" sz="1700" dirty="0">
                <a:solidFill>
                  <a:schemeClr val="tx1"/>
                </a:solidFill>
                <a:ea typeface="Calibri" panose="020F0502020204030204" pitchFamily="34" charset="0"/>
                <a:cs typeface="Times New Roman" panose="02020603050405020304" pitchFamily="18" charset="0"/>
              </a:rPr>
            </a:br>
            <a:r>
              <a:rPr lang="ru-RU" sz="1700" dirty="0">
                <a:solidFill>
                  <a:schemeClr val="tx1"/>
                </a:solidFill>
                <a:ea typeface="Calibri" panose="020F0502020204030204" pitchFamily="34" charset="0"/>
                <a:cs typeface="Times New Roman" panose="02020603050405020304" pitchFamily="18" charset="0"/>
              </a:rPr>
              <a:t>-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 дописаны  ли  слова «…», цифры «…»  к  первоначальному тексту  документа  лицом под воздействием определенных факторов и т.д.</a:t>
            </a:r>
            <a:endParaRPr lang="ru-RU" sz="1700" dirty="0">
              <a:solidFill>
                <a:schemeClr val="tx1"/>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DAA41F-8782-E546-9620-05F5752AB59F}"/>
              </a:ext>
            </a:extLst>
          </p:cNvPr>
          <p:cNvSpPr>
            <a:spLocks noGrp="1"/>
          </p:cNvSpPr>
          <p:nvPr>
            <p:ph type="title"/>
          </p:nvPr>
        </p:nvSpPr>
        <p:spPr>
          <a:xfrm>
            <a:off x="323850" y="260350"/>
            <a:ext cx="8496300" cy="2219325"/>
          </a:xfrm>
        </p:spPr>
        <p:style>
          <a:lnRef idx="2">
            <a:schemeClr val="dk1"/>
          </a:lnRef>
          <a:fillRef idx="1">
            <a:schemeClr val="lt1"/>
          </a:fillRef>
          <a:effectRef idx="0">
            <a:schemeClr val="dk1"/>
          </a:effectRef>
          <a:fontRef idx="minor">
            <a:schemeClr val="dk1"/>
          </a:fontRef>
        </p:style>
        <p:txBody>
          <a:bodyPr/>
          <a:lstStyle/>
          <a:p>
            <a:pPr>
              <a:defRPr/>
            </a:pPr>
            <a:r>
              <a:rPr lang="ru-RU" sz="1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Диагностические  и ситуационные задачи</a:t>
            </a:r>
            <a:r>
              <a:rPr lang="ru-RU"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связаны   с   установлением     влияния определенных факторов на исполнение рукописей (подписи), а также, установлением определенных видов или конкретных условий письма: алкогольного или наркотического опьянения, стрессового состояния из-за угрозы, шантажа,  или факта намеренного </a:t>
            </a: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искажения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собственного почерка,  подражания почерку другого лица,  необычной позы и т. д. Указанные задачи могут быть поставлены перед экспертом как самостоя­тельная цель исследования, но могут разрешаться и как дополнительные вопросы, наряду с задачами по индивидуальной идентификации лица, выполнившего запись. </a:t>
            </a:r>
            <a:endParaRPr lang="ru-RU" sz="1600" dirty="0"/>
          </a:p>
        </p:txBody>
      </p:sp>
      <p:sp>
        <p:nvSpPr>
          <p:cNvPr id="3" name="Объект 2">
            <a:extLst>
              <a:ext uri="{FF2B5EF4-FFF2-40B4-BE49-F238E27FC236}">
                <a16:creationId xmlns:a16="http://schemas.microsoft.com/office/drawing/2014/main" id="{D044F333-C323-CA4E-B3D3-D1BC89450119}"/>
              </a:ext>
            </a:extLst>
          </p:cNvPr>
          <p:cNvSpPr>
            <a:spLocks noGrp="1"/>
          </p:cNvSpPr>
          <p:nvPr>
            <p:ph idx="1"/>
          </p:nvPr>
        </p:nvSpPr>
        <p:spPr>
          <a:xfrm>
            <a:off x="323850" y="2781300"/>
            <a:ext cx="8496300" cy="3743325"/>
          </a:xfrm>
        </p:spPr>
        <p:style>
          <a:lnRef idx="2">
            <a:schemeClr val="dk1"/>
          </a:lnRef>
          <a:fillRef idx="1">
            <a:schemeClr val="lt1"/>
          </a:fillRef>
          <a:effectRef idx="0">
            <a:schemeClr val="dk1"/>
          </a:effectRef>
          <a:fontRef idx="minor">
            <a:schemeClr val="dk1"/>
          </a:fontRef>
        </p:style>
        <p:txBody>
          <a:bodyPr/>
          <a:lstStyle/>
          <a:p>
            <a:pPr marL="0" indent="0" algn="ctr">
              <a:spcBef>
                <a:spcPts val="0"/>
              </a:spcBef>
              <a:spcAft>
                <a:spcPts val="0"/>
              </a:spcAft>
              <a:buFont typeface="Arial" panose="020B0604020202020204" pitchFamily="34" charset="0"/>
              <a:buNone/>
              <a:defRPr/>
            </a:pPr>
            <a:r>
              <a:rPr lang="ru-RU" sz="1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При реше­нии   названных   задач   могут   быть   поставлены  </a:t>
            </a:r>
          </a:p>
          <a:p>
            <a:pPr marL="0" indent="0" algn="ctr">
              <a:spcBef>
                <a:spcPts val="0"/>
              </a:spcBef>
              <a:spcAft>
                <a:spcPts val="0"/>
              </a:spcAft>
              <a:buFont typeface="Arial" panose="020B0604020202020204" pitchFamily="34" charset="0"/>
              <a:buNone/>
              <a:defRPr/>
            </a:pPr>
            <a:r>
              <a:rPr lang="ru-RU" sz="1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следующие основные  вопросы:</a:t>
            </a:r>
            <a:endParaRPr lang="ru-RU" sz="1800" b="1" i="1" dirty="0">
              <a:solidFill>
                <a:schemeClr val="tx1"/>
              </a:solidFill>
              <a:ea typeface="Calibri" panose="020F0502020204030204" pitchFamily="34" charset="0"/>
              <a:cs typeface="Times New Roman" panose="02020603050405020304" pitchFamily="18" charset="0"/>
            </a:endParaRPr>
          </a:p>
          <a:p>
            <a:pPr marL="0" indent="0">
              <a:spcAft>
                <a:spcPts val="0"/>
              </a:spcAft>
              <a:buFont typeface="Arial" panose="020B0604020202020204" pitchFamily="34" charset="0"/>
              <a:buNone/>
              <a:tabLst>
                <a:tab pos="457200" algn="l"/>
              </a:tabLst>
              <a:defRPr/>
            </a:pP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 выполнена ли исследуемая рукопись (подпись) намеренно измененным почерком; </a:t>
            </a:r>
          </a:p>
          <a:p>
            <a:pPr marL="0" indent="0">
              <a:spcAft>
                <a:spcPts val="0"/>
              </a:spcAft>
              <a:buFont typeface="Arial" panose="020B0604020202020204" pitchFamily="34" charset="0"/>
              <a:buNone/>
              <a:tabLst>
                <a:tab pos="457200" algn="l"/>
              </a:tabLst>
              <a:defRPr/>
            </a:pP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 выполнена ли исследуемая рукопись (подпись) с подражанием почерку определенного лица; </a:t>
            </a:r>
            <a:endParaRPr lang="ru-RU" sz="1700" dirty="0">
              <a:solidFill>
                <a:schemeClr val="tx1"/>
              </a:solidFill>
              <a:ea typeface="Calibri" panose="020F0502020204030204" pitchFamily="34" charset="0"/>
              <a:cs typeface="Times New Roman" panose="02020603050405020304" pitchFamily="18" charset="0"/>
            </a:endParaRPr>
          </a:p>
          <a:p>
            <a:pPr marL="0" indent="0">
              <a:spcAft>
                <a:spcPts val="0"/>
              </a:spcAft>
              <a:buFont typeface="Arial" panose="020B0604020202020204" pitchFamily="34" charset="0"/>
              <a:buNone/>
              <a:tabLst>
                <a:tab pos="457200" algn="l"/>
              </a:tabLst>
              <a:defRPr/>
            </a:pP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 выполнена ли исследуемая рукопись (подпись) в необычной обстановке (например, в непривычной позе  и т. п.).; </a:t>
            </a:r>
            <a:endParaRPr lang="ru-RU" sz="1700" dirty="0">
              <a:solidFill>
                <a:schemeClr val="tx1"/>
              </a:solidFill>
              <a:ea typeface="Calibri" panose="020F0502020204030204" pitchFamily="34" charset="0"/>
              <a:cs typeface="Times New Roman" panose="02020603050405020304" pitchFamily="18" charset="0"/>
            </a:endParaRPr>
          </a:p>
          <a:p>
            <a:pPr marL="0" indent="0">
              <a:spcAft>
                <a:spcPts val="0"/>
              </a:spcAft>
              <a:buFont typeface="Arial" panose="020B0604020202020204" pitchFamily="34" charset="0"/>
              <a:buNone/>
              <a:tabLst>
                <a:tab pos="457200" algn="l"/>
              </a:tabLst>
              <a:defRPr/>
            </a:pP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не выполнена ли исследуемая рукопись (подпись) в каком-то необычном состоянии  тяже­лой</a:t>
            </a:r>
            <a:r>
              <a:rPr lang="ru-RU" sz="17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болезни, наркотического или алкогольного опьянения и т. д.; </a:t>
            </a:r>
            <a:br>
              <a:rPr lang="ru-RU" sz="1700" dirty="0">
                <a:solidFill>
                  <a:schemeClr val="tx1"/>
                </a:solidFill>
                <a:ea typeface="Calibri" panose="020F0502020204030204" pitchFamily="34" charset="0"/>
                <a:cs typeface="Times New Roman" panose="02020603050405020304" pitchFamily="18" charset="0"/>
              </a:rPr>
            </a:br>
            <a:r>
              <a:rPr lang="ru-RU" sz="1700" dirty="0">
                <a:solidFill>
                  <a:schemeClr val="tx1"/>
                </a:solidFill>
                <a:ea typeface="Calibri" panose="020F0502020204030204" pitchFamily="34" charset="0"/>
                <a:cs typeface="Times New Roman" panose="02020603050405020304" pitchFamily="18" charset="0"/>
              </a:rPr>
              <a:t>-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 дописаны  ли  слова «…», цифры «…»  к  первоначальному тексту  документа другим лицом;</a:t>
            </a:r>
            <a:br>
              <a:rPr lang="ru-RU" sz="1700" dirty="0">
                <a:solidFill>
                  <a:schemeClr val="tx1"/>
                </a:solidFill>
                <a:ea typeface="Calibri" panose="020F0502020204030204" pitchFamily="34" charset="0"/>
                <a:cs typeface="Times New Roman" panose="02020603050405020304" pitchFamily="18" charset="0"/>
              </a:rPr>
            </a:br>
            <a:r>
              <a:rPr lang="ru-RU" sz="1700" dirty="0">
                <a:solidFill>
                  <a:schemeClr val="tx1"/>
                </a:solidFill>
                <a:ea typeface="Calibri" panose="020F0502020204030204" pitchFamily="34" charset="0"/>
                <a:cs typeface="Times New Roman" panose="02020603050405020304" pitchFamily="18" charset="0"/>
              </a:rPr>
              <a:t>-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 дописаны  ли  слова «…», цифры «…»  к  первоначальному тексту  документа  лицом под воздействием определенных факторов и т.д.</a:t>
            </a:r>
            <a:endParaRPr lang="ru-RU" sz="1700" dirty="0">
              <a:solidFill>
                <a:schemeClr val="tx1"/>
              </a:solidFill>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Заголовок 1">
            <a:extLst>
              <a:ext uri="{FF2B5EF4-FFF2-40B4-BE49-F238E27FC236}">
                <a16:creationId xmlns:a16="http://schemas.microsoft.com/office/drawing/2014/main" id="{8091DD03-F26E-8146-B978-067C58CF82CC}"/>
              </a:ext>
            </a:extLst>
          </p:cNvPr>
          <p:cNvSpPr>
            <a:spLocks noGrp="1"/>
          </p:cNvSpPr>
          <p:nvPr>
            <p:ph type="title"/>
          </p:nvPr>
        </p:nvSpPr>
        <p:spPr>
          <a:xfrm>
            <a:off x="528638" y="153988"/>
            <a:ext cx="8229600" cy="1143000"/>
          </a:xfrm>
        </p:spPr>
        <p:txBody>
          <a:bodyPr/>
          <a:lstStyle/>
          <a:p>
            <a:pPr>
              <a:lnSpc>
                <a:spcPct val="115000"/>
              </a:lnSpc>
            </a:pPr>
            <a:r>
              <a:rPr lang="kk-KZ" altLang="ru-RU"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altLang="ru-RU">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360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A9027808-5AA6-AD40-BEA3-258905AD33BC}"/>
              </a:ext>
            </a:extLst>
          </p:cNvPr>
          <p:cNvSpPr>
            <a:spLocks noGrp="1"/>
          </p:cNvSpPr>
          <p:nvPr>
            <p:ph idx="1"/>
          </p:nvPr>
        </p:nvSpPr>
        <p:spPr>
          <a:xfrm>
            <a:off x="323850" y="153988"/>
            <a:ext cx="8640763" cy="2578100"/>
          </a:xfrm>
        </p:spPr>
        <p:style>
          <a:lnRef idx="2">
            <a:schemeClr val="dk1"/>
          </a:lnRef>
          <a:fillRef idx="1">
            <a:schemeClr val="lt1"/>
          </a:fillRef>
          <a:effectRef idx="0">
            <a:schemeClr val="dk1"/>
          </a:effectRef>
          <a:fontRef idx="minor">
            <a:schemeClr val="dk1"/>
          </a:fontRef>
        </p:style>
        <p:txBody>
          <a:bodyPr/>
          <a:lstStyle/>
          <a:p>
            <a:pPr marL="0" indent="0" algn="just">
              <a:lnSpc>
                <a:spcPct val="115000"/>
              </a:lnSpc>
              <a:spcAft>
                <a:spcPts val="0"/>
              </a:spcAft>
              <a:buFont typeface="Arial" panose="020B0604020202020204" pitchFamily="34" charset="0"/>
              <a:buNone/>
              <a:defRPr/>
            </a:pP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Классификационные   задачи</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связаны   с   установлением   пола,  возраста,  общих  признаков  почерка   исполнителя.</a:t>
            </a:r>
            <a:endParaRPr lang="ru-RU" sz="1600" dirty="0">
              <a:ea typeface="Calibri" panose="020F0502020204030204" pitchFamily="34" charset="0"/>
              <a:cs typeface="Times New Roman" panose="02020603050405020304" pitchFamily="18" charset="0"/>
            </a:endParaRPr>
          </a:p>
          <a:p>
            <a:pPr marL="0" indent="0" algn="ctr">
              <a:lnSpc>
                <a:spcPct val="115000"/>
              </a:lnSpc>
              <a:spcAft>
                <a:spcPts val="0"/>
              </a:spcAft>
              <a:buFont typeface="Arial" panose="020B0604020202020204" pitchFamily="34" charset="0"/>
              <a:buNone/>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Для  решения  задач этой  группы могут быть поставлены такие вопросы:</a:t>
            </a:r>
            <a:endParaRPr lang="ru-RU" sz="1600" b="1" dirty="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мужчиной или женщиной написан текст исследуемого документа или выполнена подпись;</a:t>
            </a:r>
            <a:endParaRPr lang="ru-RU" sz="1600" dirty="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каков примерный возраст исполнителя рукописи (подписи);</a:t>
            </a:r>
            <a:endParaRPr lang="ru-RU" sz="1600" dirty="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каков образовательный уровень исполнителя рукописи (подписи) или каков уровень его письменно-двигательных навыков;</a:t>
            </a:r>
            <a:endParaRPr lang="ru-RU" sz="1600" dirty="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tabLst>
                <a:tab pos="457200" algn="l"/>
              </a:tabLs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левой или правой рукой выполнен текст (подпись) и т.д.             </a:t>
            </a:r>
            <a:endParaRPr lang="ru-RU" sz="1600" dirty="0"/>
          </a:p>
        </p:txBody>
      </p:sp>
      <p:sp>
        <p:nvSpPr>
          <p:cNvPr id="4" name="Прямоугольник 3">
            <a:extLst>
              <a:ext uri="{FF2B5EF4-FFF2-40B4-BE49-F238E27FC236}">
                <a16:creationId xmlns:a16="http://schemas.microsoft.com/office/drawing/2014/main" id="{690C32DD-818D-FF4D-B280-378EE045656C}"/>
              </a:ext>
            </a:extLst>
          </p:cNvPr>
          <p:cNvSpPr/>
          <p:nvPr/>
        </p:nvSpPr>
        <p:spPr>
          <a:xfrm>
            <a:off x="304800" y="2852738"/>
            <a:ext cx="8640763" cy="38084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400" b="1" i="1" dirty="0">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a:latin typeface="Times New Roman" panose="02020603050405020304" pitchFamily="18" charset="0"/>
                <a:ea typeface="Calibri" panose="020F0502020204030204" pitchFamily="34" charset="0"/>
                <a:cs typeface="Times New Roman" panose="02020603050405020304" pitchFamily="18" charset="0"/>
              </a:rPr>
              <a:t>Идентификационные задачи </a:t>
            </a:r>
            <a:r>
              <a:rPr lang="ru-RU" sz="1500" dirty="0">
                <a:latin typeface="Times New Roman" panose="02020603050405020304" pitchFamily="18" charset="0"/>
                <a:ea typeface="Calibri" panose="020F0502020204030204" pitchFamily="34" charset="0"/>
                <a:cs typeface="Times New Roman" panose="02020603050405020304" pitchFamily="18" charset="0"/>
              </a:rPr>
              <a:t>– это задачи по установлению факта наличия или отсутствия индивидуального тождества конкретного исполнителя рукописного текста, отдельных фрагментов текста, записей (буквенных или цифровых) и подписи, а также установление факта выполнения одним или разными лицами различных текстов, отдельных фрагментов текста, записей и подписей.   </a:t>
            </a:r>
          </a:p>
          <a:p>
            <a:pPr algn="ctr">
              <a:lnSpc>
                <a:spcPct val="115000"/>
              </a:lnSpc>
              <a:spcAft>
                <a:spcPts val="0"/>
              </a:spcAft>
              <a:defRPr/>
            </a:pPr>
            <a:r>
              <a:rPr lang="ru-RU" sz="1500" b="1" dirty="0">
                <a:latin typeface="Times New Roman" panose="02020603050405020304" pitchFamily="18" charset="0"/>
                <a:ea typeface="Calibri" panose="020F0502020204030204" pitchFamily="34" charset="0"/>
                <a:cs typeface="Times New Roman" panose="02020603050405020304" pitchFamily="18" charset="0"/>
              </a:rPr>
              <a:t>В рамках идентификационных задач решаются</a:t>
            </a:r>
            <a:r>
              <a:rPr lang="ru-RU" sz="15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dirty="0">
                <a:latin typeface="Times New Roman" panose="02020603050405020304" pitchFamily="18" charset="0"/>
                <a:ea typeface="Calibri" panose="020F0502020204030204" pitchFamily="34" charset="0"/>
                <a:cs typeface="Times New Roman" panose="02020603050405020304" pitchFamily="18" charset="0"/>
              </a:rPr>
              <a:t>следующие вопросы:</a:t>
            </a:r>
            <a:endParaRPr lang="ru-RU" sz="1500" b="1"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кем, Н., П. или другим лицом, выполнен текст исследуемого документ</a:t>
            </a:r>
            <a:r>
              <a:rPr lang="kk-K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 </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(указать  наименование документ</a:t>
            </a:r>
            <a:r>
              <a:rPr lang="kk-K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конкретные записи и их расположение в документе);</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кем, Н., П.   или   другим   лицом   выполнены   цифровые   записи (указать  наименование документ</a:t>
            </a:r>
            <a:r>
              <a:rPr lang="kk-K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конкретные записи и их расположение в документе);</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кем, самим И. или П. или другим лицом, выполнена подпись от имени И. (указать на какой строке, графе документ</a:t>
            </a:r>
            <a:r>
              <a:rPr lang="kk-K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расположена исследуемая подпись); </a:t>
            </a:r>
            <a:endParaRPr lang="ru-RU" sz="1500" dirty="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Symbol" panose="05050102010706020507" pitchFamily="18" charset="2"/>
              <a:buChar char=""/>
              <a:tabLst>
                <a:tab pos="457200" algn="l"/>
              </a:tabLst>
              <a:defRPr/>
            </a:pP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одним или разными лицами выполнены  записи (подписи) в нескольких документах либо отдельные части текста в одном документе (например, записи от имени ..., расположенные в  приказе № ... от …, в расходном кассовом ордере № ... от ...).</a:t>
            </a:r>
            <a:endParaRPr lang="ru-RU" dirty="0"/>
          </a:p>
        </p:txBody>
      </p:sp>
      <p:sp>
        <p:nvSpPr>
          <p:cNvPr id="130052" name="Прямоугольник 4">
            <a:extLst>
              <a:ext uri="{FF2B5EF4-FFF2-40B4-BE49-F238E27FC236}">
                <a16:creationId xmlns:a16="http://schemas.microsoft.com/office/drawing/2014/main" id="{797A5A47-ED61-C440-AA4B-D7982D11B7DA}"/>
              </a:ext>
            </a:extLst>
          </p:cNvPr>
          <p:cNvSpPr>
            <a:spLocks noChangeArrowheads="1"/>
          </p:cNvSpPr>
          <p:nvPr/>
        </p:nvSpPr>
        <p:spPr bwMode="auto">
          <a:xfrm>
            <a:off x="323850" y="5338763"/>
            <a:ext cx="65341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A55C535-8473-204C-A8C2-C235063A4EA6}"/>
              </a:ext>
            </a:extLst>
          </p:cNvPr>
          <p:cNvSpPr/>
          <p:nvPr/>
        </p:nvSpPr>
        <p:spPr>
          <a:xfrm>
            <a:off x="395288" y="260350"/>
            <a:ext cx="8424862" cy="445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lnSpc>
                <a:spcPct val="115000"/>
              </a:lnSpc>
              <a:spcAft>
                <a:spcPts val="0"/>
              </a:spcAf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Объекты судебно-почерковедческой экспертизы:</a:t>
            </a:r>
            <a:endParaRPr lang="ru-RU" b="1"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Arial" panose="020B0604020202020204" pitchFamily="34" charset="0"/>
              <a:buChar char="•"/>
              <a:tabLst>
                <a:tab pos="466725"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документы – вещественные доказательства (рукописные тексты и их фрагменты, подписи, выполненные в обычных и необычных условиях, цифровые записи, символы);  </a:t>
            </a:r>
            <a:endParaRPr lang="ru-RU" dirty="0">
              <a:ea typeface="Calibri" panose="020F0502020204030204" pitchFamily="34" charset="0"/>
              <a:cs typeface="Times New Roman" panose="02020603050405020304" pitchFamily="18" charset="0"/>
            </a:endParaRPr>
          </a:p>
          <a:p>
            <a:pPr marL="174625" indent="-174625" algn="just">
              <a:lnSpc>
                <a:spcPct val="115000"/>
              </a:lnSpc>
              <a:spcAft>
                <a:spcPts val="0"/>
              </a:spcAft>
              <a:buFont typeface="Arial" panose="020B0604020202020204" pitchFamily="34" charset="0"/>
              <a:buChar char="•"/>
              <a:tabLst>
                <a:tab pos="466725" algn="l"/>
              </a:tabL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сравнительные материалы.</a:t>
            </a:r>
          </a:p>
          <a:p>
            <a:pPr algn="just">
              <a:defRP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Перед назначением экспертизы следователю, судье следует     тщательно   и   целенаправ­ленно осмотреть документы. Результаты осмотра позволяют      определить конкретный объект исследования (подпись или запись),   установить  особенности почерка в рукописи (подписи), степень устойчивости  признаков, оп­ределить  необходимое количество   образцов   почерка   (подписи)  и   в   конечном   итоге   правильно   поставить вопросы  перед экспертом.  В отдельных случаях в постановлении о назначении экспертизы должны содержаться   сведения об обстоятельствах, имеющих от­ношение к предмету экспертизы (условия выполнения исследуемого документа, образцов; болезни исполнителя исследуемого текста (подписи) в момент выполнения) и т. п.</a:t>
            </a:r>
            <a:endParaRPr lang="ru-RU" dirty="0"/>
          </a:p>
        </p:txBody>
      </p:sp>
      <p:sp>
        <p:nvSpPr>
          <p:cNvPr id="4" name="Прямоугольник 3">
            <a:extLst>
              <a:ext uri="{FF2B5EF4-FFF2-40B4-BE49-F238E27FC236}">
                <a16:creationId xmlns:a16="http://schemas.microsoft.com/office/drawing/2014/main" id="{A4CCBA7D-72CA-7C49-B4FC-2DE18B954DC2}"/>
              </a:ext>
            </a:extLst>
          </p:cNvPr>
          <p:cNvSpPr/>
          <p:nvPr/>
        </p:nvSpPr>
        <p:spPr>
          <a:xfrm>
            <a:off x="395288" y="4941888"/>
            <a:ext cx="8424862" cy="147637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a:solidFill>
                  <a:srgbClr val="000000"/>
                </a:solidFill>
                <a:latin typeface="Times New Roman" panose="02020603050405020304" pitchFamily="18" charset="0"/>
                <a:cs typeface="Calibri" panose="020F0502020204030204" pitchFamily="34" charset="0"/>
              </a:rPr>
              <a:t>На экспертизу должны представляться подлинники исследуемых документов. Это требование обусловлено тем, что по копиям  затруднительно (а в большинстве случаев и невозможно) устанавливать условия, влияющие на изменения при­знаков почерка. Даже очень хорошо изготовленная копия огра­ничивает возможности исследования представление ксерокопий и иных копий.</a:t>
            </a:r>
            <a:endParaRPr lang="ru-RU" altLang="ru-RU">
              <a:solidFill>
                <a:srgbClr val="000000"/>
              </a:solidFill>
              <a:latin typeface="Calibri" panose="020F0502020204030204" pitchFamily="34" charset="0"/>
            </a:endParaRPr>
          </a:p>
        </p:txBody>
      </p:sp>
    </p:spTree>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Прямоугольник 1">
            <a:extLst>
              <a:ext uri="{FF2B5EF4-FFF2-40B4-BE49-F238E27FC236}">
                <a16:creationId xmlns:a16="http://schemas.microsoft.com/office/drawing/2014/main" id="{A6C36524-EB0F-D94F-A817-CA79E2E99084}"/>
              </a:ext>
            </a:extLst>
          </p:cNvPr>
          <p:cNvSpPr>
            <a:spLocks noChangeArrowheads="1"/>
          </p:cNvSpPr>
          <p:nvPr/>
        </p:nvSpPr>
        <p:spPr bwMode="auto">
          <a:xfrm>
            <a:off x="323850" y="115888"/>
            <a:ext cx="8496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b="1" dirty="0">
                <a:solidFill>
                  <a:srgbClr val="000000"/>
                </a:solidFill>
                <a:latin typeface="Arial" panose="020B0604020202020204" pitchFamily="34" charset="0"/>
                <a:ea typeface="Calibri" panose="020F0502020204030204" pitchFamily="34" charset="0"/>
                <a:cs typeface="Arial" panose="020B0604020202020204" pitchFamily="34" charset="0"/>
              </a:rPr>
              <a:t>Сравнительные материалы, необходимые для производства судебно-</a:t>
            </a:r>
            <a:r>
              <a:rPr lang="ru-RU" altLang="ru-RU"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почерко</a:t>
            </a:r>
            <a:r>
              <a:rPr lang="kk-KZ" altLang="ru-RU"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в</a:t>
            </a:r>
            <a:r>
              <a:rPr lang="ru-RU" altLang="ru-RU"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едческой</a:t>
            </a:r>
            <a:r>
              <a:rPr lang="ru-RU" altLang="ru-RU" sz="1600" b="1" dirty="0">
                <a:solidFill>
                  <a:srgbClr val="000000"/>
                </a:solidFill>
                <a:latin typeface="Arial" panose="020B0604020202020204" pitchFamily="34" charset="0"/>
                <a:ea typeface="Calibri" panose="020F0502020204030204" pitchFamily="34" charset="0"/>
                <a:cs typeface="Arial" panose="020B0604020202020204" pitchFamily="34" charset="0"/>
              </a:rPr>
              <a:t>  экспертизы в качестве образцов. </a:t>
            </a:r>
            <a:endParaRPr lang="ru-RU" altLang="ru-RU" sz="1600" b="1" dirty="0">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52D23C55-77EE-2F4C-AC0C-AE977B9BA4A3}"/>
              </a:ext>
            </a:extLst>
          </p:cNvPr>
          <p:cNvSpPr/>
          <p:nvPr/>
        </p:nvSpPr>
        <p:spPr>
          <a:xfrm>
            <a:off x="992823" y="968375"/>
            <a:ext cx="1152525"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1600" b="1">
                <a:solidFill>
                  <a:srgbClr val="000000"/>
                </a:solidFill>
                <a:latin typeface="Times New Roman" panose="02020603050405020304" pitchFamily="18" charset="0"/>
                <a:cs typeface="Calibri" panose="020F0502020204030204" pitchFamily="34" charset="0"/>
              </a:rPr>
              <a:t>с</a:t>
            </a:r>
            <a:r>
              <a:rPr lang="ru-RU" altLang="ru-RU" sz="16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вободные</a:t>
            </a:r>
            <a:r>
              <a:rPr lang="ru-RU" altLang="ru-RU">
                <a:solidFill>
                  <a:srgbClr val="000000"/>
                </a:solidFill>
                <a:latin typeface="Times New Roman" panose="02020603050405020304" pitchFamily="18" charset="0"/>
                <a:cs typeface="Calibri" panose="020F0502020204030204" pitchFamily="34" charset="0"/>
              </a:rPr>
              <a:t> </a:t>
            </a:r>
            <a:endParaRPr lang="ru-RU" altLang="ru-RU">
              <a:solidFill>
                <a:srgbClr val="000000"/>
              </a:solidFill>
              <a:latin typeface="Calibri" panose="020F0502020204030204" pitchFamily="34" charset="0"/>
            </a:endParaRPr>
          </a:p>
        </p:txBody>
      </p:sp>
      <p:sp>
        <p:nvSpPr>
          <p:cNvPr id="5" name="Прямоугольник 4">
            <a:extLst>
              <a:ext uri="{FF2B5EF4-FFF2-40B4-BE49-F238E27FC236}">
                <a16:creationId xmlns:a16="http://schemas.microsoft.com/office/drawing/2014/main" id="{D3523CB1-BE2D-A44B-9FEB-C65515A6ACC5}"/>
              </a:ext>
            </a:extLst>
          </p:cNvPr>
          <p:cNvSpPr/>
          <p:nvPr/>
        </p:nvSpPr>
        <p:spPr>
          <a:xfrm>
            <a:off x="6265069" y="965209"/>
            <a:ext cx="2324100" cy="39052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15000"/>
              </a:lnSpc>
              <a:spcAft>
                <a:spcPts val="0"/>
              </a:spcAft>
              <a:defRPr/>
            </a:pP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экспериментальные </a:t>
            </a:r>
            <a:endParaRPr lang="ru-RU" dirty="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238E106B-C47B-EE4E-A864-B102A31D9E99}"/>
              </a:ext>
            </a:extLst>
          </p:cNvPr>
          <p:cNvSpPr/>
          <p:nvPr/>
        </p:nvSpPr>
        <p:spPr>
          <a:xfrm>
            <a:off x="3281772" y="968375"/>
            <a:ext cx="2406650"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услов</a:t>
            </a:r>
            <a:r>
              <a:rPr lang="kk-KZ"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но</a:t>
            </a:r>
            <a:r>
              <a:rPr lang="ru-RU"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kk-KZ"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a:t>
            </a:r>
            <a:r>
              <a:rPr lang="ru-RU"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вобод</a:t>
            </a:r>
            <a:r>
              <a:rPr lang="kk-KZ"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a:t>
            </a:r>
            <a:r>
              <a:rPr lang="ru-RU"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ые</a:t>
            </a:r>
            <a:endParaRPr lang="ru-RU" dirty="0"/>
          </a:p>
        </p:txBody>
      </p:sp>
      <p:sp>
        <p:nvSpPr>
          <p:cNvPr id="7" name="Прямоугольник 6">
            <a:extLst>
              <a:ext uri="{FF2B5EF4-FFF2-40B4-BE49-F238E27FC236}">
                <a16:creationId xmlns:a16="http://schemas.microsoft.com/office/drawing/2014/main" id="{4385F9A1-0FE6-D145-9C2D-E093DBC6FA52}"/>
              </a:ext>
            </a:extLst>
          </p:cNvPr>
          <p:cNvSpPr/>
          <p:nvPr/>
        </p:nvSpPr>
        <p:spPr>
          <a:xfrm>
            <a:off x="181611" y="1662112"/>
            <a:ext cx="2774950" cy="107791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sz="1600">
                <a:solidFill>
                  <a:srgbClr val="000000"/>
                </a:solidFill>
                <a:latin typeface="Times New Roman" panose="02020603050405020304" pitchFamily="18" charset="0"/>
                <a:cs typeface="Calibri" panose="020F0502020204030204" pitchFamily="34" charset="0"/>
              </a:rPr>
              <a:t>это рукописи, вы­полненные субъектом вне связи с делом, по которому проводится экспертиза</a:t>
            </a:r>
            <a:endParaRPr lang="ru-RU" altLang="ru-RU" sz="1600">
              <a:solidFill>
                <a:srgbClr val="000000"/>
              </a:solidFill>
              <a:latin typeface="Calibri" panose="020F0502020204030204" pitchFamily="34" charset="0"/>
            </a:endParaRPr>
          </a:p>
        </p:txBody>
      </p:sp>
      <p:sp>
        <p:nvSpPr>
          <p:cNvPr id="9" name="Прямоугольник 8">
            <a:extLst>
              <a:ext uri="{FF2B5EF4-FFF2-40B4-BE49-F238E27FC236}">
                <a16:creationId xmlns:a16="http://schemas.microsoft.com/office/drawing/2014/main" id="{74C67820-251B-DC4B-9F6B-2440E3FCF3B8}"/>
              </a:ext>
            </a:extLst>
          </p:cNvPr>
          <p:cNvSpPr/>
          <p:nvPr/>
        </p:nvSpPr>
        <p:spPr>
          <a:xfrm>
            <a:off x="231776" y="3047268"/>
            <a:ext cx="2774950" cy="23574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Сво­бодными образцами могут служить тексты, относящиеся к служеб­ной переписке, автобиографии, заявления, личные письма, конспекты лекций и другие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докумен</a:t>
            </a: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 возникшие до рассмотрения дела.</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a typeface="Calibri" panose="020F0502020204030204" pitchFamily="34"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4422C559-22BB-154A-9C04-935DD6C27D8F}"/>
              </a:ext>
            </a:extLst>
          </p:cNvPr>
          <p:cNvSpPr/>
          <p:nvPr/>
        </p:nvSpPr>
        <p:spPr>
          <a:xfrm>
            <a:off x="3153185" y="1655494"/>
            <a:ext cx="2663825" cy="107791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sz="1600">
                <a:solidFill>
                  <a:srgbClr val="000000"/>
                </a:solidFill>
                <a:latin typeface="Times New Roman" panose="02020603050405020304" pitchFamily="18" charset="0"/>
                <a:cs typeface="Calibri" panose="020F0502020204030204" pitchFamily="34" charset="0"/>
              </a:rPr>
              <a:t>это рукописи   в документах, которые выполнены после регистрации дела ЕРДР</a:t>
            </a:r>
            <a:endParaRPr lang="ru-RU" altLang="ru-RU" sz="1600">
              <a:solidFill>
                <a:srgbClr val="000000"/>
              </a:solidFill>
              <a:latin typeface="Calibri" panose="020F0502020204030204" pitchFamily="34" charset="0"/>
            </a:endParaRPr>
          </a:p>
        </p:txBody>
      </p:sp>
      <p:sp>
        <p:nvSpPr>
          <p:cNvPr id="11" name="Прямоугольник 10">
            <a:extLst>
              <a:ext uri="{FF2B5EF4-FFF2-40B4-BE49-F238E27FC236}">
                <a16:creationId xmlns:a16="http://schemas.microsoft.com/office/drawing/2014/main" id="{5522670F-68D6-1546-A291-11D492EB2B8D}"/>
              </a:ext>
            </a:extLst>
          </p:cNvPr>
          <p:cNvSpPr/>
          <p:nvPr/>
        </p:nvSpPr>
        <p:spPr>
          <a:xfrm>
            <a:off x="3173731" y="3036380"/>
            <a:ext cx="2663825" cy="26400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 условно-свободным образцам могут относится объяснения, жалобы, протоколы допросов, собственноручно заполненные допрашиваемым, возникшие в ходе рассмотрения дела. </a:t>
            </a:r>
            <a:endParaRPr lang="ru-RU" sz="1600" dirty="0">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BE339E69-EE1A-CD40-8597-860CBAFBC015}"/>
              </a:ext>
            </a:extLst>
          </p:cNvPr>
          <p:cNvSpPr/>
          <p:nvPr/>
        </p:nvSpPr>
        <p:spPr>
          <a:xfrm>
            <a:off x="6054725" y="1655494"/>
            <a:ext cx="2744788" cy="2308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1600">
                <a:solidFill>
                  <a:srgbClr val="000000"/>
                </a:solidFill>
                <a:latin typeface="Times New Roman" panose="02020603050405020304" pitchFamily="18" charset="0"/>
                <a:cs typeface="Calibri" panose="020F0502020204030204" pitchFamily="34" charset="0"/>
              </a:rPr>
              <a:t>это  рукописи, которые выполняются специально для экспертизы, назначенной следова­телем (судом) по конкретному уголовному либо гражданскому делу или в связи с рассмотрением административного правонарушения.</a:t>
            </a:r>
            <a:endParaRPr lang="ru-RU" altLang="ru-RU" sz="1600">
              <a:solidFill>
                <a:srgbClr val="000000"/>
              </a:solidFill>
              <a:latin typeface="Calibri" panose="020F0502020204030204" pitchFamily="34" charset="0"/>
            </a:endParaRPr>
          </a:p>
        </p:txBody>
      </p:sp>
      <p:sp>
        <p:nvSpPr>
          <p:cNvPr id="15" name="Прямоугольник 14">
            <a:extLst>
              <a:ext uri="{FF2B5EF4-FFF2-40B4-BE49-F238E27FC236}">
                <a16:creationId xmlns:a16="http://schemas.microsoft.com/office/drawing/2014/main" id="{130D29F7-0382-4147-81FF-50463505D3B0}"/>
              </a:ext>
            </a:extLst>
          </p:cNvPr>
          <p:cNvSpPr/>
          <p:nvPr/>
        </p:nvSpPr>
        <p:spPr>
          <a:xfrm>
            <a:off x="6054725" y="4260527"/>
            <a:ext cx="2744788" cy="218598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1700">
                <a:solidFill>
                  <a:srgbClr val="000000"/>
                </a:solidFill>
                <a:latin typeface="Times New Roman" panose="02020603050405020304" pitchFamily="18" charset="0"/>
                <a:cs typeface="Calibri" panose="020F0502020204030204" pitchFamily="34" charset="0"/>
              </a:rPr>
              <a:t>Отбор экспериментальных образцов почерка осуществляется в целях проявления в рукописи всей совокупности признаков, характеризующих почерк исполнителя. </a:t>
            </a:r>
            <a:endParaRPr lang="ru-RU" altLang="ru-RU" sz="1700">
              <a:solidFill>
                <a:srgbClr val="000000"/>
              </a:solidFill>
              <a:latin typeface="Calibri" panose="020F0502020204030204" pitchFamily="34" charset="0"/>
            </a:endParaRPr>
          </a:p>
        </p:txBody>
      </p:sp>
      <p:sp>
        <p:nvSpPr>
          <p:cNvPr id="16" name="Прямоугольник 15">
            <a:extLst>
              <a:ext uri="{FF2B5EF4-FFF2-40B4-BE49-F238E27FC236}">
                <a16:creationId xmlns:a16="http://schemas.microsoft.com/office/drawing/2014/main" id="{241FF7F3-0F29-654D-BF59-993C5B2D003C}"/>
              </a:ext>
            </a:extLst>
          </p:cNvPr>
          <p:cNvSpPr/>
          <p:nvPr/>
        </p:nvSpPr>
        <p:spPr>
          <a:xfrm>
            <a:off x="181611" y="5800403"/>
            <a:ext cx="5681662"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a:solidFill>
                  <a:srgbClr val="000000"/>
                </a:solidFill>
                <a:latin typeface="Times New Roman" panose="02020603050405020304" pitchFamily="18" charset="0"/>
                <a:cs typeface="Calibri" panose="020F0502020204030204" pitchFamily="34" charset="0"/>
              </a:rPr>
              <a:t>Это может быть к примеру – поза пишущего, левая пишущая рука, темп, шрифт, материал письма и т.п.</a:t>
            </a:r>
            <a:endParaRPr lang="ru-RU" altLang="ru-RU">
              <a:solidFill>
                <a:srgbClr val="000000"/>
              </a:solidFill>
              <a:latin typeface="Calibri" panose="020F0502020204030204" pitchFamily="34" charset="0"/>
            </a:endParaRPr>
          </a:p>
        </p:txBody>
      </p:sp>
      <p:cxnSp>
        <p:nvCxnSpPr>
          <p:cNvPr id="18" name="Прямая соединительная линия 17">
            <a:extLst>
              <a:ext uri="{FF2B5EF4-FFF2-40B4-BE49-F238E27FC236}">
                <a16:creationId xmlns:a16="http://schemas.microsoft.com/office/drawing/2014/main" id="{06B2E4B1-3013-9348-A108-8DC534799DDF}"/>
              </a:ext>
            </a:extLst>
          </p:cNvPr>
          <p:cNvCxnSpPr/>
          <p:nvPr/>
        </p:nvCxnSpPr>
        <p:spPr>
          <a:xfrm flipH="1">
            <a:off x="5856287" y="6076494"/>
            <a:ext cx="1984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Прямоугольник 1">
            <a:extLst>
              <a:ext uri="{FF2B5EF4-FFF2-40B4-BE49-F238E27FC236}">
                <a16:creationId xmlns:a16="http://schemas.microsoft.com/office/drawing/2014/main" id="{BE13D16B-01E2-E145-829D-9D14DE0C6EEB}"/>
              </a:ext>
            </a:extLst>
          </p:cNvPr>
          <p:cNvSpPr>
            <a:spLocks noChangeArrowheads="1"/>
          </p:cNvSpPr>
          <p:nvPr/>
        </p:nvSpPr>
        <p:spPr bwMode="auto">
          <a:xfrm>
            <a:off x="1511300" y="85725"/>
            <a:ext cx="65897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ru-RU" altLang="ru-RU" sz="1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Способы отбора экспериментальных образцов почерка</a:t>
            </a:r>
            <a:endParaRPr lang="ru-RU" altLang="ru-RU" sz="1800" b="1">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3F5E1AA8-55BF-5245-8B13-C6992D15D8C5}"/>
              </a:ext>
            </a:extLst>
          </p:cNvPr>
          <p:cNvSpPr/>
          <p:nvPr/>
        </p:nvSpPr>
        <p:spPr>
          <a:xfrm>
            <a:off x="539750" y="3036888"/>
            <a:ext cx="78486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dirty="0">
                <a:latin typeface="Times New Roman" panose="02020603050405020304" pitchFamily="18" charset="0"/>
                <a:ea typeface="Calibri" panose="020F0502020204030204" pitchFamily="34" charset="0"/>
                <a:cs typeface="Times New Roman" panose="02020603050405020304" pitchFamily="18" charset="0"/>
              </a:rPr>
              <a:t>При этом нежелательно  давать разрешение для списывания с документа, представленного на исследование, так как лицо может выполнить текст с под­ражанием исследуемому почерку либо пытаться существенно изменить признаки своего почерка. </a:t>
            </a:r>
            <a:endParaRPr lang="ru-RU" sz="1600" dirty="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B4B8683-DE70-4A4B-BFC9-6416BBB55C57}"/>
              </a:ext>
            </a:extLst>
          </p:cNvPr>
          <p:cNvSpPr/>
          <p:nvPr/>
        </p:nvSpPr>
        <p:spPr>
          <a:xfrm>
            <a:off x="1511300" y="611188"/>
            <a:ext cx="6121400" cy="4095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dirty="0">
                <a:latin typeface="Times New Roman" panose="02020603050405020304" pitchFamily="18" charset="0"/>
                <a:ea typeface="Calibri" panose="020F0502020204030204" pitchFamily="34" charset="0"/>
                <a:cs typeface="Times New Roman" panose="02020603050405020304" pitchFamily="18" charset="0"/>
              </a:rPr>
              <a:t>они могут быть получены под диктовку следова­теля (судьи)</a:t>
            </a:r>
            <a:endParaRPr lang="ru-RU" sz="1400" dirty="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3A59110B-922F-0A40-AD52-985BC6436C2F}"/>
              </a:ext>
            </a:extLst>
          </p:cNvPr>
          <p:cNvSpPr/>
          <p:nvPr/>
        </p:nvSpPr>
        <p:spPr>
          <a:xfrm>
            <a:off x="1511300" y="1141413"/>
            <a:ext cx="6121400" cy="10477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dirty="0">
                <a:latin typeface="Times New Roman" panose="02020603050405020304" pitchFamily="18" charset="0"/>
                <a:ea typeface="Calibri" panose="020F0502020204030204" pitchFamily="34" charset="0"/>
                <a:cs typeface="Times New Roman" panose="02020603050405020304" pitchFamily="18" charset="0"/>
              </a:rPr>
              <a:t>они могут быть получены в результате свободного исполнения текста на тему, избранную исполнителем  по собственному выбору</a:t>
            </a:r>
            <a:endParaRPr lang="ru-RU" sz="1400" dirty="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1CD86433-9E6A-0A42-994C-780C22FF0AC9}"/>
              </a:ext>
            </a:extLst>
          </p:cNvPr>
          <p:cNvSpPr/>
          <p:nvPr/>
        </p:nvSpPr>
        <p:spPr>
          <a:xfrm>
            <a:off x="1511300" y="2284413"/>
            <a:ext cx="6113463"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ru-RU" dirty="0">
                <a:latin typeface="Times New Roman" panose="02020603050405020304" pitchFamily="18" charset="0"/>
                <a:ea typeface="Calibri" panose="020F0502020204030204" pitchFamily="34" charset="0"/>
                <a:cs typeface="Times New Roman" panose="02020603050405020304" pitchFamily="18" charset="0"/>
              </a:rPr>
              <a:t>они могут быть получены путем переписывания заранее подготовленного следователем тек­ста</a:t>
            </a:r>
            <a:endParaRPr lang="ru-RU" dirty="0"/>
          </a:p>
        </p:txBody>
      </p:sp>
      <p:sp>
        <p:nvSpPr>
          <p:cNvPr id="7" name="Прямоугольник 6">
            <a:extLst>
              <a:ext uri="{FF2B5EF4-FFF2-40B4-BE49-F238E27FC236}">
                <a16:creationId xmlns:a16="http://schemas.microsoft.com/office/drawing/2014/main" id="{7319173D-84F2-F24D-8753-E5388904B730}"/>
              </a:ext>
            </a:extLst>
          </p:cNvPr>
          <p:cNvSpPr/>
          <p:nvPr/>
        </p:nvSpPr>
        <p:spPr>
          <a:xfrm>
            <a:off x="539750" y="4067175"/>
            <a:ext cx="7848600" cy="26225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Эксперимен­тальные образцы почерка в рукописях отбираются в количестве не менее 10-12 листов, но может быть отбор значительно большего количества образцов:</a:t>
            </a:r>
            <a:endParaRPr lang="ru-RU" sz="1600" dirty="0">
              <a:ea typeface="Calibri" panose="020F0502020204030204" pitchFamily="34" charset="0"/>
              <a:cs typeface="Times New Roman" panose="02020603050405020304" pitchFamily="18" charset="0"/>
            </a:endParaRPr>
          </a:p>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если имеет место большой разрыв по времени исполнения  исследуемого документа и назначения экспертизы; </a:t>
            </a:r>
            <a:endParaRPr lang="ru-RU" sz="1600" dirty="0">
              <a:ea typeface="Calibri" panose="020F0502020204030204" pitchFamily="34" charset="0"/>
              <a:cs typeface="Times New Roman" panose="02020603050405020304" pitchFamily="18" charset="0"/>
            </a:endParaRPr>
          </a:p>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если у следователя (судьи) или эксперта есть основания предполагать, что исследуемый текст (подпись) выполнен намеренно изменен­ным почерком либо в необычных условиях;   </a:t>
            </a:r>
            <a:endParaRPr lang="ru-RU" sz="1600" dirty="0">
              <a:ea typeface="Calibri" panose="020F0502020204030204" pitchFamily="34" charset="0"/>
              <a:cs typeface="Times New Roman" panose="02020603050405020304" pitchFamily="18" charset="0"/>
            </a:endParaRPr>
          </a:p>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если исследуемые рукописи   очень кратки и написаны в таких условиях, что в них могут быть признаки, редко встречающиеся в почерке. </a:t>
            </a:r>
            <a:endParaRPr lang="ru-RU" sz="1600" dirty="0">
              <a:ea typeface="Calibri" panose="020F0502020204030204" pitchFamily="34" charset="0"/>
              <a:cs typeface="Times New Roman" panose="02020603050405020304" pitchFamily="18" charset="0"/>
            </a:endParaRPr>
          </a:p>
        </p:txBody>
      </p:sp>
    </p:spTree>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Прямоугольник 1">
            <a:extLst>
              <a:ext uri="{FF2B5EF4-FFF2-40B4-BE49-F238E27FC236}">
                <a16:creationId xmlns:a16="http://schemas.microsoft.com/office/drawing/2014/main" id="{31B96EEF-75D1-9648-B22D-1A71C3873518}"/>
              </a:ext>
            </a:extLst>
          </p:cNvPr>
          <p:cNvSpPr>
            <a:spLocks noChangeArrowheads="1"/>
          </p:cNvSpPr>
          <p:nvPr/>
        </p:nvSpPr>
        <p:spPr bwMode="auto">
          <a:xfrm>
            <a:off x="1403350" y="188913"/>
            <a:ext cx="6337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i="1">
                <a:solidFill>
                  <a:srgbClr val="000000"/>
                </a:solidFill>
                <a:latin typeface="Times New Roman" panose="02020603050405020304" pitchFamily="18" charset="0"/>
                <a:cs typeface="Calibri" panose="020F0502020204030204" pitchFamily="34" charset="0"/>
              </a:rPr>
              <a:t> </a:t>
            </a:r>
            <a:r>
              <a:rPr lang="ru-RU" altLang="ru-RU" sz="1800" b="1">
                <a:solidFill>
                  <a:srgbClr val="000000"/>
                </a:solidFill>
                <a:latin typeface="Times New Roman" panose="02020603050405020304" pitchFamily="18" charset="0"/>
                <a:cs typeface="Calibri" panose="020F0502020204030204" pitchFamily="34" charset="0"/>
              </a:rPr>
              <a:t>Особенности подготовки сравнительного материала</a:t>
            </a:r>
            <a:r>
              <a:rPr lang="ru-RU" altLang="ru-RU" sz="1800">
                <a:solidFill>
                  <a:srgbClr val="000000"/>
                </a:solidFill>
                <a:latin typeface="Times New Roman" panose="02020603050405020304" pitchFamily="18" charset="0"/>
                <a:cs typeface="Calibri" panose="020F0502020204030204" pitchFamily="34" charset="0"/>
              </a:rPr>
              <a:t> </a:t>
            </a:r>
            <a:r>
              <a:rPr lang="ru-RU" altLang="ru-RU" sz="1800" b="1">
                <a:solidFill>
                  <a:srgbClr val="000000"/>
                </a:solidFill>
                <a:latin typeface="Times New Roman" panose="02020603050405020304" pitchFamily="18" charset="0"/>
                <a:cs typeface="Calibri" panose="020F0502020204030204" pitchFamily="34" charset="0"/>
              </a:rPr>
              <a:t>при назначении экспер­тизы подписей</a:t>
            </a:r>
            <a:endParaRPr lang="ru-RU" altLang="ru-RU" sz="1800">
              <a:latin typeface="Arial" panose="020B0604020202020204" pitchFamily="34" charset="0"/>
            </a:endParaRPr>
          </a:p>
        </p:txBody>
      </p:sp>
      <p:sp>
        <p:nvSpPr>
          <p:cNvPr id="3" name="Прямоугольник 2">
            <a:extLst>
              <a:ext uri="{FF2B5EF4-FFF2-40B4-BE49-F238E27FC236}">
                <a16:creationId xmlns:a16="http://schemas.microsoft.com/office/drawing/2014/main" id="{D41454D8-7BB4-B24F-B34C-DA243D67A270}"/>
              </a:ext>
            </a:extLst>
          </p:cNvPr>
          <p:cNvSpPr/>
          <p:nvPr/>
        </p:nvSpPr>
        <p:spPr>
          <a:xfrm>
            <a:off x="395288" y="868363"/>
            <a:ext cx="8424862" cy="1323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1600">
                <a:solidFill>
                  <a:srgbClr val="000000"/>
                </a:solidFill>
                <a:latin typeface="Times New Roman" panose="02020603050405020304" pitchFamily="18" charset="0"/>
                <a:cs typeface="Calibri" panose="020F0502020204030204" pitchFamily="34" charset="0"/>
              </a:rPr>
              <a:t>Подписи в документах - по сравнению с рукописями, более распространенный объект судебно-почерковедческих экспертиз. В связи с частым повторением одного и того же сочетания букв фамилии письменно-двигательные навыки в подписи формируются быстрее, чем почерк в рукописи, появляется устойчивость в особенностях начертания букв или штрихов, характери­зующая индивидуальность подписи и автоматизм движений.</a:t>
            </a:r>
            <a:endParaRPr lang="ru-RU" altLang="ru-RU" sz="1600">
              <a:solidFill>
                <a:srgbClr val="000000"/>
              </a:solidFill>
              <a:latin typeface="Calibri" panose="020F0502020204030204" pitchFamily="34" charset="0"/>
            </a:endParaRPr>
          </a:p>
        </p:txBody>
      </p:sp>
      <p:sp>
        <p:nvSpPr>
          <p:cNvPr id="4" name="Прямоугольник 3">
            <a:extLst>
              <a:ext uri="{FF2B5EF4-FFF2-40B4-BE49-F238E27FC236}">
                <a16:creationId xmlns:a16="http://schemas.microsoft.com/office/drawing/2014/main" id="{369674FD-92FC-A143-BFB5-74ADB8999F25}"/>
              </a:ext>
            </a:extLst>
          </p:cNvPr>
          <p:cNvSpPr/>
          <p:nvPr/>
        </p:nvSpPr>
        <p:spPr>
          <a:xfrm>
            <a:off x="388938" y="2246313"/>
            <a:ext cx="8429625" cy="6588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Обратите внимание</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 зависимости от влияния различных факторов, у человека могут вырабатываться различные варианты подписей при исполнении разно­родных документов.  </a:t>
            </a:r>
            <a:endParaRPr lang="ru-RU" sz="1600" dirty="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DC81A82B-8282-AE49-B345-87E9A34AFD48}"/>
              </a:ext>
            </a:extLst>
          </p:cNvPr>
          <p:cNvSpPr/>
          <p:nvPr/>
        </p:nvSpPr>
        <p:spPr>
          <a:xfrm>
            <a:off x="388938" y="2960688"/>
            <a:ext cx="8429625" cy="1246187"/>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1500">
                <a:solidFill>
                  <a:srgbClr val="000000"/>
                </a:solidFill>
                <a:latin typeface="Times New Roman" panose="02020603050405020304" pitchFamily="18" charset="0"/>
                <a:cs typeface="Calibri" panose="020F0502020204030204" pitchFamily="34" charset="0"/>
              </a:rPr>
              <a:t>Сво­бодными образцами могут служить подписи, имеющиеся в заявлениях, трудовых договорах, платежных требованиях и в других докумен</a:t>
            </a:r>
            <a:r>
              <a:rPr lang="kk-KZ" altLang="ru-RU" sz="1500">
                <a:solidFill>
                  <a:srgbClr val="000000"/>
                </a:solidFill>
                <a:latin typeface="Times New Roman" panose="02020603050405020304" pitchFamily="18" charset="0"/>
                <a:cs typeface="Calibri" panose="020F0502020204030204" pitchFamily="34" charset="0"/>
              </a:rPr>
              <a:t>тах</a:t>
            </a:r>
            <a:r>
              <a:rPr lang="ru-RU" altLang="ru-RU" sz="1500">
                <a:solidFill>
                  <a:srgbClr val="000000"/>
                </a:solidFill>
                <a:latin typeface="Times New Roman" panose="02020603050405020304" pitchFamily="18" charset="0"/>
                <a:cs typeface="Calibri" panose="020F0502020204030204" pitchFamily="34" charset="0"/>
              </a:rPr>
              <a:t>. Количество предоставляемых свободных образцов подписи на документах от 10-ти и больше, иногда образцов требуется больше, если при осмотре исследуемого документа и документов со свободными образцами обнаруживается вариативность в выполнении подписи, неустойчивость письменно-двигательных навыков при исполнении подписи. </a:t>
            </a:r>
            <a:endParaRPr lang="ru-RU" altLang="ru-RU" sz="1500">
              <a:solidFill>
                <a:srgbClr val="000000"/>
              </a:solidFill>
              <a:latin typeface="Calibri" panose="020F0502020204030204" pitchFamily="34" charset="0"/>
            </a:endParaRPr>
          </a:p>
        </p:txBody>
      </p:sp>
      <p:sp>
        <p:nvSpPr>
          <p:cNvPr id="6" name="Прямоугольник 5">
            <a:extLst>
              <a:ext uri="{FF2B5EF4-FFF2-40B4-BE49-F238E27FC236}">
                <a16:creationId xmlns:a16="http://schemas.microsoft.com/office/drawing/2014/main" id="{B901E69D-D4E4-6F4B-BCDB-766A4200A0F5}"/>
              </a:ext>
            </a:extLst>
          </p:cNvPr>
          <p:cNvSpPr/>
          <p:nvPr/>
        </p:nvSpPr>
        <p:spPr>
          <a:xfrm>
            <a:off x="388938" y="4287838"/>
            <a:ext cx="8429625"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Экспериментальные образцы подписей должны выполняться на отдельных листах бумаги с интер­валами   и в несколько приемов, чтобы избежать подражания, сри­совывания    варианта подписей,   намеренного   искажения   почерка. Образцов под­писи должно быть предоставлено не менее 30-40 (на отдельных листах по 5—6 подписей на каждом).</a:t>
            </a:r>
            <a:r>
              <a:rPr lang="ru-RU"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500" dirty="0"/>
          </a:p>
        </p:txBody>
      </p:sp>
      <p:sp>
        <p:nvSpPr>
          <p:cNvPr id="7" name="Прямоугольник 6">
            <a:extLst>
              <a:ext uri="{FF2B5EF4-FFF2-40B4-BE49-F238E27FC236}">
                <a16:creationId xmlns:a16="http://schemas.microsoft.com/office/drawing/2014/main" id="{2D9ECE1F-F0AD-0245-859B-B6696A9F93F0}"/>
              </a:ext>
            </a:extLst>
          </p:cNvPr>
          <p:cNvSpPr/>
          <p:nvPr/>
        </p:nvSpPr>
        <p:spPr>
          <a:xfrm>
            <a:off x="414338" y="5386388"/>
            <a:ext cx="8431212" cy="1246187"/>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1500">
                <a:solidFill>
                  <a:srgbClr val="000000"/>
                </a:solidFill>
                <a:latin typeface="Times New Roman" panose="02020603050405020304" pitchFamily="18" charset="0"/>
                <a:cs typeface="Calibri" panose="020F0502020204030204" pitchFamily="34" charset="0"/>
              </a:rPr>
              <a:t>При подготовке материалов для проведения экспертизы почерка следова­тель (суд) собирает сведения о личности, в отношении которой проводится экспертиза: о возрасте, национальности, образовании, письменной практике, физическом состоянии лица до исполнения исследуемой рукописи, в момент ее исполнения и после, о необычных привычках писавшего, например, пишет левой рукой, в очках или без них, владеет ли письмом на иностранном языке и специальными шрифтами. </a:t>
            </a:r>
            <a:endParaRPr lang="ru-RU" altLang="ru-RU" sz="1500">
              <a:solidFill>
                <a:srgbClr val="000000"/>
              </a:solidFill>
              <a:latin typeface="Calibri" panose="020F0502020204030204" pitchFamily="34" charset="0"/>
            </a:endParaRPr>
          </a:p>
        </p:txBody>
      </p:sp>
    </p:spTree>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Прямоугольник 1">
            <a:extLst>
              <a:ext uri="{FF2B5EF4-FFF2-40B4-BE49-F238E27FC236}">
                <a16:creationId xmlns:a16="http://schemas.microsoft.com/office/drawing/2014/main" id="{DD5691FD-CCA0-2148-A3EE-F1477DBB20AB}"/>
              </a:ext>
            </a:extLst>
          </p:cNvPr>
          <p:cNvSpPr>
            <a:spLocks noChangeArrowheads="1"/>
          </p:cNvSpPr>
          <p:nvPr/>
        </p:nvSpPr>
        <p:spPr bwMode="auto">
          <a:xfrm>
            <a:off x="900113" y="188913"/>
            <a:ext cx="792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dirty="0">
                <a:latin typeface="Arial" panose="020B0604020202020204" pitchFamily="34" charset="0"/>
                <a:ea typeface="Calibri" panose="020F0502020204030204" pitchFamily="34" charset="0"/>
                <a:cs typeface="Arial" panose="020B0604020202020204" pitchFamily="34" charset="0"/>
              </a:rPr>
              <a:t>ТЕМА 17.</a:t>
            </a:r>
            <a:r>
              <a:rPr lang="ru-RU" altLang="ru-RU" sz="1800" b="1" dirty="0">
                <a:solidFill>
                  <a:srgbClr val="000000"/>
                </a:solidFill>
                <a:latin typeface="Arial" panose="020B0604020202020204" pitchFamily="34" charset="0"/>
                <a:ea typeface="Calibri" panose="020F0502020204030204" pitchFamily="34" charset="0"/>
                <a:cs typeface="Arial" panose="020B0604020202020204" pitchFamily="34" charset="0"/>
              </a:rPr>
              <a:t>  СУДЕБНО-ТЕХНИЧЕСКАЯ ЭКСПЕРТИЗА  ДОКУМЕНТОВ</a:t>
            </a:r>
            <a:endParaRPr lang="ru-RU" altLang="ru-RU" sz="1800" dirty="0">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F1D27B97-1EB2-7946-8C66-CB1DE1EA26A2}"/>
              </a:ext>
            </a:extLst>
          </p:cNvPr>
          <p:cNvSpPr/>
          <p:nvPr/>
        </p:nvSpPr>
        <p:spPr>
          <a:xfrm>
            <a:off x="539750" y="557213"/>
            <a:ext cx="8353425" cy="14906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Предмет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судебно-технической экспертизы документов составляют факты, (обстоятельства) гражданского, уголовного дела или административного производства, связан­ные с изготовлением бланка или реквизитов документа, изготовлением фальшивых документов, отождествлением материалов и средств их изготовления при частичной и полной подделке документа и т.д.  </a:t>
            </a:r>
            <a:endParaRPr lang="ru-RU" sz="1600" dirty="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27DBFCCE-4C07-C145-AE61-6328346DA6A5}"/>
              </a:ext>
            </a:extLst>
          </p:cNvPr>
          <p:cNvSpPr/>
          <p:nvPr/>
        </p:nvSpPr>
        <p:spPr>
          <a:xfrm>
            <a:off x="539750" y="2205038"/>
            <a:ext cx="8353425" cy="20748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Обратите внимание: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эксперт-криминалист устанавливает только технические, а следователь и суд — юридические вопросы, связан­ные с подлинностью или подлогом документов. Например, при определении изменения содержания документа эксперт устанавливает, что    первоначальные записи удалены травлением, а следователь и суд выявляют цель изменения: маскировка преступного деяния (недостача, хищение, присвоение и т. д.) либо эксперт устанавливает, что денежная купюра изготовлена с помощью множительной техники, следователь (суд) квалифицирует этот факт, как подделку денежных знаков.  </a:t>
            </a:r>
            <a:endParaRPr lang="ru-RU" sz="1600" dirty="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CA26BDCC-7C9F-3647-9BF2-2AC114CB687B}"/>
              </a:ext>
            </a:extLst>
          </p:cNvPr>
          <p:cNvSpPr/>
          <p:nvPr/>
        </p:nvSpPr>
        <p:spPr>
          <a:xfrm>
            <a:off x="539750" y="4435475"/>
            <a:ext cx="8353425" cy="942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0"/>
              </a:spcAft>
              <a:defRPr/>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Задачи,</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решаемые судебно-технической экспертизой документов, подразделяются на: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неидентификационные</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(классификационные, диагностические, ситуационные) и идентификационные.</a:t>
            </a: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16CA10D3-3E93-4046-90E3-2B5111C13831}"/>
              </a:ext>
            </a:extLst>
          </p:cNvPr>
          <p:cNvSpPr/>
          <p:nvPr/>
        </p:nvSpPr>
        <p:spPr>
          <a:xfrm>
            <a:off x="539750" y="5534025"/>
            <a:ext cx="8353425" cy="8318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defRPr/>
            </a:pP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Классификационные  задачи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позволяют установить, например, тип, систему, модель компьютера, принтера,  назначение  бумаги, краски,   использованной    для    изготовления    документа, определить тип пишущего прибора и т.д.</a:t>
            </a:r>
            <a:endParaRPr lang="ru-RU" sz="1600" dirty="0"/>
          </a:p>
        </p:txBody>
      </p:sp>
    </p:spTree>
  </p:cSld>
  <p:clrMapOvr>
    <a:masterClrMapping/>
  </p:clrMapOvr>
  <p:transition>
    <p:wipe dir="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нов. 2020. Судебная экспертиза.  Шакиров К.Н. (19)" id="{15E69CEA-20DC-DB4B-AB94-6B9C81B77E75}" vid="{F86A4435-62EE-F846-98CB-0CB4E8D181B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Office</Template>
  <TotalTime>1337</TotalTime>
  <Words>77058</Words>
  <Application>Microsoft Macintosh PowerPoint</Application>
  <PresentationFormat>Экран (4:3)</PresentationFormat>
  <Paragraphs>4207</Paragraphs>
  <Slides>439</Slides>
  <Notes>9</Notes>
  <HiddenSlides>1</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439</vt:i4>
      </vt:variant>
    </vt:vector>
  </HeadingPairs>
  <TitlesOfParts>
    <vt:vector size="446" baseType="lpstr">
      <vt:lpstr>Arial</vt:lpstr>
      <vt:lpstr>Calibri</vt:lpstr>
      <vt:lpstr>Consolas</vt:lpstr>
      <vt:lpstr>Symbol</vt:lpstr>
      <vt:lpstr>Times New Roman</vt:lpstr>
      <vt:lpstr>Wingdings</vt:lpstr>
      <vt:lpstr>Тема Office</vt:lpstr>
      <vt:lpstr>     СУДЕБНАЯ ЭКСПЕРТИЗА В СХЕМАХ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ИНЫЕ КЛАССИФИКАЦИИ СУДЕБНЫХ ЭКСПЕРТИЗ</vt:lpstr>
      <vt:lpstr>Презентация PowerPoint</vt:lpstr>
      <vt:lpstr>Презентация PowerPoint</vt:lpstr>
      <vt:lpstr>3. ОПРЕДЕЛЕНИЕ КОНКРЕТНОГО ВИДА СУДЕБНОЙ ЭКСПЕРТИЗЫ  Решение данного вопроса предопределяет эффективность привлечения экспертных знаний. В этой связи следователь либо суд должны профессионально ориентироваться в существующих классификациях экспертиз и их возможностях.</vt:lpstr>
      <vt:lpstr> Б. СТАДИЯ ПОДГОТОВКИ ИСХОДНЫХ ДАННЫХ  ДЛЯ ПРОИЗВОДСТВА ЭКСПЕРТИЗЫ      Следователь (суд) должен четко определиться с перечнем материалов, направляемых на экспертизу. К таковым относятся объекты исследования, образцы для экспертного исследования, материалы уголовного, гражданского, административного дела и в частности, содержащиеся в них вещественные доказательства и документы, обеспечивающие возможность проведения  исследования экспертом.  </vt:lpstr>
      <vt:lpstr>Презентация PowerPoint</vt:lpstr>
      <vt:lpstr>Презентация PowerPoint</vt:lpstr>
      <vt:lpstr> ПРИОСТАНОВЛЕНИЕ ПРОИЗВОДСТВА СУДЕБНОЙ ЭКСПЕРТИЗЫ в случае, установленном Законом, производится до устранения обстоятельств, явившихся основанием для приостановления, но не более чем на десять суток. Если обстоятельства, явившиеся основанием для приостановления производства судебной экспертизы, не будут устранены в течение указанного срока, в адрес органа (лица), назначившего судебную экспертизу, направляется сообщение о невозможности дать заключение.  </vt:lpstr>
      <vt:lpstr>ТЕМА 7. ЭКСПЕРТНЫЕ УЧРЕЖДЕНИЯ РЕСПУБЛИКИ КАЗАХСТАН</vt:lpstr>
      <vt:lpstr>           5) подбор, профессиональная подготовка и повышение квалификации судебных экспертов по направлениям деятельности .           </vt:lpstr>
      <vt:lpstr> К функциям Республиканского государственного казенного предприятия "Республиканский научно-практический центр психического здоровья" Министерства здравоохранения Республики Казахстан, относятся: </vt:lpstr>
      <vt:lpstr>Особые требования законодатель предъявляет при назначении экспертизы вне экспертного учреждения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ЧАСТЬ ОСОБЕННАЯ Перечень родов и видов судебных экспертиз, проводимых в Центре судебных экспертиз Министерства юстиции Республики Казахстан</vt:lpstr>
      <vt:lpstr> Диагностические  и ситуационные задачи   связаны   с   установлением     влияния определенных факторов на исполнение рукописей (подписи), а также, установлением определенных видов или конкретных условий письма: алкогольного или наркотического опьянения, стрессового состояния из-за угрозы, шантажа,  или факта намеренного искажения собственного почерка,  подражания почерку другого лица,  необычной позы и т. д. Указанные задачи могут быть поставлены перед экспертом как самостоя­тельная цель исследования, но могут разрешаться и как дополнительные вопросы, наряду с задачами по индивидуальной идентификации лица, выполнившего запись. </vt:lpstr>
      <vt:lpstr> Диагностические  и ситуационные задачи   связаны   с   установлением     влияния определенных факторов на исполнение рукописей (подписи), а также, установлением определенных видов или конкретных условий письма: алкогольного или наркотического опьянения, стрессового состояния из-за угрозы, шантажа,  или факта намеренного искажения собственного почерка,  подражания почерку другого лица,  необычной позы и т. д. Указанные задачи могут быть поставлены перед экспертом как самостоя­тельная цель исследования, но могут разрешаться и как дополнительные вопросы, наряду с задачами по индивидуальной идентификации лица, выполнившего запись.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РОДЫ СУДЕБНОЙ ТРАСОЛОГИЧЕСКОЙ ЭКСПЕРТИЗЫ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СУДЕБНАЯ ЭКСПЕРТИЗА  УЧЕБНО-ПРАКТИЧЕСКОЕ ПОСОБИЕ В СХЕМАХ      </dc:title>
  <dc:creator>Microsoft Office User</dc:creator>
  <cp:lastModifiedBy>Microsoft Office User</cp:lastModifiedBy>
  <cp:revision>118</cp:revision>
  <dcterms:created xsi:type="dcterms:W3CDTF">2020-05-07T06:08:26Z</dcterms:created>
  <dcterms:modified xsi:type="dcterms:W3CDTF">2021-05-01T08:58:54Z</dcterms:modified>
</cp:coreProperties>
</file>