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562" r:id="rId3"/>
    <p:sldId id="563" r:id="rId4"/>
    <p:sldId id="564" r:id="rId5"/>
    <p:sldId id="565" r:id="rId6"/>
    <p:sldId id="566" r:id="rId7"/>
    <p:sldId id="567" r:id="rId8"/>
    <p:sldId id="568" r:id="rId9"/>
    <p:sldId id="569" r:id="rId10"/>
    <p:sldId id="585" r:id="rId11"/>
    <p:sldId id="570" r:id="rId12"/>
    <p:sldId id="572" r:id="rId13"/>
    <p:sldId id="571" r:id="rId14"/>
    <p:sldId id="573" r:id="rId15"/>
    <p:sldId id="574" r:id="rId16"/>
    <p:sldId id="575" r:id="rId17"/>
    <p:sldId id="576" r:id="rId18"/>
    <p:sldId id="579" r:id="rId19"/>
    <p:sldId id="578" r:id="rId20"/>
    <p:sldId id="577" r:id="rId21"/>
    <p:sldId id="582" r:id="rId22"/>
    <p:sldId id="583" r:id="rId23"/>
    <p:sldId id="584" r:id="rId24"/>
    <p:sldId id="586" r:id="rId25"/>
    <p:sldId id="526" r:id="rId26"/>
    <p:sldId id="587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58" autoAdjust="0"/>
  </p:normalViewPr>
  <p:slideViewPr>
    <p:cSldViewPr>
      <p:cViewPr varScale="1">
        <p:scale>
          <a:sx n="60" d="100"/>
          <a:sy n="60" d="100"/>
        </p:scale>
        <p:origin x="4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7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1B0E95-BA0B-4859-835D-CD9A7E426497}" type="doc">
      <dgm:prSet loTypeId="urn:microsoft.com/office/officeart/2005/8/layout/hList6" loCatId="list" qsTypeId="urn:microsoft.com/office/officeart/2005/8/quickstyle/3d4" qsCatId="3D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0721C5AC-B124-437B-BFCA-AA574F57A7AA}">
      <dgm:prSet phldrT="[Текст]"/>
      <dgm:spPr/>
      <dgm:t>
        <a:bodyPr/>
        <a:lstStyle/>
        <a:p>
          <a:r>
            <a:rPr lang="ru-RU" b="1" dirty="0" smtClean="0"/>
            <a:t>во-первых, </a:t>
          </a:r>
          <a:endParaRPr lang="ru-RU" b="1" dirty="0"/>
        </a:p>
      </dgm:t>
    </dgm:pt>
    <dgm:pt modelId="{9DAC3A9D-34EF-4995-A7A4-ADC7627B7201}" type="parTrans" cxnId="{A3C38FE8-67B8-4D5C-BBFF-4192B0071A3C}">
      <dgm:prSet/>
      <dgm:spPr/>
      <dgm:t>
        <a:bodyPr/>
        <a:lstStyle/>
        <a:p>
          <a:endParaRPr lang="ru-RU"/>
        </a:p>
      </dgm:t>
    </dgm:pt>
    <dgm:pt modelId="{00ACABF8-792F-4969-B81B-64DA297AC88B}" type="sibTrans" cxnId="{A3C38FE8-67B8-4D5C-BBFF-4192B0071A3C}">
      <dgm:prSet/>
      <dgm:spPr/>
      <dgm:t>
        <a:bodyPr/>
        <a:lstStyle/>
        <a:p>
          <a:endParaRPr lang="ru-RU"/>
        </a:p>
      </dgm:t>
    </dgm:pt>
    <dgm:pt modelId="{F1F4EBE0-2044-464C-B8EF-A53ABF742BD1}">
      <dgm:prSet phldrT="[Текст]"/>
      <dgm:spPr/>
      <dgm:t>
        <a:bodyPr/>
        <a:lstStyle/>
        <a:p>
          <a:r>
            <a:rPr lang="ru-RU" b="1" dirty="0" err="1" smtClean="0"/>
            <a:t>разработь</a:t>
          </a:r>
          <a:r>
            <a:rPr lang="ru-RU" b="1" dirty="0" smtClean="0"/>
            <a:t> (пересмотреть) концепцию оценивания результатов обучения по образовательной программе</a:t>
          </a:r>
          <a:endParaRPr lang="ru-RU" b="1" dirty="0"/>
        </a:p>
      </dgm:t>
    </dgm:pt>
    <dgm:pt modelId="{13056622-F8F8-42C3-95F4-3C58C7248529}" type="parTrans" cxnId="{A6FFED7B-E17F-4C17-BD63-3C855CE4A0BB}">
      <dgm:prSet/>
      <dgm:spPr/>
      <dgm:t>
        <a:bodyPr/>
        <a:lstStyle/>
        <a:p>
          <a:endParaRPr lang="ru-RU"/>
        </a:p>
      </dgm:t>
    </dgm:pt>
    <dgm:pt modelId="{F4D8B834-8E8E-4E7C-9858-99CFD37C2F01}" type="sibTrans" cxnId="{A6FFED7B-E17F-4C17-BD63-3C855CE4A0BB}">
      <dgm:prSet/>
      <dgm:spPr/>
      <dgm:t>
        <a:bodyPr/>
        <a:lstStyle/>
        <a:p>
          <a:endParaRPr lang="ru-RU"/>
        </a:p>
      </dgm:t>
    </dgm:pt>
    <dgm:pt modelId="{BE01A583-2229-4E3A-AA2B-4502552266F6}">
      <dgm:prSet phldrT="[Текст]"/>
      <dgm:spPr/>
      <dgm:t>
        <a:bodyPr/>
        <a:lstStyle/>
        <a:p>
          <a:r>
            <a:rPr lang="ru-RU" b="1" dirty="0" smtClean="0"/>
            <a:t>во-вторых</a:t>
          </a:r>
          <a:endParaRPr lang="ru-RU" b="1" dirty="0"/>
        </a:p>
      </dgm:t>
    </dgm:pt>
    <dgm:pt modelId="{3833157C-FAA8-4ACA-B792-E09C27371735}" type="parTrans" cxnId="{C91E5307-2DFE-49FD-8066-678A30515C18}">
      <dgm:prSet/>
      <dgm:spPr/>
      <dgm:t>
        <a:bodyPr/>
        <a:lstStyle/>
        <a:p>
          <a:endParaRPr lang="ru-RU"/>
        </a:p>
      </dgm:t>
    </dgm:pt>
    <dgm:pt modelId="{1339963A-7835-4157-A0E3-BB6893511A2D}" type="sibTrans" cxnId="{C91E5307-2DFE-49FD-8066-678A30515C18}">
      <dgm:prSet/>
      <dgm:spPr/>
      <dgm:t>
        <a:bodyPr/>
        <a:lstStyle/>
        <a:p>
          <a:endParaRPr lang="ru-RU"/>
        </a:p>
      </dgm:t>
    </dgm:pt>
    <dgm:pt modelId="{F7227E89-13B7-419A-9AEF-A51DEF7BB91E}">
      <dgm:prSet phldrT="[Текст]"/>
      <dgm:spPr/>
      <dgm:t>
        <a:bodyPr/>
        <a:lstStyle/>
        <a:p>
          <a:r>
            <a:rPr lang="ru-RU" b="1" dirty="0" smtClean="0"/>
            <a:t>сформировать «Матрицу оценки результатов обучения по образовательной программе» с учетом уровня квалификации и форм контроля</a:t>
          </a:r>
          <a:endParaRPr lang="ru-RU" b="1" dirty="0"/>
        </a:p>
      </dgm:t>
    </dgm:pt>
    <dgm:pt modelId="{23419776-57D1-4C7A-A9B3-BCB14644F17B}" type="parTrans" cxnId="{36A5AEEC-4E3E-4699-90B5-FE33C5ABC3A1}">
      <dgm:prSet/>
      <dgm:spPr/>
      <dgm:t>
        <a:bodyPr/>
        <a:lstStyle/>
        <a:p>
          <a:endParaRPr lang="ru-RU"/>
        </a:p>
      </dgm:t>
    </dgm:pt>
    <dgm:pt modelId="{FCF9BD61-51D8-4E23-85D3-9F2051038DE3}" type="sibTrans" cxnId="{36A5AEEC-4E3E-4699-90B5-FE33C5ABC3A1}">
      <dgm:prSet/>
      <dgm:spPr/>
      <dgm:t>
        <a:bodyPr/>
        <a:lstStyle/>
        <a:p>
          <a:endParaRPr lang="ru-RU"/>
        </a:p>
      </dgm:t>
    </dgm:pt>
    <dgm:pt modelId="{007184D5-A40C-496F-A2A3-E5756495747D}">
      <dgm:prSet phldrT="[Текст]"/>
      <dgm:spPr/>
      <dgm:t>
        <a:bodyPr/>
        <a:lstStyle/>
        <a:p>
          <a:r>
            <a:rPr lang="ru-RU" b="1" dirty="0" smtClean="0"/>
            <a:t>в-третьих</a:t>
          </a:r>
          <a:endParaRPr lang="ru-RU" b="1" dirty="0"/>
        </a:p>
      </dgm:t>
    </dgm:pt>
    <dgm:pt modelId="{33D83DA5-F6EC-4BA8-AE94-8EE61DB94498}" type="parTrans" cxnId="{D0DD70A3-0B89-4547-97F5-8DBA1D7A341D}">
      <dgm:prSet/>
      <dgm:spPr/>
      <dgm:t>
        <a:bodyPr/>
        <a:lstStyle/>
        <a:p>
          <a:endParaRPr lang="ru-RU"/>
        </a:p>
      </dgm:t>
    </dgm:pt>
    <dgm:pt modelId="{4031EB5D-761E-4A82-8FDE-B9903987A875}" type="sibTrans" cxnId="{D0DD70A3-0B89-4547-97F5-8DBA1D7A341D}">
      <dgm:prSet/>
      <dgm:spPr/>
      <dgm:t>
        <a:bodyPr/>
        <a:lstStyle/>
        <a:p>
          <a:endParaRPr lang="ru-RU"/>
        </a:p>
      </dgm:t>
    </dgm:pt>
    <dgm:pt modelId="{44184F46-4FF7-4E28-9C43-F1E92B0F1488}">
      <dgm:prSet/>
      <dgm:spPr/>
      <dgm:t>
        <a:bodyPr/>
        <a:lstStyle/>
        <a:p>
          <a:r>
            <a:rPr lang="ru-RU" b="1" dirty="0" smtClean="0"/>
            <a:t>создать банк методов и инструментов оценивания для каждой дисциплины и каждого уровня обучения</a:t>
          </a:r>
          <a:endParaRPr lang="ru-RU" b="1" dirty="0"/>
        </a:p>
      </dgm:t>
    </dgm:pt>
    <dgm:pt modelId="{34676D64-CED5-4848-A13E-418177BE0FF9}" type="parTrans" cxnId="{51387055-8792-4598-9C50-6E96DE3786DB}">
      <dgm:prSet/>
      <dgm:spPr/>
      <dgm:t>
        <a:bodyPr/>
        <a:lstStyle/>
        <a:p>
          <a:endParaRPr lang="ru-RU"/>
        </a:p>
      </dgm:t>
    </dgm:pt>
    <dgm:pt modelId="{C4B77F09-65E1-4E1C-91D4-78AF3908313E}" type="sibTrans" cxnId="{51387055-8792-4598-9C50-6E96DE3786DB}">
      <dgm:prSet/>
      <dgm:spPr/>
      <dgm:t>
        <a:bodyPr/>
        <a:lstStyle/>
        <a:p>
          <a:endParaRPr lang="ru-RU"/>
        </a:p>
      </dgm:t>
    </dgm:pt>
    <dgm:pt modelId="{370ADF59-9CC0-4541-8ECB-BB7927D4D9AA}" type="pres">
      <dgm:prSet presAssocID="{0C1B0E95-BA0B-4859-835D-CD9A7E42649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23AD74D-6EB7-4546-83A5-B60592DA04AE}" type="pres">
      <dgm:prSet presAssocID="{0721C5AC-B124-437B-BFCA-AA574F57A7AA}" presName="node" presStyleLbl="node1" presStyleIdx="0" presStyleCnt="3" custLinFactNeighborX="-2283" custLinFactNeighborY="-16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444C07-0CED-4F1D-9A25-84BB62C4EACC}" type="pres">
      <dgm:prSet presAssocID="{00ACABF8-792F-4969-B81B-64DA297AC88B}" presName="sibTrans" presStyleCnt="0"/>
      <dgm:spPr/>
    </dgm:pt>
    <dgm:pt modelId="{D00D4A97-5DD2-4AB8-B310-C69321C9B964}" type="pres">
      <dgm:prSet presAssocID="{BE01A583-2229-4E3A-AA2B-4502552266F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33CD33-0931-48A4-B653-BA0220A8E9C2}" type="pres">
      <dgm:prSet presAssocID="{1339963A-7835-4157-A0E3-BB6893511A2D}" presName="sibTrans" presStyleCnt="0"/>
      <dgm:spPr/>
    </dgm:pt>
    <dgm:pt modelId="{12A13788-9950-4FDA-91F6-E0F77BD89C96}" type="pres">
      <dgm:prSet presAssocID="{007184D5-A40C-496F-A2A3-E5756495747D}" presName="node" presStyleLbl="node1" presStyleIdx="2" presStyleCnt="3" custLinFactNeighborX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889D743-46C4-4E3E-8C61-38E67A063A10}" type="presOf" srcId="{0C1B0E95-BA0B-4859-835D-CD9A7E426497}" destId="{370ADF59-9CC0-4541-8ECB-BB7927D4D9AA}" srcOrd="0" destOrd="0" presId="urn:microsoft.com/office/officeart/2005/8/layout/hList6"/>
    <dgm:cxn modelId="{5CC4EC37-3FFA-4A66-A7C9-F0FFFC328720}" type="presOf" srcId="{0721C5AC-B124-437B-BFCA-AA574F57A7AA}" destId="{023AD74D-6EB7-4546-83A5-B60592DA04AE}" srcOrd="0" destOrd="0" presId="urn:microsoft.com/office/officeart/2005/8/layout/hList6"/>
    <dgm:cxn modelId="{D0DD70A3-0B89-4547-97F5-8DBA1D7A341D}" srcId="{0C1B0E95-BA0B-4859-835D-CD9A7E426497}" destId="{007184D5-A40C-496F-A2A3-E5756495747D}" srcOrd="2" destOrd="0" parTransId="{33D83DA5-F6EC-4BA8-AE94-8EE61DB94498}" sibTransId="{4031EB5D-761E-4A82-8FDE-B9903987A875}"/>
    <dgm:cxn modelId="{A3C38FE8-67B8-4D5C-BBFF-4192B0071A3C}" srcId="{0C1B0E95-BA0B-4859-835D-CD9A7E426497}" destId="{0721C5AC-B124-437B-BFCA-AA574F57A7AA}" srcOrd="0" destOrd="0" parTransId="{9DAC3A9D-34EF-4995-A7A4-ADC7627B7201}" sibTransId="{00ACABF8-792F-4969-B81B-64DA297AC88B}"/>
    <dgm:cxn modelId="{BD59B2A2-AEE1-4EFA-AA6B-7F8864AF7F5A}" type="presOf" srcId="{BE01A583-2229-4E3A-AA2B-4502552266F6}" destId="{D00D4A97-5DD2-4AB8-B310-C69321C9B964}" srcOrd="0" destOrd="0" presId="urn:microsoft.com/office/officeart/2005/8/layout/hList6"/>
    <dgm:cxn modelId="{5C61CFE6-6366-4100-B4EB-98710E3458C2}" type="presOf" srcId="{F7227E89-13B7-419A-9AEF-A51DEF7BB91E}" destId="{D00D4A97-5DD2-4AB8-B310-C69321C9B964}" srcOrd="0" destOrd="1" presId="urn:microsoft.com/office/officeart/2005/8/layout/hList6"/>
    <dgm:cxn modelId="{A6FFED7B-E17F-4C17-BD63-3C855CE4A0BB}" srcId="{0721C5AC-B124-437B-BFCA-AA574F57A7AA}" destId="{F1F4EBE0-2044-464C-B8EF-A53ABF742BD1}" srcOrd="0" destOrd="0" parTransId="{13056622-F8F8-42C3-95F4-3C58C7248529}" sibTransId="{F4D8B834-8E8E-4E7C-9858-99CFD37C2F01}"/>
    <dgm:cxn modelId="{C91E5307-2DFE-49FD-8066-678A30515C18}" srcId="{0C1B0E95-BA0B-4859-835D-CD9A7E426497}" destId="{BE01A583-2229-4E3A-AA2B-4502552266F6}" srcOrd="1" destOrd="0" parTransId="{3833157C-FAA8-4ACA-B792-E09C27371735}" sibTransId="{1339963A-7835-4157-A0E3-BB6893511A2D}"/>
    <dgm:cxn modelId="{36A5AEEC-4E3E-4699-90B5-FE33C5ABC3A1}" srcId="{BE01A583-2229-4E3A-AA2B-4502552266F6}" destId="{F7227E89-13B7-419A-9AEF-A51DEF7BB91E}" srcOrd="0" destOrd="0" parTransId="{23419776-57D1-4C7A-A9B3-BCB14644F17B}" sibTransId="{FCF9BD61-51D8-4E23-85D3-9F2051038DE3}"/>
    <dgm:cxn modelId="{C57CC606-9882-4E09-8E9B-8FF6E05543E8}" type="presOf" srcId="{44184F46-4FF7-4E28-9C43-F1E92B0F1488}" destId="{12A13788-9950-4FDA-91F6-E0F77BD89C96}" srcOrd="0" destOrd="1" presId="urn:microsoft.com/office/officeart/2005/8/layout/hList6"/>
    <dgm:cxn modelId="{56F6CC94-B8FA-447C-876E-8A1F8AB8ECDF}" type="presOf" srcId="{007184D5-A40C-496F-A2A3-E5756495747D}" destId="{12A13788-9950-4FDA-91F6-E0F77BD89C96}" srcOrd="0" destOrd="0" presId="urn:microsoft.com/office/officeart/2005/8/layout/hList6"/>
    <dgm:cxn modelId="{BC3783D0-D5DD-43AF-B035-04871EA004E2}" type="presOf" srcId="{F1F4EBE0-2044-464C-B8EF-A53ABF742BD1}" destId="{023AD74D-6EB7-4546-83A5-B60592DA04AE}" srcOrd="0" destOrd="1" presId="urn:microsoft.com/office/officeart/2005/8/layout/hList6"/>
    <dgm:cxn modelId="{51387055-8792-4598-9C50-6E96DE3786DB}" srcId="{007184D5-A40C-496F-A2A3-E5756495747D}" destId="{44184F46-4FF7-4E28-9C43-F1E92B0F1488}" srcOrd="0" destOrd="0" parTransId="{34676D64-CED5-4848-A13E-418177BE0FF9}" sibTransId="{C4B77F09-65E1-4E1C-91D4-78AF3908313E}"/>
    <dgm:cxn modelId="{38FFC13E-7018-4A11-B1B2-409895108F74}" type="presParOf" srcId="{370ADF59-9CC0-4541-8ECB-BB7927D4D9AA}" destId="{023AD74D-6EB7-4546-83A5-B60592DA04AE}" srcOrd="0" destOrd="0" presId="urn:microsoft.com/office/officeart/2005/8/layout/hList6"/>
    <dgm:cxn modelId="{35A4CCE0-4A57-4648-9DDF-E3FBE05125CA}" type="presParOf" srcId="{370ADF59-9CC0-4541-8ECB-BB7927D4D9AA}" destId="{31444C07-0CED-4F1D-9A25-84BB62C4EACC}" srcOrd="1" destOrd="0" presId="urn:microsoft.com/office/officeart/2005/8/layout/hList6"/>
    <dgm:cxn modelId="{47CF21F7-298B-4CD8-A4BA-F04364FA21D2}" type="presParOf" srcId="{370ADF59-9CC0-4541-8ECB-BB7927D4D9AA}" destId="{D00D4A97-5DD2-4AB8-B310-C69321C9B964}" srcOrd="2" destOrd="0" presId="urn:microsoft.com/office/officeart/2005/8/layout/hList6"/>
    <dgm:cxn modelId="{B8C4EF5B-7921-4F8D-A0DA-E15A04B0A58E}" type="presParOf" srcId="{370ADF59-9CC0-4541-8ECB-BB7927D4D9AA}" destId="{9533CD33-0931-48A4-B653-BA0220A8E9C2}" srcOrd="3" destOrd="0" presId="urn:microsoft.com/office/officeart/2005/8/layout/hList6"/>
    <dgm:cxn modelId="{81A0AC75-741C-4A50-A9BD-07CC33A8DFC8}" type="presParOf" srcId="{370ADF59-9CC0-4541-8ECB-BB7927D4D9AA}" destId="{12A13788-9950-4FDA-91F6-E0F77BD89C96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C87073-65D1-469B-AAC9-A4BF899EE5A8}" type="doc">
      <dgm:prSet loTypeId="urn:microsoft.com/office/officeart/2005/8/layout/vProcess5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8E2678C-AC91-4D24-AE14-D581060208CB}">
      <dgm:prSet phldrT="[Текст]" custT="1"/>
      <dgm:spPr/>
      <dgm:t>
        <a:bodyPr/>
        <a:lstStyle/>
        <a:p>
          <a:pPr marL="182563" indent="0"/>
          <a:r>
            <a:rPr lang="ru-RU" sz="2000" b="1" dirty="0" smtClean="0"/>
            <a:t>1) Качество обучения «визуализируется» и «персонифицируется» в процессе оценки учебных достижений обучающегося</a:t>
          </a:r>
          <a:endParaRPr lang="ru-RU" sz="2000" b="1" dirty="0"/>
        </a:p>
      </dgm:t>
    </dgm:pt>
    <dgm:pt modelId="{F1F9B106-683F-4249-B78B-3DA5906CA53C}" type="parTrans" cxnId="{3A9190FF-492A-420A-8E9A-75B3D0932BBB}">
      <dgm:prSet/>
      <dgm:spPr/>
      <dgm:t>
        <a:bodyPr/>
        <a:lstStyle/>
        <a:p>
          <a:endParaRPr lang="ru-RU"/>
        </a:p>
      </dgm:t>
    </dgm:pt>
    <dgm:pt modelId="{D589D5E6-7A84-4B13-971E-D4B0A69CB515}" type="sibTrans" cxnId="{3A9190FF-492A-420A-8E9A-75B3D0932BBB}">
      <dgm:prSet/>
      <dgm:spPr/>
      <dgm:t>
        <a:bodyPr/>
        <a:lstStyle/>
        <a:p>
          <a:endParaRPr lang="ru-RU"/>
        </a:p>
      </dgm:t>
    </dgm:pt>
    <dgm:pt modelId="{8D689153-57F1-4DFF-9DDC-DF307512ECC3}">
      <dgm:prSet phldrT="[Текст]" custT="1"/>
      <dgm:spPr/>
      <dgm:t>
        <a:bodyPr/>
        <a:lstStyle/>
        <a:p>
          <a:pPr marL="182563" indent="0"/>
          <a:r>
            <a:rPr lang="ru-RU" sz="1800" b="1" dirty="0" smtClean="0"/>
            <a:t>2) Для обеспечения качества обучения система оценивания результатов обучения по образовательной программе и по дисциплине в условиях компетентностного обучения должна быть дифференцирована    с учетом уровня квалификации и формы контроля</a:t>
          </a:r>
          <a:endParaRPr lang="ru-RU" sz="1800" b="1" dirty="0"/>
        </a:p>
      </dgm:t>
    </dgm:pt>
    <dgm:pt modelId="{927A8BEB-2886-4ECE-BB6A-3B4852F818F2}" type="parTrans" cxnId="{C9B37019-2039-4364-9340-BA7F37A2D802}">
      <dgm:prSet/>
      <dgm:spPr/>
      <dgm:t>
        <a:bodyPr/>
        <a:lstStyle/>
        <a:p>
          <a:endParaRPr lang="ru-RU"/>
        </a:p>
      </dgm:t>
    </dgm:pt>
    <dgm:pt modelId="{F66C000B-E35A-47CB-AC04-D839CC746E14}" type="sibTrans" cxnId="{C9B37019-2039-4364-9340-BA7F37A2D802}">
      <dgm:prSet/>
      <dgm:spPr/>
      <dgm:t>
        <a:bodyPr/>
        <a:lstStyle/>
        <a:p>
          <a:endParaRPr lang="ru-RU"/>
        </a:p>
      </dgm:t>
    </dgm:pt>
    <dgm:pt modelId="{0EFCB955-E842-4D3A-A000-8AB2ECF00CF7}">
      <dgm:prSet phldrT="[Текст]"/>
      <dgm:spPr/>
      <dgm:t>
        <a:bodyPr/>
        <a:lstStyle/>
        <a:p>
          <a:pPr marL="182563" indent="0"/>
          <a:r>
            <a:rPr lang="ru-RU" b="1" dirty="0" smtClean="0"/>
            <a:t>3) Для обеспечения качества обучения важно понимать, что оценивание есть инструмент мотивации индивидуального развития обучающихся</a:t>
          </a:r>
          <a:endParaRPr lang="ru-RU" b="1" dirty="0"/>
        </a:p>
      </dgm:t>
    </dgm:pt>
    <dgm:pt modelId="{D1D25774-5AF9-4899-A48E-1CC70BF3D028}" type="parTrans" cxnId="{D15EF63D-9418-4B78-A919-3E94DA4220ED}">
      <dgm:prSet/>
      <dgm:spPr/>
      <dgm:t>
        <a:bodyPr/>
        <a:lstStyle/>
        <a:p>
          <a:endParaRPr lang="ru-RU"/>
        </a:p>
      </dgm:t>
    </dgm:pt>
    <dgm:pt modelId="{65197560-FB75-4F57-BBDB-1B752DAF9DE1}" type="sibTrans" cxnId="{D15EF63D-9418-4B78-A919-3E94DA4220ED}">
      <dgm:prSet/>
      <dgm:spPr/>
      <dgm:t>
        <a:bodyPr/>
        <a:lstStyle/>
        <a:p>
          <a:endParaRPr lang="ru-RU"/>
        </a:p>
      </dgm:t>
    </dgm:pt>
    <dgm:pt modelId="{8DC1F681-38B5-4FB3-83C4-F8F0F07C9C8C}" type="pres">
      <dgm:prSet presAssocID="{7BC87073-65D1-469B-AAC9-A4BF899EE5A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025250-3E6B-431B-8597-0EA1FEDC23A9}" type="pres">
      <dgm:prSet presAssocID="{7BC87073-65D1-469B-AAC9-A4BF899EE5A8}" presName="dummyMaxCanvas" presStyleCnt="0">
        <dgm:presLayoutVars/>
      </dgm:prSet>
      <dgm:spPr/>
    </dgm:pt>
    <dgm:pt modelId="{1717F93E-85C4-47CA-9523-6DC84F2F3EB0}" type="pres">
      <dgm:prSet presAssocID="{7BC87073-65D1-469B-AAC9-A4BF899EE5A8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F73D2E-6099-44DE-B295-B126367A2148}" type="pres">
      <dgm:prSet presAssocID="{7BC87073-65D1-469B-AAC9-A4BF899EE5A8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2EA05E-59DC-454D-B483-8FA419119592}" type="pres">
      <dgm:prSet presAssocID="{7BC87073-65D1-469B-AAC9-A4BF899EE5A8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2F080C-FC7C-40FD-908F-D165D6D2874D}" type="pres">
      <dgm:prSet presAssocID="{7BC87073-65D1-469B-AAC9-A4BF899EE5A8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C6E515-D86E-4C56-A4C6-E269201D92A1}" type="pres">
      <dgm:prSet presAssocID="{7BC87073-65D1-469B-AAC9-A4BF899EE5A8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99990B-94BF-4248-9116-85C0F54E3136}" type="pres">
      <dgm:prSet presAssocID="{7BC87073-65D1-469B-AAC9-A4BF899EE5A8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5227E6-E3E4-4D37-8C2C-DAA95816F167}" type="pres">
      <dgm:prSet presAssocID="{7BC87073-65D1-469B-AAC9-A4BF899EE5A8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1DD436-0642-4CA3-B207-A4E5B0701DD0}" type="pres">
      <dgm:prSet presAssocID="{7BC87073-65D1-469B-AAC9-A4BF899EE5A8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2F14F47-A67F-4215-99A4-3C03B15DB029}" type="presOf" srcId="{D589D5E6-7A84-4B13-971E-D4B0A69CB515}" destId="{CD2F080C-FC7C-40FD-908F-D165D6D2874D}" srcOrd="0" destOrd="0" presId="urn:microsoft.com/office/officeart/2005/8/layout/vProcess5"/>
    <dgm:cxn modelId="{96BF3FBA-0687-4B46-894F-E234F89EF170}" type="presOf" srcId="{48E2678C-AC91-4D24-AE14-D581060208CB}" destId="{5999990B-94BF-4248-9116-85C0F54E3136}" srcOrd="1" destOrd="0" presId="urn:microsoft.com/office/officeart/2005/8/layout/vProcess5"/>
    <dgm:cxn modelId="{6CE7B187-4357-4877-8265-D5E9EC4BA7E9}" type="presOf" srcId="{8D689153-57F1-4DFF-9DDC-DF307512ECC3}" destId="{425227E6-E3E4-4D37-8C2C-DAA95816F167}" srcOrd="1" destOrd="0" presId="urn:microsoft.com/office/officeart/2005/8/layout/vProcess5"/>
    <dgm:cxn modelId="{81CD7A58-F322-4317-BCD4-9336062146FD}" type="presOf" srcId="{8D689153-57F1-4DFF-9DDC-DF307512ECC3}" destId="{F9F73D2E-6099-44DE-B295-B126367A2148}" srcOrd="0" destOrd="0" presId="urn:microsoft.com/office/officeart/2005/8/layout/vProcess5"/>
    <dgm:cxn modelId="{9451395C-1990-49E6-B4F1-7AC9C67586EB}" type="presOf" srcId="{0EFCB955-E842-4D3A-A000-8AB2ECF00CF7}" destId="{3D1DD436-0642-4CA3-B207-A4E5B0701DD0}" srcOrd="1" destOrd="0" presId="urn:microsoft.com/office/officeart/2005/8/layout/vProcess5"/>
    <dgm:cxn modelId="{CC660B95-EB30-45DA-B0A3-560CFAB0029B}" type="presOf" srcId="{7BC87073-65D1-469B-AAC9-A4BF899EE5A8}" destId="{8DC1F681-38B5-4FB3-83C4-F8F0F07C9C8C}" srcOrd="0" destOrd="0" presId="urn:microsoft.com/office/officeart/2005/8/layout/vProcess5"/>
    <dgm:cxn modelId="{6A4DD8DC-A7D8-4D99-A75D-05BE6CB20BFA}" type="presOf" srcId="{F66C000B-E35A-47CB-AC04-D839CC746E14}" destId="{24C6E515-D86E-4C56-A4C6-E269201D92A1}" srcOrd="0" destOrd="0" presId="urn:microsoft.com/office/officeart/2005/8/layout/vProcess5"/>
    <dgm:cxn modelId="{C9B37019-2039-4364-9340-BA7F37A2D802}" srcId="{7BC87073-65D1-469B-AAC9-A4BF899EE5A8}" destId="{8D689153-57F1-4DFF-9DDC-DF307512ECC3}" srcOrd="1" destOrd="0" parTransId="{927A8BEB-2886-4ECE-BB6A-3B4852F818F2}" sibTransId="{F66C000B-E35A-47CB-AC04-D839CC746E14}"/>
    <dgm:cxn modelId="{5079617E-DAB6-4074-91EB-533F0F0A8F6A}" type="presOf" srcId="{48E2678C-AC91-4D24-AE14-D581060208CB}" destId="{1717F93E-85C4-47CA-9523-6DC84F2F3EB0}" srcOrd="0" destOrd="0" presId="urn:microsoft.com/office/officeart/2005/8/layout/vProcess5"/>
    <dgm:cxn modelId="{D15EF63D-9418-4B78-A919-3E94DA4220ED}" srcId="{7BC87073-65D1-469B-AAC9-A4BF899EE5A8}" destId="{0EFCB955-E842-4D3A-A000-8AB2ECF00CF7}" srcOrd="2" destOrd="0" parTransId="{D1D25774-5AF9-4899-A48E-1CC70BF3D028}" sibTransId="{65197560-FB75-4F57-BBDB-1B752DAF9DE1}"/>
    <dgm:cxn modelId="{3A9190FF-492A-420A-8E9A-75B3D0932BBB}" srcId="{7BC87073-65D1-469B-AAC9-A4BF899EE5A8}" destId="{48E2678C-AC91-4D24-AE14-D581060208CB}" srcOrd="0" destOrd="0" parTransId="{F1F9B106-683F-4249-B78B-3DA5906CA53C}" sibTransId="{D589D5E6-7A84-4B13-971E-D4B0A69CB515}"/>
    <dgm:cxn modelId="{DF82AAB7-FC26-4FFB-B82A-6B0CE8FA8017}" type="presOf" srcId="{0EFCB955-E842-4D3A-A000-8AB2ECF00CF7}" destId="{E92EA05E-59DC-454D-B483-8FA419119592}" srcOrd="0" destOrd="0" presId="urn:microsoft.com/office/officeart/2005/8/layout/vProcess5"/>
    <dgm:cxn modelId="{319495E4-153D-45E1-A02B-97142B85DE94}" type="presParOf" srcId="{8DC1F681-38B5-4FB3-83C4-F8F0F07C9C8C}" destId="{D8025250-3E6B-431B-8597-0EA1FEDC23A9}" srcOrd="0" destOrd="0" presId="urn:microsoft.com/office/officeart/2005/8/layout/vProcess5"/>
    <dgm:cxn modelId="{2ECF1FF9-B3A0-48CF-975F-7CDAB33F6120}" type="presParOf" srcId="{8DC1F681-38B5-4FB3-83C4-F8F0F07C9C8C}" destId="{1717F93E-85C4-47CA-9523-6DC84F2F3EB0}" srcOrd="1" destOrd="0" presId="urn:microsoft.com/office/officeart/2005/8/layout/vProcess5"/>
    <dgm:cxn modelId="{E10568A4-5E21-425B-A619-FA21F83FBDA7}" type="presParOf" srcId="{8DC1F681-38B5-4FB3-83C4-F8F0F07C9C8C}" destId="{F9F73D2E-6099-44DE-B295-B126367A2148}" srcOrd="2" destOrd="0" presId="urn:microsoft.com/office/officeart/2005/8/layout/vProcess5"/>
    <dgm:cxn modelId="{D593895E-90AC-4172-A1C9-50434EA3F71E}" type="presParOf" srcId="{8DC1F681-38B5-4FB3-83C4-F8F0F07C9C8C}" destId="{E92EA05E-59DC-454D-B483-8FA419119592}" srcOrd="3" destOrd="0" presId="urn:microsoft.com/office/officeart/2005/8/layout/vProcess5"/>
    <dgm:cxn modelId="{D7247315-6DE2-4839-81A7-8B510ACB5334}" type="presParOf" srcId="{8DC1F681-38B5-4FB3-83C4-F8F0F07C9C8C}" destId="{CD2F080C-FC7C-40FD-908F-D165D6D2874D}" srcOrd="4" destOrd="0" presId="urn:microsoft.com/office/officeart/2005/8/layout/vProcess5"/>
    <dgm:cxn modelId="{0C829FFF-14A7-4754-BE4C-A6A8EE6FBB3C}" type="presParOf" srcId="{8DC1F681-38B5-4FB3-83C4-F8F0F07C9C8C}" destId="{24C6E515-D86E-4C56-A4C6-E269201D92A1}" srcOrd="5" destOrd="0" presId="urn:microsoft.com/office/officeart/2005/8/layout/vProcess5"/>
    <dgm:cxn modelId="{40E1CC76-D109-464E-A7C2-49130311DCB9}" type="presParOf" srcId="{8DC1F681-38B5-4FB3-83C4-F8F0F07C9C8C}" destId="{5999990B-94BF-4248-9116-85C0F54E3136}" srcOrd="6" destOrd="0" presId="urn:microsoft.com/office/officeart/2005/8/layout/vProcess5"/>
    <dgm:cxn modelId="{CEAD2DD8-2008-4F07-90D2-870E01ADA720}" type="presParOf" srcId="{8DC1F681-38B5-4FB3-83C4-F8F0F07C9C8C}" destId="{425227E6-E3E4-4D37-8C2C-DAA95816F167}" srcOrd="7" destOrd="0" presId="urn:microsoft.com/office/officeart/2005/8/layout/vProcess5"/>
    <dgm:cxn modelId="{FA29A8DC-1707-4DDB-9C6F-73F6B87DA1D0}" type="presParOf" srcId="{8DC1F681-38B5-4FB3-83C4-F8F0F07C9C8C}" destId="{3D1DD436-0642-4CA3-B207-A4E5B0701DD0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3AD74D-6EB7-4546-83A5-B60592DA04AE}">
      <dsp:nvSpPr>
        <dsp:cNvPr id="0" name=""/>
        <dsp:cNvSpPr/>
      </dsp:nvSpPr>
      <dsp:spPr>
        <a:xfrm rot="16200000">
          <a:off x="-957014" y="957014"/>
          <a:ext cx="4525962" cy="2611933"/>
        </a:xfrm>
        <a:prstGeom prst="flowChartManualOperation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4243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во-первых, </a:t>
          </a:r>
          <a:endParaRPr lang="ru-RU" sz="2400" b="1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1" kern="1200" dirty="0" err="1" smtClean="0"/>
            <a:t>разработь</a:t>
          </a:r>
          <a:r>
            <a:rPr lang="ru-RU" sz="1900" b="1" kern="1200" dirty="0" smtClean="0"/>
            <a:t> (пересмотреть) концепцию оценивания результатов обучения по образовательной программе</a:t>
          </a:r>
          <a:endParaRPr lang="ru-RU" sz="1900" b="1" kern="1200" dirty="0"/>
        </a:p>
      </dsp:txBody>
      <dsp:txXfrm rot="5400000">
        <a:off x="0" y="905192"/>
        <a:ext cx="2611933" cy="2715578"/>
      </dsp:txXfrm>
    </dsp:sp>
    <dsp:sp modelId="{D00D4A97-5DD2-4AB8-B310-C69321C9B964}">
      <dsp:nvSpPr>
        <dsp:cNvPr id="0" name=""/>
        <dsp:cNvSpPr/>
      </dsp:nvSpPr>
      <dsp:spPr>
        <a:xfrm rot="16200000">
          <a:off x="1851818" y="957014"/>
          <a:ext cx="4525962" cy="2611933"/>
        </a:xfrm>
        <a:prstGeom prst="flowChartManualOperation">
          <a:avLst/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4243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во-вторых</a:t>
          </a:r>
          <a:endParaRPr lang="ru-RU" sz="2400" b="1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1" kern="1200" dirty="0" smtClean="0"/>
            <a:t>сформировать «Матрицу оценки результатов обучения по образовательной программе» с учетом уровня квалификации и форм контроля</a:t>
          </a:r>
          <a:endParaRPr lang="ru-RU" sz="1900" b="1" kern="1200" dirty="0"/>
        </a:p>
      </dsp:txBody>
      <dsp:txXfrm rot="5400000">
        <a:off x="2808832" y="905192"/>
        <a:ext cx="2611933" cy="2715578"/>
      </dsp:txXfrm>
    </dsp:sp>
    <dsp:sp modelId="{12A13788-9950-4FDA-91F6-E0F77BD89C96}">
      <dsp:nvSpPr>
        <dsp:cNvPr id="0" name=""/>
        <dsp:cNvSpPr/>
      </dsp:nvSpPr>
      <dsp:spPr>
        <a:xfrm rot="16200000">
          <a:off x="4659649" y="957014"/>
          <a:ext cx="4525962" cy="2611933"/>
        </a:xfrm>
        <a:prstGeom prst="flowChartManualOperation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4243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в-третьих</a:t>
          </a:r>
          <a:endParaRPr lang="ru-RU" sz="2400" b="1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1" kern="1200" dirty="0" smtClean="0"/>
            <a:t>создать банк методов и инструментов оценивания для каждой дисциплины и каждого уровня обучения</a:t>
          </a:r>
          <a:endParaRPr lang="ru-RU" sz="1900" b="1" kern="1200" dirty="0"/>
        </a:p>
      </dsp:txBody>
      <dsp:txXfrm rot="5400000">
        <a:off x="5616663" y="905192"/>
        <a:ext cx="2611933" cy="27155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17F93E-85C4-47CA-9523-6DC84F2F3EB0}">
      <dsp:nvSpPr>
        <dsp:cNvPr id="0" name=""/>
        <dsp:cNvSpPr/>
      </dsp:nvSpPr>
      <dsp:spPr>
        <a:xfrm>
          <a:off x="0" y="0"/>
          <a:ext cx="7292401" cy="15780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182563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1) Качество обучения «визуализируется» и «персонифицируется» в процессе оценки учебных достижений обучающегося</a:t>
          </a:r>
          <a:endParaRPr lang="ru-RU" sz="2000" b="1" kern="1200" dirty="0"/>
        </a:p>
      </dsp:txBody>
      <dsp:txXfrm>
        <a:off x="46220" y="46220"/>
        <a:ext cx="5589542" cy="1485629"/>
      </dsp:txXfrm>
    </dsp:sp>
    <dsp:sp modelId="{F9F73D2E-6099-44DE-B295-B126367A2148}">
      <dsp:nvSpPr>
        <dsp:cNvPr id="0" name=""/>
        <dsp:cNvSpPr/>
      </dsp:nvSpPr>
      <dsp:spPr>
        <a:xfrm>
          <a:off x="643447" y="1841080"/>
          <a:ext cx="7292401" cy="15780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82563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2) Для обеспечения качества обучения система оценивания результатов обучения по образовательной программе и по дисциплине в условиях компетентностного обучения должна быть дифференцирована    с учетом уровня квалификации и формы контроля</a:t>
          </a:r>
          <a:endParaRPr lang="ru-RU" sz="1800" b="1" kern="1200" dirty="0"/>
        </a:p>
      </dsp:txBody>
      <dsp:txXfrm>
        <a:off x="689667" y="1887300"/>
        <a:ext cx="5530769" cy="1485629"/>
      </dsp:txXfrm>
    </dsp:sp>
    <dsp:sp modelId="{E92EA05E-59DC-454D-B483-8FA419119592}">
      <dsp:nvSpPr>
        <dsp:cNvPr id="0" name=""/>
        <dsp:cNvSpPr/>
      </dsp:nvSpPr>
      <dsp:spPr>
        <a:xfrm>
          <a:off x="1286894" y="3682161"/>
          <a:ext cx="7292401" cy="15780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182563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3) Для обеспечения качества обучения важно понимать, что оценивание есть инструмент мотивации индивидуального развития обучающихся</a:t>
          </a:r>
          <a:endParaRPr lang="ru-RU" sz="2100" b="1" kern="1200" dirty="0"/>
        </a:p>
      </dsp:txBody>
      <dsp:txXfrm>
        <a:off x="1333114" y="3728381"/>
        <a:ext cx="5530769" cy="1485629"/>
      </dsp:txXfrm>
    </dsp:sp>
    <dsp:sp modelId="{CD2F080C-FC7C-40FD-908F-D165D6D2874D}">
      <dsp:nvSpPr>
        <dsp:cNvPr id="0" name=""/>
        <dsp:cNvSpPr/>
      </dsp:nvSpPr>
      <dsp:spPr>
        <a:xfrm>
          <a:off x="6266656" y="1196702"/>
          <a:ext cx="1025744" cy="102574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497448" y="1196702"/>
        <a:ext cx="564160" cy="771872"/>
      </dsp:txXfrm>
    </dsp:sp>
    <dsp:sp modelId="{24C6E515-D86E-4C56-A4C6-E269201D92A1}">
      <dsp:nvSpPr>
        <dsp:cNvPr id="0" name=""/>
        <dsp:cNvSpPr/>
      </dsp:nvSpPr>
      <dsp:spPr>
        <a:xfrm>
          <a:off x="6910103" y="3027262"/>
          <a:ext cx="1025744" cy="102574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7140895" y="3027262"/>
        <a:ext cx="564160" cy="7718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083379-FEE6-4BD3-8590-C73605A6A443}" type="datetimeFigureOut">
              <a:rPr lang="ru-RU" smtClean="0"/>
              <a:pPr/>
              <a:t>07.05.2021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A9B4D-CFCA-4FE8-A56D-5CB0E058EA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2537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123ADE9-2056-4B9A-A313-4C097F70F0EB}" type="datetimeFigureOut">
              <a:rPr lang="ru-RU" smtClean="0"/>
              <a:pPr/>
              <a:t>07.05.2021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1B0AAA-215E-4E36-AF53-548284C81E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923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ADE9-2056-4B9A-A313-4C097F70F0EB}" type="datetimeFigureOut">
              <a:rPr lang="ru-RU" smtClean="0">
                <a:solidFill>
                  <a:prstClr val="black"/>
                </a:solidFill>
              </a:rPr>
              <a:pPr/>
              <a:t>07.05.2021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0AAA-215E-4E36-AF53-548284C81EB2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554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ADE9-2056-4B9A-A313-4C097F70F0EB}" type="datetimeFigureOut">
              <a:rPr lang="ru-RU" smtClean="0">
                <a:solidFill>
                  <a:prstClr val="black"/>
                </a:solidFill>
              </a:rPr>
              <a:pPr/>
              <a:t>07.05.2021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0AAA-215E-4E36-AF53-548284C81EB2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858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ADE9-2056-4B9A-A313-4C097F70F0EB}" type="datetimeFigureOut">
              <a:rPr lang="ru-RU" smtClean="0">
                <a:solidFill>
                  <a:prstClr val="black"/>
                </a:solidFill>
              </a:rPr>
              <a:pPr/>
              <a:t>07.05.2021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0AAA-215E-4E36-AF53-548284C81EB2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00009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ADE9-2056-4B9A-A313-4C097F70F0EB}" type="datetimeFigureOut">
              <a:rPr lang="ru-RU" smtClean="0">
                <a:solidFill>
                  <a:prstClr val="white"/>
                </a:solidFill>
              </a:rPr>
              <a:pPr/>
              <a:t>07.05.2021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0AAA-215E-4E36-AF53-548284C81EB2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39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ADE9-2056-4B9A-A313-4C097F70F0EB}" type="datetimeFigureOut">
              <a:rPr lang="ru-RU" smtClean="0">
                <a:solidFill>
                  <a:prstClr val="white"/>
                </a:solidFill>
              </a:rPr>
              <a:pPr/>
              <a:t>07.05.2021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0AAA-215E-4E36-AF53-548284C81EB2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54330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ADE9-2056-4B9A-A313-4C097F70F0EB}" type="datetimeFigureOut">
              <a:rPr lang="ru-RU" smtClean="0">
                <a:solidFill>
                  <a:prstClr val="black"/>
                </a:solidFill>
              </a:rPr>
              <a:pPr/>
              <a:t>07.05.2021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0AAA-215E-4E36-AF53-548284C81EB2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832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ADE9-2056-4B9A-A313-4C097F70F0EB}" type="datetimeFigureOut">
              <a:rPr lang="ru-RU" smtClean="0">
                <a:solidFill>
                  <a:prstClr val="white"/>
                </a:solidFill>
              </a:rPr>
              <a:pPr/>
              <a:t>07.05.2021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0AAA-215E-4E36-AF53-548284C81EB2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25031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ADE9-2056-4B9A-A313-4C097F70F0EB}" type="datetimeFigureOut">
              <a:rPr lang="ru-RU" smtClean="0">
                <a:solidFill>
                  <a:prstClr val="black"/>
                </a:solidFill>
              </a:rPr>
              <a:pPr/>
              <a:t>07.05.2021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0AAA-215E-4E36-AF53-548284C81EB2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798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123ADE9-2056-4B9A-A313-4C097F70F0EB}" type="datetimeFigureOut">
              <a:rPr lang="ru-RU" smtClean="0">
                <a:solidFill>
                  <a:prstClr val="black"/>
                </a:solidFill>
              </a:rPr>
              <a:pPr/>
              <a:t>07.05.2021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0AAA-215E-4E36-AF53-548284C81EB2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043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123ADE9-2056-4B9A-A313-4C097F70F0EB}" type="datetimeFigureOut">
              <a:rPr lang="ru-RU" smtClean="0">
                <a:solidFill>
                  <a:prstClr val="white"/>
                </a:solidFill>
              </a:rPr>
              <a:pPr/>
              <a:t>07.05.2021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1B0AAA-215E-4E36-AF53-548284C81EB2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6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123ADE9-2056-4B9A-A313-4C097F70F0EB}" type="datetimeFigureOut">
              <a:rPr lang="ru-RU" smtClean="0">
                <a:solidFill>
                  <a:prstClr val="black"/>
                </a:solidFill>
              </a:rPr>
              <a:pPr/>
              <a:t>07.05.2021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A1B0AAA-215E-4E36-AF53-548284C81EB2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72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416824" cy="792088"/>
          </a:xfrm>
        </p:spPr>
        <p:txBody>
          <a:bodyPr>
            <a:normAutofit fontScale="90000"/>
          </a:bodyPr>
          <a:lstStyle/>
          <a:p>
            <a:pPr lvl="0" algn="ctr" fontAlgn="base">
              <a:spcAft>
                <a:spcPct val="0"/>
              </a:spcAft>
            </a:pPr>
            <a:r>
              <a:rPr lang="ru-RU" altLang="ru-RU" sz="1600" dirty="0" smtClean="0">
                <a:solidFill>
                  <a:srgbClr val="C00000"/>
                </a:solidFill>
                <a:effectLst/>
                <a:ea typeface="+mn-ea"/>
                <a:cs typeface="+mn-cs"/>
              </a:rPr>
              <a:t/>
            </a:r>
            <a:br>
              <a:rPr lang="ru-RU" altLang="ru-RU" sz="1600" dirty="0" smtClean="0">
                <a:solidFill>
                  <a:srgbClr val="C00000"/>
                </a:solidFill>
                <a:effectLst/>
                <a:ea typeface="+mn-ea"/>
                <a:cs typeface="+mn-cs"/>
              </a:rPr>
            </a:br>
            <a:r>
              <a:rPr lang="ru-RU" altLang="ru-RU" sz="1600" dirty="0">
                <a:solidFill>
                  <a:srgbClr val="C00000"/>
                </a:solidFill>
                <a:effectLst/>
                <a:ea typeface="+mn-ea"/>
                <a:cs typeface="+mn-cs"/>
              </a:rPr>
              <a:t/>
            </a:r>
            <a:br>
              <a:rPr lang="ru-RU" altLang="ru-RU" sz="1600" dirty="0">
                <a:solidFill>
                  <a:srgbClr val="C00000"/>
                </a:solidFill>
                <a:effectLst/>
                <a:ea typeface="+mn-ea"/>
                <a:cs typeface="+mn-cs"/>
              </a:rPr>
            </a:br>
            <a:r>
              <a:rPr lang="ru-RU" altLang="ru-RU" sz="1600" dirty="0" smtClean="0">
                <a:solidFill>
                  <a:srgbClr val="C00000"/>
                </a:solidFill>
                <a:effectLst/>
                <a:ea typeface="+mn-ea"/>
                <a:cs typeface="+mn-cs"/>
              </a:rPr>
              <a:t/>
            </a:r>
            <a:br>
              <a:rPr lang="ru-RU" altLang="ru-RU" sz="1600" dirty="0" smtClean="0">
                <a:solidFill>
                  <a:srgbClr val="C00000"/>
                </a:solidFill>
                <a:effectLst/>
                <a:ea typeface="+mn-ea"/>
                <a:cs typeface="+mn-cs"/>
              </a:rPr>
            </a:br>
            <a:r>
              <a:rPr lang="ru-RU" altLang="ru-RU" sz="1600" dirty="0">
                <a:solidFill>
                  <a:srgbClr val="C00000"/>
                </a:solidFill>
                <a:effectLst/>
                <a:ea typeface="+mn-ea"/>
                <a:cs typeface="+mn-cs"/>
              </a:rPr>
              <a:t/>
            </a:r>
            <a:br>
              <a:rPr lang="ru-RU" altLang="ru-RU" sz="1600" dirty="0">
                <a:solidFill>
                  <a:srgbClr val="C00000"/>
                </a:solidFill>
                <a:effectLst/>
                <a:ea typeface="+mn-ea"/>
                <a:cs typeface="+mn-cs"/>
              </a:rPr>
            </a:br>
            <a:r>
              <a:rPr lang="ru-RU" altLang="ru-RU" sz="1600" dirty="0" smtClean="0">
                <a:solidFill>
                  <a:srgbClr val="C00000"/>
                </a:solidFill>
                <a:effectLst/>
                <a:ea typeface="+mn-ea"/>
                <a:cs typeface="+mn-cs"/>
              </a:rPr>
              <a:t/>
            </a:r>
            <a:br>
              <a:rPr lang="ru-RU" altLang="ru-RU" sz="1600" dirty="0" smtClean="0">
                <a:solidFill>
                  <a:srgbClr val="C00000"/>
                </a:solidFill>
                <a:effectLst/>
                <a:ea typeface="+mn-ea"/>
                <a:cs typeface="+mn-cs"/>
              </a:rPr>
            </a:br>
            <a:r>
              <a:rPr lang="ru-RU" altLang="ru-RU" sz="1600" dirty="0" smtClean="0">
                <a:solidFill>
                  <a:srgbClr val="C00000"/>
                </a:solidFill>
                <a:effectLst/>
                <a:ea typeface="+mn-ea"/>
                <a:cs typeface="+mn-cs"/>
              </a:rPr>
              <a:t>КАЗАХСКИЙ </a:t>
            </a:r>
            <a:r>
              <a:rPr lang="ru-RU" altLang="ru-RU" sz="1600" dirty="0">
                <a:solidFill>
                  <a:srgbClr val="C00000"/>
                </a:solidFill>
                <a:effectLst/>
                <a:ea typeface="+mn-ea"/>
                <a:cs typeface="+mn-cs"/>
              </a:rPr>
              <a:t>НАЦИОНАЛЬНЫЙ УНИВЕРСИТЕТ ИМЕНИ аль-ФАРАБИ</a:t>
            </a:r>
            <a:br>
              <a:rPr lang="ru-RU" altLang="ru-RU" sz="1600" dirty="0">
                <a:solidFill>
                  <a:srgbClr val="C00000"/>
                </a:solidFill>
                <a:effectLst/>
                <a:ea typeface="+mn-ea"/>
                <a:cs typeface="+mn-cs"/>
              </a:rPr>
            </a:br>
            <a:r>
              <a:rPr lang="ru-RU" altLang="ru-RU" sz="1600" dirty="0">
                <a:solidFill>
                  <a:srgbClr val="C00000"/>
                </a:solidFill>
                <a:effectLst/>
                <a:ea typeface="+mn-ea"/>
                <a:cs typeface="+mn-cs"/>
              </a:rPr>
              <a:t/>
            </a:r>
            <a:br>
              <a:rPr lang="ru-RU" altLang="ru-RU" sz="1600" dirty="0">
                <a:solidFill>
                  <a:srgbClr val="C00000"/>
                </a:solidFill>
                <a:effectLst/>
                <a:ea typeface="+mn-ea"/>
                <a:cs typeface="+mn-cs"/>
              </a:rPr>
            </a:br>
            <a:r>
              <a:rPr lang="ru-RU" altLang="ru-RU" sz="1600" dirty="0">
                <a:solidFill>
                  <a:srgbClr val="FF0000"/>
                </a:solidFill>
                <a:effectLst/>
                <a:ea typeface="+mn-ea"/>
                <a:cs typeface="+mn-cs"/>
              </a:rPr>
              <a:t>Высшая школа экономики и </a:t>
            </a:r>
            <a:r>
              <a:rPr lang="ru-RU" altLang="ru-RU" sz="1600" dirty="0" smtClean="0">
                <a:solidFill>
                  <a:srgbClr val="FF0000"/>
                </a:solidFill>
                <a:effectLst/>
                <a:ea typeface="+mn-ea"/>
                <a:cs typeface="+mn-cs"/>
              </a:rPr>
              <a:t>бизнеса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4008" y="4293096"/>
            <a:ext cx="3744416" cy="864095"/>
          </a:xfrm>
        </p:spPr>
        <p:txBody>
          <a:bodyPr>
            <a:normAutofit/>
          </a:bodyPr>
          <a:lstStyle/>
          <a:p>
            <a:r>
              <a:rPr lang="ru-RU" altLang="ru-RU" sz="2400" b="1" i="1" kern="0" dirty="0">
                <a:solidFill>
                  <a:srgbClr val="C00000"/>
                </a:solidFill>
                <a:latin typeface="Arial Narrow"/>
                <a:ea typeface="+mj-ea"/>
                <a:cs typeface="+mj-cs"/>
              </a:rPr>
              <a:t>Сокира Т.С. </a:t>
            </a:r>
            <a:r>
              <a:rPr lang="ru-RU" altLang="ru-RU" sz="2400" b="1" i="1" kern="0" dirty="0" smtClean="0">
                <a:solidFill>
                  <a:srgbClr val="C00000"/>
                </a:solidFill>
                <a:latin typeface="Arial Narrow"/>
                <a:ea typeface="+mj-ea"/>
                <a:cs typeface="+mj-cs"/>
              </a:rPr>
              <a:t>, </a:t>
            </a:r>
            <a:r>
              <a:rPr lang="ru-RU" altLang="ru-RU" sz="2400" b="1" i="1" kern="0" dirty="0">
                <a:solidFill>
                  <a:srgbClr val="C00000"/>
                </a:solidFill>
                <a:latin typeface="Arial Narrow"/>
                <a:ea typeface="+mj-ea"/>
                <a:cs typeface="+mj-cs"/>
              </a:rPr>
              <a:t>к.э.н.</a:t>
            </a:r>
            <a:br>
              <a:rPr lang="ru-RU" altLang="ru-RU" sz="2400" b="1" i="1" kern="0" dirty="0">
                <a:solidFill>
                  <a:srgbClr val="C00000"/>
                </a:solidFill>
                <a:latin typeface="Arial Narrow"/>
                <a:ea typeface="+mj-ea"/>
                <a:cs typeface="+mj-cs"/>
              </a:rPr>
            </a:br>
            <a:r>
              <a:rPr lang="en-US" altLang="ru-RU" sz="2400" b="1" dirty="0">
                <a:solidFill>
                  <a:srgbClr val="FF0000"/>
                </a:solidFill>
              </a:rPr>
              <a:t>t_sokira@mail.ru</a:t>
            </a:r>
            <a:endParaRPr lang="nl-NL" altLang="ru-RU" sz="2400" b="1" dirty="0">
              <a:solidFill>
                <a:srgbClr val="FF0000"/>
              </a:solidFill>
            </a:endParaRPr>
          </a:p>
          <a:p>
            <a:pPr algn="l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2132856"/>
            <a:ext cx="684075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70C0"/>
                </a:solidFill>
              </a:rPr>
              <a:t>О создании банка оценочных методов и инструментов кафедры по уровням обучения и </a:t>
            </a:r>
            <a:r>
              <a:rPr lang="ru-RU" sz="3200" b="1" dirty="0" smtClean="0">
                <a:solidFill>
                  <a:srgbClr val="0070C0"/>
                </a:solidFill>
              </a:rPr>
              <a:t>оценивания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4293096"/>
            <a:ext cx="3006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400" b="1" i="1" kern="0" dirty="0" err="1" smtClean="0">
                <a:solidFill>
                  <a:srgbClr val="C00000"/>
                </a:solidFill>
                <a:latin typeface="Arial Narrow"/>
              </a:rPr>
              <a:t>Джулаева</a:t>
            </a:r>
            <a:r>
              <a:rPr lang="ru-RU" altLang="ru-RU" sz="2400" b="1" i="1" kern="0" dirty="0" smtClean="0">
                <a:solidFill>
                  <a:srgbClr val="C00000"/>
                </a:solidFill>
                <a:latin typeface="Arial Narrow"/>
              </a:rPr>
              <a:t> А.М. , </a:t>
            </a:r>
            <a:r>
              <a:rPr lang="ru-RU" altLang="ru-RU" sz="2400" b="1" i="1" kern="0" dirty="0">
                <a:solidFill>
                  <a:srgbClr val="C00000"/>
                </a:solidFill>
                <a:latin typeface="Arial Narrow"/>
              </a:rPr>
              <a:t>к.э.н.</a:t>
            </a:r>
            <a:br>
              <a:rPr lang="ru-RU" altLang="ru-RU" sz="2400" b="1" i="1" kern="0" dirty="0">
                <a:solidFill>
                  <a:srgbClr val="C00000"/>
                </a:solidFill>
                <a:latin typeface="Arial Narrow"/>
              </a:rPr>
            </a:br>
            <a:r>
              <a:rPr lang="en-US" altLang="ru-RU" sz="2400" b="1" kern="0" dirty="0" smtClean="0">
                <a:solidFill>
                  <a:srgbClr val="FF0000"/>
                </a:solidFill>
                <a:latin typeface="Arial Narrow"/>
              </a:rPr>
              <a:t>danone0303@list.ru</a:t>
            </a:r>
            <a:endParaRPr lang="nl-NL" altLang="ru-RU" sz="2400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87624" y="1415396"/>
            <a:ext cx="6696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</a:rPr>
              <a:t>51-я университетская научно-методическая конференция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152527" y="6093296"/>
            <a:ext cx="12443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Г. Алматы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/>
              <a:t>Для разработки методов </a:t>
            </a:r>
            <a:r>
              <a:rPr lang="ru-RU" sz="2400" dirty="0"/>
              <a:t>и инструментов </a:t>
            </a:r>
            <a:r>
              <a:rPr lang="ru-RU" sz="2400" dirty="0" smtClean="0"/>
              <a:t>оценивания в рамках </a:t>
            </a:r>
            <a:r>
              <a:rPr lang="ru-RU" sz="2400" dirty="0" err="1" smtClean="0"/>
              <a:t>силлабуса</a:t>
            </a:r>
            <a:r>
              <a:rPr lang="ru-RU" sz="2400" dirty="0" smtClean="0"/>
              <a:t> и ОП, или для их выбора из созданного на кафедре Банка </a:t>
            </a:r>
            <a:r>
              <a:rPr lang="ru-RU" sz="2400" dirty="0"/>
              <a:t>методов и инструментов оценивания </a:t>
            </a:r>
            <a:endParaRPr lang="ru-RU" sz="2400" dirty="0" smtClean="0"/>
          </a:p>
          <a:p>
            <a:pPr algn="just"/>
            <a:r>
              <a:rPr lang="ru-RU" sz="2400" dirty="0" smtClean="0"/>
              <a:t>преподаватель  должен иметь  четкое понимание </a:t>
            </a:r>
            <a:r>
              <a:rPr lang="ru-RU" sz="2400" dirty="0" err="1" smtClean="0"/>
              <a:t>причинно</a:t>
            </a:r>
            <a:r>
              <a:rPr lang="ru-RU" sz="2400" dirty="0" smtClean="0"/>
              <a:t> обусловленной связи: </a:t>
            </a:r>
            <a:r>
              <a:rPr lang="ru-RU" sz="2400" b="1" dirty="0" smtClean="0"/>
              <a:t>типа </a:t>
            </a:r>
            <a:r>
              <a:rPr lang="ru-RU" sz="2400" b="1" dirty="0"/>
              <a:t>формируемых компетенций </a:t>
            </a:r>
            <a:r>
              <a:rPr lang="ru-RU" sz="2400" b="1" dirty="0" smtClean="0"/>
              <a:t>обучаемых с </a:t>
            </a:r>
            <a:r>
              <a:rPr lang="ru-RU" sz="2400" b="1" dirty="0"/>
              <a:t>результатами обучения (РО</a:t>
            </a:r>
            <a:r>
              <a:rPr lang="ru-RU" sz="2400" b="1" dirty="0" smtClean="0"/>
              <a:t>), планируемыми </a:t>
            </a:r>
            <a:r>
              <a:rPr lang="ru-RU" sz="2400" b="1" dirty="0"/>
              <a:t>преподавателем</a:t>
            </a:r>
            <a:r>
              <a:rPr lang="ru-RU" sz="2400" dirty="0"/>
              <a:t> в </a:t>
            </a:r>
            <a:r>
              <a:rPr lang="ru-RU" sz="2400" dirty="0" err="1"/>
              <a:t>Силлабусе</a:t>
            </a:r>
            <a:r>
              <a:rPr lang="ru-RU" sz="2400" dirty="0"/>
              <a:t> курса </a:t>
            </a:r>
            <a:r>
              <a:rPr lang="ru-RU" sz="2400" dirty="0" smtClean="0"/>
              <a:t>обучения,  с учетом  </a:t>
            </a:r>
            <a:r>
              <a:rPr lang="ru-RU" sz="2400" i="1" dirty="0" smtClean="0"/>
              <a:t>каждого </a:t>
            </a:r>
            <a:r>
              <a:rPr lang="ru-RU" sz="2400" i="1" dirty="0"/>
              <a:t>уровня квалификации</a:t>
            </a:r>
            <a:r>
              <a:rPr lang="ru-RU" sz="2400" dirty="0"/>
              <a:t>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1143000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solidFill>
                  <a:srgbClr val="7030A0"/>
                </a:solidFill>
              </a:rPr>
              <a:t>    Выбор </a:t>
            </a:r>
            <a:r>
              <a:rPr lang="ru-RU" sz="2000" dirty="0">
                <a:solidFill>
                  <a:srgbClr val="7030A0"/>
                </a:solidFill>
              </a:rPr>
              <a:t>методов  и инструментов оценивания из </a:t>
            </a:r>
            <a:r>
              <a:rPr lang="ru-RU" sz="2000" dirty="0" smtClean="0">
                <a:solidFill>
                  <a:srgbClr val="7030A0"/>
                </a:solidFill>
              </a:rPr>
              <a:t> их развивающейся </a:t>
            </a:r>
            <a:r>
              <a:rPr lang="ru-RU" sz="2000" dirty="0">
                <a:solidFill>
                  <a:srgbClr val="7030A0"/>
                </a:solidFill>
              </a:rPr>
              <a:t>и обновляющейся совокупности обусловлен типом формируемых компетенций обучаемых, планируемых результатов обучения (РО</a:t>
            </a:r>
            <a:r>
              <a:rPr lang="ru-RU" sz="2000" dirty="0" smtClean="0">
                <a:solidFill>
                  <a:srgbClr val="7030A0"/>
                </a:solidFill>
              </a:rPr>
              <a:t>)</a:t>
            </a:r>
            <a:endParaRPr lang="ru-RU" sz="2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638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481328"/>
            <a:ext cx="8784976" cy="4525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/>
              <a:t>Эту задачу выполняют индикаторы каждого результата обучения (ИД), которые определяют конкретные действия, которые студенты смогут демонстрировать в результате обучения. </a:t>
            </a:r>
          </a:p>
          <a:p>
            <a:pPr algn="just"/>
            <a:r>
              <a:rPr lang="ru-RU" b="1" dirty="0" smtClean="0"/>
              <a:t>Преподавателю </a:t>
            </a:r>
            <a:r>
              <a:rPr lang="ru-RU" b="1" dirty="0"/>
              <a:t>необходимо сформулировать (</a:t>
            </a:r>
            <a:r>
              <a:rPr lang="ru-RU" b="1" dirty="0" err="1"/>
              <a:t>заланировать</a:t>
            </a:r>
            <a:r>
              <a:rPr lang="ru-RU" b="1" dirty="0"/>
              <a:t>) действия студента, которые однозначно показывают достижение необходимого результата обучения на определенном этапе образовательного процесса, используя таксономию Б. </a:t>
            </a:r>
            <a:r>
              <a:rPr lang="ru-RU" b="1" dirty="0" err="1"/>
              <a:t>Блума</a:t>
            </a:r>
            <a:r>
              <a:rPr lang="ru-RU" b="1" dirty="0"/>
              <a:t>.  </a:t>
            </a:r>
            <a:r>
              <a:rPr lang="ru-RU" b="1" i="1" dirty="0">
                <a:solidFill>
                  <a:srgbClr val="FF0000"/>
                </a:solidFill>
              </a:rPr>
              <a:t>Индикаторы, характеризуя измеримое содержание результатов обучения, определяют содержание обучения.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7030A0"/>
                </a:solidFill>
              </a:rPr>
              <a:t>Результаты обучения характеризуют уровень освоения компетенций, вместе с тем, результаты обучения непосредственно </a:t>
            </a:r>
            <a:r>
              <a:rPr lang="ru-RU" sz="2400" dirty="0" smtClean="0">
                <a:solidFill>
                  <a:srgbClr val="7030A0"/>
                </a:solidFill>
              </a:rPr>
              <a:t>неизмеримы </a:t>
            </a:r>
            <a:endParaRPr lang="ru-RU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23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844824"/>
            <a:ext cx="8568952" cy="416246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smtClean="0"/>
              <a:t>К сожалению, </a:t>
            </a:r>
            <a:r>
              <a:rPr lang="ru-RU" b="1" dirty="0"/>
              <a:t>практика разработки </a:t>
            </a:r>
            <a:r>
              <a:rPr lang="ru-RU" b="1" dirty="0" err="1"/>
              <a:t>силлабусов</a:t>
            </a:r>
            <a:r>
              <a:rPr lang="ru-RU" b="1" dirty="0"/>
              <a:t> и их методический анализ показывает, что </a:t>
            </a:r>
            <a:r>
              <a:rPr lang="ru-RU" b="1" i="1" dirty="0">
                <a:solidFill>
                  <a:srgbClr val="FF0000"/>
                </a:solidFill>
              </a:rPr>
              <a:t>ППС недооценивает методическую значимость разработки индикаторов к результатам обучения</a:t>
            </a:r>
            <a:r>
              <a:rPr lang="ru-RU" b="1" dirty="0"/>
              <a:t>, а, следовательно, </a:t>
            </a:r>
            <a:r>
              <a:rPr lang="ru-RU" b="1" i="1" dirty="0">
                <a:solidFill>
                  <a:srgbClr val="FF0000"/>
                </a:solidFill>
              </a:rPr>
              <a:t>не уделяет внимание качеству их </a:t>
            </a:r>
            <a:r>
              <a:rPr lang="ru-RU" b="1" i="1" dirty="0" smtClean="0">
                <a:solidFill>
                  <a:srgbClr val="FF0000"/>
                </a:solidFill>
              </a:rPr>
              <a:t>определения. </a:t>
            </a:r>
            <a:r>
              <a:rPr lang="ru-RU" b="1" dirty="0" smtClean="0"/>
              <a:t>Как результат это обстоятельство влечет </a:t>
            </a:r>
            <a:r>
              <a:rPr lang="ru-RU" b="1" dirty="0"/>
              <a:t>за собой низкую эффективность контроля и не репрезентативность оценки результатов обучения. </a:t>
            </a:r>
            <a:endParaRPr lang="ru-RU" b="1" dirty="0" smtClean="0"/>
          </a:p>
          <a:p>
            <a:pPr algn="just"/>
            <a:r>
              <a:rPr lang="ru-RU" b="1" i="1" dirty="0" smtClean="0">
                <a:solidFill>
                  <a:srgbClr val="FF0000"/>
                </a:solidFill>
              </a:rPr>
              <a:t>Индикаторы </a:t>
            </a:r>
            <a:r>
              <a:rPr lang="ru-RU" b="1" i="1" dirty="0">
                <a:solidFill>
                  <a:srgbClr val="FF0000"/>
                </a:solidFill>
              </a:rPr>
              <a:t>к результатам обучения </a:t>
            </a:r>
            <a:r>
              <a:rPr lang="ru-RU" b="1" dirty="0"/>
              <a:t>являются инструментом сопоставления фактических учебных достижений с ожидаемыми результатами обучения.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solidFill>
                  <a:srgbClr val="7030A0"/>
                </a:solidFill>
              </a:rPr>
              <a:t>Для повышения качества обучения в практической деятельности преподавателей университетов необходимо сформировать у преподавателей правильное понимание сущности и функций </a:t>
            </a:r>
            <a:r>
              <a:rPr lang="ru-RU" sz="2000" dirty="0" smtClean="0">
                <a:solidFill>
                  <a:srgbClr val="FF0000"/>
                </a:solidFill>
              </a:rPr>
              <a:t>индикаторов РО</a:t>
            </a:r>
            <a:r>
              <a:rPr lang="ru-RU" sz="2000" dirty="0" smtClean="0"/>
              <a:t> </a:t>
            </a:r>
            <a:r>
              <a:rPr lang="ru-RU" sz="2000" dirty="0">
                <a:solidFill>
                  <a:srgbClr val="7030A0"/>
                </a:solidFill>
              </a:rPr>
              <a:t>в процессе обучения</a:t>
            </a:r>
          </a:p>
        </p:txBody>
      </p:sp>
    </p:spTree>
    <p:extLst>
      <p:ext uri="{BB962C8B-B14F-4D97-AF65-F5344CB8AC3E}">
        <p14:creationId xmlns:p14="http://schemas.microsoft.com/office/powerpoint/2010/main" val="403853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1561" y="1569053"/>
            <a:ext cx="7848872" cy="4571901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200" dirty="0"/>
              <a:t>Индикаторы как инструмент сопоставления фактических учебных достижений с ожидаемыми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результатами </a:t>
            </a:r>
            <a:r>
              <a:rPr lang="ru-RU" sz="2200" dirty="0"/>
              <a:t>обучения</a:t>
            </a:r>
          </a:p>
        </p:txBody>
      </p:sp>
    </p:spTree>
    <p:extLst>
      <p:ext uri="{BB962C8B-B14F-4D97-AF65-F5344CB8AC3E}">
        <p14:creationId xmlns:p14="http://schemas.microsoft.com/office/powerpoint/2010/main" val="273772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481328"/>
            <a:ext cx="8784976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b="1" dirty="0" err="1">
                <a:solidFill>
                  <a:srgbClr val="FF0000"/>
                </a:solidFill>
              </a:rPr>
              <a:t>Критериальное</a:t>
            </a:r>
            <a:r>
              <a:rPr lang="ru-RU" sz="2400" b="1" dirty="0">
                <a:solidFill>
                  <a:srgbClr val="FF0000"/>
                </a:solidFill>
              </a:rPr>
              <a:t> оценивание </a:t>
            </a:r>
            <a:r>
              <a:rPr lang="ru-RU" sz="2400" dirty="0"/>
              <a:t>– процесс соотнесения реально достигнутых обучающимися результатов обучения с ожидаемыми результатами обучения на основе выработанных критериев;</a:t>
            </a:r>
          </a:p>
          <a:p>
            <a:pPr algn="just"/>
            <a:r>
              <a:rPr lang="ru-RU" sz="2400" b="1" dirty="0">
                <a:solidFill>
                  <a:srgbClr val="FF0000"/>
                </a:solidFill>
              </a:rPr>
              <a:t>Критерий оценивания </a:t>
            </a:r>
            <a:r>
              <a:rPr lang="ru-RU" sz="2400" dirty="0"/>
              <a:t>– признак, на основании которого проводится оценка учебных достижений обучающихся</a:t>
            </a:r>
            <a:r>
              <a:rPr lang="ru-RU" sz="2400" dirty="0" smtClean="0"/>
              <a:t>.</a:t>
            </a:r>
          </a:p>
          <a:p>
            <a:pPr algn="just"/>
            <a:r>
              <a:rPr lang="ru-RU" sz="2400" i="1" dirty="0"/>
              <a:t>Выбор</a:t>
            </a:r>
            <a:r>
              <a:rPr lang="ru-RU" sz="2400" i="1" dirty="0">
                <a:solidFill>
                  <a:srgbClr val="FF0000"/>
                </a:solidFill>
              </a:rPr>
              <a:t> методов и инструментов оценивания результатов обучения  по дисциплине </a:t>
            </a:r>
            <a:r>
              <a:rPr lang="ru-RU" sz="2400" i="1" dirty="0"/>
              <a:t>на каждом  уровне квалификации основан на критериях оценки индикаторов</a:t>
            </a:r>
            <a:r>
              <a:rPr lang="ru-RU" sz="2400" i="1" dirty="0" smtClean="0"/>
              <a:t>.</a:t>
            </a:r>
          </a:p>
          <a:p>
            <a:pPr algn="just"/>
            <a:r>
              <a:rPr lang="ru-RU" sz="2200" b="1" dirty="0"/>
              <a:t>Система методов и инструментов оценивания результатов обучения   представляет сегодня обширную и разнообразную по функциональным возможностям и ограничениям  структуру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/>
              <a:t>Для реализации данного сопоставления необходимо определение 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solidFill>
                  <a:srgbClr val="FF0000"/>
                </a:solidFill>
              </a:rPr>
              <a:t>критериев </a:t>
            </a:r>
            <a:r>
              <a:rPr lang="ru-RU" sz="2400" dirty="0">
                <a:solidFill>
                  <a:srgbClr val="FF0000"/>
                </a:solidFill>
              </a:rPr>
              <a:t>оценивания  </a:t>
            </a:r>
            <a:r>
              <a:rPr lang="ru-RU" sz="2400" dirty="0" smtClean="0">
                <a:solidFill>
                  <a:srgbClr val="FF0000"/>
                </a:solidFill>
              </a:rPr>
              <a:t>индикаторов РО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33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6291202"/>
              </p:ext>
            </p:extLst>
          </p:nvPr>
        </p:nvGraphicFramePr>
        <p:xfrm>
          <a:off x="107504" y="1109152"/>
          <a:ext cx="8856984" cy="4109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4284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284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Методы </a:t>
                      </a:r>
                      <a:r>
                        <a:rPr lang="ru-RU" sz="2000" dirty="0" smtClean="0">
                          <a:effectLst/>
                        </a:rPr>
                        <a:t>оценивания</a:t>
                      </a: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Инструменты оценивания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2081">
                <a:tc>
                  <a:txBody>
                    <a:bodyPr/>
                    <a:lstStyle/>
                    <a:p>
                      <a:r>
                        <a:rPr lang="ru-RU" dirty="0" smtClean="0"/>
                        <a:t>Традиционные методы контроля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Собеседование, Коллоквиум, Контрольная работа, отчет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2081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Деятельностные</a:t>
                      </a:r>
                      <a:r>
                        <a:rPr lang="ru-RU" dirty="0" smtClean="0"/>
                        <a:t> методы контроля: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2081">
                <a:tc>
                  <a:txBody>
                    <a:bodyPr/>
                    <a:lstStyle/>
                    <a:p>
                      <a:pPr>
                        <a:tabLst>
                          <a:tab pos="365125" algn="l"/>
                        </a:tabLst>
                      </a:pPr>
                      <a:r>
                        <a:rPr lang="ru-RU" dirty="0" smtClean="0"/>
                        <a:t>1)	Имитационные методы (неигровые)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Письменные работы, Анализ конкретных ситуаций, Обсуждение разработанных вариантов, Решение отдельных задач, Ситуационные решения, решение кейсов, Дискуссии, Проектирование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2081">
                <a:tc>
                  <a:txBody>
                    <a:bodyPr/>
                    <a:lstStyle/>
                    <a:p>
                      <a:pPr>
                        <a:tabLst>
                          <a:tab pos="365125" algn="l"/>
                        </a:tabLst>
                      </a:pPr>
                      <a:r>
                        <a:rPr lang="ru-RU" dirty="0" smtClean="0"/>
                        <a:t>2)	Имитационные методы (игровые)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Мозговой штурм, Деловые игры, Ролевые игры, Тренинг, Диспут, Дебаты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2081">
                <a:tc>
                  <a:txBody>
                    <a:bodyPr/>
                    <a:lstStyle/>
                    <a:p>
                      <a:pPr>
                        <a:tabLst>
                          <a:tab pos="365125" algn="l"/>
                        </a:tabLst>
                      </a:pPr>
                      <a:r>
                        <a:rPr lang="ru-RU" dirty="0" smtClean="0"/>
                        <a:t>3)	</a:t>
                      </a:r>
                      <a:r>
                        <a:rPr lang="ru-RU" dirty="0" err="1" smtClean="0"/>
                        <a:t>Неимитационные</a:t>
                      </a:r>
                      <a:r>
                        <a:rPr lang="ru-RU" dirty="0" smtClean="0"/>
                        <a:t> активные методы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Круглый стол, Эвристическая</a:t>
                      </a:r>
                      <a:r>
                        <a:rPr lang="ru-RU" baseline="0" dirty="0" smtClean="0"/>
                        <a:t> беседа, Олимпиада, Конференция, Форум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0"/>
            <a:ext cx="9009384" cy="1124744"/>
          </a:xfrm>
        </p:spPr>
        <p:txBody>
          <a:bodyPr>
            <a:noAutofit/>
          </a:bodyPr>
          <a:lstStyle/>
          <a:p>
            <a:pPr algn="ctr"/>
            <a:r>
              <a:rPr lang="ru-RU" sz="2800" dirty="0"/>
              <a:t>Методы и инструменты оценивания результатов </a:t>
            </a:r>
            <a:r>
              <a:rPr lang="ru-RU" sz="2800" dirty="0" err="1"/>
              <a:t>компетентностно</a:t>
            </a:r>
            <a:r>
              <a:rPr lang="ru-RU" sz="2800" dirty="0"/>
              <a:t>-ориентированного обучения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5369584"/>
            <a:ext cx="90093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err="1">
                <a:solidFill>
                  <a:srgbClr val="FF0000"/>
                </a:solidFill>
              </a:rPr>
              <a:t>Деятельностные</a:t>
            </a:r>
            <a:r>
              <a:rPr lang="ru-RU" b="1" i="1" dirty="0">
                <a:solidFill>
                  <a:srgbClr val="FF0000"/>
                </a:solidFill>
              </a:rPr>
              <a:t> методы </a:t>
            </a:r>
            <a:r>
              <a:rPr lang="ru-RU" b="1" dirty="0"/>
              <a:t>наиболее соответствуют </a:t>
            </a:r>
            <a:r>
              <a:rPr lang="ru-RU" b="1" dirty="0" err="1"/>
              <a:t>личностоориентированному</a:t>
            </a:r>
            <a:r>
              <a:rPr lang="ru-RU" b="1" dirty="0"/>
              <a:t> и </a:t>
            </a:r>
            <a:r>
              <a:rPr lang="ru-RU" b="1" dirty="0" err="1"/>
              <a:t>компетентностному</a:t>
            </a:r>
            <a:r>
              <a:rPr lang="ru-RU" b="1" dirty="0"/>
              <a:t> подходам, так как они предполагают, что обучающиеся являются активными субъектами обучения, что они обучаются посредством взаимодействии всех обучающихся сотрудничества в команде. </a:t>
            </a:r>
            <a:r>
              <a:rPr lang="ru-RU" b="1" dirty="0" smtClean="0"/>
              <a:t>Однако, свою положительную роль могут сыграть и традиционные методы контроля.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4076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348881"/>
            <a:ext cx="8784976" cy="4104455"/>
          </a:xfrm>
        </p:spPr>
        <p:txBody>
          <a:bodyPr>
            <a:normAutofit lnSpcReduction="10000"/>
          </a:bodyPr>
          <a:lstStyle/>
          <a:p>
            <a:pPr marL="109728" indent="0" algn="just">
              <a:buNone/>
            </a:pPr>
            <a:r>
              <a:rPr lang="ru-RU" sz="2400" dirty="0" smtClean="0"/>
              <a:t>Результаты </a:t>
            </a:r>
            <a:r>
              <a:rPr lang="ru-RU" sz="2400" dirty="0"/>
              <a:t>обучения  по дисциплине (курсу) выступают как учебные достижения обучающихся </a:t>
            </a:r>
            <a:r>
              <a:rPr lang="ru-RU" sz="2400" b="1" dirty="0"/>
              <a:t>в зависимости от формы контроля</a:t>
            </a:r>
            <a:r>
              <a:rPr lang="ru-RU" sz="2400" b="1" dirty="0" smtClean="0"/>
              <a:t>. </a:t>
            </a:r>
          </a:p>
          <a:p>
            <a:pPr marL="109728" indent="0" algn="just">
              <a:buNone/>
            </a:pPr>
            <a:r>
              <a:rPr lang="ru-RU" sz="2400" dirty="0" smtClean="0"/>
              <a:t>Основными </a:t>
            </a:r>
            <a:r>
              <a:rPr lang="ru-RU" sz="2400" dirty="0"/>
              <a:t>формами контроля результатов обучения являются: </a:t>
            </a:r>
          </a:p>
          <a:p>
            <a:r>
              <a:rPr lang="ru-RU" sz="2400" dirty="0"/>
              <a:t>- текущий контроль</a:t>
            </a:r>
          </a:p>
          <a:p>
            <a:r>
              <a:rPr lang="ru-RU" sz="2400" dirty="0"/>
              <a:t>- промежуточный контроль</a:t>
            </a:r>
          </a:p>
          <a:p>
            <a:r>
              <a:rPr lang="ru-RU" sz="2400" dirty="0"/>
              <a:t>- итоговый контроль. </a:t>
            </a:r>
            <a:endParaRPr lang="ru-RU" sz="2400" dirty="0" smtClean="0"/>
          </a:p>
          <a:p>
            <a:pPr marL="109728" indent="0" algn="just">
              <a:buNone/>
            </a:pPr>
            <a:r>
              <a:rPr lang="ru-RU" sz="2400" dirty="0"/>
              <a:t>Для оценки учебных достижений обучающегося </a:t>
            </a:r>
            <a:r>
              <a:rPr lang="ru-RU" sz="2400" dirty="0" smtClean="0"/>
              <a:t>к </a:t>
            </a:r>
            <a:r>
              <a:rPr lang="ru-RU" sz="2400" dirty="0"/>
              <a:t>методам  и инструментам измерения учебных достижений обучающихся в соответствии с уровнями квалификации и форм </a:t>
            </a:r>
            <a:r>
              <a:rPr lang="ru-RU" sz="2400" dirty="0" smtClean="0"/>
              <a:t>контроля возможно </a:t>
            </a:r>
            <a:r>
              <a:rPr lang="ru-RU" sz="2400" dirty="0"/>
              <a:t>применить </a:t>
            </a:r>
            <a:r>
              <a:rPr lang="ru-RU" sz="2400" i="1" dirty="0">
                <a:solidFill>
                  <a:srgbClr val="FF0000"/>
                </a:solidFill>
              </a:rPr>
              <a:t>матричный </a:t>
            </a:r>
            <a:r>
              <a:rPr lang="ru-RU" sz="2400" i="1" dirty="0" smtClean="0">
                <a:solidFill>
                  <a:srgbClr val="FF0000"/>
                </a:solidFill>
              </a:rPr>
              <a:t>подход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2074242"/>
          </a:xfrm>
        </p:spPr>
        <p:txBody>
          <a:bodyPr>
            <a:noAutofit/>
          </a:bodyPr>
          <a:lstStyle/>
          <a:p>
            <a:pPr algn="just"/>
            <a:r>
              <a:rPr lang="ru-RU" sz="2400" b="0" dirty="0">
                <a:solidFill>
                  <a:schemeClr val="tx1"/>
                </a:solidFill>
                <a:latin typeface="+mn-lt"/>
              </a:rPr>
              <a:t>Для обеспечения качества обучения путем контроля достижения освоения компетенций в виде результатов обучения </a:t>
            </a:r>
            <a:r>
              <a:rPr lang="ru-RU" sz="2400" b="0" dirty="0">
                <a:solidFill>
                  <a:schemeClr val="tx1"/>
                </a:solidFill>
                <a:effectLst/>
                <a:latin typeface="+mn-lt"/>
              </a:rPr>
              <a:t>необходимо разрабатывать методы и инструменты оценивания результатов обучения</a:t>
            </a:r>
            <a:r>
              <a:rPr lang="ru-RU" sz="2400" b="0" i="1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400" b="0" dirty="0">
                <a:solidFill>
                  <a:schemeClr val="tx1"/>
                </a:solidFill>
                <a:latin typeface="+mn-lt"/>
              </a:rPr>
              <a:t>по дисциплине или курсу </a:t>
            </a:r>
            <a:r>
              <a:rPr lang="ru-RU" sz="2400" dirty="0">
                <a:solidFill>
                  <a:schemeClr val="tx1"/>
                </a:solidFill>
                <a:latin typeface="+mn-lt"/>
              </a:rPr>
              <a:t>на каждом уровне квалификации</a:t>
            </a:r>
            <a:r>
              <a:rPr lang="ru-RU" sz="2400" b="0" dirty="0">
                <a:solidFill>
                  <a:schemeClr val="tx1"/>
                </a:solidFill>
                <a:latin typeface="+mn-lt"/>
              </a:rPr>
              <a:t> (6 - </a:t>
            </a:r>
            <a:r>
              <a:rPr lang="ru-RU" sz="2400" b="0" dirty="0" err="1">
                <a:solidFill>
                  <a:schemeClr val="tx1"/>
                </a:solidFill>
                <a:latin typeface="+mn-lt"/>
              </a:rPr>
              <a:t>бакалавриат</a:t>
            </a:r>
            <a:r>
              <a:rPr lang="ru-RU" sz="2400" b="0" dirty="0" smtClean="0">
                <a:solidFill>
                  <a:schemeClr val="tx1"/>
                </a:solidFill>
                <a:latin typeface="+mn-lt"/>
              </a:rPr>
              <a:t>, 7 </a:t>
            </a:r>
            <a:r>
              <a:rPr lang="ru-RU" sz="2400" b="0" dirty="0">
                <a:solidFill>
                  <a:schemeClr val="tx1"/>
                </a:solidFill>
                <a:latin typeface="+mn-lt"/>
              </a:rPr>
              <a:t>- магистратура, 8 - докторантура) и в соответствии с формой контроля.</a:t>
            </a:r>
          </a:p>
        </p:txBody>
      </p:sp>
    </p:spTree>
    <p:extLst>
      <p:ext uri="{BB962C8B-B14F-4D97-AF65-F5344CB8AC3E}">
        <p14:creationId xmlns:p14="http://schemas.microsoft.com/office/powerpoint/2010/main" val="94556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7271778"/>
              </p:ext>
            </p:extLst>
          </p:nvPr>
        </p:nvGraphicFramePr>
        <p:xfrm>
          <a:off x="179512" y="1340767"/>
          <a:ext cx="8712968" cy="4949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2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782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7824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7824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200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квалификации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Текущий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Промежуточный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Итоговый контроль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098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Бакалавриат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 достижения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(уровень </a:t>
                      </a:r>
                      <a:r>
                        <a:rPr lang="ru-RU" sz="1800" dirty="0" err="1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сформированности</a:t>
                      </a:r>
                      <a:r>
                        <a:rPr lang="ru-RU" sz="18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компетенций)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 достижения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(уровень </a:t>
                      </a:r>
                      <a:r>
                        <a:rPr lang="ru-RU" sz="1800" dirty="0" err="1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сформированности</a:t>
                      </a:r>
                      <a:r>
                        <a:rPr lang="ru-RU" sz="180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компетенций)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 достижения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(уровень </a:t>
                      </a:r>
                      <a:r>
                        <a:rPr lang="ru-RU" sz="1800" dirty="0" err="1"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сформированности</a:t>
                      </a:r>
                      <a:r>
                        <a:rPr lang="ru-RU" sz="1800" dirty="0"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компетенций)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098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Магистратура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highlight>
                            <a:srgbClr val="D3D3D3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 достижения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highlight>
                            <a:srgbClr val="D3D3D3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(уровень сформированности компетенций)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highlight>
                            <a:srgbClr val="A9A9A9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 достижения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highlight>
                            <a:srgbClr val="A9A9A9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(уровень </a:t>
                      </a:r>
                      <a:r>
                        <a:rPr lang="ru-RU" sz="1800" dirty="0" err="1">
                          <a:effectLst/>
                          <a:highlight>
                            <a:srgbClr val="A9A9A9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сформированности</a:t>
                      </a:r>
                      <a:r>
                        <a:rPr lang="ru-RU" sz="1800" dirty="0">
                          <a:effectLst/>
                          <a:highlight>
                            <a:srgbClr val="A9A9A9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компетенций)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highlight>
                            <a:srgbClr val="008B8B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 достижения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highlight>
                            <a:srgbClr val="008B8B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(уровень </a:t>
                      </a:r>
                      <a:r>
                        <a:rPr lang="ru-RU" sz="1800" dirty="0" err="1">
                          <a:effectLst/>
                          <a:highlight>
                            <a:srgbClr val="008B8B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сформированности</a:t>
                      </a:r>
                      <a:r>
                        <a:rPr lang="ru-RU" sz="1800" dirty="0">
                          <a:effectLst/>
                          <a:highlight>
                            <a:srgbClr val="008B8B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компетенций)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4098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Докторантура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highlight>
                            <a:srgbClr val="FF00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 достижения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highlight>
                            <a:srgbClr val="FF00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(уровень сформированности компетенций)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highlight>
                            <a:srgbClr val="80008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 достижения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highlight>
                            <a:srgbClr val="80008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(уровень сформированности компетенций)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highlight>
                            <a:srgbClr val="00008B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 достижения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highlight>
                            <a:srgbClr val="00008B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(уровень </a:t>
                      </a:r>
                      <a:r>
                        <a:rPr lang="ru-RU" sz="1800" dirty="0" err="1">
                          <a:effectLst/>
                          <a:highlight>
                            <a:srgbClr val="00008B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сформированности</a:t>
                      </a:r>
                      <a:r>
                        <a:rPr lang="ru-RU" sz="1800" dirty="0">
                          <a:effectLst/>
                          <a:highlight>
                            <a:srgbClr val="00008B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компетенций)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1040120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Матрица соответствия учебных достижений обучающегося уровням  квалификации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и </a:t>
            </a:r>
            <a:r>
              <a:rPr lang="ru-RU" sz="2400" dirty="0"/>
              <a:t>видам  контроля</a:t>
            </a:r>
          </a:p>
        </p:txBody>
      </p:sp>
    </p:spTree>
    <p:extLst>
      <p:ext uri="{BB962C8B-B14F-4D97-AF65-F5344CB8AC3E}">
        <p14:creationId xmlns:p14="http://schemas.microsoft.com/office/powerpoint/2010/main" val="409371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72816"/>
            <a:ext cx="8496944" cy="4234475"/>
          </a:xfrm>
        </p:spPr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ru-RU" b="1" dirty="0"/>
              <a:t>Алгоритм оценивания результатов обучения  на каждом  уровне квалификации состоит из следующих этапов:</a:t>
            </a:r>
          </a:p>
          <a:p>
            <a:r>
              <a:rPr lang="ru-RU" dirty="0"/>
              <a:t>- определение результатов обучения(РО); </a:t>
            </a:r>
          </a:p>
          <a:p>
            <a:r>
              <a:rPr lang="ru-RU" dirty="0"/>
              <a:t>- определение индикаторов к результатам обучения (ИД);</a:t>
            </a:r>
          </a:p>
          <a:p>
            <a:r>
              <a:rPr lang="ru-RU" dirty="0"/>
              <a:t>- определение  критериев оценивания  индикаторов ;</a:t>
            </a:r>
          </a:p>
          <a:p>
            <a:r>
              <a:rPr lang="ru-RU" dirty="0"/>
              <a:t>- выбор  методов оценивания, основанных на данных критериях;  </a:t>
            </a:r>
          </a:p>
          <a:p>
            <a:r>
              <a:rPr lang="ru-RU" dirty="0"/>
              <a:t>- применение  соответствующих  избранному методу инструментов  оценивания.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301006"/>
          </a:xfrm>
        </p:spPr>
        <p:txBody>
          <a:bodyPr>
            <a:noAutofit/>
          </a:bodyPr>
          <a:lstStyle/>
          <a:p>
            <a:pPr algn="ctr"/>
            <a:r>
              <a:rPr lang="ru-RU" sz="2200" dirty="0">
                <a:solidFill>
                  <a:srgbClr val="7030A0"/>
                </a:solidFill>
                <a:latin typeface="+mn-lt"/>
              </a:rPr>
              <a:t>Как определить методы и инструменты измерения </a:t>
            </a:r>
            <a:r>
              <a:rPr lang="ru-RU" sz="22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ru-RU" sz="2200" dirty="0" smtClean="0">
                <a:solidFill>
                  <a:srgbClr val="7030A0"/>
                </a:solidFill>
                <a:latin typeface="+mn-lt"/>
              </a:rPr>
            </a:br>
            <a:r>
              <a:rPr lang="ru-RU" sz="2200" dirty="0" smtClean="0">
                <a:solidFill>
                  <a:srgbClr val="7030A0"/>
                </a:solidFill>
                <a:latin typeface="+mn-lt"/>
              </a:rPr>
              <a:t>учебных </a:t>
            </a:r>
            <a:r>
              <a:rPr lang="ru-RU" sz="2200" dirty="0">
                <a:solidFill>
                  <a:srgbClr val="7030A0"/>
                </a:solidFill>
                <a:latin typeface="+mn-lt"/>
              </a:rPr>
              <a:t>достижений обучающихся в зависимости от уровня квалификации и с учетом вида контроля (текущий, промежуточный, итоговый)?</a:t>
            </a:r>
          </a:p>
        </p:txBody>
      </p:sp>
    </p:spTree>
    <p:extLst>
      <p:ext uri="{BB962C8B-B14F-4D97-AF65-F5344CB8AC3E}">
        <p14:creationId xmlns:p14="http://schemas.microsoft.com/office/powerpoint/2010/main" val="259938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1640" y="1202864"/>
            <a:ext cx="6274782" cy="4002878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/>
              <a:t>Алгоритм выбора методов и инструментов для оценивания учебных достижений обучающегося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06388" y="5205742"/>
            <a:ext cx="82140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Выбор методов и инструментов для оценивания учебных достижений обучающегося зависит, прежде всего, от критериев оценивания компетенций, обозначенных в индикаторах результатов обучения. На выбор влияют также уровень квалификации обучающихся и форма контроля. </a:t>
            </a:r>
          </a:p>
        </p:txBody>
      </p:sp>
    </p:spTree>
    <p:extLst>
      <p:ext uri="{BB962C8B-B14F-4D97-AF65-F5344CB8AC3E}">
        <p14:creationId xmlns:p14="http://schemas.microsoft.com/office/powerpoint/2010/main" val="271732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2699792" y="3140968"/>
            <a:ext cx="6336704" cy="286632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Важную роль в достижении этой цели играет повышение качества обучения в условиях реализации </a:t>
            </a:r>
            <a:r>
              <a:rPr lang="ru-RU" b="1" dirty="0" err="1" smtClean="0">
                <a:solidFill>
                  <a:srgbClr val="0070C0"/>
                </a:solidFill>
              </a:rPr>
              <a:t>компетентностно</a:t>
            </a:r>
            <a:r>
              <a:rPr lang="ru-RU" b="1" dirty="0" smtClean="0">
                <a:solidFill>
                  <a:srgbClr val="0070C0"/>
                </a:solidFill>
              </a:rPr>
              <a:t>-ориентированного </a:t>
            </a:r>
            <a:r>
              <a:rPr lang="ru-RU" b="1" dirty="0">
                <a:solidFill>
                  <a:srgbClr val="0070C0"/>
                </a:solidFill>
              </a:rPr>
              <a:t>и </a:t>
            </a:r>
            <a:r>
              <a:rPr lang="ru-RU" b="1" dirty="0" err="1">
                <a:solidFill>
                  <a:srgbClr val="0070C0"/>
                </a:solidFill>
              </a:rPr>
              <a:t>студентоцентрированного</a:t>
            </a:r>
            <a:r>
              <a:rPr lang="ru-RU" b="1" dirty="0">
                <a:solidFill>
                  <a:srgbClr val="0070C0"/>
                </a:solidFill>
              </a:rPr>
              <a:t> обучения. 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6330"/>
          </a:xfrm>
        </p:spPr>
        <p:txBody>
          <a:bodyPr>
            <a:noAutofit/>
          </a:bodyPr>
          <a:lstStyle/>
          <a:p>
            <a:r>
              <a:rPr lang="ru-RU" sz="2400" dirty="0"/>
              <a:t>Цель университета в современных условиях – обеспечить подготовку конкурентоспособных специалистов, </a:t>
            </a:r>
            <a:r>
              <a:rPr lang="ru-RU" sz="2400" dirty="0" smtClean="0"/>
              <a:t>владеющих </a:t>
            </a:r>
            <a:r>
              <a:rPr lang="ru-RU" sz="2400" dirty="0"/>
              <a:t>достаточными знаниями, способных генерировать </a:t>
            </a:r>
            <a:r>
              <a:rPr lang="ru-RU" sz="2400" dirty="0" smtClean="0"/>
              <a:t>новые знания; </a:t>
            </a:r>
            <a:r>
              <a:rPr lang="ru-RU" sz="2400" dirty="0"/>
              <a:t>обладающих компетенциями, соответствующими требованиям современного рынка труда.</a:t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2883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6086750"/>
              </p:ext>
            </p:extLst>
          </p:nvPr>
        </p:nvGraphicFramePr>
        <p:xfrm>
          <a:off x="179511" y="1481138"/>
          <a:ext cx="8784976" cy="446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79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990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990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990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014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квалификации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Текущий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Промежуточный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Итоговый контроль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888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Бакалавриат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 оценивания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компетенций ИД;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 и инструменты измерения учебных достижений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 оценивания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компетенций ИД;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 и инструменты измерения учебных достижений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 оценивания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компетенций ИД;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 и инструменты измерения учебных достижений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888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Магистратура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highlight>
                            <a:srgbClr val="D3D3D3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 оценивания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highlight>
                            <a:srgbClr val="D3D3D3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компетенций ИД;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highlight>
                            <a:srgbClr val="D3D3D3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 и инструменты измерения учебных достижений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highlight>
                            <a:srgbClr val="A9A9A9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 оценивания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highlight>
                            <a:srgbClr val="A9A9A9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компетенций ИД;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highlight>
                            <a:srgbClr val="A9A9A9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 и инструменты измерения учебных достижений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highlight>
                            <a:srgbClr val="008B8B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 оценивания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highlight>
                            <a:srgbClr val="008B8B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компетенций ИД;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highlight>
                            <a:srgbClr val="008B8B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 и инструменты измерения учебных достижений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888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Докторантура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highlight>
                            <a:srgbClr val="FF00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 оценивания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highlight>
                            <a:srgbClr val="FF00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компетенций ИД;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highlight>
                            <a:srgbClr val="FF00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 и инструменты измерения учебных достижений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highlight>
                            <a:srgbClr val="80008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 оценивания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highlight>
                            <a:srgbClr val="80008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компетенций ИД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highlight>
                            <a:srgbClr val="80008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 и инструменты измерения учебных достижений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highlight>
                            <a:srgbClr val="0000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 оценивания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highlight>
                            <a:srgbClr val="0000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компетенций ИД;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highlight>
                            <a:srgbClr val="0000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 и инструменты измерения учебных достижений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Матрица </a:t>
            </a:r>
            <a:r>
              <a:rPr lang="ru-RU" sz="2700" dirty="0"/>
              <a:t>соответствия методов и инструментов измерения учебных достижений обучающихся уровням квалификации и видам контроля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344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2060848"/>
            <a:ext cx="8579296" cy="3946443"/>
          </a:xfrm>
        </p:spPr>
        <p:txBody>
          <a:bodyPr>
            <a:normAutofit fontScale="92500"/>
          </a:bodyPr>
          <a:lstStyle/>
          <a:p>
            <a:pPr algn="just"/>
            <a:r>
              <a:rPr lang="ru-RU" b="1" i="1" dirty="0" smtClean="0">
                <a:solidFill>
                  <a:srgbClr val="FF0000"/>
                </a:solidFill>
              </a:rPr>
              <a:t>Предлагаем для </a:t>
            </a:r>
            <a:r>
              <a:rPr lang="ru-RU" b="1" i="1" dirty="0">
                <a:solidFill>
                  <a:srgbClr val="FF0000"/>
                </a:solidFill>
              </a:rPr>
              <a:t>повышения качества обучения </a:t>
            </a:r>
            <a:r>
              <a:rPr lang="ru-RU" b="1" dirty="0" smtClean="0"/>
              <a:t>создать </a:t>
            </a:r>
            <a:r>
              <a:rPr lang="ru-RU" b="1" dirty="0"/>
              <a:t>на кафедрах банк методов и инструментов оценивания учебных достижений обучающихся для проведения текущего, промежуточного и итогового контроля учебных достижений обучающихся, разработанных в соответствии с матрицами соответствия оценочных средств уровням квалификации и видам контроля каждым преподавателем по своим курсам с включением в авторский коллектив кафедры для получения авторских свидетельств.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400" dirty="0"/>
              <a:t>Разработка данных матриц позволит выбрать для конкретного уровня квалификации и вида контроля соответствующие по методическому потенциалу методы и инструменты оценивания учебных достижений обучающихся.</a:t>
            </a:r>
          </a:p>
        </p:txBody>
      </p:sp>
    </p:spTree>
    <p:extLst>
      <p:ext uri="{BB962C8B-B14F-4D97-AF65-F5344CB8AC3E}">
        <p14:creationId xmlns:p14="http://schemas.microsoft.com/office/powerpoint/2010/main" val="265373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3284984"/>
            <a:ext cx="8712968" cy="2722307"/>
          </a:xfrm>
        </p:spPr>
        <p:txBody>
          <a:bodyPr>
            <a:normAutofit fontScale="85000" lnSpcReduction="10000"/>
          </a:bodyPr>
          <a:lstStyle/>
          <a:p>
            <a:pPr marL="109728" indent="0" algn="just">
              <a:buNone/>
            </a:pPr>
            <a:r>
              <a:rPr lang="ru-RU" b="1" i="1" dirty="0">
                <a:solidFill>
                  <a:srgbClr val="FF0000"/>
                </a:solidFill>
              </a:rPr>
              <a:t>Банк методов и инструментов оценивания учебных достижений обучающихся кафедры состоит из двух частей: </a:t>
            </a:r>
          </a:p>
          <a:p>
            <a:pPr algn="just"/>
            <a:r>
              <a:rPr lang="ru-RU" b="1" dirty="0"/>
              <a:t>1.	Матрица соответствия учебных достижений обучающегося уровням квалификации и видам контроля.</a:t>
            </a:r>
          </a:p>
          <a:p>
            <a:pPr algn="just"/>
            <a:r>
              <a:rPr lang="ru-RU" b="1" dirty="0"/>
              <a:t>2.	Матрица соответствия критериев оценивания учебных достижений, методов и инструментов измерения учебных достижений обучающихся уровням квалификации и видам контроля.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2794322"/>
          </a:xfrm>
        </p:spPr>
        <p:txBody>
          <a:bodyPr>
            <a:noAutofit/>
          </a:bodyPr>
          <a:lstStyle/>
          <a:p>
            <a:pPr algn="just"/>
            <a:r>
              <a:rPr lang="ru-RU" sz="2200" i="1" dirty="0">
                <a:solidFill>
                  <a:srgbClr val="FF0000"/>
                </a:solidFill>
              </a:rPr>
              <a:t>Банк методов и инструментов оценивания учебных достижений обучающихся кафедры </a:t>
            </a:r>
            <a:r>
              <a:rPr lang="ru-RU" sz="2200" dirty="0"/>
              <a:t>– комплект методических материалов, нормирующих процедуры оценивания результатов обучения, т.е. установления соответствия учебных достижений ожидаемым в ОП результатам обучения и требованиям образовательных программ, рабочих программ модулей (дисциплин). </a:t>
            </a:r>
          </a:p>
        </p:txBody>
      </p:sp>
    </p:spTree>
    <p:extLst>
      <p:ext uri="{BB962C8B-B14F-4D97-AF65-F5344CB8AC3E}">
        <p14:creationId xmlns:p14="http://schemas.microsoft.com/office/powerpoint/2010/main" val="249823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2348880"/>
            <a:ext cx="8856984" cy="3658411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1" i="1" dirty="0">
                <a:solidFill>
                  <a:srgbClr val="FF0000"/>
                </a:solidFill>
              </a:rPr>
              <a:t>Банк методов и инструментов оценивания учебных достижений</a:t>
            </a:r>
            <a:r>
              <a:rPr lang="ru-RU" b="1" dirty="0"/>
              <a:t> обучающихся текущего контроля и промежуточной аттестации разрабатываются по каждой дисциплине, закрепленной за кафедрой, и входят в УМК дисциплины.</a:t>
            </a:r>
          </a:p>
          <a:p>
            <a:pPr algn="just"/>
            <a:r>
              <a:rPr lang="ru-RU" b="1" dirty="0" smtClean="0"/>
              <a:t>База </a:t>
            </a:r>
            <a:r>
              <a:rPr lang="ru-RU" b="1" dirty="0"/>
              <a:t>учебных заданий должна формироваться и структурироваться на основе матриц для определенного этапа контроля и оценочных процедур. </a:t>
            </a:r>
            <a:endParaRPr lang="ru-RU" b="1" dirty="0" smtClean="0"/>
          </a:p>
          <a:p>
            <a:pPr algn="just"/>
            <a:r>
              <a:rPr lang="ru-RU" b="1" dirty="0" smtClean="0"/>
              <a:t>В </a:t>
            </a:r>
            <a:r>
              <a:rPr lang="ru-RU" b="1" dirty="0"/>
              <a:t>базу заданий включаются как стандартизированные оценочные средства (анкеты, опросники, тесты), типовые задания (задачи, ситуационные задания и др.), так и творческие задания (кейс-задания, портфолио, описание проблемных ситуаций, сценариев деловых игр, исследовательские, конструкторские и др. задания) с обязательными критериями оценок</a:t>
            </a:r>
            <a:r>
              <a:rPr lang="ru-RU" b="1" dirty="0" smtClean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642194"/>
          </a:xfrm>
        </p:spPr>
        <p:txBody>
          <a:bodyPr>
            <a:normAutofit/>
          </a:bodyPr>
          <a:lstStyle/>
          <a:p>
            <a:pPr algn="just"/>
            <a:r>
              <a:rPr lang="ru-RU" sz="2000" i="1" dirty="0">
                <a:solidFill>
                  <a:srgbClr val="FF0000"/>
                </a:solidFill>
              </a:rPr>
              <a:t>Банк методов и инструментов оценивания учебных достижений обучающихся кафедры</a:t>
            </a:r>
            <a:r>
              <a:rPr lang="ru-RU" sz="2000" dirty="0"/>
              <a:t> является показателем качества обучения на кафедре. Он позволяет поднять уровень компетентности, производительности, адаптивности, дидактичности труда преподавателей в процессе обучения.</a:t>
            </a:r>
          </a:p>
        </p:txBody>
      </p:sp>
    </p:spTree>
    <p:extLst>
      <p:ext uri="{BB962C8B-B14F-4D97-AF65-F5344CB8AC3E}">
        <p14:creationId xmlns:p14="http://schemas.microsoft.com/office/powerpoint/2010/main" val="285448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6930704"/>
              </p:ext>
            </p:extLst>
          </p:nvPr>
        </p:nvGraphicFramePr>
        <p:xfrm>
          <a:off x="30286" y="908720"/>
          <a:ext cx="9113714" cy="54726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9405"/>
                <a:gridCol w="675806"/>
                <a:gridCol w="1557022"/>
                <a:gridCol w="956928"/>
                <a:gridCol w="717694"/>
                <a:gridCol w="682907"/>
                <a:gridCol w="664195"/>
                <a:gridCol w="1022774"/>
                <a:gridCol w="679951"/>
                <a:gridCol w="664195"/>
                <a:gridCol w="842837"/>
              </a:tblGrid>
              <a:tr h="72307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РО по ОП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Дисциплина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Цель дисциплины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 паспорту ОП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 </a:t>
                      </a:r>
                      <a:r>
                        <a:rPr lang="ru-RU" sz="1600" dirty="0" smtClean="0">
                          <a:effectLst/>
                        </a:rPr>
                        <a:t>пас-порту </a:t>
                      </a:r>
                      <a:r>
                        <a:rPr lang="ru-RU" sz="1600" dirty="0">
                          <a:effectLst/>
                        </a:rPr>
                        <a:t>ОП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ИД РО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текущего / рубежного контроля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Итогового </a:t>
                      </a:r>
                      <a:r>
                        <a:rPr lang="ru-RU" sz="1600" dirty="0">
                          <a:effectLst/>
                        </a:rPr>
                        <a:t>контроля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115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Методы</a:t>
                      </a: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оценивания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Инструменты</a:t>
                      </a: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оценивания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Критерии </a:t>
                      </a:r>
                      <a:r>
                        <a:rPr lang="ru-RU" sz="1600" dirty="0" smtClean="0">
                          <a:effectLst/>
                        </a:rPr>
                        <a:t>оценивания (качественные и количественные)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Методы</a:t>
                      </a: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оценивания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Инструменты</a:t>
                      </a: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оценивания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Критерии </a:t>
                      </a:r>
                      <a:r>
                        <a:rPr lang="ru-RU" sz="1600" dirty="0" smtClean="0">
                          <a:effectLst/>
                        </a:rPr>
                        <a:t>оценивания </a:t>
                      </a: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(качественные и количественные)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</a:tr>
              <a:tr h="14780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РО1: …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РО3: …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РО6: …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РО7: …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Р12: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РО1: …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РО2: …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РО3: …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РО4: …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РО5: …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799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799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</a:rPr>
              <a:t>Матрица оценивания по дисциплинам ОП</a:t>
            </a:r>
          </a:p>
        </p:txBody>
      </p:sp>
    </p:spTree>
    <p:extLst>
      <p:ext uri="{BB962C8B-B14F-4D97-AF65-F5344CB8AC3E}">
        <p14:creationId xmlns:p14="http://schemas.microsoft.com/office/powerpoint/2010/main" val="205815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116013" y="1125538"/>
            <a:ext cx="7688262" cy="4970462"/>
          </a:xfrm>
          <a:noFill/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ru-RU" altLang="ru-RU" sz="3600" dirty="0" smtClean="0"/>
              <a:t> </a:t>
            </a:r>
          </a:p>
        </p:txBody>
      </p:sp>
      <p:pic>
        <p:nvPicPr>
          <p:cNvPr id="67587" name="Picture 22" descr="j023795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4724400"/>
            <a:ext cx="2863850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>
            <a:extLst/>
          </p:cNvPr>
          <p:cNvSpPr/>
          <p:nvPr/>
        </p:nvSpPr>
        <p:spPr>
          <a:xfrm>
            <a:off x="1475656" y="1268760"/>
            <a:ext cx="7488832" cy="3139321"/>
          </a:xfrm>
          <a:prstGeom prst="rect">
            <a:avLst/>
          </a:prstGeom>
          <a:ln>
            <a:solidFill>
              <a:schemeClr val="accent1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>
            <a:prstTxWarp prst="textWave2">
              <a:avLst/>
            </a:prstTxWarp>
            <a:spAutoFit/>
          </a:bodyPr>
          <a:lstStyle/>
          <a:p>
            <a:pPr algn="ctr">
              <a:defRPr/>
            </a:pPr>
            <a:r>
              <a:rPr lang="ru-RU" sz="66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00B0F0"/>
                </a:solidFill>
                <a:latin typeface="ArtScript" panose="020B7200000000000000" pitchFamily="34" charset="0"/>
              </a:rPr>
              <a:t>Спасибо</a:t>
            </a:r>
          </a:p>
          <a:p>
            <a:pPr algn="ctr">
              <a:defRPr/>
            </a:pPr>
            <a:r>
              <a:rPr lang="ru-RU" sz="66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00B0F0"/>
                </a:solidFill>
                <a:latin typeface="ArtScript" panose="020B7200000000000000" pitchFamily="34" charset="0"/>
              </a:rPr>
              <a:t> </a:t>
            </a:r>
          </a:p>
          <a:p>
            <a:pPr algn="ctr">
              <a:defRPr/>
            </a:pPr>
            <a:r>
              <a:rPr lang="ru-RU" sz="66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00B0F0"/>
                </a:solidFill>
                <a:latin typeface="ArtScript" panose="020B7200000000000000" pitchFamily="34" charset="0"/>
              </a:rPr>
              <a:t>за 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51303363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" dur="2000" fill="hold"/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768524"/>
            <a:ext cx="8229600" cy="3951189"/>
          </a:xfrm>
        </p:spPr>
      </p:pic>
    </p:spTree>
    <p:extLst>
      <p:ext uri="{BB962C8B-B14F-4D97-AF65-F5344CB8AC3E}">
        <p14:creationId xmlns:p14="http://schemas.microsoft.com/office/powerpoint/2010/main" val="3037811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2062230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solidFill>
                  <a:srgbClr val="0070C0"/>
                </a:solidFill>
              </a:rPr>
              <a:t>Для обеспечения качества </a:t>
            </a:r>
            <a:r>
              <a:rPr lang="ru-RU" sz="2800" dirty="0" err="1">
                <a:solidFill>
                  <a:srgbClr val="0070C0"/>
                </a:solidFill>
              </a:rPr>
              <a:t>компетентностно</a:t>
            </a:r>
            <a:r>
              <a:rPr lang="ru-RU" sz="2800" dirty="0">
                <a:solidFill>
                  <a:srgbClr val="0070C0"/>
                </a:solidFill>
              </a:rPr>
              <a:t>-ориентированного обучения </a:t>
            </a:r>
            <a:r>
              <a:rPr lang="ru-RU" sz="2800" dirty="0">
                <a:solidFill>
                  <a:srgbClr val="FF0000"/>
                </a:solidFill>
              </a:rPr>
              <a:t>представляется </a:t>
            </a:r>
            <a:r>
              <a:rPr lang="ru-RU" sz="2800" dirty="0" smtClean="0">
                <a:solidFill>
                  <a:srgbClr val="FF0000"/>
                </a:solidFill>
              </a:rPr>
              <a:t>важным: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17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6554700"/>
              </p:ext>
            </p:extLst>
          </p:nvPr>
        </p:nvGraphicFramePr>
        <p:xfrm>
          <a:off x="457200" y="1481138"/>
          <a:ext cx="8579296" cy="5260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143000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Концепция оценивания результатов </a:t>
            </a:r>
            <a:r>
              <a:rPr lang="ru-RU" sz="2400" dirty="0" smtClean="0">
                <a:solidFill>
                  <a:srgbClr val="FF0000"/>
                </a:solidFill>
              </a:rPr>
              <a:t>обучения по ОП должна </a:t>
            </a:r>
            <a:r>
              <a:rPr lang="ru-RU" sz="2400" dirty="0">
                <a:solidFill>
                  <a:srgbClr val="FF0000"/>
                </a:solidFill>
              </a:rPr>
              <a:t>основываться на следующих положениях:</a:t>
            </a:r>
          </a:p>
        </p:txBody>
      </p:sp>
    </p:spTree>
    <p:extLst>
      <p:ext uri="{BB962C8B-B14F-4D97-AF65-F5344CB8AC3E}">
        <p14:creationId xmlns:p14="http://schemas.microsoft.com/office/powerpoint/2010/main" val="384823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417638"/>
            <a:ext cx="8640960" cy="458965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b="1" dirty="0"/>
              <a:t>Сущность процесса оценки учебных достижений обучающегося заключается в том, что оценка учебных достижений обучающегося не является конечным этапом учебного процесса, процесс оценки запускается с самого начала учебного процесса, </a:t>
            </a:r>
            <a:r>
              <a:rPr lang="ru-RU" b="1" dirty="0" smtClean="0"/>
              <a:t>ведь оценивание есть инструмент мотивации обучающегося преподавателем. </a:t>
            </a:r>
            <a:endParaRPr lang="ru-RU" b="1" dirty="0"/>
          </a:p>
          <a:p>
            <a:pPr algn="just"/>
            <a:r>
              <a:rPr lang="ru-RU" b="1" dirty="0"/>
              <a:t>Недопонимание этой сущности оценки на практике приводит к разрыву процесса обучения и процесса </a:t>
            </a:r>
            <a:r>
              <a:rPr lang="ru-RU" b="1" dirty="0" smtClean="0"/>
              <a:t>оценивания </a:t>
            </a:r>
            <a:r>
              <a:rPr lang="ru-RU" b="1" dirty="0"/>
              <a:t>в деятельности преподавателя, к тому, что учебные достижения </a:t>
            </a:r>
            <a:r>
              <a:rPr lang="ru-RU" b="1" dirty="0" smtClean="0"/>
              <a:t>часто не  </a:t>
            </a:r>
            <a:r>
              <a:rPr lang="ru-RU" b="1" dirty="0"/>
              <a:t>соотносятся с результатами </a:t>
            </a:r>
            <a:r>
              <a:rPr lang="ru-RU" b="1" dirty="0" smtClean="0"/>
              <a:t>обучения, определенными в образовательной программе и </a:t>
            </a:r>
            <a:r>
              <a:rPr lang="ru-RU" b="1" dirty="0" err="1" smtClean="0"/>
              <a:t>силлабусе</a:t>
            </a:r>
            <a:r>
              <a:rPr lang="ru-RU" b="1" dirty="0" smtClean="0"/>
              <a:t> дисциплины,   </a:t>
            </a:r>
            <a:r>
              <a:rPr lang="ru-RU" b="1" dirty="0"/>
              <a:t>и </a:t>
            </a:r>
            <a:r>
              <a:rPr lang="ru-RU" b="1" dirty="0" smtClean="0"/>
              <a:t>сам процесс </a:t>
            </a:r>
            <a:r>
              <a:rPr lang="ru-RU" b="1" dirty="0"/>
              <a:t>оценивания слабо связан с уровнем квалификации и с целями разных форм контроля, что с необходимостью приводит к низкой эффективности оценки и к снижению качества обучения. </a:t>
            </a:r>
          </a:p>
          <a:p>
            <a:pPr algn="just"/>
            <a:r>
              <a:rPr lang="ru-RU" sz="2900" b="1" dirty="0" smtClean="0">
                <a:solidFill>
                  <a:srgbClr val="FF0000"/>
                </a:solidFill>
              </a:rPr>
              <a:t>Поэтому</a:t>
            </a:r>
            <a:r>
              <a:rPr lang="ru-RU" sz="2900" b="1" dirty="0">
                <a:solidFill>
                  <a:srgbClr val="FF0000"/>
                </a:solidFill>
              </a:rPr>
              <a:t>, для повышения качества обучения в практической деятельности преподавателей университетов необходимо изменить </a:t>
            </a:r>
            <a:r>
              <a:rPr lang="ru-RU" sz="2900" b="1" dirty="0" smtClean="0">
                <a:solidFill>
                  <a:srgbClr val="FF0000"/>
                </a:solidFill>
              </a:rPr>
              <a:t>концептуальное доминирующее </a:t>
            </a:r>
            <a:r>
              <a:rPr lang="ru-RU" sz="2900" b="1" dirty="0">
                <a:solidFill>
                  <a:srgbClr val="FF0000"/>
                </a:solidFill>
              </a:rPr>
              <a:t>сегодня представление об оценке как о финальной части учебного процесса и сформировать понимание учебного процесса как «свернутой» оценки. Обучение и оценивание – </a:t>
            </a:r>
            <a:r>
              <a:rPr lang="ru-RU" sz="2900" b="1" dirty="0" smtClean="0">
                <a:solidFill>
                  <a:srgbClr val="FF0000"/>
                </a:solidFill>
              </a:rPr>
              <a:t>две стороны целостного процесса формирования и развития компетенций обучающегося</a:t>
            </a:r>
            <a:endParaRPr lang="ru-RU" sz="2900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rgbClr val="0070C0"/>
                </a:solidFill>
              </a:rPr>
              <a:t>1</a:t>
            </a:r>
            <a:r>
              <a:rPr lang="ru-RU" sz="2400" dirty="0">
                <a:solidFill>
                  <a:srgbClr val="7030A0"/>
                </a:solidFill>
                <a:latin typeface="+mn-lt"/>
              </a:rPr>
              <a:t>) Качество обучения «визуализируется» и «персонифицируется» в процессе оценки учебных достижений </a:t>
            </a:r>
            <a:r>
              <a:rPr lang="ru-RU" sz="2400" dirty="0" smtClean="0">
                <a:solidFill>
                  <a:srgbClr val="7030A0"/>
                </a:solidFill>
                <a:latin typeface="+mn-lt"/>
              </a:rPr>
              <a:t>обучающегося</a:t>
            </a:r>
            <a:endParaRPr lang="ru-RU" sz="2400" dirty="0">
              <a:solidFill>
                <a:srgbClr val="7030A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2708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44824"/>
            <a:ext cx="8640960" cy="4162467"/>
          </a:xfrm>
        </p:spPr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ru-RU" b="1" dirty="0" smtClean="0">
                <a:solidFill>
                  <a:schemeClr val="accent2"/>
                </a:solidFill>
              </a:rPr>
              <a:t>   Понятие </a:t>
            </a:r>
            <a:r>
              <a:rPr lang="ru-RU" b="1" dirty="0">
                <a:solidFill>
                  <a:schemeClr val="accent2"/>
                </a:solidFill>
              </a:rPr>
              <a:t>«учебные достижения обучающегося</a:t>
            </a:r>
            <a:r>
              <a:rPr lang="ru-RU" b="1" dirty="0" smtClean="0">
                <a:solidFill>
                  <a:schemeClr val="accent2"/>
                </a:solidFill>
              </a:rPr>
              <a:t>»:</a:t>
            </a:r>
          </a:p>
          <a:p>
            <a:pPr algn="just"/>
            <a:r>
              <a:rPr lang="ru-RU" b="1" dirty="0" smtClean="0"/>
              <a:t>отражает </a:t>
            </a:r>
            <a:r>
              <a:rPr lang="ru-RU" b="1" dirty="0"/>
              <a:t>достижение результатов обучения на разных этапах процесса обучения и уровнях </a:t>
            </a:r>
            <a:r>
              <a:rPr lang="ru-RU" b="1" dirty="0" smtClean="0"/>
              <a:t>квалификации;</a:t>
            </a:r>
          </a:p>
          <a:p>
            <a:pPr algn="just"/>
            <a:r>
              <a:rPr lang="ru-RU" b="1" dirty="0" smtClean="0"/>
              <a:t> </a:t>
            </a:r>
            <a:r>
              <a:rPr lang="ru-RU" b="1" dirty="0"/>
              <a:t>на разных этапах процесса </a:t>
            </a:r>
            <a:r>
              <a:rPr lang="ru-RU" b="1" dirty="0" smtClean="0"/>
              <a:t>обучения</a:t>
            </a:r>
            <a:r>
              <a:rPr lang="ru-RU" b="1" dirty="0"/>
              <a:t> </a:t>
            </a:r>
            <a:r>
              <a:rPr lang="ru-RU" b="1" dirty="0" smtClean="0"/>
              <a:t>результаты </a:t>
            </a:r>
            <a:r>
              <a:rPr lang="ru-RU" b="1" dirty="0"/>
              <a:t>обучения различаются в зависимости как от вида контроля (текущий, промежуточный, итоговый), так и в зависимости от уровня сформированности </a:t>
            </a:r>
            <a:r>
              <a:rPr lang="ru-RU" b="1" dirty="0" smtClean="0"/>
              <a:t>компетенций;</a:t>
            </a:r>
          </a:p>
          <a:p>
            <a:pPr algn="just"/>
            <a:r>
              <a:rPr lang="ru-RU" b="1" dirty="0" smtClean="0"/>
              <a:t>на разных уровнях квалификации РО имеют разное содержание, определяемое компетенциями. 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424936" cy="940966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rgbClr val="7030A0"/>
                </a:solidFill>
                <a:latin typeface="+mn-lt"/>
              </a:rPr>
              <a:t>2)  Для обеспечения качества обучения система оценивания </a:t>
            </a:r>
            <a:r>
              <a:rPr lang="ru-RU" sz="2400" dirty="0" smtClean="0">
                <a:solidFill>
                  <a:srgbClr val="7030A0"/>
                </a:solidFill>
                <a:latin typeface="+mn-lt"/>
              </a:rPr>
              <a:t>РО </a:t>
            </a:r>
            <a:r>
              <a:rPr lang="ru-RU" sz="2400" dirty="0">
                <a:solidFill>
                  <a:srgbClr val="7030A0"/>
                </a:solidFill>
                <a:latin typeface="+mn-lt"/>
              </a:rPr>
              <a:t>по </a:t>
            </a:r>
            <a:r>
              <a:rPr lang="ru-RU" sz="2400" dirty="0" smtClean="0">
                <a:solidFill>
                  <a:srgbClr val="7030A0"/>
                </a:solidFill>
                <a:latin typeface="+mn-lt"/>
              </a:rPr>
              <a:t>ОП, в </a:t>
            </a:r>
            <a:r>
              <a:rPr lang="ru-RU" sz="2400" dirty="0">
                <a:solidFill>
                  <a:srgbClr val="7030A0"/>
                </a:solidFill>
                <a:latin typeface="+mn-lt"/>
              </a:rPr>
              <a:t>условиях компетентностного </a:t>
            </a:r>
            <a:r>
              <a:rPr lang="ru-RU" sz="2400" dirty="0" smtClean="0">
                <a:solidFill>
                  <a:srgbClr val="7030A0"/>
                </a:solidFill>
                <a:latin typeface="+mn-lt"/>
              </a:rPr>
              <a:t>обучения, </a:t>
            </a:r>
            <a:r>
              <a:rPr lang="ru-RU" sz="2400" dirty="0">
                <a:solidFill>
                  <a:srgbClr val="7030A0"/>
                </a:solidFill>
                <a:latin typeface="+mn-lt"/>
              </a:rPr>
              <a:t>должна быть дифференцирована    с учетом уровня </a:t>
            </a:r>
            <a:r>
              <a:rPr lang="ru-RU" sz="2400" dirty="0" smtClean="0">
                <a:solidFill>
                  <a:srgbClr val="7030A0"/>
                </a:solidFill>
                <a:latin typeface="+mn-lt"/>
              </a:rPr>
              <a:t>квалификации и формы контроля</a:t>
            </a:r>
            <a:endParaRPr lang="ru-RU" sz="2400" dirty="0">
              <a:solidFill>
                <a:srgbClr val="7030A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1622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628801"/>
            <a:ext cx="8507288" cy="2520279"/>
          </a:xfrm>
        </p:spPr>
        <p:txBody>
          <a:bodyPr>
            <a:normAutofit/>
          </a:bodyPr>
          <a:lstStyle/>
          <a:p>
            <a:pPr algn="just"/>
            <a:r>
              <a:rPr lang="ru-RU" sz="2800" dirty="0"/>
              <a:t> </a:t>
            </a:r>
            <a:r>
              <a:rPr lang="ru-RU" sz="2400" b="1" dirty="0"/>
              <a:t>Для повышения качества обучения в практической деятельности преподавателей университетов необходимо сформировать у преподавателей компетенции и навыки, необходимые для гибкого оценивания обучающихся, позволяющего применять инструменты оценивания как инструменты мотивации их индивидуального развития</a:t>
            </a:r>
            <a:r>
              <a:rPr lang="ru-RU" sz="2400" b="1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507288" cy="908720"/>
          </a:xfrm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400" dirty="0" smtClean="0">
                <a:solidFill>
                  <a:srgbClr val="7030A0"/>
                </a:solidFill>
                <a:latin typeface="+mn-lt"/>
              </a:rPr>
              <a:t>3</a:t>
            </a:r>
            <a:r>
              <a:rPr lang="ru-RU" sz="2400" dirty="0">
                <a:solidFill>
                  <a:srgbClr val="7030A0"/>
                </a:solidFill>
                <a:latin typeface="+mn-lt"/>
              </a:rPr>
              <a:t>) Для обеспечения качества обучения важно понимать, что оценивание есть инструмент мотивации индивидуального развития </a:t>
            </a:r>
            <a:r>
              <a:rPr lang="ru-RU" sz="2400" dirty="0" smtClean="0">
                <a:solidFill>
                  <a:srgbClr val="7030A0"/>
                </a:solidFill>
                <a:latin typeface="+mn-lt"/>
              </a:rPr>
              <a:t>обучающихся</a:t>
            </a:r>
            <a:endParaRPr lang="ru-RU" sz="2400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149080"/>
            <a:ext cx="878497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dirty="0">
                <a:solidFill>
                  <a:srgbClr val="FF0000"/>
                </a:solidFill>
              </a:rPr>
              <a:t>Для успешной реализации данной концепции на практике, необходимо разработать </a:t>
            </a:r>
            <a:endParaRPr lang="ru-RU" sz="26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2600" b="1" dirty="0" smtClean="0">
                <a:solidFill>
                  <a:srgbClr val="FF0000"/>
                </a:solidFill>
              </a:rPr>
              <a:t>«</a:t>
            </a:r>
            <a:r>
              <a:rPr lang="ru-RU" sz="2600" b="1" dirty="0">
                <a:solidFill>
                  <a:srgbClr val="FF0000"/>
                </a:solidFill>
              </a:rPr>
              <a:t>Матрицу оценки результатов обучения по образовательной программе» </a:t>
            </a:r>
            <a:endParaRPr lang="ru-RU" sz="26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2600" b="1" dirty="0" smtClean="0">
                <a:solidFill>
                  <a:srgbClr val="FF0000"/>
                </a:solidFill>
              </a:rPr>
              <a:t>с </a:t>
            </a:r>
            <a:r>
              <a:rPr lang="ru-RU" sz="2600" b="1" dirty="0">
                <a:solidFill>
                  <a:srgbClr val="FF0000"/>
                </a:solidFill>
              </a:rPr>
              <a:t>учетом уровня квалификации и форм </a:t>
            </a:r>
            <a:r>
              <a:rPr lang="ru-RU" sz="2600" b="1" dirty="0" smtClean="0">
                <a:solidFill>
                  <a:srgbClr val="FF0000"/>
                </a:solidFill>
              </a:rPr>
              <a:t>контроля</a:t>
            </a:r>
            <a:endParaRPr lang="ru-RU" sz="2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77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16246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800" b="1" dirty="0" smtClean="0">
                <a:solidFill>
                  <a:srgbClr val="FF0000"/>
                </a:solidFill>
              </a:rPr>
              <a:t>Методическая </a:t>
            </a:r>
            <a:r>
              <a:rPr lang="ru-RU" sz="2800" b="1" dirty="0">
                <a:solidFill>
                  <a:srgbClr val="FF0000"/>
                </a:solidFill>
              </a:rPr>
              <a:t>сложность</a:t>
            </a:r>
            <a:r>
              <a:rPr lang="ru-RU" sz="2800" b="1" dirty="0"/>
              <a:t> </a:t>
            </a:r>
            <a:r>
              <a:rPr lang="ru-RU" sz="2800" b="1" dirty="0">
                <a:solidFill>
                  <a:srgbClr val="FF0000"/>
                </a:solidFill>
              </a:rPr>
              <a:t>оценивания</a:t>
            </a:r>
            <a:r>
              <a:rPr lang="ru-RU" sz="2800" b="1" dirty="0"/>
              <a:t> в условиях компетентностного подхода к обучению </a:t>
            </a:r>
            <a:r>
              <a:rPr lang="ru-RU" sz="2800" b="1" dirty="0">
                <a:solidFill>
                  <a:srgbClr val="FF0000"/>
                </a:solidFill>
              </a:rPr>
              <a:t>обусловлена </a:t>
            </a:r>
            <a:r>
              <a:rPr lang="ru-RU" sz="2800" b="1" dirty="0" smtClean="0">
                <a:solidFill>
                  <a:srgbClr val="FF0000"/>
                </a:solidFill>
              </a:rPr>
              <a:t>динамичным развитием и обновлением  </a:t>
            </a:r>
            <a:r>
              <a:rPr lang="ru-RU" sz="2800" b="1" dirty="0">
                <a:solidFill>
                  <a:srgbClr val="FF0000"/>
                </a:solidFill>
              </a:rPr>
              <a:t>компетенций как результатов </a:t>
            </a:r>
            <a:r>
              <a:rPr lang="ru-RU" sz="2800" b="1" dirty="0" smtClean="0">
                <a:solidFill>
                  <a:srgbClr val="FF0000"/>
                </a:solidFill>
              </a:rPr>
              <a:t>обучения, определенных в </a:t>
            </a:r>
            <a:r>
              <a:rPr lang="ru-RU" sz="2800" b="1" dirty="0" err="1" smtClean="0">
                <a:solidFill>
                  <a:srgbClr val="FF0000"/>
                </a:solidFill>
              </a:rPr>
              <a:t>силлабусе</a:t>
            </a:r>
            <a:r>
              <a:rPr lang="ru-RU" sz="2800" b="1" dirty="0" smtClean="0">
                <a:solidFill>
                  <a:srgbClr val="FF0000"/>
                </a:solidFill>
              </a:rPr>
              <a:t> и в образовательной программе </a:t>
            </a:r>
            <a:r>
              <a:rPr lang="ru-RU" sz="2800" b="1" dirty="0" smtClean="0"/>
              <a:t>в </a:t>
            </a:r>
            <a:r>
              <a:rPr lang="ru-RU" sz="2800" b="1" dirty="0"/>
              <a:t>соответствии с изменениями научных представлений, развитием инноваций и технологических возможностей, с изменением характера и средств труда, культурных, социальных характеристик современного общества. </a:t>
            </a:r>
            <a:endParaRPr lang="ru-RU" sz="2800" b="1" dirty="0" smtClean="0"/>
          </a:p>
          <a:p>
            <a:pPr algn="just"/>
            <a:r>
              <a:rPr lang="ru-RU" sz="2800" b="1" dirty="0" smtClean="0"/>
              <a:t>РО - это очень подвижная категория.</a:t>
            </a:r>
            <a:endParaRPr lang="ru-RU" sz="28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07474"/>
            <a:ext cx="871296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/>
              <a:t>Оценивание учебных достижений обучающегося в условиях </a:t>
            </a:r>
            <a:r>
              <a:rPr lang="ru-RU" sz="2200" b="1" dirty="0" err="1"/>
              <a:t>компетентностно</a:t>
            </a:r>
            <a:r>
              <a:rPr lang="ru-RU" sz="2200" b="1" dirty="0"/>
              <a:t>-ориентированного подхода является «двигателем» обучения, что и определяет важность данного этапа учебного </a:t>
            </a:r>
            <a:r>
              <a:rPr lang="ru-RU" sz="2200" b="1" dirty="0" smtClean="0"/>
              <a:t>процесса, не лишенного определенных сложностей      </a:t>
            </a:r>
            <a:endParaRPr lang="ru-RU" sz="2200" b="1" dirty="0"/>
          </a:p>
        </p:txBody>
      </p:sp>
    </p:spTree>
    <p:extLst>
      <p:ext uri="{BB962C8B-B14F-4D97-AF65-F5344CB8AC3E}">
        <p14:creationId xmlns:p14="http://schemas.microsoft.com/office/powerpoint/2010/main" val="370765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124744"/>
            <a:ext cx="8985176" cy="4882547"/>
          </a:xfrm>
        </p:spPr>
        <p:txBody>
          <a:bodyPr>
            <a:normAutofit/>
          </a:bodyPr>
          <a:lstStyle/>
          <a:p>
            <a:pPr algn="just"/>
            <a:r>
              <a:rPr lang="ru-RU" sz="2600" dirty="0" smtClean="0"/>
              <a:t>Развитие и  обновление компетенций </a:t>
            </a:r>
            <a:r>
              <a:rPr lang="ru-RU" sz="2600" dirty="0"/>
              <a:t>обуславливает необходимость применения развивающейся и обновляющейся </a:t>
            </a:r>
            <a:r>
              <a:rPr lang="ru-RU" sz="2600" dirty="0" smtClean="0"/>
              <a:t>совокупности</a:t>
            </a:r>
            <a:r>
              <a:rPr lang="ru-RU" sz="2600" dirty="0"/>
              <a:t> методов и инструментов </a:t>
            </a:r>
            <a:r>
              <a:rPr lang="ru-RU" sz="2600" dirty="0" smtClean="0"/>
              <a:t>оценивания. </a:t>
            </a:r>
          </a:p>
          <a:p>
            <a:pPr algn="just"/>
            <a:r>
              <a:rPr lang="ru-RU" sz="2600" dirty="0" smtClean="0">
                <a:solidFill>
                  <a:srgbClr val="FF0000"/>
                </a:solidFill>
              </a:rPr>
              <a:t> Разработка </a:t>
            </a:r>
            <a:r>
              <a:rPr lang="ru-RU" sz="2600" dirty="0"/>
              <a:t>развивающейся</a:t>
            </a:r>
            <a:r>
              <a:rPr lang="ru-RU" sz="2600" dirty="0" smtClean="0">
                <a:solidFill>
                  <a:srgbClr val="FF0000"/>
                </a:solidFill>
              </a:rPr>
              <a:t> </a:t>
            </a:r>
            <a:r>
              <a:rPr lang="ru-RU" sz="2800" dirty="0"/>
              <a:t>и обновляющейся совокупности методов и инструментов </a:t>
            </a:r>
            <a:r>
              <a:rPr lang="ru-RU" sz="2800" dirty="0" smtClean="0"/>
              <a:t>оценивания в рамках конкретной ОП и дисциплины, требующая постоянных и коллективных усилий преподавателей кафедры, может быть успешно реализована путем создания  </a:t>
            </a:r>
            <a:r>
              <a:rPr lang="ru-RU" sz="2800" dirty="0" smtClean="0">
                <a:solidFill>
                  <a:srgbClr val="C00000"/>
                </a:solidFill>
              </a:rPr>
              <a:t>Банка </a:t>
            </a:r>
            <a:r>
              <a:rPr lang="ru-RU" sz="2800" dirty="0">
                <a:solidFill>
                  <a:srgbClr val="C00000"/>
                </a:solidFill>
              </a:rPr>
              <a:t>различных методов и инструментов </a:t>
            </a:r>
            <a:r>
              <a:rPr lang="ru-RU" sz="2800" dirty="0" smtClean="0">
                <a:solidFill>
                  <a:srgbClr val="C00000"/>
                </a:solidFill>
              </a:rPr>
              <a:t>оценивания.</a:t>
            </a:r>
          </a:p>
          <a:p>
            <a:pPr algn="just"/>
            <a:endParaRPr lang="ru-RU" sz="2800" dirty="0" smtClean="0">
              <a:solidFill>
                <a:srgbClr val="C0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188640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7030A0"/>
                </a:solidFill>
                <a:latin typeface="+mn-lt"/>
              </a:rPr>
              <a:t>Создание банка </a:t>
            </a:r>
            <a:r>
              <a:rPr lang="ru-RU" sz="2400" dirty="0">
                <a:solidFill>
                  <a:srgbClr val="7030A0"/>
                </a:solidFill>
                <a:latin typeface="+mn-lt"/>
              </a:rPr>
              <a:t>различных методов и инструментов оценивания </a:t>
            </a:r>
          </a:p>
        </p:txBody>
      </p:sp>
    </p:spTree>
    <p:extLst>
      <p:ext uri="{BB962C8B-B14F-4D97-AF65-F5344CB8AC3E}">
        <p14:creationId xmlns:p14="http://schemas.microsoft.com/office/powerpoint/2010/main" val="135008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3892</TotalTime>
  <Words>1880</Words>
  <Application>Microsoft Office PowerPoint</Application>
  <PresentationFormat>Экран (4:3)</PresentationFormat>
  <Paragraphs>227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7" baseType="lpstr">
      <vt:lpstr>Arial</vt:lpstr>
      <vt:lpstr>Arial Narrow</vt:lpstr>
      <vt:lpstr>ArtScript</vt:lpstr>
      <vt:lpstr>Book Antiqua</vt:lpstr>
      <vt:lpstr>Calibri</vt:lpstr>
      <vt:lpstr>Lucida Sans</vt:lpstr>
      <vt:lpstr>Times New Roman</vt:lpstr>
      <vt:lpstr>Verdana</vt:lpstr>
      <vt:lpstr>Wingdings 2</vt:lpstr>
      <vt:lpstr>Wingdings 3</vt:lpstr>
      <vt:lpstr>Открытая</vt:lpstr>
      <vt:lpstr>     КАЗАХСКИЙ НАЦИОНАЛЬНЫЙ УНИВЕРСИТЕТ ИМЕНИ аль-ФАРАБИ  Высшая школа экономики и бизнеса</vt:lpstr>
      <vt:lpstr>Цель университета в современных условиях – обеспечить подготовку конкурентоспособных специалистов, владеющих достаточными знаниями, способных генерировать новые знания; обладающих компетенциями, соответствующими требованиям современного рынка труда. </vt:lpstr>
      <vt:lpstr>Для обеспечения качества компетентностно-ориентированного обучения представляется важным:</vt:lpstr>
      <vt:lpstr>Концепция оценивания результатов обучения по ОП должна основываться на следующих положениях:</vt:lpstr>
      <vt:lpstr>1) Качество обучения «визуализируется» и «персонифицируется» в процессе оценки учебных достижений обучающегося</vt:lpstr>
      <vt:lpstr>2)  Для обеспечения качества обучения система оценивания РО по ОП, в условиях компетентностного обучения, должна быть дифференцирована    с учетом уровня квалификации и формы контроля</vt:lpstr>
      <vt:lpstr>  3) Для обеспечения качества обучения важно понимать, что оценивание есть инструмент мотивации индивидуального развития обучающихся</vt:lpstr>
      <vt:lpstr>   </vt:lpstr>
      <vt:lpstr>Создание банка различных методов и инструментов оценивания </vt:lpstr>
      <vt:lpstr>    Выбор методов  и инструментов оценивания из  их развивающейся и обновляющейся совокупности обусловлен типом формируемых компетенций обучаемых, планируемых результатов обучения (РО)</vt:lpstr>
      <vt:lpstr>Результаты обучения характеризуют уровень освоения компетенций, вместе с тем, результаты обучения непосредственно неизмеримы </vt:lpstr>
      <vt:lpstr>Для повышения качества обучения в практической деятельности преподавателей университетов необходимо сформировать у преподавателей правильное понимание сущности и функций индикаторов РО в процессе обучения</vt:lpstr>
      <vt:lpstr>Индикаторы как инструмент сопоставления фактических учебных достижений с ожидаемыми  результатами обучения</vt:lpstr>
      <vt:lpstr>Для реализации данного сопоставления необходимо определение   критериев оценивания  индикаторов РО</vt:lpstr>
      <vt:lpstr>Методы и инструменты оценивания результатов компетентностно-ориентированного обучения </vt:lpstr>
      <vt:lpstr>Для обеспечения качества обучения путем контроля достижения освоения компетенций в виде результатов обучения необходимо разрабатывать методы и инструменты оценивания результатов обучения по дисциплине или курсу на каждом уровне квалификации (6 - бакалавриат, 7 - магистратура, 8 - докторантура) и в соответствии с формой контроля.</vt:lpstr>
      <vt:lpstr>Матрица соответствия учебных достижений обучающегося уровням  квалификации  и видам  контроля</vt:lpstr>
      <vt:lpstr>Как определить методы и инструменты измерения  учебных достижений обучающихся в зависимости от уровня квалификации и с учетом вида контроля (текущий, промежуточный, итоговый)?</vt:lpstr>
      <vt:lpstr>Алгоритм выбора методов и инструментов для оценивания учебных достижений обучающегося</vt:lpstr>
      <vt:lpstr> Матрица соответствия методов и инструментов измерения учебных достижений обучающихся уровням квалификации и видам контроля </vt:lpstr>
      <vt:lpstr>Разработка данных матриц позволит выбрать для конкретного уровня квалификации и вида контроля соответствующие по методическому потенциалу методы и инструменты оценивания учебных достижений обучающихся.</vt:lpstr>
      <vt:lpstr>Банк методов и инструментов оценивания учебных достижений обучающихся кафедры – комплект методических материалов, нормирующих процедуры оценивания результатов обучения, т.е. установления соответствия учебных достижений ожидаемым в ОП результатам обучения и требованиям образовательных программ, рабочих программ модулей (дисциплин). </vt:lpstr>
      <vt:lpstr>Банк методов и инструментов оценивания учебных достижений обучающихся кафедры является показателем качества обучения на кафедре. Он позволяет поднять уровень компетентности, производительности, адаптивности, дидактичности труда преподавателей в процессе обучения.</vt:lpstr>
      <vt:lpstr>Матрица оценивания по дисциплинам ОП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317</cp:revision>
  <dcterms:created xsi:type="dcterms:W3CDTF">2013-05-05T09:21:44Z</dcterms:created>
  <dcterms:modified xsi:type="dcterms:W3CDTF">2021-05-07T16:01:12Z</dcterms:modified>
</cp:coreProperties>
</file>