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1" r:id="rId17"/>
    <p:sldId id="272" r:id="rId18"/>
    <p:sldId id="275" r:id="rId19"/>
    <p:sldId id="276" r:id="rId20"/>
    <p:sldId id="277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4" r:id="rId35"/>
    <p:sldId id="299" r:id="rId36"/>
    <p:sldId id="300" r:id="rId37"/>
    <p:sldId id="301" r:id="rId38"/>
    <p:sldId id="302" r:id="rId39"/>
    <p:sldId id="303" r:id="rId40"/>
    <p:sldId id="279" r:id="rId41"/>
    <p:sldId id="278" r:id="rId42"/>
    <p:sldId id="283" r:id="rId43"/>
    <p:sldId id="284" r:id="rId44"/>
    <p:sldId id="285" r:id="rId45"/>
    <p:sldId id="305" r:id="rId46"/>
    <p:sldId id="30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4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96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83403-626A-482F-8089-8A237C11018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47F-E446-45FC-9F16-52ECF1AE9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5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4847F-E446-45FC-9F16-52ECF1AE95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5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53DD-2E2F-4223-AA39-D2CBCEC9E777}" type="datetime1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0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EDF8-C44D-4B88-97B1-1FDE87452E6E}" type="datetime1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7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1EBE-9D26-44FC-BA5C-721E8E1EC2BF}" type="datetime1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5C6B-B0A9-4910-8FA4-209F1E96023C}" type="datetime1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8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745D-63F3-441D-BFEE-0C2988FC7934}" type="datetime1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1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E2A8-8B64-4B53-8A46-D49563155447}" type="datetime1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6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ABB2-7C4B-4745-9CAA-361AD86CD8D3}" type="datetime1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76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24C1-2F6D-42DD-9D09-0FFBC77CCD16}" type="datetime1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29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1A96-1CFA-463D-947C-C1C5674C3CEA}" type="datetime1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6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183C-5F25-4955-8C8F-1F28E4BAEFD7}" type="datetime1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9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3BB8-8E99-4B05-AE63-4B2A15229BB6}" type="datetime1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5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7B18-50BE-4BDD-AE02-D0BCCC325A84}" type="datetime1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google.kz/url?sa=i&amp;url=https%3A%2F%2Fwww.poliplast.ru%2Fgalereya%2Fgalvanicheskoe-oborudovanie%2F&amp;psig=AOvVaw0aKLRAJF4ipqDaw8lNC7sB&amp;ust=1606245366276000&amp;source=images&amp;cd=vfe&amp;ved=0CAIQjRxqFwoTCPjW5L6wme0CFQAAAAAdAAAAABAD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556792"/>
            <a:ext cx="5760640" cy="792088"/>
          </a:xfrm>
        </p:spPr>
        <p:txBody>
          <a:bodyPr/>
          <a:lstStyle/>
          <a:p>
            <a:pPr algn="ctr"/>
            <a:r>
              <a:rPr lang="ru-RU" sz="3200" spc="0" dirty="0" smtClean="0">
                <a:solidFill>
                  <a:schemeClr val="tx1"/>
                </a:solidFill>
              </a:rPr>
              <a:t>Электролизеры</a:t>
            </a:r>
            <a:endParaRPr lang="ru-RU" sz="2400" spc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6296" y="6237312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Галеева</a:t>
            </a:r>
            <a:r>
              <a:rPr lang="ru-RU" b="1" i="1" dirty="0" smtClean="0"/>
              <a:t> А.К.</a:t>
            </a:r>
            <a:endParaRPr lang="ru-RU" b="1" i="1" dirty="0"/>
          </a:p>
        </p:txBody>
      </p:sp>
      <p:pic>
        <p:nvPicPr>
          <p:cNvPr id="5" name="Picture 2" descr="Схема электролизера ">
            <a:extLst>
              <a:ext uri="{FF2B5EF4-FFF2-40B4-BE49-F238E27FC236}">
                <a16:creationId xmlns:a16="http://schemas.microsoft.com/office/drawing/2014/main" xmlns="" id="{F4A88B71-EA89-4477-9B29-546B8DEF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" y="2831371"/>
            <a:ext cx="4849368" cy="2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Галерея гальванического оборудования - ООО &quot;Полипласт&quot;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31370"/>
            <a:ext cx="4283968" cy="28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57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63272" cy="5924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В промышленности используют </a:t>
            </a:r>
            <a:r>
              <a:rPr lang="ru-RU" sz="2400" dirty="0" err="1"/>
              <a:t>бездиафрагменные</a:t>
            </a:r>
            <a:r>
              <a:rPr lang="ru-RU" sz="2400" dirty="0"/>
              <a:t> и диафрагменные электролизёры.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В большинстве случаев диафрагма предназначена для разделения жидких и </a:t>
            </a:r>
            <a:r>
              <a:rPr lang="ru-RU" sz="2400" dirty="0" smtClean="0"/>
              <a:t>газообразных </a:t>
            </a:r>
            <a:r>
              <a:rPr lang="ru-RU" sz="2400" dirty="0"/>
              <a:t>продуктов, образующихся на катоде и аноде. Иногда назначение диафрагмы </a:t>
            </a:r>
            <a:r>
              <a:rPr lang="ru-RU" sz="2400" dirty="0" smtClean="0"/>
              <a:t>— предотвращение </a:t>
            </a:r>
            <a:r>
              <a:rPr lang="ru-RU" sz="2400" dirty="0"/>
              <a:t>обратного восстановления анодного продукта (например, </a:t>
            </a:r>
            <a:r>
              <a:rPr lang="ru-RU" sz="2400" dirty="0" err="1" smtClean="0"/>
              <a:t>пероксодвусерной</a:t>
            </a:r>
            <a:r>
              <a:rPr lang="ru-RU" sz="2400" dirty="0" smtClean="0"/>
              <a:t> кислоты </a:t>
            </a:r>
            <a:r>
              <a:rPr lang="ru-RU" sz="2400" dirty="0"/>
              <a:t>при электролизе серной кислоты) или обратного окисления катодного </a:t>
            </a:r>
            <a:r>
              <a:rPr lang="ru-RU" sz="2400" dirty="0" smtClean="0"/>
              <a:t>продукта (например</a:t>
            </a:r>
            <a:r>
              <a:rPr lang="ru-RU" sz="2400" dirty="0"/>
              <a:t>, азобензола, получаемого </a:t>
            </a:r>
            <a:r>
              <a:rPr lang="ru-RU" sz="2400" dirty="0" err="1"/>
              <a:t>электровосстановлением</a:t>
            </a:r>
            <a:r>
              <a:rPr lang="ru-RU" sz="2400" dirty="0"/>
              <a:t> нитробензола).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Различаются диафрагмы: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− погруженные (или непроточные),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− фильтрующие (или проточные),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− ионообменные, которые принято называть мембранами.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0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200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Состояние электролита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136904" cy="5112568"/>
          </a:xfrm>
        </p:spPr>
        <p:txBody>
          <a:bodyPr>
            <a:noAutofit/>
          </a:bodyPr>
          <a:lstStyle/>
          <a:p>
            <a:pPr marL="114300" indent="601663" algn="just">
              <a:buNone/>
            </a:pPr>
            <a:r>
              <a:rPr lang="ru-RU" sz="1800" dirty="0"/>
              <a:t>Состояние электролита в значительной степени характеризует уровень </a:t>
            </a:r>
            <a:r>
              <a:rPr lang="ru-RU" sz="1800" dirty="0" smtClean="0"/>
              <a:t>интенсивности процесса</a:t>
            </a:r>
            <a:r>
              <a:rPr lang="ru-RU" sz="1800" dirty="0"/>
              <a:t>. Переход от спокойного электролита к перемешиваемому и затем к энергично </a:t>
            </a:r>
            <a:r>
              <a:rPr lang="ru-RU" sz="1800" dirty="0" err="1" smtClean="0"/>
              <a:t>циркулируемому</a:t>
            </a:r>
            <a:r>
              <a:rPr lang="ru-RU" sz="1800" dirty="0" smtClean="0"/>
              <a:t> </a:t>
            </a:r>
            <a:r>
              <a:rPr lang="ru-RU" sz="1800" dirty="0"/>
              <a:t>позволяет резко усилить конвективный массоперенос разряжаемых ионов </a:t>
            </a:r>
            <a:r>
              <a:rPr lang="ru-RU" sz="1800" dirty="0" smtClean="0"/>
              <a:t>и этим </a:t>
            </a:r>
            <a:r>
              <a:rPr lang="ru-RU" sz="1800" dirty="0"/>
              <a:t>создать условия для существенного повышения скорости электролиза без </a:t>
            </a:r>
            <a:r>
              <a:rPr lang="ru-RU" sz="1800" dirty="0" smtClean="0"/>
              <a:t>заметного ухудшения </a:t>
            </a:r>
            <a:r>
              <a:rPr lang="ru-RU" sz="1800" dirty="0"/>
              <a:t>качества продукта.</a:t>
            </a:r>
          </a:p>
          <a:p>
            <a:pPr marL="114300" indent="601663" algn="just">
              <a:buNone/>
            </a:pPr>
            <a:r>
              <a:rPr lang="ru-RU" sz="1800" dirty="0" smtClean="0"/>
              <a:t>Электролизеры </a:t>
            </a:r>
            <a:r>
              <a:rPr lang="ru-RU" sz="1800" dirty="0"/>
              <a:t>с неподвижным электролитом встречаются чаще всего в </a:t>
            </a:r>
            <a:r>
              <a:rPr lang="ru-RU" sz="1800" dirty="0" smtClean="0"/>
              <a:t>гальванотехнике</a:t>
            </a:r>
            <a:r>
              <a:rPr lang="ru-RU" sz="1800" dirty="0"/>
              <a:t>, где применяются стационарные ванны с растворимыми анодами для покрытия </a:t>
            </a:r>
            <a:r>
              <a:rPr lang="ru-RU" sz="1800" dirty="0" smtClean="0"/>
              <a:t>деталей на </a:t>
            </a:r>
            <a:r>
              <a:rPr lang="ru-RU" sz="1800" dirty="0"/>
              <a:t>подвесках.</a:t>
            </a:r>
          </a:p>
          <a:p>
            <a:pPr marL="114300" indent="601663" algn="just">
              <a:buNone/>
            </a:pPr>
            <a:r>
              <a:rPr lang="ru-RU" sz="1800" dirty="0"/>
              <a:t>Электролизеры с перемешиваемым электролитом многочисленны и разнообразны, </a:t>
            </a:r>
            <a:r>
              <a:rPr lang="ru-RU" sz="1800" dirty="0" smtClean="0"/>
              <a:t>как разнообразны </a:t>
            </a:r>
            <a:r>
              <a:rPr lang="ru-RU" sz="1800" dirty="0"/>
              <a:t>способы перемешивания.</a:t>
            </a:r>
          </a:p>
          <a:p>
            <a:pPr marL="114300" indent="601663" algn="just">
              <a:buNone/>
            </a:pPr>
            <a:r>
              <a:rPr lang="ru-RU" sz="1800" dirty="0"/>
              <a:t>Различают следующие способы перемешивания:</a:t>
            </a:r>
          </a:p>
          <a:p>
            <a:pPr marL="114300" indent="601663" algn="just">
              <a:buNone/>
            </a:pPr>
            <a:r>
              <a:rPr lang="ru-RU" sz="1800" dirty="0"/>
              <a:t>− естественные</a:t>
            </a:r>
          </a:p>
          <a:p>
            <a:pPr marL="114300" indent="601663" algn="just">
              <a:buNone/>
            </a:pPr>
            <a:r>
              <a:rPr lang="ru-RU" sz="1800" dirty="0"/>
              <a:t>− принудительные.</a:t>
            </a:r>
          </a:p>
          <a:p>
            <a:pPr marL="114300" indent="601663" algn="just">
              <a:buNone/>
            </a:pPr>
            <a:r>
              <a:rPr lang="ru-RU" sz="1800" dirty="0"/>
              <a:t>Естественное перемешивание происходит за счет газов, образующихся </a:t>
            </a:r>
            <a:r>
              <a:rPr lang="ru-RU" sz="1800" dirty="0" err="1" smtClean="0"/>
              <a:t>электрохимически</a:t>
            </a:r>
            <a:r>
              <a:rPr lang="ru-RU" sz="1800" dirty="0" smtClean="0"/>
              <a:t> </a:t>
            </a:r>
            <a:r>
              <a:rPr lang="ru-RU" sz="1800" dirty="0"/>
              <a:t>(водорода, кислорода, хлора).</a:t>
            </a:r>
          </a:p>
          <a:p>
            <a:pPr marL="114300" indent="601663" algn="just">
              <a:buNone/>
            </a:pPr>
            <a:r>
              <a:rPr lang="ru-RU" sz="1800" dirty="0"/>
              <a:t>Принудительное перемешивание осуществляется при неинтенсивной проточности, </a:t>
            </a:r>
            <a:r>
              <a:rPr lang="ru-RU" sz="1800" dirty="0" smtClean="0"/>
              <a:t>с помощью </a:t>
            </a:r>
            <a:r>
              <a:rPr lang="ru-RU" sz="1800" dirty="0"/>
              <a:t>мешалки, с помощью </a:t>
            </a:r>
            <a:r>
              <a:rPr lang="ru-RU" sz="1800" dirty="0" err="1"/>
              <a:t>барботирующего</a:t>
            </a:r>
            <a:r>
              <a:rPr lang="ru-RU" sz="1800" dirty="0"/>
              <a:t> воздуха, качающимися или </a:t>
            </a:r>
            <a:r>
              <a:rPr lang="ru-RU" sz="1800" dirty="0" smtClean="0"/>
              <a:t>вращающимися катодами</a:t>
            </a:r>
            <a:r>
              <a:rPr lang="ru-RU" sz="18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5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Основные узлы электролизёров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276056"/>
          </a:xfrm>
        </p:spPr>
        <p:txBody>
          <a:bodyPr>
            <a:noAutofit/>
          </a:bodyPr>
          <a:lstStyle/>
          <a:p>
            <a:pPr marL="114300" indent="601663" algn="just">
              <a:buNone/>
            </a:pPr>
            <a:r>
              <a:rPr lang="ru-RU" sz="1500" dirty="0"/>
              <a:t>Основными узлами электролизеров являются:</a:t>
            </a:r>
          </a:p>
          <a:p>
            <a:pPr marL="114300" indent="601663" algn="just">
              <a:buNone/>
            </a:pPr>
            <a:r>
              <a:rPr lang="ru-RU" sz="1500" dirty="0"/>
              <a:t>− корпус электролизера;</a:t>
            </a:r>
          </a:p>
          <a:p>
            <a:pPr marL="114300" indent="601663" algn="just">
              <a:buNone/>
            </a:pPr>
            <a:r>
              <a:rPr lang="ru-RU" sz="1500" dirty="0"/>
              <a:t>− электроды;</a:t>
            </a:r>
          </a:p>
          <a:p>
            <a:pPr marL="114300" indent="601663" algn="just">
              <a:buNone/>
            </a:pPr>
            <a:r>
              <a:rPr lang="ru-RU" sz="1500" dirty="0"/>
              <a:t>− элементы </a:t>
            </a:r>
            <a:r>
              <a:rPr lang="ru-RU" sz="1500" dirty="0" err="1"/>
              <a:t>токоподвода</a:t>
            </a:r>
            <a:r>
              <a:rPr lang="ru-RU" sz="1500" dirty="0"/>
              <a:t>;</a:t>
            </a:r>
          </a:p>
          <a:p>
            <a:pPr marL="114300" indent="601663" algn="just">
              <a:buNone/>
            </a:pPr>
            <a:r>
              <a:rPr lang="ru-RU" sz="1500" dirty="0"/>
              <a:t>− устройства для перемешивания и циркуляции электролита;</a:t>
            </a:r>
          </a:p>
          <a:p>
            <a:pPr marL="114300" indent="601663" algn="just">
              <a:buNone/>
            </a:pPr>
            <a:r>
              <a:rPr lang="ru-RU" sz="1500" dirty="0"/>
              <a:t>− устройства для нагрева и охлаждения электролита;</a:t>
            </a:r>
          </a:p>
          <a:p>
            <a:pPr marL="114300" indent="601663" algn="just">
              <a:buNone/>
            </a:pPr>
            <a:r>
              <a:rPr lang="ru-RU" sz="1500" dirty="0"/>
              <a:t>− устройства для удаления газообразных продуктов электролиза;</a:t>
            </a:r>
          </a:p>
          <a:p>
            <a:pPr marL="114300" indent="601663" algn="just">
              <a:buNone/>
            </a:pPr>
            <a:r>
              <a:rPr lang="ru-RU" sz="1500" dirty="0"/>
              <a:t>− диафрагмы и мембраны.</a:t>
            </a:r>
          </a:p>
          <a:p>
            <a:pPr marL="114300" indent="601663" algn="just">
              <a:buNone/>
            </a:pPr>
            <a:r>
              <a:rPr lang="ru-RU" sz="1500" dirty="0"/>
              <a:t>Корпуса электролизеров бывают бетонными, стальными и из пластика. </a:t>
            </a:r>
            <a:endParaRPr lang="ru-RU" sz="1500" dirty="0" smtClean="0"/>
          </a:p>
          <a:p>
            <a:pPr marL="114300" indent="601663" algn="just">
              <a:buNone/>
            </a:pPr>
            <a:r>
              <a:rPr lang="ru-RU" sz="1500" dirty="0"/>
              <a:t>Электроды – проводники, обладающие электронной проводимостью и </a:t>
            </a:r>
            <a:r>
              <a:rPr lang="ru-RU" sz="1500" dirty="0" smtClean="0"/>
              <a:t>контактирующие </a:t>
            </a:r>
            <a:r>
              <a:rPr lang="ru-RU" sz="1500" dirty="0"/>
              <a:t>с раствором электролита. В зависимости от проводимого процесса электроды </a:t>
            </a:r>
            <a:r>
              <a:rPr lang="ru-RU" sz="1500" dirty="0" smtClean="0"/>
              <a:t>имеют различное </a:t>
            </a:r>
            <a:r>
              <a:rPr lang="ru-RU" sz="1500" dirty="0"/>
              <a:t>назначение и конструкции. </a:t>
            </a:r>
            <a:endParaRPr lang="ru-RU" sz="1500" dirty="0" smtClean="0"/>
          </a:p>
          <a:p>
            <a:pPr marL="114300" indent="601663" algn="just">
              <a:buNone/>
            </a:pPr>
            <a:r>
              <a:rPr lang="ru-RU" sz="1500" dirty="0" smtClean="0"/>
              <a:t>В </a:t>
            </a:r>
            <a:r>
              <a:rPr lang="ru-RU" sz="1500" dirty="0"/>
              <a:t>качестве анодных материалов используют:</a:t>
            </a:r>
          </a:p>
          <a:p>
            <a:pPr marL="114300" indent="601663" algn="just">
              <a:buNone/>
            </a:pPr>
            <a:r>
              <a:rPr lang="ru-RU" sz="1500" dirty="0"/>
              <a:t>− нерастворимые аноды (графитовые, диоксид свинца, оксиды железа, </a:t>
            </a:r>
            <a:r>
              <a:rPr lang="ru-RU" sz="1500" dirty="0" smtClean="0"/>
              <a:t>никель, платина </a:t>
            </a:r>
            <a:r>
              <a:rPr lang="ru-RU" sz="1500" dirty="0"/>
              <a:t>и ее сплавы и др.)</a:t>
            </a:r>
          </a:p>
          <a:p>
            <a:pPr marL="114300" indent="601663" algn="just">
              <a:buNone/>
            </a:pPr>
            <a:r>
              <a:rPr lang="ru-RU" sz="1500" dirty="0"/>
              <a:t>− растворимые аноды.</a:t>
            </a:r>
          </a:p>
          <a:p>
            <a:pPr marL="114300" indent="601663" algn="just">
              <a:buNone/>
            </a:pPr>
            <a:r>
              <a:rPr lang="ru-RU" sz="1500" dirty="0"/>
              <a:t>Важной характеристикой материала катода является перенапряжение выделения </a:t>
            </a:r>
            <a:r>
              <a:rPr lang="ru-RU" sz="1500" dirty="0" smtClean="0"/>
              <a:t>водорода</a:t>
            </a:r>
            <a:r>
              <a:rPr lang="ru-RU" sz="1500" dirty="0"/>
              <a:t>. В зависимости от его величины катодные материалы можно разделить на три группы:</a:t>
            </a:r>
          </a:p>
          <a:p>
            <a:pPr marL="114300" indent="601663" algn="just">
              <a:buNone/>
            </a:pPr>
            <a:r>
              <a:rPr lang="ru-RU" sz="1500" dirty="0"/>
              <a:t>1. с высоким перенапряжением (ртуть, свинец, цинк, олово, кадмий);</a:t>
            </a:r>
          </a:p>
          <a:p>
            <a:pPr marL="114300" indent="601663" algn="just">
              <a:buNone/>
            </a:pPr>
            <a:r>
              <a:rPr lang="ru-RU" sz="1500" dirty="0"/>
              <a:t>2. со средним перенапряжением (серебро, железо, медь, никель);</a:t>
            </a:r>
          </a:p>
          <a:p>
            <a:pPr marL="114300" indent="601663" algn="just">
              <a:buNone/>
            </a:pPr>
            <a:r>
              <a:rPr lang="ru-RU" sz="1500" dirty="0"/>
              <a:t>3. с низким перенапряжением (платина, палладий, золото).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36904" cy="58521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/>
              <a:t>Элементы </a:t>
            </a:r>
            <a:r>
              <a:rPr lang="ru-RU" sz="2400" b="1" dirty="0" err="1"/>
              <a:t>токоподвода</a:t>
            </a:r>
            <a:r>
              <a:rPr lang="ru-RU" sz="2400" b="1" dirty="0"/>
              <a:t>. </a:t>
            </a:r>
            <a:r>
              <a:rPr lang="ru-RU" sz="2400" dirty="0"/>
              <a:t>Для подвода постоянного тока к электролизерам и </a:t>
            </a:r>
            <a:r>
              <a:rPr lang="ru-RU" sz="2400" dirty="0" smtClean="0"/>
              <a:t>гальваническим </a:t>
            </a:r>
            <a:r>
              <a:rPr lang="ru-RU" sz="2400" dirty="0"/>
              <a:t>ваннам применяются медные, алюминиевые и в редких случаях железные шины. </a:t>
            </a:r>
            <a:r>
              <a:rPr lang="ru-RU" sz="2400" dirty="0" smtClean="0"/>
              <a:t>Последние </a:t>
            </a:r>
            <a:r>
              <a:rPr lang="ru-RU" sz="2400" dirty="0"/>
              <a:t>обычно используются для тока силой не более 400 А. Шины собирают из </a:t>
            </a:r>
            <a:r>
              <a:rPr lang="ru-RU" sz="2400" dirty="0" smtClean="0"/>
              <a:t>отдельных полос </a:t>
            </a:r>
            <a:r>
              <a:rPr lang="ru-RU" sz="2400" dirty="0"/>
              <a:t>длиной 3,5 и 5,5 м, соединенных внахлестку или при помощи болтовых накладов. </a:t>
            </a:r>
            <a:r>
              <a:rPr lang="ru-RU" sz="2400" dirty="0" smtClean="0"/>
              <a:t>При соединении </a:t>
            </a:r>
            <a:r>
              <a:rPr lang="ru-RU" sz="2400" dirty="0"/>
              <a:t>шин контактируемые поверхности должны быть тщательно очищены </a:t>
            </a:r>
            <a:r>
              <a:rPr lang="ru-RU" sz="2400" dirty="0" smtClean="0"/>
              <a:t>и предохранены </a:t>
            </a:r>
            <a:r>
              <a:rPr lang="ru-RU" sz="2400" dirty="0"/>
              <a:t>от окисления. Алюминиевые шины следует обязательно соединять сваркой.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Места стыков рекомендуется покрыть медью, оловом реже серебром. </a:t>
            </a:r>
            <a:r>
              <a:rPr lang="ru-RU" sz="2400" dirty="0" smtClean="0"/>
              <a:t>При </a:t>
            </a:r>
            <a:r>
              <a:rPr lang="ru-RU" sz="2400" dirty="0"/>
              <a:t>выборе шин следует иметь в виду, что широкие и тонкие шины легче </a:t>
            </a:r>
            <a:r>
              <a:rPr lang="ru-RU" sz="2400" dirty="0" smtClean="0"/>
              <a:t>охлаждаются</a:t>
            </a:r>
            <a:r>
              <a:rPr lang="ru-RU" sz="2400" dirty="0"/>
              <a:t>, чем узкие и толстые, вследствие чего при одинаковом сечении более широкие </a:t>
            </a:r>
            <a:r>
              <a:rPr lang="ru-RU" sz="2400" dirty="0" smtClean="0"/>
              <a:t>полосы допускают </a:t>
            </a:r>
            <a:r>
              <a:rPr lang="ru-RU" sz="2400" dirty="0"/>
              <a:t>большую удельную плотность тока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7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 fontScale="70000" lnSpcReduction="20000"/>
          </a:bodyPr>
          <a:lstStyle/>
          <a:p>
            <a:pPr marL="114300" indent="601663" algn="just">
              <a:buNone/>
            </a:pPr>
            <a:r>
              <a:rPr lang="ru-RU" b="1" dirty="0"/>
              <a:t>Перемешивание</a:t>
            </a:r>
            <a:r>
              <a:rPr lang="ru-RU" dirty="0"/>
              <a:t> в электролизерах и гальванических ваннах осуществляется: </a:t>
            </a:r>
            <a:endParaRPr lang="ru-RU" dirty="0" smtClean="0"/>
          </a:p>
          <a:p>
            <a:pPr marL="114300" indent="601663" algn="just">
              <a:buNone/>
            </a:pPr>
            <a:r>
              <a:rPr lang="ru-RU" dirty="0" smtClean="0"/>
              <a:t>− </a:t>
            </a:r>
            <a:r>
              <a:rPr lang="ru-RU" dirty="0"/>
              <a:t>с помощью механических мешалок, </a:t>
            </a:r>
            <a:endParaRPr lang="ru-RU" dirty="0" smtClean="0"/>
          </a:p>
          <a:p>
            <a:pPr marL="114300" indent="601663" algn="just">
              <a:buNone/>
            </a:pPr>
            <a:r>
              <a:rPr lang="ru-RU" dirty="0" smtClean="0"/>
              <a:t>− </a:t>
            </a:r>
            <a:r>
              <a:rPr lang="ru-RU" dirty="0"/>
              <a:t>перемешивание воздухом (аэрационное), </a:t>
            </a:r>
            <a:endParaRPr lang="ru-RU" dirty="0" smtClean="0"/>
          </a:p>
          <a:p>
            <a:pPr marL="114300" indent="601663" algn="just">
              <a:buNone/>
            </a:pPr>
            <a:r>
              <a:rPr lang="ru-RU" dirty="0" smtClean="0"/>
              <a:t>− </a:t>
            </a:r>
            <a:r>
              <a:rPr lang="ru-RU" dirty="0"/>
              <a:t>за счет движения, встряхивания и вибрирования электродов, </a:t>
            </a:r>
            <a:endParaRPr lang="ru-RU" dirty="0" smtClean="0"/>
          </a:p>
          <a:p>
            <a:pPr marL="114300" indent="601663" algn="just">
              <a:buNone/>
            </a:pPr>
            <a:r>
              <a:rPr lang="ru-RU" dirty="0" smtClean="0"/>
              <a:t>− </a:t>
            </a:r>
            <a:r>
              <a:rPr lang="ru-RU" dirty="0"/>
              <a:t>за счет конвективных потоков, </a:t>
            </a:r>
            <a:endParaRPr lang="ru-RU" dirty="0" smtClean="0"/>
          </a:p>
          <a:p>
            <a:pPr marL="114300" indent="601663" algn="just">
              <a:buNone/>
            </a:pPr>
            <a:r>
              <a:rPr lang="ru-RU" dirty="0" smtClean="0"/>
              <a:t>− </a:t>
            </a:r>
            <a:r>
              <a:rPr lang="ru-RU" dirty="0"/>
              <a:t>с помощью ультразвуковых колебаний, </a:t>
            </a:r>
            <a:endParaRPr lang="ru-RU" dirty="0" smtClean="0"/>
          </a:p>
          <a:p>
            <a:pPr marL="114300" indent="601663" algn="just">
              <a:buNone/>
            </a:pPr>
            <a:r>
              <a:rPr lang="ru-RU" dirty="0" smtClean="0"/>
              <a:t>− </a:t>
            </a:r>
            <a:r>
              <a:rPr lang="ru-RU" dirty="0"/>
              <a:t>за счет движения выделяющихся газообразных продуктов, </a:t>
            </a:r>
            <a:endParaRPr lang="ru-RU" dirty="0" smtClean="0"/>
          </a:p>
          <a:p>
            <a:pPr marL="114300" indent="601663" algn="just">
              <a:buNone/>
            </a:pPr>
            <a:r>
              <a:rPr lang="ru-RU" dirty="0" smtClean="0"/>
              <a:t>− </a:t>
            </a:r>
            <a:r>
              <a:rPr lang="ru-RU" dirty="0"/>
              <a:t>при помощи </a:t>
            </a:r>
            <a:r>
              <a:rPr lang="ru-RU" dirty="0" err="1"/>
              <a:t>перетока</a:t>
            </a:r>
            <a:r>
              <a:rPr lang="ru-RU" dirty="0"/>
              <a:t> электролита (циркуляции</a:t>
            </a:r>
            <a:r>
              <a:rPr lang="ru-RU" dirty="0" smtClean="0"/>
              <a:t>).</a:t>
            </a:r>
          </a:p>
          <a:p>
            <a:pPr marL="114300" indent="601663" algn="just">
              <a:buNone/>
            </a:pPr>
            <a:r>
              <a:rPr lang="ru-RU" dirty="0" smtClean="0"/>
              <a:t> </a:t>
            </a:r>
            <a:r>
              <a:rPr lang="ru-RU" dirty="0"/>
              <a:t>Циркуляция осуществляется самотеком или насосами</a:t>
            </a:r>
            <a:r>
              <a:rPr lang="ru-RU" dirty="0" smtClean="0"/>
              <a:t>.</a:t>
            </a:r>
          </a:p>
          <a:p>
            <a:pPr marL="114300" indent="601663" algn="just">
              <a:buNone/>
            </a:pPr>
            <a:r>
              <a:rPr lang="ru-RU" dirty="0" smtClean="0"/>
              <a:t> </a:t>
            </a:r>
            <a:r>
              <a:rPr lang="ru-RU" dirty="0"/>
              <a:t>В результате перемешивания возрастает плотность тока, обеспечивается вынос </a:t>
            </a:r>
            <a:r>
              <a:rPr lang="ru-RU" dirty="0" smtClean="0"/>
              <a:t>вредных </a:t>
            </a:r>
            <a:r>
              <a:rPr lang="ru-RU" dirty="0"/>
              <a:t>примесей и поддерживается постоянная температура и концентрация компонентов.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5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112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Устройства для нагрева </a:t>
            </a:r>
            <a:r>
              <a:rPr lang="ru-RU" dirty="0"/>
              <a:t>служат для нагрева растворов ванн до требуемой </a:t>
            </a:r>
            <a:r>
              <a:rPr lang="ru-RU" dirty="0" smtClean="0"/>
              <a:t>температуры </a:t>
            </a:r>
            <a:r>
              <a:rPr lang="ru-RU" dirty="0"/>
              <a:t>и поддержания ее в процессе работы ванн. Наиболее распространенными типами устройств для нагрева растворов, выпускаемыми в комплекте с </a:t>
            </a:r>
            <a:r>
              <a:rPr lang="ru-RU" dirty="0" smtClean="0"/>
              <a:t>ванной, являются коллекторы и змеевики.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Коллекторы и змеевики изготовляют из углеродистой или нержавеющих сталей, </a:t>
            </a:r>
            <a:r>
              <a:rPr lang="ru-RU" dirty="0" smtClean="0"/>
              <a:t>титана</a:t>
            </a:r>
            <a:r>
              <a:rPr lang="ru-RU" dirty="0"/>
              <a:t>, латуни, углеродистой стали с футеровкой свинцом. В качестве теплоносителя для нагрева служит пар или перегретая вода, для охлаждения – вода или рассол. В качестве нагревателей ванн и электролизеров и для их охлаждения применяют также графитовые теплообменники и трубчатые теплообменные аппараты из </a:t>
            </a:r>
            <a:r>
              <a:rPr lang="ru-RU" dirty="0" err="1" smtClean="0"/>
              <a:t>фторопластана</a:t>
            </a:r>
            <a:r>
              <a:rPr lang="ru-RU" dirty="0" smtClean="0"/>
              <a:t>. Также используют подогрев ванн опусканием непосредственно в них ТЭН.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9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СТАЦИОНАРНЫЕ И МЕХАНИЗИРОВАННЫЕ ВАННЫ МЕТАЛЛОПОКРЫТИЙ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040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Ванны представляют собой емкости прямоугольной формы, в которых находятся растворы. Они предназначены для проведения процессов нанесения покрытий, а также для </a:t>
            </a:r>
            <a:r>
              <a:rPr lang="ru-RU" dirty="0" smtClean="0"/>
              <a:t>подготовительных </a:t>
            </a:r>
            <a:r>
              <a:rPr lang="ru-RU" dirty="0"/>
              <a:t>и окончательных операций</a:t>
            </a:r>
            <a:r>
              <a:rPr lang="ru-RU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На практике наибольшее распространение получили электролитические ванны с тремя или пятью электродными рядами, имеющие соответственно две анодные и одну катодную или три анодные и две катодные штанги. </a:t>
            </a:r>
            <a:r>
              <a:rPr lang="ru-RU" dirty="0" smtClean="0"/>
              <a:t>Чем </a:t>
            </a:r>
            <a:r>
              <a:rPr lang="ru-RU" dirty="0"/>
              <a:t>меньше расстояние между электродами разной полярности, тем хуже </a:t>
            </a:r>
            <a:r>
              <a:rPr lang="ru-RU" dirty="0" smtClean="0"/>
              <a:t>первичное </a:t>
            </a:r>
            <a:r>
              <a:rPr lang="ru-RU" dirty="0"/>
              <a:t>распределение тока для объемных деталей. От расстояния покрываемой детали до анода зависит качество и толщина покрытия.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2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 fontScale="92500" lnSpcReduction="20000"/>
          </a:bodyPr>
          <a:lstStyle/>
          <a:p>
            <a:pPr marL="88900" indent="627063" algn="just">
              <a:buNone/>
            </a:pPr>
            <a:r>
              <a:rPr lang="ru-RU" dirty="0"/>
              <a:t>В зависимости от назначения ванн применяются различные типы корпусов. </a:t>
            </a:r>
            <a:r>
              <a:rPr lang="ru-RU" dirty="0" smtClean="0"/>
              <a:t>Корпус </a:t>
            </a:r>
            <a:r>
              <a:rPr lang="ru-RU" dirty="0"/>
              <a:t>ванны без кармана применяется для следующих технологических операций: электролитического нанесения покрытий, травления, улавливания</a:t>
            </a:r>
            <a:r>
              <a:rPr lang="ru-RU" dirty="0" smtClean="0"/>
              <a:t>, </a:t>
            </a:r>
            <a:r>
              <a:rPr lang="ru-RU" dirty="0"/>
              <a:t>осветления, оксидирования, окрашивания алюминия, нейтрализации, химического и электрохимического полирования, </a:t>
            </a:r>
            <a:r>
              <a:rPr lang="ru-RU" dirty="0" smtClean="0"/>
              <a:t>удаления </a:t>
            </a:r>
            <a:r>
              <a:rPr lang="ru-RU" dirty="0"/>
              <a:t>некачественных покрытий, снятия </a:t>
            </a:r>
            <a:r>
              <a:rPr lang="ru-RU" dirty="0" smtClean="0"/>
              <a:t>шлама.</a:t>
            </a:r>
          </a:p>
          <a:p>
            <a:pPr marL="88900" indent="627063" algn="just">
              <a:buNone/>
            </a:pPr>
            <a:r>
              <a:rPr lang="ru-RU" dirty="0"/>
              <a:t>Корпус ванны с </a:t>
            </a:r>
            <a:r>
              <a:rPr lang="ru-RU" dirty="0" smtClean="0"/>
              <a:t>карманом </a:t>
            </a:r>
            <a:r>
              <a:rPr lang="ru-RU" dirty="0"/>
              <a:t>применяется в основном для ванн </a:t>
            </a:r>
            <a:r>
              <a:rPr lang="ru-RU" dirty="0" smtClean="0"/>
              <a:t>холодной </a:t>
            </a:r>
            <a:r>
              <a:rPr lang="ru-RU" dirty="0"/>
              <a:t>и горячей промывки, химического и электрохимического обезжиривания и травления алюминия.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1680"/>
            <a:ext cx="3925301" cy="170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5208"/>
            <a:ext cx="3168352" cy="157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6087207"/>
            <a:ext cx="205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Ванна без кармана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63853" y="6112516"/>
            <a:ext cx="198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Ванна с карманом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48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ru-RU" sz="2800" dirty="0"/>
              <a:t>КОЛОКОЛЬНЫЕ И БАРАБАННЫЕ ВАННЫ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96752"/>
            <a:ext cx="5472608" cy="489654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Колокола изготовляются из изолирующих материалов: эбонита, винипласта или </a:t>
            </a:r>
            <a:r>
              <a:rPr lang="ru-RU" dirty="0" smtClean="0"/>
              <a:t>гуммированной </a:t>
            </a:r>
            <a:r>
              <a:rPr lang="ru-RU" dirty="0"/>
              <a:t>стали (в форме усеченного конуса) и устанавливаются на двух чугунных </a:t>
            </a:r>
            <a:r>
              <a:rPr lang="ru-RU" dirty="0" smtClean="0"/>
              <a:t>стойках</a:t>
            </a:r>
            <a:r>
              <a:rPr lang="ru-RU" dirty="0"/>
              <a:t>. К одной из них прикреплен кронштейн, поддерживающий электродвигатель с </a:t>
            </a:r>
            <a:r>
              <a:rPr lang="ru-RU" dirty="0" smtClean="0"/>
              <a:t>червячным редуктором. </a:t>
            </a:r>
            <a:r>
              <a:rPr lang="ru-RU" dirty="0"/>
              <a:t>Ток подводится к деталям (катоду) металлическими </a:t>
            </a:r>
            <a:r>
              <a:rPr lang="ru-RU" dirty="0" smtClean="0"/>
              <a:t>щетками. </a:t>
            </a:r>
            <a:r>
              <a:rPr lang="ru-RU" dirty="0"/>
              <a:t>Часто практикуется также подача тока к деталям сверху с помощью гибкого провода с </a:t>
            </a:r>
            <a:r>
              <a:rPr lang="ru-RU" dirty="0" smtClean="0"/>
              <a:t>грузом</a:t>
            </a:r>
            <a:r>
              <a:rPr lang="ru-RU" dirty="0"/>
              <a:t>, контактирующим с деталями. Анод представляет собой горизонтально или наклонно расположенную пластинку, опускаемую в колокол на вертикальном стержне.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625700" cy="387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83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9241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Основными достоинствами колокольных ванн являются: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− </a:t>
            </a:r>
            <a:r>
              <a:rPr lang="ru-RU" dirty="0"/>
              <a:t>возможность наблюдения за процессом нанесения </a:t>
            </a:r>
            <a:r>
              <a:rPr lang="ru-RU" dirty="0" smtClean="0"/>
              <a:t>покрытия;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− </a:t>
            </a:r>
            <a:r>
              <a:rPr lang="ru-RU" dirty="0"/>
              <a:t>возможность обработки весьма мелких </a:t>
            </a:r>
            <a:r>
              <a:rPr lang="ru-RU" dirty="0" smtClean="0"/>
              <a:t>деталей;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− </a:t>
            </a:r>
            <a:r>
              <a:rPr lang="ru-RU" dirty="0"/>
              <a:t>простота загрузки и выгрузки покрываемых деталей.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 </a:t>
            </a:r>
            <a:r>
              <a:rPr lang="ru-RU" dirty="0"/>
              <a:t>недостаткам колокольных ванн относятся: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− </a:t>
            </a:r>
            <a:r>
              <a:rPr lang="ru-RU" dirty="0"/>
              <a:t>потери электролита, связанные с переливанием;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− </a:t>
            </a:r>
            <a:r>
              <a:rPr lang="ru-RU" dirty="0"/>
              <a:t>значительная продолжительность процесса покрытия вследствие сравнительно </a:t>
            </a:r>
            <a:r>
              <a:rPr lang="ru-RU" dirty="0" smtClean="0"/>
              <a:t>низкой </a:t>
            </a:r>
            <a:r>
              <a:rPr lang="ru-RU" dirty="0"/>
              <a:t>силы тока (она лимитируется поверхностью анода);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− </a:t>
            </a:r>
            <a:r>
              <a:rPr lang="ru-RU" dirty="0"/>
              <a:t>частичное истирание покрытия;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− </a:t>
            </a:r>
            <a:r>
              <a:rPr lang="ru-RU" dirty="0"/>
              <a:t>невозможность получения покрытий достаточной толщины.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4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15841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Электролизёр – это ванна, в которой процесс идёт с поглощением электрической энергии. Только  часть  этой  мощности  расходуется на  разложение  вещества. Остальная  мощность  идёт  на  нагрев  электролита и  транспортировку ионов через раствор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40"/>
          <a:stretch/>
        </p:blipFill>
        <p:spPr bwMode="auto">
          <a:xfrm>
            <a:off x="353756" y="2856589"/>
            <a:ext cx="5214574" cy="320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3797114"/>
            <a:ext cx="301711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1 - электролит 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2 – электроды </a:t>
            </a:r>
          </a:p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</a:rPr>
              <a:t>3 - источник питания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0687"/>
            <a:ext cx="7609656" cy="2736304"/>
          </a:xfrm>
        </p:spPr>
        <p:txBody>
          <a:bodyPr>
            <a:normAutofit fontScale="62500" lnSpcReduction="20000"/>
          </a:bodyPr>
          <a:lstStyle/>
          <a:p>
            <a:pPr marL="114300" indent="601663" algn="just">
              <a:buNone/>
            </a:pPr>
            <a:r>
              <a:rPr lang="ru-RU" dirty="0"/>
              <a:t>Барабанные ванны изготовляют из винипласта, текстолита, органического стекла, </a:t>
            </a:r>
            <a:r>
              <a:rPr lang="ru-RU" dirty="0" smtClean="0"/>
              <a:t>целлулоида </a:t>
            </a:r>
            <a:r>
              <a:rPr lang="ru-RU" dirty="0"/>
              <a:t>и других непроводящих материалов. Барабан погружают в ванну с электролитом и поднимают из нее с помощью </a:t>
            </a:r>
            <a:r>
              <a:rPr lang="ru-RU" dirty="0" smtClean="0"/>
              <a:t>специального </a:t>
            </a:r>
            <a:r>
              <a:rPr lang="ru-RU" dirty="0"/>
              <a:t>подъемника. Во время работы барабан вращается вокруг горизонтальной оси от </a:t>
            </a:r>
            <a:r>
              <a:rPr lang="ru-RU" dirty="0" smtClean="0"/>
              <a:t>электродвигателя </a:t>
            </a:r>
            <a:r>
              <a:rPr lang="ru-RU" dirty="0"/>
              <a:t>через редуктор, установленный на кронштейне с наружной стороны ванны. Анодные пластины подвешивают на штанги, расположенные в ванне снаружи барабана. Благодаря этому плотность тока на аноде в барабанных ваннах может быть такой же, как и в </a:t>
            </a:r>
            <a:r>
              <a:rPr lang="ru-RU" dirty="0" smtClean="0"/>
              <a:t>стационарных.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12536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6921" y="3088992"/>
            <a:ext cx="4219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dirty="0"/>
              <a:t>Преимущества барабанных ванн по сравнению с колокольными:</a:t>
            </a:r>
          </a:p>
          <a:p>
            <a:pPr indent="539750" algn="just"/>
            <a:r>
              <a:rPr lang="ru-RU" dirty="0"/>
              <a:t>− большая скорость нанесения покрытий;</a:t>
            </a:r>
          </a:p>
          <a:p>
            <a:pPr indent="539750" algn="just"/>
            <a:r>
              <a:rPr lang="ru-RU" dirty="0"/>
              <a:t>− постоянство состава электролита и меньшие потери его;</a:t>
            </a:r>
          </a:p>
          <a:p>
            <a:pPr indent="539750" algn="just"/>
            <a:r>
              <a:rPr lang="ru-RU" dirty="0"/>
              <a:t>− возможность одновременно обрабатывать различные изделия, не смешивая их.</a:t>
            </a:r>
          </a:p>
          <a:p>
            <a:pPr indent="539750" algn="just"/>
            <a:r>
              <a:rPr lang="ru-RU" dirty="0"/>
              <a:t>К недостаткам барабанов следует отнести их сравнительную недолговечность. </a:t>
            </a:r>
          </a:p>
        </p:txBody>
      </p:sp>
    </p:spTree>
    <p:extLst>
      <p:ext uri="{BB962C8B-B14F-4D97-AF65-F5344CB8AC3E}">
        <p14:creationId xmlns:p14="http://schemas.microsoft.com/office/powerpoint/2010/main" val="109761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Источники питания гальванических ванн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768" y="1628800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/>
              <a:t>Для питания гальванических ванн используется постоянный ток, получаемый от </a:t>
            </a:r>
            <a:r>
              <a:rPr lang="ru-RU" dirty="0" smtClean="0"/>
              <a:t>источников </a:t>
            </a:r>
            <a:r>
              <a:rPr lang="ru-RU" dirty="0"/>
              <a:t>питания - полупроводниковых выпрямителей </a:t>
            </a:r>
            <a:r>
              <a:rPr lang="ru-RU" dirty="0" smtClean="0"/>
              <a:t>и, </a:t>
            </a:r>
            <a:r>
              <a:rPr lang="ru-RU" dirty="0"/>
              <a:t>в отдельных случаях </a:t>
            </a:r>
            <a:r>
              <a:rPr lang="ru-RU" dirty="0" smtClean="0"/>
              <a:t>, от электрогенераторов</a:t>
            </a:r>
            <a:r>
              <a:rPr lang="ru-RU" dirty="0"/>
              <a:t>. От технических характеристик источников питания зависит эффективность техно- логического процесса: качество гальванопокрытий, производительность, экономические </a:t>
            </a:r>
            <a:r>
              <a:rPr lang="ru-RU" dirty="0" smtClean="0"/>
              <a:t>показатели</a:t>
            </a:r>
            <a:r>
              <a:rPr lang="ru-RU" dirty="0"/>
              <a:t>. </a:t>
            </a:r>
            <a:endParaRPr lang="ru-RU" dirty="0" smtClean="0"/>
          </a:p>
          <a:p>
            <a:pPr indent="447675" algn="just"/>
            <a:r>
              <a:rPr lang="ru-RU" dirty="0" smtClean="0"/>
              <a:t>Выпрямитель </a:t>
            </a:r>
            <a:r>
              <a:rPr lang="ru-RU" dirty="0"/>
              <a:t>состоит из трансформатора, преобразующего ток высокого напряжения (220 или 380 В) и малой силы в ток низкого напряжения и большой силы, и электрических вентилей главным образом на основе тиристоров (селеновых, кремниевых или германиевых), преобразующих переменный ток в постоянный. </a:t>
            </a:r>
            <a:endParaRPr lang="ru-RU" dirty="0" smtClean="0"/>
          </a:p>
          <a:p>
            <a:pPr indent="447675" algn="just"/>
            <a:r>
              <a:rPr lang="ru-RU" dirty="0" smtClean="0"/>
              <a:t>Выпрямители </a:t>
            </a:r>
            <a:r>
              <a:rPr lang="ru-RU" dirty="0"/>
              <a:t>с селеновыми вентилями имеют большие габариты, германиевые </a:t>
            </a:r>
            <a:r>
              <a:rPr lang="ru-RU" dirty="0" smtClean="0"/>
              <a:t>выпрямители </a:t>
            </a:r>
            <a:r>
              <a:rPr lang="ru-RU" dirty="0"/>
              <a:t>– вдвое меньше и вдвое легче, но они боятся перегрузок, кремниевые – имеют </a:t>
            </a:r>
            <a:r>
              <a:rPr lang="ru-RU" dirty="0" smtClean="0"/>
              <a:t>малые </a:t>
            </a:r>
            <a:r>
              <a:rPr lang="ru-RU" dirty="0"/>
              <a:t>размеры и меньше боятся перегрузок. </a:t>
            </a:r>
          </a:p>
        </p:txBody>
      </p:sp>
    </p:spTree>
    <p:extLst>
      <p:ext uri="{BB962C8B-B14F-4D97-AF65-F5344CB8AC3E}">
        <p14:creationId xmlns:p14="http://schemas.microsoft.com/office/powerpoint/2010/main" val="405655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53285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/>
              <a:t>В зависимости от назначения и мощности применяемого оборудования в </a:t>
            </a:r>
            <a:r>
              <a:rPr lang="ru-RU" dirty="0" smtClean="0"/>
              <a:t>гальванотехнике </a:t>
            </a:r>
            <a:r>
              <a:rPr lang="ru-RU" dirty="0"/>
              <a:t>используются различные схемы </a:t>
            </a:r>
            <a:r>
              <a:rPr lang="ru-RU" dirty="0" smtClean="0"/>
              <a:t>выпрямления</a:t>
            </a:r>
            <a:r>
              <a:rPr lang="ru-RU" dirty="0"/>
              <a:t>: </a:t>
            </a:r>
            <a:endParaRPr lang="ru-RU" dirty="0" smtClean="0"/>
          </a:p>
          <a:p>
            <a:pPr indent="447675" algn="just"/>
            <a:r>
              <a:rPr lang="ru-RU" dirty="0" smtClean="0"/>
              <a:t>	− </a:t>
            </a:r>
            <a:r>
              <a:rPr lang="ru-RU" dirty="0"/>
              <a:t>однофазные (а </a:t>
            </a:r>
            <a:r>
              <a:rPr lang="ru-RU" dirty="0" smtClean="0"/>
              <a:t>- однополупериодный</a:t>
            </a:r>
            <a:r>
              <a:rPr lang="ru-RU" dirty="0"/>
              <a:t>, б </a:t>
            </a:r>
            <a:r>
              <a:rPr lang="ru-RU" dirty="0" smtClean="0"/>
              <a:t>- </a:t>
            </a:r>
            <a:r>
              <a:rPr lang="ru-RU" dirty="0" err="1"/>
              <a:t>двухполупериодный</a:t>
            </a:r>
            <a:r>
              <a:rPr lang="ru-RU" dirty="0"/>
              <a:t>) </a:t>
            </a:r>
            <a:endParaRPr lang="ru-RU" dirty="0" smtClean="0"/>
          </a:p>
          <a:p>
            <a:pPr algn="just"/>
            <a:r>
              <a:rPr lang="ru-RU" dirty="0" smtClean="0"/>
              <a:t>	− </a:t>
            </a:r>
            <a:r>
              <a:rPr lang="ru-RU" dirty="0"/>
              <a:t>2-фазные (в) − 3-фазные (г) </a:t>
            </a:r>
            <a:endParaRPr lang="ru-RU" dirty="0" smtClean="0"/>
          </a:p>
          <a:p>
            <a:pPr algn="just"/>
            <a:r>
              <a:rPr lang="ru-RU" dirty="0" smtClean="0"/>
              <a:t>	− </a:t>
            </a:r>
            <a:r>
              <a:rPr lang="ru-RU" dirty="0"/>
              <a:t>6-фазные (д) </a:t>
            </a:r>
            <a:endParaRPr lang="ru-RU" dirty="0" smtClean="0"/>
          </a:p>
          <a:p>
            <a:pPr algn="just"/>
            <a:r>
              <a:rPr lang="ru-RU" dirty="0" smtClean="0"/>
              <a:t>	− </a:t>
            </a:r>
            <a:r>
              <a:rPr lang="ru-RU" dirty="0"/>
              <a:t>нереверсивные и реверсивные </a:t>
            </a:r>
            <a:endParaRPr lang="ru-RU" dirty="0" smtClean="0"/>
          </a:p>
          <a:p>
            <a:pPr algn="just"/>
            <a:r>
              <a:rPr lang="ru-RU" dirty="0" smtClean="0"/>
              <a:t>	− </a:t>
            </a:r>
            <a:r>
              <a:rPr lang="ru-RU" dirty="0"/>
              <a:t>с отсечкой (е) </a:t>
            </a:r>
            <a:endParaRPr lang="ru-RU" dirty="0" smtClean="0"/>
          </a:p>
          <a:p>
            <a:pPr algn="just"/>
            <a:r>
              <a:rPr lang="ru-RU" dirty="0" smtClean="0"/>
              <a:t>	− </a:t>
            </a:r>
            <a:r>
              <a:rPr lang="ru-RU" dirty="0"/>
              <a:t>асимметричные (ж) и т.п. </a:t>
            </a:r>
            <a:r>
              <a:rPr lang="ru-RU" dirty="0" smtClean="0"/>
              <a:t> </a:t>
            </a:r>
          </a:p>
          <a:p>
            <a:pPr indent="447675" algn="just"/>
            <a:r>
              <a:rPr lang="ru-RU" dirty="0" smtClean="0"/>
              <a:t>Однофазные </a:t>
            </a:r>
            <a:r>
              <a:rPr lang="ru-RU" dirty="0"/>
              <a:t>выпрямители предназначены для питания маломощных (в основном </a:t>
            </a:r>
            <a:r>
              <a:rPr lang="ru-RU" dirty="0" smtClean="0"/>
              <a:t>лабораторных</a:t>
            </a:r>
            <a:r>
              <a:rPr lang="ru-RU" dirty="0"/>
              <a:t>) потребителей. </a:t>
            </a:r>
            <a:endParaRPr lang="ru-RU" dirty="0" smtClean="0"/>
          </a:p>
          <a:p>
            <a:pPr indent="447675" algn="just"/>
            <a:r>
              <a:rPr lang="ru-RU" dirty="0" smtClean="0"/>
              <a:t>Многофазные </a:t>
            </a:r>
            <a:r>
              <a:rPr lang="ru-RU" dirty="0"/>
              <a:t>выпрямители имеют ряд преимуществ перед однофазными: лучшие удельные технико-экономические показатели, симметричную загрузку всех трёх фаз </a:t>
            </a:r>
            <a:r>
              <a:rPr lang="ru-RU" dirty="0" smtClean="0"/>
              <a:t>питающей </a:t>
            </a:r>
            <a:r>
              <a:rPr lang="ru-RU" dirty="0"/>
              <a:t>сети, меньшие пульсации выпрямленного тока и т.п. Эти достоинства и определили </a:t>
            </a:r>
            <a:r>
              <a:rPr lang="ru-RU" dirty="0" smtClean="0"/>
              <a:t>широкое </a:t>
            </a:r>
            <a:r>
              <a:rPr lang="ru-RU" dirty="0"/>
              <a:t>применение многофазных выпрямителей в гальванических цехах.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81100"/>
            <a:ext cx="3098099" cy="40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91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/>
              <a:t>Выпрямители можно устанавливать непосредственно около ванн прямо на пол; они не боятся влажности воздуха до 80%, но нуждаются в периодической просушке и </a:t>
            </a:r>
            <a:r>
              <a:rPr lang="ru-RU" dirty="0" smtClean="0"/>
              <a:t>возобновлении </a:t>
            </a:r>
            <a:r>
              <a:rPr lang="ru-RU" dirty="0"/>
              <a:t>пропитки лаком обмоток трансформатора, дросселя и т.п. </a:t>
            </a:r>
            <a:endParaRPr lang="ru-RU" dirty="0" smtClean="0"/>
          </a:p>
          <a:p>
            <a:pPr indent="447675" algn="just"/>
            <a:r>
              <a:rPr lang="ru-RU" dirty="0" smtClean="0"/>
              <a:t>На </a:t>
            </a:r>
            <a:r>
              <a:rPr lang="ru-RU" dirty="0"/>
              <a:t>ряде предприятий ванны и выпрямители размещены в разных помещениях, иногда на разных этажах. Чаще всего агрегаты устанавливают в полуподвале, так называемом </a:t>
            </a:r>
            <a:r>
              <a:rPr lang="ru-RU" dirty="0" smtClean="0"/>
              <a:t>техническом </a:t>
            </a:r>
            <a:r>
              <a:rPr lang="ru-RU" dirty="0"/>
              <a:t>этаже, расположенном непосредственно под помещением, где находятся </a:t>
            </a:r>
            <a:r>
              <a:rPr lang="ru-RU" dirty="0" smtClean="0"/>
              <a:t>гальванические </a:t>
            </a:r>
            <a:r>
              <a:rPr lang="ru-RU" dirty="0"/>
              <a:t>ванны. </a:t>
            </a:r>
            <a:endParaRPr lang="ru-RU" dirty="0" smtClean="0"/>
          </a:p>
          <a:p>
            <a:pPr indent="447675" algn="just"/>
            <a:r>
              <a:rPr lang="ru-RU" dirty="0" smtClean="0"/>
              <a:t>Желательно </a:t>
            </a:r>
            <a:r>
              <a:rPr lang="ru-RU" dirty="0"/>
              <a:t>каждую гальваническую ванну подключать к одному выпрямителю. В </a:t>
            </a:r>
            <a:r>
              <a:rPr lang="ru-RU" dirty="0" smtClean="0"/>
              <a:t>случае </a:t>
            </a:r>
            <a:r>
              <a:rPr lang="ru-RU" dirty="0"/>
              <a:t>параллельного питания нескольких ванн от одного источника, что случается довольно часто, на распределительном щите около каждой ванны необходима установка регуляторов силы тока, которые представляют собой секционный реостат, включённый последовательно с гальванической ванной. Его предпочтительно делать из включаемых (при помощи </a:t>
            </a:r>
            <a:r>
              <a:rPr lang="ru-RU" dirty="0" smtClean="0"/>
              <a:t>однополюсных </a:t>
            </a:r>
            <a:r>
              <a:rPr lang="ru-RU" dirty="0"/>
              <a:t>рубильников) параллельно секций, каждая из которых имеет омическое </a:t>
            </a:r>
            <a:r>
              <a:rPr lang="ru-RU" dirty="0" smtClean="0"/>
              <a:t>сопротивление</a:t>
            </a:r>
            <a:r>
              <a:rPr lang="ru-RU" dirty="0"/>
              <a:t>, вдвое большее предыдущей. Количество таких секций достигает </a:t>
            </a:r>
            <a:r>
              <a:rPr lang="ru-RU" dirty="0" smtClean="0"/>
              <a:t>5-7.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6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Электролизеры для электролиза воды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9552" y="1340768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i="1" dirty="0" smtClean="0"/>
              <a:t>Электроды и их конструкции. </a:t>
            </a:r>
            <a:r>
              <a:rPr lang="ru-RU" dirty="0" smtClean="0"/>
              <a:t>В </a:t>
            </a:r>
            <a:r>
              <a:rPr lang="ru-RU" dirty="0"/>
              <a:t>зависимости от способа подключения к внешней сети различают </a:t>
            </a:r>
            <a:r>
              <a:rPr lang="ru-RU" dirty="0" err="1"/>
              <a:t>монополярные</a:t>
            </a:r>
            <a:r>
              <a:rPr lang="ru-RU" dirty="0"/>
              <a:t> и </a:t>
            </a:r>
            <a:r>
              <a:rPr lang="ru-RU" dirty="0" smtClean="0"/>
              <a:t>биполярные </a:t>
            </a:r>
            <a:r>
              <a:rPr lang="ru-RU" dirty="0"/>
              <a:t>электроды. </a:t>
            </a:r>
            <a:endParaRPr lang="ru-RU" dirty="0" smtClean="0"/>
          </a:p>
          <a:p>
            <a:pPr indent="447675" algn="just"/>
            <a:r>
              <a:rPr lang="ru-RU" dirty="0" err="1" smtClean="0"/>
              <a:t>Монополярные</a:t>
            </a:r>
            <a:r>
              <a:rPr lang="ru-RU" dirty="0" smtClean="0"/>
              <a:t> </a:t>
            </a:r>
            <a:r>
              <a:rPr lang="ru-RU" dirty="0"/>
              <a:t>электроды — это те, которые непосредственно подключены к внешней электрической цепи. </a:t>
            </a:r>
            <a:endParaRPr lang="ru-RU" dirty="0" smtClean="0"/>
          </a:p>
          <a:p>
            <a:pPr indent="447675" algn="just"/>
            <a:r>
              <a:rPr lang="ru-RU" dirty="0" smtClean="0"/>
              <a:t>Биполярные </a:t>
            </a:r>
            <a:r>
              <a:rPr lang="ru-RU" dirty="0"/>
              <a:t>электроды </a:t>
            </a:r>
            <a:r>
              <a:rPr lang="ru-RU" dirty="0" smtClean="0"/>
              <a:t>в </a:t>
            </a:r>
            <a:r>
              <a:rPr lang="ru-RU" dirty="0"/>
              <a:t>электрическую цепь включены по проводникам второго рода. Если разделить пространство между анодом и катодом перегородкой из </a:t>
            </a:r>
            <a:r>
              <a:rPr lang="ru-RU" dirty="0" smtClean="0"/>
              <a:t>электропроводного </a:t>
            </a:r>
            <a:r>
              <a:rPr lang="ru-RU" dirty="0"/>
              <a:t>материала на две изолированные зоны, то электрический ток будет проходить по следующему пути: анод — электролит первой зоны — перегородка — электролит второй зоны — катод. При переходе тока из электролита первой зоны на перегородку происходит катодный процесс, при переходе с перегородки в электролит второй зоны — анодный </a:t>
            </a:r>
            <a:r>
              <a:rPr lang="ru-RU" dirty="0" smtClean="0"/>
              <a:t>процесс</a:t>
            </a:r>
            <a:r>
              <a:rPr lang="ru-RU" dirty="0"/>
              <a:t>. Таким образом, одна из сторон электропроводной перегородки работает как анод, а </a:t>
            </a:r>
            <a:r>
              <a:rPr lang="ru-RU" dirty="0" smtClean="0"/>
              <a:t>другая </a:t>
            </a:r>
            <a:r>
              <a:rPr lang="ru-RU" dirty="0"/>
              <a:t>— как катод и перегородка является биполярным электродом, подключенным </a:t>
            </a:r>
            <a:r>
              <a:rPr lang="ru-RU" dirty="0" smtClean="0"/>
              <a:t>последовательно </a:t>
            </a:r>
            <a:r>
              <a:rPr lang="ru-RU" dirty="0"/>
              <a:t>к </a:t>
            </a:r>
            <a:r>
              <a:rPr lang="ru-RU" dirty="0" err="1"/>
              <a:t>монополярным</a:t>
            </a:r>
            <a:r>
              <a:rPr lang="ru-RU" dirty="0"/>
              <a:t> электродам.</a:t>
            </a:r>
          </a:p>
        </p:txBody>
      </p:sp>
    </p:spTree>
    <p:extLst>
      <p:ext uri="{BB962C8B-B14F-4D97-AF65-F5344CB8AC3E}">
        <p14:creationId xmlns:p14="http://schemas.microsoft.com/office/powerpoint/2010/main" val="4132540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/>
              <a:t>Конструкции промышленных </a:t>
            </a:r>
            <a:r>
              <a:rPr lang="ru-RU" b="1" dirty="0" smtClean="0"/>
              <a:t>электролизеров. </a:t>
            </a:r>
          </a:p>
          <a:p>
            <a:pPr indent="447675" algn="just"/>
            <a:r>
              <a:rPr lang="ru-RU" dirty="0" smtClean="0"/>
              <a:t>С </a:t>
            </a:r>
            <a:r>
              <a:rPr lang="ru-RU" dirty="0"/>
              <a:t>момента возникновения промышленного электролиза воды применялись как </a:t>
            </a:r>
            <a:r>
              <a:rPr lang="ru-RU" dirty="0" err="1" smtClean="0"/>
              <a:t>монополярные</a:t>
            </a:r>
            <a:r>
              <a:rPr lang="ru-RU" dirty="0"/>
              <a:t>, так и биполярные электролизеры. Как те, так и другие совершенствовались. В </a:t>
            </a:r>
            <a:r>
              <a:rPr lang="ru-RU" dirty="0" smtClean="0"/>
              <a:t>настоящее </a:t>
            </a:r>
            <a:r>
              <a:rPr lang="ru-RU" dirty="0"/>
              <a:t>время преобладают биполярные конструкции. Все многочисленные типы конструкций электролизеров для разложения воды с </a:t>
            </a:r>
            <a:r>
              <a:rPr lang="ru-RU" dirty="0" smtClean="0"/>
              <a:t>получением </a:t>
            </a:r>
            <a:r>
              <a:rPr lang="ru-RU" dirty="0"/>
              <a:t>водорода и кислорода по способу включения электродов могут быть подразделены на две большие группы: </a:t>
            </a:r>
            <a:endParaRPr lang="ru-RU" dirty="0" smtClean="0"/>
          </a:p>
          <a:p>
            <a:pPr indent="447675" algn="just"/>
            <a:r>
              <a:rPr lang="ru-RU" dirty="0" smtClean="0"/>
              <a:t>	− </a:t>
            </a:r>
            <a:r>
              <a:rPr lang="ru-RU" dirty="0"/>
              <a:t>электролизеры с </a:t>
            </a:r>
            <a:r>
              <a:rPr lang="ru-RU" dirty="0" err="1"/>
              <a:t>монополярным</a:t>
            </a:r>
            <a:r>
              <a:rPr lang="ru-RU" dirty="0"/>
              <a:t> </a:t>
            </a:r>
            <a:endParaRPr lang="ru-RU" dirty="0" smtClean="0"/>
          </a:p>
          <a:p>
            <a:pPr indent="447675" algn="just"/>
            <a:r>
              <a:rPr lang="ru-RU" dirty="0" smtClean="0"/>
              <a:t>	− </a:t>
            </a:r>
            <a:r>
              <a:rPr lang="ru-RU" dirty="0"/>
              <a:t>электролизеры с биполярным </a:t>
            </a:r>
            <a:r>
              <a:rPr lang="ru-RU" dirty="0" smtClean="0"/>
              <a:t>включением. </a:t>
            </a:r>
          </a:p>
          <a:p>
            <a:pPr indent="447675" algn="just"/>
            <a:r>
              <a:rPr lang="ru-RU" dirty="0" smtClean="0"/>
              <a:t>По </a:t>
            </a:r>
            <a:r>
              <a:rPr lang="ru-RU" dirty="0"/>
              <a:t>устройству корпуса различают: </a:t>
            </a:r>
            <a:endParaRPr lang="ru-RU" dirty="0" smtClean="0"/>
          </a:p>
          <a:p>
            <a:pPr indent="447675" algn="just"/>
            <a:r>
              <a:rPr lang="ru-RU" dirty="0"/>
              <a:t>	</a:t>
            </a:r>
            <a:r>
              <a:rPr lang="ru-RU" dirty="0" smtClean="0"/>
              <a:t>− </a:t>
            </a:r>
            <a:r>
              <a:rPr lang="ru-RU" dirty="0"/>
              <a:t>ящичные электролизеры, в которых комплект электродов размещается в емкости без </a:t>
            </a:r>
            <a:r>
              <a:rPr lang="ru-RU" dirty="0" smtClean="0"/>
              <a:t>крышек </a:t>
            </a:r>
            <a:r>
              <a:rPr lang="ru-RU" dirty="0"/>
              <a:t>или с герметичными </a:t>
            </a:r>
            <a:r>
              <a:rPr lang="ru-RU" dirty="0" smtClean="0"/>
              <a:t>крышками, </a:t>
            </a:r>
          </a:p>
          <a:p>
            <a:pPr indent="447675" algn="just"/>
            <a:r>
              <a:rPr lang="ru-RU" dirty="0"/>
              <a:t>	</a:t>
            </a:r>
            <a:r>
              <a:rPr lang="ru-RU" dirty="0" smtClean="0"/>
              <a:t>− </a:t>
            </a:r>
            <a:r>
              <a:rPr lang="ru-RU" dirty="0" err="1"/>
              <a:t>фильтрпрессные</a:t>
            </a:r>
            <a:r>
              <a:rPr lang="ru-RU" dirty="0"/>
              <a:t> </a:t>
            </a:r>
            <a:r>
              <a:rPr lang="ru-RU" dirty="0" smtClean="0"/>
              <a:t>электролизер, </a:t>
            </a:r>
            <a:r>
              <a:rPr lang="ru-RU" dirty="0"/>
              <a:t>ячейки которых собираются по типу </a:t>
            </a:r>
            <a:r>
              <a:rPr lang="ru-RU" dirty="0" err="1"/>
              <a:t>фильтрпресса</a:t>
            </a:r>
            <a:r>
              <a:rPr lang="ru-RU" dirty="0"/>
              <a:t>. </a:t>
            </a:r>
            <a:endParaRPr lang="ru-RU" dirty="0" smtClean="0"/>
          </a:p>
          <a:p>
            <a:pPr indent="447675" algn="just"/>
            <a:r>
              <a:rPr lang="ru-RU" dirty="0" smtClean="0"/>
              <a:t>На </a:t>
            </a:r>
            <a:r>
              <a:rPr lang="ru-RU" dirty="0"/>
              <a:t>первом этапе развития конструкций электролизеров с биполярным включением электродов они выполнялись как ящичного, так и </a:t>
            </a:r>
            <a:r>
              <a:rPr lang="ru-RU" dirty="0" err="1"/>
              <a:t>фильтрпрессного</a:t>
            </a:r>
            <a:r>
              <a:rPr lang="ru-RU" dirty="0"/>
              <a:t> типов. В дальнейшем развитие получили только </a:t>
            </a:r>
            <a:r>
              <a:rPr lang="ru-RU" dirty="0" err="1"/>
              <a:t>фильтрпрессные</a:t>
            </a:r>
            <a:r>
              <a:rPr lang="ru-RU" dirty="0"/>
              <a:t> конструкции. По способу разделения газов электролизеры можно подразделить на: </a:t>
            </a:r>
            <a:endParaRPr lang="ru-RU" dirty="0" smtClean="0"/>
          </a:p>
          <a:p>
            <a:pPr indent="447675" algn="just"/>
            <a:r>
              <a:rPr lang="ru-RU" dirty="0" smtClean="0"/>
              <a:t>− </a:t>
            </a:r>
            <a:r>
              <a:rPr lang="ru-RU" dirty="0" err="1"/>
              <a:t>бездиафрагменные</a:t>
            </a:r>
            <a:r>
              <a:rPr lang="ru-RU" dirty="0"/>
              <a:t> (колокольные) </a:t>
            </a:r>
            <a:endParaRPr lang="ru-RU" dirty="0" smtClean="0"/>
          </a:p>
          <a:p>
            <a:pPr indent="447675" algn="just"/>
            <a:r>
              <a:rPr lang="ru-RU" dirty="0" smtClean="0"/>
              <a:t>− </a:t>
            </a:r>
            <a:r>
              <a:rPr lang="ru-RU" dirty="0"/>
              <a:t>электролизеры с </a:t>
            </a:r>
            <a:r>
              <a:rPr lang="ru-RU" dirty="0" smtClean="0"/>
              <a:t>одинарной </a:t>
            </a:r>
            <a:r>
              <a:rPr lang="ru-RU" dirty="0"/>
              <a:t>или с двойной </a:t>
            </a:r>
            <a:r>
              <a:rPr lang="ru-RU" dirty="0" smtClean="0"/>
              <a:t>диафрагмой.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55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76" y="27568"/>
            <a:ext cx="60483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826675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 smtClean="0"/>
              <a:t>Типы </a:t>
            </a:r>
            <a:r>
              <a:rPr lang="ru-RU" dirty="0"/>
              <a:t>электролизеров: а, б—соответственно открытый и закрытый ящичные </a:t>
            </a:r>
            <a:r>
              <a:rPr lang="ru-RU" dirty="0" smtClean="0"/>
              <a:t>электролизеры </a:t>
            </a:r>
            <a:r>
              <a:rPr lang="ru-RU" dirty="0"/>
              <a:t>с </a:t>
            </a:r>
            <a:r>
              <a:rPr lang="ru-RU" dirty="0" err="1"/>
              <a:t>монополярным</a:t>
            </a:r>
            <a:r>
              <a:rPr lang="ru-RU" dirty="0"/>
              <a:t> включением электродов (1—корпус, 2 — колокол для сбора газов, 3—диафрагма, 4 — катоды, 5—анод, 6 — крышка); в, г —соответственно ящичный и </a:t>
            </a:r>
            <a:r>
              <a:rPr lang="ru-RU" dirty="0" err="1"/>
              <a:t>фильтрпрессный</a:t>
            </a:r>
            <a:r>
              <a:rPr lang="ru-RU" dirty="0"/>
              <a:t> электролизеры с биполярным включением электродов (1 - диафрагменная рама, 2 - </a:t>
            </a:r>
            <a:r>
              <a:rPr lang="ru-RU" dirty="0" err="1"/>
              <a:t>монополярный</a:t>
            </a:r>
            <a:r>
              <a:rPr lang="ru-RU" dirty="0"/>
              <a:t> электрод–анод, 3 —биполярный электрод, 4 — </a:t>
            </a:r>
            <a:r>
              <a:rPr lang="ru-RU" dirty="0" err="1"/>
              <a:t>монополярный</a:t>
            </a:r>
            <a:r>
              <a:rPr lang="ru-RU" dirty="0"/>
              <a:t> </a:t>
            </a:r>
            <a:r>
              <a:rPr lang="ru-RU" dirty="0" smtClean="0"/>
              <a:t>электрод-катод</a:t>
            </a:r>
            <a:r>
              <a:rPr lang="ru-RU" dirty="0"/>
              <a:t>, 5 —диафрагма, 6 – корпус)</a:t>
            </a:r>
          </a:p>
        </p:txBody>
      </p:sp>
    </p:spTree>
    <p:extLst>
      <p:ext uri="{BB962C8B-B14F-4D97-AF65-F5344CB8AC3E}">
        <p14:creationId xmlns:p14="http://schemas.microsoft.com/office/powerpoint/2010/main" val="317670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ru-RU" sz="4000" dirty="0" smtClean="0"/>
              <a:t>Электролизеры для получения хлора и щелочи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78488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1" i="1" dirty="0" smtClean="0"/>
              <a:t>1.Диафрагменные</a:t>
            </a:r>
          </a:p>
          <a:p>
            <a:pPr indent="447675" algn="just"/>
            <a:r>
              <a:rPr lang="ru-RU" dirty="0"/>
              <a:t>Основой конструкции современного диафрагменного электролизера является стальной корпус—катод в виде прямоугольной обечайки без дна и крышки </a:t>
            </a:r>
            <a:r>
              <a:rPr lang="ru-RU" dirty="0" smtClean="0"/>
              <a:t>. </a:t>
            </a:r>
            <a:r>
              <a:rPr lang="ru-RU" dirty="0"/>
              <a:t>По его периметру у стенок (внутри корпуса) расположено катодное пространство, отделенное от центральной части, где находится анодное пространство, стальной сетчатой перегородкой, служащей </a:t>
            </a:r>
            <a:r>
              <a:rPr lang="ru-RU" dirty="0" smtClean="0"/>
              <a:t>катодом</a:t>
            </a:r>
            <a:r>
              <a:rPr lang="ru-RU" dirty="0"/>
              <a:t>. Большинство современных конструкций имеют гребенчатые или, иначе, пальцевые катоды. У них к двум противоположным стенкам корпуса с внутренней стороны </a:t>
            </a:r>
            <a:r>
              <a:rPr lang="ru-RU" dirty="0" smtClean="0"/>
              <a:t>приваривают металлические </a:t>
            </a:r>
            <a:r>
              <a:rPr lang="ru-RU" dirty="0"/>
              <a:t>каркасы с большим вылетом от стенки. Всю систему каркасов обтягивают сеткой, в результате чего образуется гребенчатая сетчатая перегородка в виде ряда полых катодных пальцев. Пальцы отдалены один от другого так, чтобы </a:t>
            </a:r>
            <a:r>
              <a:rPr lang="ru-RU" dirty="0" smtClean="0"/>
              <a:t>поместить </a:t>
            </a:r>
            <a:r>
              <a:rPr lang="ru-RU" dirty="0"/>
              <a:t>между ними аноды и оставить еще расстояние, нужное для циркуляции электролита и размещения диафрагмы. </a:t>
            </a:r>
            <a:r>
              <a:rPr lang="ru-RU" dirty="0" smtClean="0"/>
              <a:t>В </a:t>
            </a:r>
            <a:r>
              <a:rPr lang="ru-RU" dirty="0"/>
              <a:t>крышке есть отверстия для отвода хлора, </a:t>
            </a:r>
            <a:r>
              <a:rPr lang="ru-RU" dirty="0" smtClean="0"/>
              <a:t>подачи </a:t>
            </a:r>
            <a:r>
              <a:rPr lang="ru-RU" dirty="0"/>
              <a:t>рассола, установки приборов. Снизу корпус соединен через электроизоляционную прокладку с анодной частью электролизера—анодным комплектом. Аноды в анодном комплекте установлены рядами в полном соответствии с расположением катодных пальцев в </a:t>
            </a:r>
            <a:r>
              <a:rPr lang="ru-RU" dirty="0" smtClean="0"/>
              <a:t>корпусе </a:t>
            </a:r>
            <a:r>
              <a:rPr lang="ru-RU" dirty="0"/>
              <a:t>и закреплены в нем. </a:t>
            </a:r>
          </a:p>
        </p:txBody>
      </p:sp>
    </p:spTree>
    <p:extLst>
      <p:ext uri="{BB962C8B-B14F-4D97-AF65-F5344CB8AC3E}">
        <p14:creationId xmlns:p14="http://schemas.microsoft.com/office/powerpoint/2010/main" val="333769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467480" cy="473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94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9" y="548680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1" i="1" dirty="0" smtClean="0"/>
              <a:t>2.Ртутные</a:t>
            </a:r>
          </a:p>
          <a:p>
            <a:pPr indent="447675" algn="just"/>
            <a:r>
              <a:rPr lang="ru-RU" dirty="0"/>
              <a:t>Электролизер состоит из днища 8, гуммированных рамы 1 из стали швеллерного </a:t>
            </a:r>
            <a:r>
              <a:rPr lang="ru-RU" dirty="0" smtClean="0"/>
              <a:t>профиля </a:t>
            </a:r>
            <a:r>
              <a:rPr lang="ru-RU" dirty="0"/>
              <a:t>и крышки 4, имеет выходной 22 и входной 13 </a:t>
            </a:r>
            <a:r>
              <a:rPr lang="ru-RU" dirty="0" smtClean="0"/>
              <a:t>карманы.</a:t>
            </a:r>
          </a:p>
          <a:p>
            <a:pPr indent="447675" algn="just"/>
            <a:r>
              <a:rPr lang="ru-RU" dirty="0" smtClean="0"/>
              <a:t>Ртуть </a:t>
            </a:r>
            <a:r>
              <a:rPr lang="ru-RU" dirty="0"/>
              <a:t>из </a:t>
            </a:r>
            <a:r>
              <a:rPr lang="ru-RU" dirty="0" err="1"/>
              <a:t>разлагателя</a:t>
            </a:r>
            <a:r>
              <a:rPr lang="ru-RU" dirty="0"/>
              <a:t> 19 </a:t>
            </a:r>
            <a:r>
              <a:rPr lang="ru-RU" dirty="0" smtClean="0"/>
              <a:t>поступает </a:t>
            </a:r>
            <a:r>
              <a:rPr lang="ru-RU" dirty="0"/>
              <a:t>во входной карман и равномерно распределяется по незащищенному днищу, имеющему уклон 10 </a:t>
            </a:r>
            <a:r>
              <a:rPr lang="ru-RU" dirty="0" smtClean="0"/>
              <a:t>мм/м.</a:t>
            </a:r>
          </a:p>
          <a:p>
            <a:pPr indent="447675" algn="just"/>
            <a:r>
              <a:rPr lang="ru-RU" dirty="0" smtClean="0"/>
              <a:t>Амальгама </a:t>
            </a:r>
            <a:r>
              <a:rPr lang="ru-RU" dirty="0"/>
              <a:t>проходит через весь электролизер, обогащается натрием (</a:t>
            </a:r>
            <a:r>
              <a:rPr lang="ru-RU" dirty="0" smtClean="0"/>
              <a:t>концентрация </a:t>
            </a:r>
            <a:r>
              <a:rPr lang="ru-RU" dirty="0"/>
              <a:t>0,4—0,5 масс. %) и поступает в выходной карман 22, снабженный крышкой 21. Через выходной карман можно удалять амальгамное масло и графитовый шлам, не останавливая процесс электролиза, так как выходной (и входной) карманы отделены от электролизера </a:t>
            </a:r>
            <a:r>
              <a:rPr lang="ru-RU" dirty="0" smtClean="0"/>
              <a:t>гидравлическим </a:t>
            </a:r>
            <a:r>
              <a:rPr lang="ru-RU" dirty="0"/>
              <a:t>затвором 23. </a:t>
            </a:r>
            <a:endParaRPr lang="ru-RU" dirty="0" smtClean="0"/>
          </a:p>
          <a:p>
            <a:pPr indent="447675" algn="just"/>
            <a:r>
              <a:rPr lang="ru-RU" dirty="0" smtClean="0"/>
              <a:t>Амальгама </a:t>
            </a:r>
            <a:r>
              <a:rPr lang="ru-RU" dirty="0"/>
              <a:t>из выходного кармана поступает в </a:t>
            </a:r>
            <a:r>
              <a:rPr lang="ru-RU" dirty="0" err="1"/>
              <a:t>разлагатель</a:t>
            </a:r>
            <a:r>
              <a:rPr lang="ru-RU" dirty="0"/>
              <a:t> 19, где обрабатывается водой с образованием щелочи, водорода и ртути. </a:t>
            </a:r>
            <a:r>
              <a:rPr lang="ru-RU" dirty="0" err="1"/>
              <a:t>Разлагатель</a:t>
            </a:r>
            <a:r>
              <a:rPr lang="ru-RU" dirty="0"/>
              <a:t> имеет уклон в сторону, </a:t>
            </a:r>
            <a:r>
              <a:rPr lang="ru-RU" dirty="0" smtClean="0"/>
              <a:t>противоположную </a:t>
            </a:r>
            <a:r>
              <a:rPr lang="ru-RU" dirty="0"/>
              <a:t>уклону электролизера, 18—20 </a:t>
            </a:r>
            <a:r>
              <a:rPr lang="ru-RU" dirty="0" smtClean="0"/>
              <a:t>мм/м.</a:t>
            </a:r>
          </a:p>
          <a:p>
            <a:pPr indent="447675" algn="just"/>
            <a:r>
              <a:rPr lang="ru-RU" dirty="0" smtClean="0"/>
              <a:t>Аноды </a:t>
            </a:r>
            <a:r>
              <a:rPr lang="ru-RU" dirty="0"/>
              <a:t>расположены на крышке 4 в четыре ряда. Подвод тока к анодам осуществляется </a:t>
            </a:r>
            <a:r>
              <a:rPr lang="ru-RU" dirty="0" smtClean="0"/>
              <a:t>непосредственно </a:t>
            </a:r>
            <a:r>
              <a:rPr lang="ru-RU" dirty="0"/>
              <a:t>от крышки с помощью гибких кабелей 5, а к крышке—от токоподводящей шины 3, на которой имеется шунтирующее разъединительное устройство для отключения электролизера. Хлор отводится из электролизера вместе с </a:t>
            </a:r>
            <a:r>
              <a:rPr lang="ru-RU" dirty="0" err="1"/>
              <a:t>анолитом</a:t>
            </a:r>
            <a:r>
              <a:rPr lang="ru-RU" dirty="0"/>
              <a:t> через штуцер 25. Ртуть вытекает из </a:t>
            </a:r>
            <a:r>
              <a:rPr lang="ru-RU" dirty="0" err="1"/>
              <a:t>разлагателя</a:t>
            </a:r>
            <a:r>
              <a:rPr lang="ru-RU" dirty="0"/>
              <a:t> на уровне, расположенном ниже уровня ее подачи в электролизер. Подъем ртути осуществляется с помощью центробежного насоса 14.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5450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8521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Электролиз применяется: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в </a:t>
            </a:r>
            <a:r>
              <a:rPr lang="ru-RU" dirty="0"/>
              <a:t>цветной металлургии для получения лёгких металлов (алюминия, магния,  кадмия  и  др.)  и  рафинирования тяжёлых  металлов  (меди,  серебра, золота, никеля, свинца и др.);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в  </a:t>
            </a:r>
            <a:r>
              <a:rPr lang="ru-RU" dirty="0"/>
              <a:t>электрохимии  для  получения  хлора,  водорода,  тяжёлой  </a:t>
            </a:r>
            <a:r>
              <a:rPr lang="ru-RU" dirty="0" err="1" smtClean="0"/>
              <a:t>воды,кислорода</a:t>
            </a:r>
            <a:r>
              <a:rPr lang="ru-RU" dirty="0"/>
              <a:t>, фтора, калия, натрия и др.;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в   </a:t>
            </a:r>
            <a:r>
              <a:rPr lang="ru-RU" dirty="0"/>
              <a:t>машиностроении  для нанесения защитных и декоративных покрытий металлических и     неметаллических изделий (</a:t>
            </a:r>
            <a:r>
              <a:rPr lang="ru-RU" dirty="0" err="1"/>
              <a:t>цинкование</a:t>
            </a:r>
            <a:r>
              <a:rPr lang="ru-RU" dirty="0"/>
              <a:t>, никелирование, </a:t>
            </a:r>
            <a:r>
              <a:rPr lang="ru-RU" dirty="0" err="1"/>
              <a:t>кадмирование</a:t>
            </a:r>
            <a:r>
              <a:rPr lang="ru-RU" dirty="0"/>
              <a:t>, свинцевание, </a:t>
            </a:r>
            <a:r>
              <a:rPr lang="ru-RU" dirty="0" err="1"/>
              <a:t>меднение</a:t>
            </a:r>
            <a:r>
              <a:rPr lang="ru-RU" dirty="0"/>
              <a:t>,  хромирование, серебрение, оксидирование и др.);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в  </a:t>
            </a:r>
            <a:r>
              <a:rPr lang="ru-RU" dirty="0"/>
              <a:t>чёрной  металлургии для  лужения  жести  и  электролитической очистки.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79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dirty="0"/>
              <a:t>Она поступает в приемную камеру и поднимается </a:t>
            </a:r>
            <a:r>
              <a:rPr lang="ru-RU" dirty="0" smtClean="0"/>
              <a:t> по </a:t>
            </a:r>
            <a:r>
              <a:rPr lang="ru-RU" dirty="0"/>
              <a:t>стенкам конуса за счет центробежной силы, создаваемой </a:t>
            </a:r>
            <a:r>
              <a:rPr lang="ru-RU" dirty="0" smtClean="0"/>
              <a:t>конусом</a:t>
            </a:r>
            <a:r>
              <a:rPr lang="ru-RU" dirty="0"/>
              <a:t>, вращающимся с частотой 500 об/мин. 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0" y="1183978"/>
            <a:ext cx="7109490" cy="52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030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267296"/>
            <a:ext cx="7560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1" i="1" dirty="0" smtClean="0"/>
              <a:t>3. Мембранные</a:t>
            </a:r>
          </a:p>
          <a:p>
            <a:pPr indent="447675" algn="just"/>
            <a:r>
              <a:rPr lang="ru-RU" dirty="0"/>
              <a:t>Электролизер представляет собой фильтр-прессную биполярную конструкцию, </a:t>
            </a:r>
            <a:r>
              <a:rPr lang="ru-RU" dirty="0" smtClean="0"/>
              <a:t>состоящую </a:t>
            </a:r>
            <a:r>
              <a:rPr lang="ru-RU" dirty="0"/>
              <a:t>из 88 ячеек в одной стяжке. </a:t>
            </a:r>
            <a:r>
              <a:rPr lang="ru-RU" dirty="0" smtClean="0"/>
              <a:t>Ячейка представляет </a:t>
            </a:r>
            <a:r>
              <a:rPr lang="ru-RU" dirty="0"/>
              <a:t>собой стальную раму 1, анодная сторона которой изнутри покрыта титаном 2. Электрод с анодной стороны состоит из сплошного титанового листа 4 и выносного перфорированного титанового листа 6, скрепленного с основным листом с помощью </a:t>
            </a:r>
            <a:r>
              <a:rPr lang="ru-RU" dirty="0" smtClean="0"/>
              <a:t>титановых </a:t>
            </a:r>
            <a:r>
              <a:rPr lang="ru-RU" dirty="0"/>
              <a:t>ребер 5. С обратной стороны к титановому листу 4 взрывным методом приварен </a:t>
            </a:r>
            <a:r>
              <a:rPr lang="ru-RU" dirty="0" smtClean="0"/>
              <a:t>сплошной </a:t>
            </a:r>
            <a:r>
              <a:rPr lang="ru-RU" dirty="0"/>
              <a:t>стальной лист, на котором стальными ребрами 8 укреплены выносные перфорированные катоды 7. Ячейки фиксируют в электролизере с помощью опорных лап 9. 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625444" cy="345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961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1143000"/>
          </a:xfrm>
        </p:spPr>
        <p:txBody>
          <a:bodyPr/>
          <a:lstStyle/>
          <a:p>
            <a:pPr algn="ctr"/>
            <a:r>
              <a:rPr lang="ru-RU" sz="3200" dirty="0" smtClean="0"/>
              <a:t>Электролизеры для получения пероксодисерной кислоты, персульфата аммония и перекиси водорода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/>
              <a:t>Для получения пероксодисерной кислоты и персульфата аммония в качестве анодов применяют гладкую платину. С целью экономии платины из нее выполняют только рабочую часть анода, где происходит собственно процесс окисления. </a:t>
            </a:r>
            <a:r>
              <a:rPr lang="ru-RU" dirty="0" err="1" smtClean="0"/>
              <a:t>Токоподводы</a:t>
            </a:r>
            <a:r>
              <a:rPr lang="ru-RU" dirty="0" smtClean="0"/>
              <a:t> </a:t>
            </a:r>
            <a:r>
              <a:rPr lang="ru-RU" dirty="0"/>
              <a:t>к платине </a:t>
            </a:r>
            <a:r>
              <a:rPr lang="ru-RU" dirty="0" smtClean="0"/>
              <a:t>изготавливают </a:t>
            </a:r>
            <a:r>
              <a:rPr lang="ru-RU" dirty="0"/>
              <a:t>из неблагородного, но стойкого в условиях электролиза материала, например из </a:t>
            </a:r>
            <a:r>
              <a:rPr lang="ru-RU" dirty="0" smtClean="0"/>
              <a:t>тантала</a:t>
            </a:r>
            <a:r>
              <a:rPr lang="ru-RU" dirty="0"/>
              <a:t>. Для </a:t>
            </a:r>
            <a:r>
              <a:rPr lang="ru-RU" dirty="0" err="1"/>
              <a:t>токоподводов</a:t>
            </a:r>
            <a:r>
              <a:rPr lang="ru-RU" dirty="0"/>
              <a:t> применяется также алюминий или медь. Но они должны быть </a:t>
            </a:r>
            <a:r>
              <a:rPr lang="ru-RU" dirty="0" smtClean="0"/>
              <a:t>защищены </a:t>
            </a:r>
            <a:r>
              <a:rPr lang="ru-RU" dirty="0"/>
              <a:t>эбонитом или каким-либо другим стойким материалом. Катоды для электролизеров изготавливают из свинца или графита. Катоды используют и в качестве холодильников для поддержания необходимой температуры электролита. Для этого их готовят в виде трубок (свинец) или полых охлаждаемых графитовых плит. </a:t>
            </a:r>
            <a:r>
              <a:rPr lang="ru-RU" dirty="0" smtClean="0"/>
              <a:t>Катодную </a:t>
            </a:r>
            <a:r>
              <a:rPr lang="ru-RU" dirty="0"/>
              <a:t>плотность тока выбирают как можно меньшей. Диафрагмы готовят с небольшим электросопротивлением. Применяют пористый </a:t>
            </a:r>
            <a:r>
              <a:rPr lang="ru-RU" dirty="0" smtClean="0"/>
              <a:t>неглазурованный </a:t>
            </a:r>
            <a:r>
              <a:rPr lang="ru-RU" dirty="0"/>
              <a:t>фарфор, пористую керамику или пористые пластические массы, стойкие в </a:t>
            </a:r>
            <a:r>
              <a:rPr lang="ru-RU" dirty="0" smtClean="0"/>
              <a:t>условиях </a:t>
            </a:r>
            <a:r>
              <a:rPr lang="ru-RU" dirty="0"/>
              <a:t>электролиза, уплотняют особым способом стеклянную ткань</a:t>
            </a:r>
          </a:p>
        </p:txBody>
      </p:sp>
    </p:spTree>
    <p:extLst>
      <p:ext uri="{BB962C8B-B14F-4D97-AF65-F5344CB8AC3E}">
        <p14:creationId xmlns:p14="http://schemas.microsoft.com/office/powerpoint/2010/main" val="3070968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994122"/>
          </a:xfrm>
        </p:spPr>
        <p:txBody>
          <a:bodyPr/>
          <a:lstStyle/>
          <a:p>
            <a:pPr algn="ctr"/>
            <a:r>
              <a:rPr lang="ru-RU" sz="4000" dirty="0" smtClean="0"/>
              <a:t>Электролизеры в гидрометаллургии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7864" y="134076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/>
              <a:t>Электролитическое рафинирование меди ведут в электролизерах, которые </a:t>
            </a:r>
            <a:r>
              <a:rPr lang="ru-RU" dirty="0" smtClean="0"/>
              <a:t>изготавливают </a:t>
            </a:r>
            <a:r>
              <a:rPr lang="ru-RU" dirty="0"/>
              <a:t>монолитными из железобетона, собирая их в блоки по 10 – 20 ванн, а затем в серии, состоящие, как правило, из двух блоков. </a:t>
            </a:r>
            <a:endParaRPr lang="ru-RU" dirty="0" smtClean="0"/>
          </a:p>
          <a:p>
            <a:pPr indent="447675" algn="just"/>
            <a:r>
              <a:rPr lang="ru-RU" dirty="0" smtClean="0"/>
              <a:t>Применяют </a:t>
            </a:r>
            <a:r>
              <a:rPr lang="ru-RU" dirty="0"/>
              <a:t>также ванны из сборных конструкций; например, балки и стенки из </a:t>
            </a:r>
            <a:r>
              <a:rPr lang="ru-RU" dirty="0" smtClean="0"/>
              <a:t>железобетона</a:t>
            </a:r>
            <a:r>
              <a:rPr lang="ru-RU" dirty="0"/>
              <a:t>, а дно из дерева, или балки и продольные стенки из железобетона, а торцовые </a:t>
            </a:r>
            <a:r>
              <a:rPr lang="ru-RU" dirty="0" smtClean="0"/>
              <a:t>стенки </a:t>
            </a:r>
            <a:r>
              <a:rPr lang="ru-RU" dirty="0"/>
              <a:t>и дно из дерева. Собирают ванны и целиком из железобетонных частей. Некоторые </a:t>
            </a:r>
            <a:r>
              <a:rPr lang="ru-RU" dirty="0" smtClean="0"/>
              <a:t>заводы </a:t>
            </a:r>
            <a:r>
              <a:rPr lang="ru-RU" dirty="0"/>
              <a:t>применяют монолитные блоки из кислотоупорного бетона. Учитывая агрессивность </a:t>
            </a:r>
            <a:r>
              <a:rPr lang="ru-RU" dirty="0" smtClean="0"/>
              <a:t>электролита</a:t>
            </a:r>
            <a:r>
              <a:rPr lang="ru-RU" dirty="0"/>
              <a:t>, содержащего серную кислоту высокой концентрации, внутреннюю часть ванн </a:t>
            </a:r>
            <a:r>
              <a:rPr lang="ru-RU" dirty="0" smtClean="0"/>
              <a:t>футеруют</a:t>
            </a:r>
            <a:r>
              <a:rPr lang="ru-RU" dirty="0"/>
              <a:t>. </a:t>
            </a:r>
            <a:endParaRPr lang="ru-RU" dirty="0" smtClean="0"/>
          </a:p>
          <a:p>
            <a:pPr indent="447675" algn="just"/>
            <a:r>
              <a:rPr lang="ru-RU" dirty="0"/>
              <a:t>Ванны для рафинирования никеля обычно изготавливают из железобетона и </a:t>
            </a:r>
            <a:r>
              <a:rPr lang="ru-RU" dirty="0" smtClean="0"/>
              <a:t>футеруют </a:t>
            </a:r>
            <a:r>
              <a:rPr lang="ru-RU" dirty="0"/>
              <a:t>рубероидом и кислотостойким </a:t>
            </a:r>
            <a:r>
              <a:rPr lang="ru-RU" dirty="0" smtClean="0"/>
              <a:t>кирпичом. </a:t>
            </a:r>
            <a:r>
              <a:rPr lang="ru-RU" dirty="0"/>
              <a:t>Ванны делают сдвоенными, и </a:t>
            </a:r>
            <a:r>
              <a:rPr lang="ru-RU" dirty="0" smtClean="0"/>
              <a:t>устанавливают </a:t>
            </a:r>
            <a:r>
              <a:rPr lang="ru-RU" dirty="0"/>
              <a:t>на изоляторах, на кирпичных или железобетонных колоннах или балках. С одного торца каждой ванны устанавливают коробки для забора и слива </a:t>
            </a:r>
            <a:r>
              <a:rPr lang="ru-RU" dirty="0" err="1"/>
              <a:t>анолита</a:t>
            </a:r>
            <a:r>
              <a:rPr lang="ru-RU" dirty="0"/>
              <a:t> в желоб, идущий вдоль ряда ванн в первом этаже цеха электролиза. </a:t>
            </a:r>
          </a:p>
        </p:txBody>
      </p:sp>
    </p:spTree>
    <p:extLst>
      <p:ext uri="{BB962C8B-B14F-4D97-AF65-F5344CB8AC3E}">
        <p14:creationId xmlns:p14="http://schemas.microsoft.com/office/powerpoint/2010/main" val="3301701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6912377" cy="47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57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Электролизеры, применяемые при электролизе расплавов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47675" algn="just">
              <a:buAutoNum type="arabicPeriod"/>
            </a:pPr>
            <a:r>
              <a:rPr lang="ru-RU" dirty="0" smtClean="0"/>
              <a:t>Производство алюминия</a:t>
            </a:r>
          </a:p>
          <a:p>
            <a:pPr indent="447675" algn="just"/>
            <a:r>
              <a:rPr lang="ru-RU" dirty="0" smtClean="0"/>
              <a:t>Электролизер </a:t>
            </a:r>
            <a:r>
              <a:rPr lang="ru-RU" dirty="0"/>
              <a:t>для получения алюминия состоит из трех основных узлов: катодного устройства, анодного устройства, системы ошиновки. Катодное устройство имеет вид стального кожуха. Его внутренняя часть футерована угольными блоками и плитами. Внизу кожуха уложены подовые угольные блоки — собственно катод. В нижнюю часть подовых блоков перед установкой в электролизер залива- ют чугуном стальные катодные стержни, служащие для подвода тока к подине. Боковую </a:t>
            </a:r>
            <a:r>
              <a:rPr lang="ru-RU" dirty="0" smtClean="0"/>
              <a:t>футеровку </a:t>
            </a:r>
            <a:r>
              <a:rPr lang="ru-RU" dirty="0"/>
              <a:t>электролизера выполняют из угольных плит. Швы между подовыми блоками </a:t>
            </a:r>
            <a:r>
              <a:rPr lang="ru-RU" dirty="0" smtClean="0"/>
              <a:t>заделывают </a:t>
            </a:r>
            <a:r>
              <a:rPr lang="ru-RU" dirty="0"/>
              <a:t>подовой массой.</a:t>
            </a:r>
          </a:p>
        </p:txBody>
      </p:sp>
    </p:spTree>
    <p:extLst>
      <p:ext uri="{BB962C8B-B14F-4D97-AF65-F5344CB8AC3E}">
        <p14:creationId xmlns:p14="http://schemas.microsoft.com/office/powerpoint/2010/main" val="249340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542795" cy="404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35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0466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dirty="0" smtClean="0"/>
              <a:t>2.Производство </a:t>
            </a:r>
            <a:r>
              <a:rPr lang="ru-RU" dirty="0"/>
              <a:t>натрия из расплава едкого </a:t>
            </a:r>
            <a:r>
              <a:rPr lang="ru-RU" dirty="0" smtClean="0"/>
              <a:t>натра</a:t>
            </a:r>
          </a:p>
          <a:p>
            <a:pPr indent="447675" algn="just"/>
            <a:r>
              <a:rPr lang="ru-RU" dirty="0"/>
              <a:t>Промышленное получение натрия электролизом расплавленного едкого натра было осуществлено в электролизе </a:t>
            </a:r>
            <a:r>
              <a:rPr lang="ru-RU" dirty="0" err="1"/>
              <a:t>Кастнера</a:t>
            </a:r>
            <a:r>
              <a:rPr lang="ru-RU" dirty="0"/>
              <a:t>. Отличительные признаки этого электролизера: ввод катода снизу через дно электролизера и разделение анодного и катодного пространств диафрагмой из металлической сетки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58959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11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8072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dirty="0" smtClean="0"/>
              <a:t>3. Получение натрия из расплава хлористого кальция</a:t>
            </a:r>
          </a:p>
          <a:p>
            <a:pPr indent="447675" algn="just"/>
            <a:r>
              <a:rPr lang="ru-RU" dirty="0" smtClean="0"/>
              <a:t>В </a:t>
            </a:r>
            <a:r>
              <a:rPr lang="ru-RU" dirty="0"/>
              <a:t>настоящее время для получения натрия используются цилиндрические </a:t>
            </a:r>
            <a:r>
              <a:rPr lang="ru-RU" dirty="0" smtClean="0"/>
              <a:t>электролизеры </a:t>
            </a:r>
            <a:r>
              <a:rPr lang="ru-RU" dirty="0"/>
              <a:t>с центральным анодом. Электролизеры этого типа могут работать на нагрузке до 50000 </a:t>
            </a:r>
            <a:r>
              <a:rPr lang="ru-RU" dirty="0" smtClean="0"/>
              <a:t>А. Электролизер </a:t>
            </a:r>
            <a:r>
              <a:rPr lang="ru-RU" dirty="0"/>
              <a:t>состоит из вертикального цилиндрического стального кожуха 1, футерованного изнутри </a:t>
            </a:r>
            <a:r>
              <a:rPr lang="ru-RU" dirty="0" smtClean="0"/>
              <a:t>огнеупорным </a:t>
            </a:r>
            <a:r>
              <a:rPr lang="ru-RU" dirty="0"/>
              <a:t>и изолирующим кирпичом, а снаружи защищенного съемной теплоизоляцией 3. Кожух состоит из обечайки и днища с отверстиями для ввода анода. Днище футеровано </a:t>
            </a:r>
            <a:r>
              <a:rPr lang="ru-RU" dirty="0" smtClean="0"/>
              <a:t>огнеупорным </a:t>
            </a:r>
            <a:r>
              <a:rPr lang="ru-RU" dirty="0"/>
              <a:t>кирпичом. Катод 8 имеет цилиндрическую форму. Он снабжен </a:t>
            </a:r>
            <a:r>
              <a:rPr lang="ru-RU" dirty="0" err="1"/>
              <a:t>токоподводами</a:t>
            </a:r>
            <a:r>
              <a:rPr lang="ru-RU" dirty="0"/>
              <a:t> 9, проходящими </a:t>
            </a:r>
            <a:r>
              <a:rPr lang="ru-RU" dirty="0" smtClean="0"/>
              <a:t>через </a:t>
            </a:r>
            <a:r>
              <a:rPr lang="ru-RU" dirty="0"/>
              <a:t>кожух и соединенными с токоподводящими шинами. Внутри катода расположен </a:t>
            </a:r>
            <a:r>
              <a:rPr lang="ru-RU" dirty="0" smtClean="0"/>
              <a:t>анодный </a:t>
            </a:r>
            <a:r>
              <a:rPr lang="ru-RU" dirty="0"/>
              <a:t>комплект 5, состоящий из восьми точно обработанных графитовых блоков. Они </a:t>
            </a:r>
            <a:r>
              <a:rPr lang="ru-RU" dirty="0" smtClean="0"/>
              <a:t>проходят </a:t>
            </a:r>
            <a:r>
              <a:rPr lang="ru-RU" dirty="0"/>
              <a:t>через дно электролизера. В нижней, выступающей, части анодного блока расположены стальные плиты с трубками 6, служащими для охлаждения анодного контакта водой. </a:t>
            </a:r>
          </a:p>
        </p:txBody>
      </p:sp>
    </p:spTree>
    <p:extLst>
      <p:ext uri="{BB962C8B-B14F-4D97-AF65-F5344CB8AC3E}">
        <p14:creationId xmlns:p14="http://schemas.microsoft.com/office/powerpoint/2010/main" val="424703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9243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42525"/>
            <a:ext cx="6101188" cy="131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3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Группы электролизёров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3096344"/>
          </a:xfrm>
        </p:spPr>
        <p:txBody>
          <a:bodyPr>
            <a:normAutofit/>
          </a:bodyPr>
          <a:lstStyle/>
          <a:p>
            <a:pPr marL="114300" indent="601663" algn="just">
              <a:spcBef>
                <a:spcPts val="0"/>
              </a:spcBef>
              <a:buNone/>
            </a:pPr>
            <a:r>
              <a:rPr lang="ru-RU" sz="2400" dirty="0"/>
              <a:t>Все электролизеры, описанные в литературе, образуют четыре группы:</a:t>
            </a:r>
          </a:p>
          <a:p>
            <a:pPr marL="114300" indent="601663" algn="just">
              <a:spcBef>
                <a:spcPts val="0"/>
              </a:spcBef>
              <a:buNone/>
            </a:pPr>
            <a:r>
              <a:rPr lang="ru-RU" sz="2400" dirty="0"/>
              <a:t>I – электрохимические реакторы (ЭХР) – предназначены для получения товарных </a:t>
            </a:r>
            <a:r>
              <a:rPr lang="ru-RU" sz="2400" dirty="0" smtClean="0"/>
              <a:t>продуктов</a:t>
            </a:r>
            <a:r>
              <a:rPr lang="ru-RU" sz="2400" dirty="0"/>
              <a:t>: газов (водорода, хлора, фтора), металлов (меди, никеля, цинка, алюминия, магния и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400" dirty="0"/>
              <a:t>многих других), неорганических и органических продуктов электросинтеза;</a:t>
            </a:r>
          </a:p>
          <a:p>
            <a:pPr marL="114300" indent="0"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4037"/>
            <a:ext cx="1525352" cy="203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69146"/>
            <a:ext cx="3024336" cy="227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069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Подключение к сети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447675" algn="just"/>
            <a:r>
              <a:rPr lang="ru-RU" dirty="0">
                <a:solidFill>
                  <a:srgbClr val="424242"/>
                </a:solidFill>
                <a:latin typeface="Tahoma"/>
              </a:rPr>
              <a:t>Питание 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электролизных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установок постоянным током осуществляется от генераторов постоянного тока или полупроводниковых выпрямительных агрегатов преобразующих переменный ток промышленной частоты в постоянный. Наибольшее распространение получили кремниевые выпрямительные агрегаты, имеющие КПД 97-99%.</a:t>
            </a:r>
          </a:p>
          <a:p>
            <a:pPr marL="0" indent="447675" algn="just"/>
            <a:r>
              <a:rPr lang="ru-RU" dirty="0">
                <a:solidFill>
                  <a:srgbClr val="424242"/>
                </a:solidFill>
                <a:latin typeface="Tahoma"/>
              </a:rPr>
              <a:t>Преобразовательная подстанция состоит из распределительного устройства переменного тока, силовых трансформаторов с устройство регулирования напряжения, полупроводниковых агрегатов, распределительного устройства постоянного тока и устройств собственных нужд.</a:t>
            </a:r>
          </a:p>
          <a:p>
            <a:pPr marL="0" indent="447675" algn="just"/>
            <a:r>
              <a:rPr lang="ru-RU" dirty="0">
                <a:solidFill>
                  <a:srgbClr val="424242"/>
                </a:solidFill>
                <a:latin typeface="Tahoma"/>
              </a:rPr>
              <a:t>Применяемые для питания электрических установок силовые трехфазные трансформаторы могут иметь встроенное устройство переключения под нагрузкой на стороне высокого напряжения. И несколько вторичных обмоток. Каждая из вторичных обмоток, число которых зависит от числа фаз выпрямления, питает блок с полупроводниковыми вентилями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  <a:endParaRPr lang="ru-RU" dirty="0">
              <a:solidFill>
                <a:srgbClr val="424242"/>
              </a:solidFill>
              <a:latin typeface="Tahom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52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Подключение к сети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447675" algn="just"/>
            <a:r>
              <a:rPr lang="ru-RU" dirty="0" smtClean="0"/>
              <a:t>В </a:t>
            </a:r>
            <a:r>
              <a:rPr lang="ru-RU" dirty="0"/>
              <a:t>силовых выпрямительных трансформаторах обмотку низшего напряжения выполняют из алюминиевой ленты, ширина которой соответствует длине магнитного сердечника, обмотку высшего напряжения – из алюминиевой ленты или проволоки.</a:t>
            </a:r>
          </a:p>
          <a:p>
            <a:pPr marL="0" indent="447675" algn="just"/>
            <a:endParaRPr lang="ru-RU" dirty="0" smtClean="0"/>
          </a:p>
          <a:p>
            <a:pPr marL="0" indent="447675" algn="just"/>
            <a:r>
              <a:rPr lang="ru-RU" dirty="0" smtClean="0"/>
              <a:t>Регулирование </a:t>
            </a:r>
            <a:r>
              <a:rPr lang="ru-RU" dirty="0"/>
              <a:t>напряжения должно обеспечивать необходимую глубину и плавность. Наибольшая глубина регулирования необходима при пуске электролизных установок. Необходимая ширина диапазона регулирования достигается за счет переключения сетевой обмотки трансформатора со звезды на треугольник, параллельно-последовательным включением ее секций и т.д. Применяется регулирование с помощью специального регулировочного трансформатора за счет изменения числа витков в обмотке высшего и низшего напряжения, т.е. его коэффициента трансформации. Наиболее рационально расположение этого трансформатора перед силовым. В качестве регулировочного часто используется трехфазный автотрансформатор, рассчитанный на проходную мощность, равную номинальной мощности силового трансформатора. Автотрансформатор имеет несколько ступеней грубого регулирования с помощью </a:t>
            </a:r>
            <a:r>
              <a:rPr lang="ru-RU" dirty="0" smtClean="0"/>
              <a:t>ПБВ, </a:t>
            </a:r>
            <a:r>
              <a:rPr lang="ru-RU" dirty="0"/>
              <a:t>внутри которых плавное регулирование производится с помощью устройств </a:t>
            </a:r>
            <a:r>
              <a:rPr lang="ru-RU" dirty="0" smtClean="0"/>
              <a:t>РПН.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14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Коммутирующая аппаратура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447675" algn="just"/>
            <a:r>
              <a:rPr lang="ru-RU" dirty="0"/>
              <a:t>Быстродействующие автоматические выключатели серии ВАБ и ВАТ используются для оперативных отключений и редких отключений под нагрузкой. Они состоят из унифицированных узлов-блоков, укомплектованы однотипными реле и блоками управления.</a:t>
            </a:r>
          </a:p>
          <a:p>
            <a:pPr marL="0" indent="447675" algn="just"/>
            <a:r>
              <a:rPr lang="ru-RU" dirty="0"/>
              <a:t>Выключатели серии ВАТ отличаются от серии ВАБ наличием индукционно-динамического привода.</a:t>
            </a:r>
          </a:p>
          <a:p>
            <a:pPr marL="0" indent="447675" algn="just"/>
            <a:r>
              <a:rPr lang="ru-RU" dirty="0"/>
              <a:t>Быстродействие привода обеспечивается тем, что удерживающий магнитный поток вытесняется в параллельный участок магнитной цепи.</a:t>
            </a:r>
          </a:p>
          <a:p>
            <a:pPr marL="0" indent="447675" algn="just"/>
            <a:r>
              <a:rPr lang="ru-RU" dirty="0"/>
              <a:t>Сильноточные коммутаторы постоянного тока в большинстве выполнены с жидкометаллическим контактом. В аппаратах с неподвижными электродами коммутация осуществляется движущимися по электродному каналу жидким металлом. В ряде коммутаторов применяются жидкометаллические части или угольные щетки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682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Шинопроводы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069160"/>
          </a:xfrm>
        </p:spPr>
        <p:txBody>
          <a:bodyPr>
            <a:noAutofit/>
          </a:bodyPr>
          <a:lstStyle/>
          <a:p>
            <a:pPr marL="0" indent="447675" algn="just"/>
            <a:r>
              <a:rPr lang="ru-RU" sz="1600" dirty="0" smtClean="0"/>
              <a:t>К </a:t>
            </a:r>
            <a:r>
              <a:rPr lang="ru-RU" sz="1600" dirty="0"/>
              <a:t>электролизным ваннам ток от источников питания электролизного производства подводится по специальным </a:t>
            </a:r>
            <a:r>
              <a:rPr lang="ru-RU" sz="1600" dirty="0" err="1"/>
              <a:t>шинопроводам</a:t>
            </a:r>
            <a:r>
              <a:rPr lang="ru-RU" sz="1600" dirty="0"/>
              <a:t>, состоящим из собранных в кассеты отдельных прямоугольных шин. Обычно шинопроводы выполнены из алюминиевых шин, медь применяется там, где алюминий непригоден вследствие его малой коррозионной стойкости.</a:t>
            </a:r>
          </a:p>
          <a:p>
            <a:pPr marL="0" indent="447675" algn="just"/>
            <a:r>
              <a:rPr lang="ru-RU" sz="1600" dirty="0" smtClean="0"/>
              <a:t>Сечение </a:t>
            </a:r>
            <a:r>
              <a:rPr lang="ru-RU" sz="1600" dirty="0" err="1"/>
              <a:t>шинопроводов</a:t>
            </a:r>
            <a:r>
              <a:rPr lang="ru-RU" sz="1600" dirty="0"/>
              <a:t> определяют исходя из экономической плотности тока. Для алюминиевых шин при электролизе она составляет 0,3-0,4, для медных 1,0-1,3, для шин из чугуна и стали 0,15-0,2 А/мм</a:t>
            </a:r>
            <a:r>
              <a:rPr lang="ru-RU" sz="1600" baseline="30000" dirty="0"/>
              <a:t>2</a:t>
            </a:r>
            <a:r>
              <a:rPr lang="ru-RU" sz="1600" dirty="0"/>
              <a:t>. Рассчитанные сечения шинопровода затем проверяются на допустимые значения потерь напряжения в шинопроводе (не более 3%), допустимый нагрев в установившемся режиме (не выше </a:t>
            </a:r>
            <a:r>
              <a:rPr lang="ru-RU" sz="1600" dirty="0" smtClean="0"/>
              <a:t>70</a:t>
            </a:r>
            <a:r>
              <a:rPr lang="ru-RU" sz="1600" dirty="0" smtClean="0">
                <a:cs typeface="Times New Roman"/>
              </a:rPr>
              <a:t>℃</a:t>
            </a:r>
            <a:r>
              <a:rPr lang="ru-RU" sz="1600" dirty="0" smtClean="0"/>
              <a:t>) </a:t>
            </a:r>
            <a:r>
              <a:rPr lang="ru-RU" sz="1600" dirty="0"/>
              <a:t>и на механическую прочность.</a:t>
            </a:r>
          </a:p>
          <a:p>
            <a:pPr marL="0" indent="447675" algn="just"/>
            <a:r>
              <a:rPr lang="ru-RU" sz="1600" dirty="0" smtClean="0"/>
              <a:t>Поскольку </a:t>
            </a:r>
            <a:r>
              <a:rPr lang="ru-RU" sz="1600" dirty="0"/>
              <a:t>рабочие токи электролизных ванн достигают значения десятков и сотен </a:t>
            </a:r>
            <a:r>
              <a:rPr lang="ru-RU" sz="1600" dirty="0" err="1"/>
              <a:t>килоампер</a:t>
            </a:r>
            <a:r>
              <a:rPr lang="ru-RU" sz="1600" dirty="0"/>
              <a:t>, сечения шинопровода также получаются большими – до 15 дм</a:t>
            </a:r>
            <a:r>
              <a:rPr lang="ru-RU" sz="1600" baseline="30000" dirty="0"/>
              <a:t>2</a:t>
            </a:r>
            <a:r>
              <a:rPr lang="ru-RU" sz="1600" dirty="0"/>
              <a:t>. Шинопроводы больших сечений собирают из прямоугольных шин между которыми для охлаждения оставляют зазоры, равные толщине шин.</a:t>
            </a:r>
          </a:p>
          <a:p>
            <a:pPr marL="0" indent="447675" algn="just"/>
            <a:r>
              <a:rPr lang="ru-RU" sz="1600" dirty="0" smtClean="0"/>
              <a:t>Для </a:t>
            </a:r>
            <a:r>
              <a:rPr lang="ru-RU" sz="1600" dirty="0"/>
              <a:t>компенсации удлинения при нагреве на прямолинейных участках шинопровода через 20-25 м монтируются температурные компенсаторы из гибких шин.</a:t>
            </a:r>
          </a:p>
          <a:p>
            <a:pPr marL="0" indent="447675" algn="just"/>
            <a:r>
              <a:rPr lang="ru-RU" sz="1600" dirty="0" err="1" smtClean="0"/>
              <a:t>Шинопроводы</a:t>
            </a:r>
            <a:r>
              <a:rPr lang="ru-RU" sz="1600" dirty="0"/>
              <a:t>, подводящие электроэнергию от выпрямительной подстанции к электролизному цеху, монтируются на специальных эстакадах. Между отдельными электролизными ваннами внутри цеха шинопроводы прокладывают в специальных шинных каналах, закрытых железобетонными плитами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96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333333"/>
                </a:solidFill>
              </a:rPr>
              <a:t>Электрохимические и электролизные установки работают на постоянном токе, который получают от преобразова­тельных подстанций, выпрямляющих трехфазный переменный ток. </a:t>
            </a:r>
            <a:endParaRPr lang="ru-RU" dirty="0" smtClean="0">
              <a:solidFill>
                <a:srgbClr val="333333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333333"/>
                </a:solidFill>
              </a:rPr>
              <a:t>Коэффициент </a:t>
            </a:r>
            <a:r>
              <a:rPr lang="ru-RU" dirty="0">
                <a:solidFill>
                  <a:srgbClr val="333333"/>
                </a:solidFill>
              </a:rPr>
              <a:t>мощности установок 0,8... 0,9. </a:t>
            </a:r>
            <a:endParaRPr lang="ru-RU" dirty="0" smtClean="0">
              <a:solidFill>
                <a:srgbClr val="333333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333333"/>
                </a:solidFill>
              </a:rPr>
              <a:t>Работа </a:t>
            </a:r>
            <a:r>
              <a:rPr lang="ru-RU" dirty="0">
                <a:solidFill>
                  <a:srgbClr val="333333"/>
                </a:solidFill>
              </a:rPr>
              <a:t>электролизных установок при пониженном напряжении приводит к снижению </a:t>
            </a:r>
            <a:r>
              <a:rPr lang="ru-RU" dirty="0" smtClean="0">
                <a:solidFill>
                  <a:srgbClr val="333333"/>
                </a:solidFill>
              </a:rPr>
              <a:t>производительности</a:t>
            </a:r>
            <a:r>
              <a:rPr lang="ru-RU" dirty="0">
                <a:solidFill>
                  <a:srgbClr val="333333"/>
                </a:solidFill>
              </a:rPr>
              <a:t>, а повышение напряжения - к недопустимому пе­регреву ванн электролизера</a:t>
            </a:r>
            <a:r>
              <a:rPr lang="ru-RU" dirty="0" smtClean="0">
                <a:solidFill>
                  <a:srgbClr val="333333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cs typeface="Arial" panose="020B0604020202020204" pitchFamily="34" charset="0"/>
              </a:rPr>
              <a:t>Колебания напряжения с размахом 5% вызы­вают резкое увеличение износа анодов и сокращение срока службы.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4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704856" cy="706090"/>
          </a:xfrm>
        </p:spPr>
        <p:txBody>
          <a:bodyPr/>
          <a:lstStyle/>
          <a:p>
            <a:pPr algn="ctr"/>
            <a:r>
              <a:rPr lang="ru-RU" sz="3600" dirty="0" smtClean="0"/>
              <a:t>Параметры сети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46718"/>
              </p:ext>
            </p:extLst>
          </p:nvPr>
        </p:nvGraphicFramePr>
        <p:xfrm>
          <a:off x="323528" y="1196752"/>
          <a:ext cx="7848872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448272"/>
                <a:gridCol w="1728192"/>
                <a:gridCol w="21602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Применение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Цветная металлургия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Электрохимия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Металлопокрытие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Напряжение,</a:t>
                      </a:r>
                      <a:r>
                        <a:rPr lang="ru-RU" baseline="0" dirty="0" smtClean="0"/>
                        <a:t>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3,5-10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Напряжение</a:t>
                      </a:r>
                      <a:r>
                        <a:rPr lang="ru-RU" baseline="0" dirty="0" smtClean="0"/>
                        <a:t> серии, 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450-850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150-850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Ток, 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100-150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100-190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0,1-5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Режим</a:t>
                      </a:r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Продолжительный, непрерывный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Непрерывный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Циклический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 надёжности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, </a:t>
                      </a:r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Установки</a:t>
                      </a:r>
                      <a:r>
                        <a:rPr lang="ru-RU" baseline="0" dirty="0" smtClean="0"/>
                        <a:t> электролиза </a:t>
                      </a:r>
                      <a:r>
                        <a:rPr lang="en-US" baseline="0" dirty="0" smtClean="0"/>
                        <a:t>Al</a:t>
                      </a:r>
                      <a:r>
                        <a:rPr lang="ru-RU" baseline="0" dirty="0" smtClean="0"/>
                        <a:t> допускают кратковременные перерывы электроснабжения(несколько минут)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 опасны перерывы электроснабжения для установок </a:t>
                      </a:r>
                      <a:r>
                        <a:rPr lang="en-US" dirty="0" smtClean="0"/>
                        <a:t>Cl</a:t>
                      </a:r>
                      <a:r>
                        <a:rPr lang="ru-RU" dirty="0" smtClean="0"/>
                        <a:t> при пуске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категория в редких случаях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058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1190"/>
            <a:ext cx="3779912" cy="2511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3381190"/>
            <a:ext cx="3980972" cy="258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476672"/>
            <a:ext cx="7871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just">
              <a:buFont typeface="Arial" panose="020B0604020202020204" pitchFamily="34" charset="0"/>
              <a:buChar char="•"/>
            </a:pPr>
            <a:r>
              <a:rPr lang="ru-RU" dirty="0"/>
              <a:t>Перерыв в питании электролизных установок не приводит к </a:t>
            </a:r>
            <a:r>
              <a:rPr lang="ru-RU" dirty="0" smtClean="0"/>
              <a:t>тяжёлым </a:t>
            </a:r>
            <a:r>
              <a:rPr lang="ru-RU" dirty="0"/>
              <a:t>авариям с повреждением основного оборудования и </a:t>
            </a:r>
            <a:r>
              <a:rPr lang="ru-RU" dirty="0" smtClean="0"/>
              <a:t>допускается </a:t>
            </a:r>
            <a:r>
              <a:rPr lang="ru-RU" dirty="0"/>
              <a:t>на несколько </a:t>
            </a:r>
            <a:r>
              <a:rPr lang="ru-RU" dirty="0" smtClean="0"/>
              <a:t>минут. Перерыв </a:t>
            </a:r>
            <a:r>
              <a:rPr lang="ru-RU" dirty="0"/>
              <a:t>питания </a:t>
            </a:r>
            <a:r>
              <a:rPr lang="ru-RU" dirty="0" smtClean="0"/>
              <a:t>связан, </a:t>
            </a:r>
            <a:r>
              <a:rPr lang="ru-RU" dirty="0"/>
              <a:t>в </a:t>
            </a:r>
            <a:r>
              <a:rPr lang="ru-RU" dirty="0" smtClean="0"/>
              <a:t>основном, </a:t>
            </a:r>
            <a:r>
              <a:rPr lang="ru-RU" dirty="0"/>
              <a:t>с </a:t>
            </a:r>
            <a:r>
              <a:rPr lang="ru-RU" dirty="0" err="1" smtClean="0"/>
              <a:t>недоотпуском</a:t>
            </a:r>
            <a:r>
              <a:rPr lang="ru-RU" dirty="0" smtClean="0"/>
              <a:t> продукции. </a:t>
            </a:r>
          </a:p>
          <a:p>
            <a:pPr indent="288000" algn="just">
              <a:buFont typeface="Arial" panose="020B0604020202020204" pitchFamily="34" charset="0"/>
              <a:buChar char="•"/>
            </a:pPr>
            <a:r>
              <a:rPr lang="ru-RU" dirty="0" smtClean="0"/>
              <a:t>Но вследствие </a:t>
            </a:r>
            <a:r>
              <a:rPr lang="ru-RU" dirty="0"/>
              <a:t>обратной ЭДС электролизных ванн в </a:t>
            </a:r>
            <a:r>
              <a:rPr lang="ru-RU" dirty="0" smtClean="0"/>
              <a:t>некоторых </a:t>
            </a:r>
            <a:r>
              <a:rPr lang="ru-RU" dirty="0"/>
              <a:t>случаях могут иметь место перемещения выделившихся металлов обратно в раствор </a:t>
            </a:r>
            <a:r>
              <a:rPr lang="ru-RU" dirty="0" smtClean="0"/>
              <a:t>ванны. Это приводит к дополнительным затратам </a:t>
            </a:r>
            <a:r>
              <a:rPr lang="ru-RU" dirty="0"/>
              <a:t>электроэнергии на новое выделение этого </a:t>
            </a:r>
            <a:r>
              <a:rPr lang="ru-RU" dirty="0" smtClean="0"/>
              <a:t>же металла.</a:t>
            </a:r>
          </a:p>
          <a:p>
            <a:pPr indent="288000" algn="just">
              <a:buFont typeface="Arial" panose="020B0604020202020204" pitchFamily="34" charset="0"/>
              <a:buChar char="•"/>
            </a:pPr>
            <a:r>
              <a:rPr lang="ru-RU" b="1" dirty="0" smtClean="0"/>
              <a:t>Поэтому  электролизные установки должны снабжаться электроэнергией, как приёмники </a:t>
            </a:r>
            <a:r>
              <a:rPr lang="en-US" b="1" dirty="0" smtClean="0"/>
              <a:t>I </a:t>
            </a:r>
            <a:r>
              <a:rPr lang="ru-RU" b="1" dirty="0" smtClean="0"/>
              <a:t>категории.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25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9241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II – электрохимические (гальванические) ванны (ЭХВ) – служат для </a:t>
            </a:r>
            <a:r>
              <a:rPr lang="ru-RU" dirty="0" smtClean="0"/>
              <a:t>электрохимической </a:t>
            </a:r>
            <a:r>
              <a:rPr lang="ru-RU" dirty="0"/>
              <a:t>обработки поверхности металлических или неметаллических деталей</a:t>
            </a:r>
            <a:r>
              <a:rPr lang="ru-RU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III </a:t>
            </a:r>
            <a:r>
              <a:rPr lang="ru-RU" dirty="0"/>
              <a:t>– электрохимические приборы (ЭХП) (их называют также </a:t>
            </a:r>
            <a:r>
              <a:rPr lang="ru-RU" dirty="0" err="1"/>
              <a:t>хемотронными</a:t>
            </a:r>
            <a:r>
              <a:rPr lang="ru-RU" dirty="0"/>
              <a:t> </a:t>
            </a:r>
            <a:r>
              <a:rPr lang="ru-RU" dirty="0" smtClean="0"/>
              <a:t>приборами </a:t>
            </a:r>
            <a:r>
              <a:rPr lang="ru-RU" dirty="0"/>
              <a:t>или </a:t>
            </a:r>
            <a:r>
              <a:rPr lang="ru-RU" dirty="0" err="1"/>
              <a:t>хемотронами</a:t>
            </a:r>
            <a:r>
              <a:rPr lang="ru-RU" dirty="0"/>
              <a:t>) – образуют группу электрохимических преобразователей </a:t>
            </a:r>
            <a:r>
              <a:rPr lang="ru-RU" dirty="0" smtClean="0"/>
              <a:t>информации различных </a:t>
            </a:r>
            <a:r>
              <a:rPr lang="ru-RU" dirty="0"/>
              <a:t>видов. Простейшим и старейшим электрохимическим прибором является </a:t>
            </a:r>
            <a:r>
              <a:rPr lang="ru-RU" dirty="0" err="1" smtClean="0"/>
              <a:t>кулонометр</a:t>
            </a:r>
            <a:r>
              <a:rPr lang="ru-RU" dirty="0"/>
              <a:t>, а к современным относятся электрохимические диоды, интеграторы, датчики </a:t>
            </a:r>
            <a:r>
              <a:rPr lang="ru-RU" dirty="0" smtClean="0"/>
              <a:t>давления скорости</a:t>
            </a:r>
            <a:r>
              <a:rPr lang="ru-RU" dirty="0"/>
              <a:t>, вибрации и многие другие, преобразующие как электрические, так и </a:t>
            </a:r>
            <a:r>
              <a:rPr lang="ru-RU" dirty="0" smtClean="0"/>
              <a:t>неэлектрические </a:t>
            </a:r>
            <a:r>
              <a:rPr lang="ru-RU" dirty="0"/>
              <a:t>величины;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087466" cy="2474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9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63272" cy="2710036"/>
          </a:xfrm>
        </p:spPr>
        <p:txBody>
          <a:bodyPr>
            <a:normAutofit/>
          </a:bodyPr>
          <a:lstStyle/>
          <a:p>
            <a:pPr marL="114300" indent="601663" algn="just">
              <a:buNone/>
            </a:pPr>
            <a:r>
              <a:rPr lang="ru-RU" sz="2400" dirty="0" smtClean="0"/>
              <a:t>IV </a:t>
            </a:r>
            <a:r>
              <a:rPr lang="ru-RU" sz="2400" dirty="0"/>
              <a:t>– электрохимические станки (ЭХС) – представляют собой комплексы агрегатов, </a:t>
            </a:r>
            <a:r>
              <a:rPr lang="ru-RU" sz="2400" dirty="0" smtClean="0"/>
              <a:t>с помощью </a:t>
            </a:r>
            <a:r>
              <a:rPr lang="ru-RU" sz="2400" dirty="0"/>
              <a:t>которых осуществляется размерная анодная обработка металлических деталей </a:t>
            </a:r>
            <a:r>
              <a:rPr lang="ru-RU" sz="2400" dirty="0" smtClean="0"/>
              <a:t>— </a:t>
            </a:r>
            <a:r>
              <a:rPr lang="ru-RU" sz="2400" dirty="0" err="1" smtClean="0"/>
              <a:t>электросверление</a:t>
            </a:r>
            <a:r>
              <a:rPr lang="ru-RU" sz="2400" dirty="0"/>
              <a:t>, </a:t>
            </a:r>
            <a:r>
              <a:rPr lang="ru-RU" sz="2400" dirty="0" err="1"/>
              <a:t>электрофрезерование</a:t>
            </a:r>
            <a:r>
              <a:rPr lang="ru-RU" sz="2400" dirty="0"/>
              <a:t> и другие операции, основанные на </a:t>
            </a:r>
            <a:r>
              <a:rPr lang="ru-RU" sz="2400" dirty="0" smtClean="0"/>
              <a:t>избирательном анодном </a:t>
            </a:r>
            <a:r>
              <a:rPr lang="ru-RU" sz="2400" dirty="0"/>
              <a:t>растворении с применением фигурных катодов.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50392"/>
            <a:ext cx="3867501" cy="300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64122"/>
            <a:ext cx="3409668" cy="29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2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296389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Типы электродов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Различаются </a:t>
            </a:r>
            <a:r>
              <a:rPr lang="ru-RU" dirty="0"/>
              <a:t>электролизеры с электродами </a:t>
            </a:r>
            <a:r>
              <a:rPr lang="ru-RU" dirty="0" err="1"/>
              <a:t>монополярными</a:t>
            </a:r>
            <a:r>
              <a:rPr lang="ru-RU" dirty="0"/>
              <a:t> и </a:t>
            </a:r>
            <a:r>
              <a:rPr lang="ru-RU" dirty="0" smtClean="0"/>
              <a:t>биполярным. </a:t>
            </a:r>
            <a:r>
              <a:rPr lang="ru-RU" dirty="0"/>
              <a:t>Первые из них составляют большинство в электрохимической технологии. В промышленных электролизерах применяются электроды разнообразной формы и конструкции: плоские, цилиндрические, сетчатые, перфорированные, проволочные, стержне- вые, шариковые, кусковые и другие. Условно их можно объединить в три группы </a:t>
            </a:r>
            <a:r>
              <a:rPr lang="ru-RU" dirty="0" smtClean="0"/>
              <a:t>электродов: </a:t>
            </a:r>
            <a:r>
              <a:rPr lang="ru-RU" dirty="0"/>
              <a:t>сплошные, </a:t>
            </a:r>
            <a:r>
              <a:rPr lang="ru-RU" dirty="0" err="1" smtClean="0"/>
              <a:t>несплошные</a:t>
            </a:r>
            <a:r>
              <a:rPr lang="ru-RU" dirty="0"/>
              <a:t>, </a:t>
            </a:r>
            <a:r>
              <a:rPr lang="ru-RU" dirty="0" smtClean="0"/>
              <a:t>насыпные.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4" y="3195548"/>
            <a:ext cx="27876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422" y="4273461"/>
            <a:ext cx="232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Сплошные электроды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89991"/>
            <a:ext cx="2658940" cy="12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2421" y="4283804"/>
            <a:ext cx="25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Несплошные</a:t>
            </a:r>
            <a:r>
              <a:rPr lang="ru-RU" dirty="0" smtClean="0"/>
              <a:t> электроды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9910"/>
            <a:ext cx="200183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2631" y="6372036"/>
            <a:ext cx="23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Насыпные электроды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73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99613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/>
              <a:t>Электролизеры с жидкими электродами распространены не так широко, как с </a:t>
            </a:r>
            <a:r>
              <a:rPr lang="ru-RU" sz="1800" dirty="0" smtClean="0"/>
              <a:t>твердыми электродами</a:t>
            </a:r>
            <a:r>
              <a:rPr lang="ru-RU" sz="1800" dirty="0"/>
              <a:t>. К ним относятся: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/>
              <a:t>− </a:t>
            </a:r>
            <a:r>
              <a:rPr lang="ru-RU" sz="1800" dirty="0" err="1"/>
              <a:t>бездиафрагменный</a:t>
            </a:r>
            <a:r>
              <a:rPr lang="ru-RU" sz="1800" dirty="0"/>
              <a:t> хлорный электролизер с ртутным катодом </a:t>
            </a:r>
            <a:endParaRPr lang="ru-RU" sz="1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/>
              <a:t>− </a:t>
            </a:r>
            <a:r>
              <a:rPr lang="ru-RU" sz="1800" dirty="0"/>
              <a:t>электролизная ванна для получения алюминия, в которой катодом служит </a:t>
            </a:r>
            <a:r>
              <a:rPr lang="ru-RU" sz="1800" dirty="0" smtClean="0"/>
              <a:t>расплавленный алюминий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/>
              <a:t>− электролизер для </a:t>
            </a:r>
            <a:r>
              <a:rPr lang="ru-RU" sz="1800" dirty="0" err="1"/>
              <a:t>электрорафинирования</a:t>
            </a:r>
            <a:r>
              <a:rPr lang="ru-RU" sz="1800" dirty="0"/>
              <a:t> алюминия, в котором жидкими являются </a:t>
            </a:r>
            <a:r>
              <a:rPr lang="ru-RU" sz="1800" dirty="0" smtClean="0"/>
              <a:t>и анод </a:t>
            </a:r>
            <a:r>
              <a:rPr lang="ru-RU" sz="1800" dirty="0"/>
              <a:t>(алюминий-сырец с медным утяжелителем) и катод (чистый </a:t>
            </a:r>
            <a:r>
              <a:rPr lang="ru-RU" sz="1800" dirty="0" smtClean="0"/>
              <a:t>расплавленный алюминий).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5395"/>
            <a:ext cx="6984776" cy="364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63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91264" cy="266429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Типичными для прикладной электрохимии являются неподвижные электроды, однако </a:t>
            </a:r>
            <a:r>
              <a:rPr lang="ru-RU" sz="2400" dirty="0" smtClean="0"/>
              <a:t>в ряде </a:t>
            </a:r>
            <a:r>
              <a:rPr lang="ru-RU" sz="2400" dirty="0"/>
              <a:t>случаев применение подвижных катодов, которые вращаются, трясутся или </a:t>
            </a:r>
            <a:r>
              <a:rPr lang="ru-RU" sz="2400" dirty="0" smtClean="0"/>
              <a:t>перемещаются </a:t>
            </a:r>
            <a:r>
              <a:rPr lang="ru-RU" sz="2400" dirty="0"/>
              <a:t>линейно, позволяет резко интенсифицировать технологический </a:t>
            </a:r>
            <a:r>
              <a:rPr lang="ru-RU" sz="2400" dirty="0" smtClean="0"/>
              <a:t>процесс. Электролизеры </a:t>
            </a:r>
            <a:r>
              <a:rPr lang="ru-RU" sz="2400" dirty="0"/>
              <a:t>с подвижными электродами достаточно сложны конструктивно и </a:t>
            </a:r>
            <a:r>
              <a:rPr lang="ru-RU" sz="2400" dirty="0" smtClean="0"/>
              <a:t>трудны </a:t>
            </a:r>
            <a:r>
              <a:rPr lang="ru-RU" sz="2400" dirty="0"/>
              <a:t>в эксплуатации.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744416" cy="362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094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4113</Words>
  <Application>Microsoft Office PowerPoint</Application>
  <PresentationFormat>Экран (4:3)</PresentationFormat>
  <Paragraphs>267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Электролизеры</vt:lpstr>
      <vt:lpstr>Презентация PowerPoint</vt:lpstr>
      <vt:lpstr>Презентация PowerPoint</vt:lpstr>
      <vt:lpstr>Группы электролизёров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Состояние электролита</vt:lpstr>
      <vt:lpstr>Основные узлы электролизёров</vt:lpstr>
      <vt:lpstr>Презентация PowerPoint</vt:lpstr>
      <vt:lpstr>Презентация PowerPoint</vt:lpstr>
      <vt:lpstr>Презентация PowerPoint</vt:lpstr>
      <vt:lpstr>СТАЦИОНАРНЫЕ И МЕХАНИЗИРОВАННЫЕ ВАННЫ МЕТАЛЛОПОКРЫТИЙ</vt:lpstr>
      <vt:lpstr>Презентация PowerPoint</vt:lpstr>
      <vt:lpstr>КОЛОКОЛЬНЫЕ И БАРАБАННЫЕ ВАННЫ</vt:lpstr>
      <vt:lpstr>Презентация PowerPoint</vt:lpstr>
      <vt:lpstr>Презентация PowerPoint</vt:lpstr>
      <vt:lpstr>Источники питания гальванических ванн</vt:lpstr>
      <vt:lpstr>Презентация PowerPoint</vt:lpstr>
      <vt:lpstr>Презентация PowerPoint</vt:lpstr>
      <vt:lpstr>Электролизеры для электролиза воды</vt:lpstr>
      <vt:lpstr>Презентация PowerPoint</vt:lpstr>
      <vt:lpstr>Презентация PowerPoint</vt:lpstr>
      <vt:lpstr>Электролизеры для получения хлора и щелочи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Электролизеры для получения пероксодисерной кислоты, персульфата аммония и перекиси водорода</vt:lpstr>
      <vt:lpstr>Электролизеры в гидрометаллургии</vt:lpstr>
      <vt:lpstr>Презентация PowerPoint</vt:lpstr>
      <vt:lpstr>Электролизеры, применяемые при электролизе расплавов</vt:lpstr>
      <vt:lpstr>Презентация PowerPoint</vt:lpstr>
      <vt:lpstr>Презентация PowerPoint</vt:lpstr>
      <vt:lpstr>Презентация PowerPoint</vt:lpstr>
      <vt:lpstr>Презентация PowerPoint</vt:lpstr>
      <vt:lpstr>Подключение к сети</vt:lpstr>
      <vt:lpstr>Подключение к сети</vt:lpstr>
      <vt:lpstr>Коммутирующая аппаратура</vt:lpstr>
      <vt:lpstr>Шинопроводы</vt:lpstr>
      <vt:lpstr>Требования к сети</vt:lpstr>
      <vt:lpstr>Параметры сети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НИУ МЭИ Каф. Электроснабжения Промышленных Предприятий и Электротехнологий   Электролизные установки</dc:title>
  <dc:creator>я</dc:creator>
  <cp:lastModifiedBy>Assa</cp:lastModifiedBy>
  <cp:revision>41</cp:revision>
  <dcterms:created xsi:type="dcterms:W3CDTF">2017-12-07T19:46:17Z</dcterms:created>
  <dcterms:modified xsi:type="dcterms:W3CDTF">2020-11-23T19:31:50Z</dcterms:modified>
</cp:coreProperties>
</file>