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56" r:id="rId2"/>
    <p:sldId id="278" r:id="rId3"/>
    <p:sldId id="279" r:id="rId4"/>
    <p:sldId id="280" r:id="rId5"/>
    <p:sldId id="281" r:id="rId6"/>
    <p:sldId id="282" r:id="rId7"/>
    <p:sldId id="257" r:id="rId8"/>
    <p:sldId id="263" r:id="rId9"/>
    <p:sldId id="264" r:id="rId10"/>
    <p:sldId id="258" r:id="rId11"/>
    <p:sldId id="265" r:id="rId12"/>
    <p:sldId id="266" r:id="rId13"/>
    <p:sldId id="259" r:id="rId14"/>
    <p:sldId id="269" r:id="rId15"/>
    <p:sldId id="268" r:id="rId16"/>
    <p:sldId id="267" r:id="rId17"/>
    <p:sldId id="260" r:id="rId18"/>
    <p:sldId id="270" r:id="rId19"/>
    <p:sldId id="271" r:id="rId20"/>
    <p:sldId id="272" r:id="rId21"/>
    <p:sldId id="274" r:id="rId22"/>
    <p:sldId id="273" r:id="rId23"/>
    <p:sldId id="261" r:id="rId24"/>
    <p:sldId id="275" r:id="rId25"/>
    <p:sldId id="262" r:id="rId26"/>
    <p:sldId id="276" r:id="rId27"/>
    <p:sldId id="27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2C655F-F366-48CB-A79E-30689DED76AC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85D6F-0C7B-4A9F-90A5-A24D96276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792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85D6F-0C7B-4A9F-90A5-A24D96276A20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275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5B950-D4DD-4237-8283-5DC4862F77A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5B73A-B53D-424C-BCB6-3BCB7CA4C1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203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5B950-D4DD-4237-8283-5DC4862F77A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5B73A-B53D-424C-BCB6-3BCB7CA4C1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077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5B950-D4DD-4237-8283-5DC4862F77A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5B73A-B53D-424C-BCB6-3BCB7CA4C1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50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5B950-D4DD-4237-8283-5DC4862F77A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5B73A-B53D-424C-BCB6-3BCB7CA4C1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088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5B950-D4DD-4237-8283-5DC4862F77A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5B73A-B53D-424C-BCB6-3BCB7CA4C1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113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5B950-D4DD-4237-8283-5DC4862F77A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5B73A-B53D-424C-BCB6-3BCB7CA4C1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660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5B950-D4DD-4237-8283-5DC4862F77A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5B73A-B53D-424C-BCB6-3BCB7CA4C1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769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5B950-D4DD-4237-8283-5DC4862F77A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5B73A-B53D-424C-BCB6-3BCB7CA4C1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293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5B950-D4DD-4237-8283-5DC4862F77A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5B73A-B53D-424C-BCB6-3BCB7CA4C1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460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5B950-D4DD-4237-8283-5DC4862F77A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5B73A-B53D-424C-BCB6-3BCB7CA4C1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093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5B950-D4DD-4237-8283-5DC4862F77A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5B73A-B53D-424C-BCB6-3BCB7CA4C1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958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5B950-D4DD-4237-8283-5DC4862F77A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5B73A-B53D-424C-BCB6-3BCB7CA4C1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330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ridus.ru/_ah/img/nsmMthTHDZzbl7ZNXph8nw">
            <a:extLst>
              <a:ext uri="{FF2B5EF4-FFF2-40B4-BE49-F238E27FC236}">
                <a16:creationId xmlns:a16="http://schemas.microsoft.com/office/drawing/2014/main" xmlns="" id="{3FEB413F-BE21-4FCF-AAAF-9F3CFE79B6CD}"/>
              </a:ext>
            </a:extLst>
          </p:cNvPr>
          <p:cNvPicPr>
            <a:picLocks/>
          </p:cNvPicPr>
          <p:nvPr/>
        </p:nvPicPr>
        <p:blipFill rotWithShape="1">
          <a:blip r:embed="rId2" cstate="print"/>
          <a:srcRect t="4978" b="17501"/>
          <a:stretch/>
        </p:blipFill>
        <p:spPr bwMode="auto">
          <a:xfrm>
            <a:off x="-1910" y="1439481"/>
            <a:ext cx="9144000" cy="4725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470025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Электрохимическое получение металлов из </a:t>
            </a:r>
            <a:r>
              <a:rPr lang="ru-RU" sz="4000" dirty="0"/>
              <a:t>расплавов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92280" y="6237312"/>
            <a:ext cx="1829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err="1" smtClean="0"/>
              <a:t>Галеева</a:t>
            </a:r>
            <a:r>
              <a:rPr lang="ru-RU" sz="2400" b="1" i="1" dirty="0" smtClean="0"/>
              <a:t> А.К.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1884077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/>
              <a:t>Кинетика катодных процессов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Поляризация жидкометаллических катодов в расплавленных солевых электролитах носит концентрационный характер и определяется </a:t>
            </a:r>
            <a:r>
              <a:rPr lang="ru-RU" sz="2400" b="1" dirty="0"/>
              <a:t>диффузионными затруднениями </a:t>
            </a:r>
            <a:r>
              <a:rPr lang="ru-RU" sz="2400" dirty="0"/>
              <a:t>как со стороны солевого расплава, так и со стороны сплава.</a:t>
            </a:r>
          </a:p>
          <a:p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4" t="42529" r="23502" b="30141"/>
          <a:stretch/>
        </p:blipFill>
        <p:spPr bwMode="auto">
          <a:xfrm>
            <a:off x="465550" y="3789040"/>
            <a:ext cx="8064896" cy="2296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9486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Кинетика катодных процессов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u="sng" dirty="0"/>
              <a:t>Диффузия:</a:t>
            </a:r>
          </a:p>
          <a:p>
            <a:pPr marL="0" indent="0">
              <a:buNone/>
            </a:pPr>
            <a:r>
              <a:rPr lang="ru-RU" dirty="0"/>
              <a:t>Толщина диффузионного слоя в расплавленных электролитах без их принудительного перемешивания для твердых и жидких катодов находится в пределах (1–5)· 10–2 см, чаще всего (2±0,5)· 10–2 см. Коэффициент диффузии зависит от температуры, природы диффундирующего иона и солевого растворителя.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5008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Кинетика катодных процессов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3" t="17895" r="23039" b="7893"/>
          <a:stretch/>
        </p:blipFill>
        <p:spPr bwMode="auto">
          <a:xfrm>
            <a:off x="1287693" y="1268760"/>
            <a:ext cx="645327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5886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/>
              <a:t>Перенапряжение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62128"/>
          </a:xfrm>
        </p:spPr>
        <p:txBody>
          <a:bodyPr>
            <a:normAutofit fontScale="70000" lnSpcReduction="20000"/>
          </a:bodyPr>
          <a:lstStyle/>
          <a:p>
            <a:r>
              <a:rPr lang="ru-RU" u="sng" dirty="0"/>
              <a:t>Особенность расплавов:</a:t>
            </a:r>
          </a:p>
          <a:p>
            <a:pPr marL="0" indent="0">
              <a:buNone/>
            </a:pPr>
            <a:r>
              <a:rPr lang="ru-RU" dirty="0"/>
              <a:t>Наличие заметного перенапряжения при </a:t>
            </a:r>
            <a:r>
              <a:rPr lang="ru-RU" b="1" dirty="0"/>
              <a:t>формировании зародышей </a:t>
            </a:r>
            <a:r>
              <a:rPr lang="ru-RU" dirty="0"/>
              <a:t>твердых фаз на индифферентной подложке при электролизе солевых расплавов.</a:t>
            </a:r>
          </a:p>
          <a:p>
            <a:r>
              <a:rPr lang="ru-RU" u="sng" dirty="0"/>
              <a:t>Различия </a:t>
            </a:r>
            <a:r>
              <a:rPr lang="ru-RU" u="sng" dirty="0" smtClean="0"/>
              <a:t>раствор-расплав</a:t>
            </a:r>
            <a:endParaRPr lang="ru-RU" u="sng" dirty="0"/>
          </a:p>
          <a:p>
            <a:pPr marL="0" indent="0">
              <a:buNone/>
            </a:pPr>
            <a:r>
              <a:rPr lang="ru-RU" dirty="0"/>
              <a:t>Электродные процессы в расплавах осуществляются при высоких температурах. Это приводит к принципиально новым особенностям этих процессов. Так, на порядок более высокая электропроводность расплавленных солей по сравнению с водными растворами позволяет </a:t>
            </a:r>
            <a:r>
              <a:rPr lang="ru-RU" b="1" dirty="0"/>
              <a:t>в 30–100 раз увеличить интенсивность</a:t>
            </a:r>
            <a:r>
              <a:rPr lang="ru-RU" dirty="0"/>
              <a:t> протекания электрохимических процессов. Значительные токи обмена на границе раздела металл — расплавленная соль, обусловленные высокой концентрацией зарядов в двойном электрическом слое, сводят к </a:t>
            </a:r>
            <a:r>
              <a:rPr lang="ru-RU" b="1" dirty="0"/>
              <a:t>минимуму величину электрохимической поляризации</a:t>
            </a:r>
            <a:r>
              <a:rPr lang="ru-RU" dirty="0"/>
              <a:t> и существенно улучшают </a:t>
            </a:r>
            <a:r>
              <a:rPr lang="ru-RU" b="1" dirty="0"/>
              <a:t>избирательность</a:t>
            </a:r>
            <a:r>
              <a:rPr lang="ru-RU" dirty="0"/>
              <a:t> электродных процессов. </a:t>
            </a:r>
            <a:endParaRPr lang="ru-RU" u="sng" dirty="0"/>
          </a:p>
        </p:txBody>
      </p:sp>
    </p:spTree>
    <p:extLst>
      <p:ext uri="{BB962C8B-B14F-4D97-AF65-F5344CB8AC3E}">
        <p14:creationId xmlns:p14="http://schemas.microsoft.com/office/powerpoint/2010/main" val="3221360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Перенапряжение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4" t="22776" r="22741" b="27767"/>
          <a:stretch/>
        </p:blipFill>
        <p:spPr bwMode="auto">
          <a:xfrm>
            <a:off x="251520" y="1556792"/>
            <a:ext cx="8679527" cy="4417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7697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Перенапряжение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172819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Кривые характеризуются наличием четкого максимума и качественно повторяют зависимости, наблюдавшиеся при осаждении серебра на платиновом катоде, свидетельствуя о затруднениях в зародышеобразовании. С включением тока создается </a:t>
            </a:r>
            <a:r>
              <a:rPr lang="ru-RU" dirty="0" err="1"/>
              <a:t>пересыщение</a:t>
            </a:r>
            <a:r>
              <a:rPr lang="ru-RU" dirty="0"/>
              <a:t> поверхностного слоя цинкового раствора атомами лантана (X) по сравнению с пределом растворимости его в цинке при температуре опыта (Хо)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51" t="37592" r="44050" b="42650"/>
          <a:stretch/>
        </p:blipFill>
        <p:spPr bwMode="auto">
          <a:xfrm>
            <a:off x="5508104" y="2952671"/>
            <a:ext cx="3295781" cy="2939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2852937"/>
            <a:ext cx="52565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Градиент концентраций обеспечивает отвод лантана в объем сплава за счет диффузии. Процесс не стабилизируется, не приводит к созданию определенных X и d в связи со специфичностью свойств пересыщенных растворов. Увеличение по мере </a:t>
            </a:r>
            <a:r>
              <a:rPr lang="ru-RU" dirty="0" err="1"/>
              <a:t>пересыщения</a:t>
            </a:r>
            <a:r>
              <a:rPr lang="ru-RU" dirty="0"/>
              <a:t> их вязкости ведет к уменьшению коэффициента диффузии, разрастанию диффузионного слоя. При постоянном токе это вызывает дальнейшее увеличение </a:t>
            </a:r>
            <a:r>
              <a:rPr lang="ru-RU" dirty="0" err="1"/>
              <a:t>пересыщения</a:t>
            </a:r>
            <a:r>
              <a:rPr lang="ru-RU" dirty="0"/>
              <a:t>, что отражается в продолжающемся нарастании потенциала катода. </a:t>
            </a:r>
          </a:p>
        </p:txBody>
      </p:sp>
    </p:spTree>
    <p:extLst>
      <p:ext uri="{BB962C8B-B14F-4D97-AF65-F5344CB8AC3E}">
        <p14:creationId xmlns:p14="http://schemas.microsoft.com/office/powerpoint/2010/main" val="794734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Перенапряжение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19200"/>
            <a:ext cx="8147248" cy="148972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В районе максимума Е(τ) кривой достигается </a:t>
            </a:r>
            <a:r>
              <a:rPr lang="ru-RU" dirty="0" err="1"/>
              <a:t>пересыщение</a:t>
            </a:r>
            <a:r>
              <a:rPr lang="ru-RU" dirty="0"/>
              <a:t> раствора, достаточное для зарождения на его поверхности фазы </a:t>
            </a:r>
            <a:r>
              <a:rPr lang="ru-RU" dirty="0" err="1"/>
              <a:t>LaZnn</a:t>
            </a:r>
            <a:r>
              <a:rPr lang="ru-RU" dirty="0"/>
              <a:t>. Поверхность катода при этом увеличивается, а концентрационное со стороны металла и, следовательно, общее перенапряжение — падают.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51" t="37592" r="44050" b="42650"/>
          <a:stretch/>
        </p:blipFill>
        <p:spPr bwMode="auto">
          <a:xfrm>
            <a:off x="5292080" y="2996952"/>
            <a:ext cx="3295781" cy="2939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2636912"/>
            <a:ext cx="48965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Величины максимального перенапряжения (</a:t>
            </a:r>
            <a:r>
              <a:rPr lang="ru-RU" sz="2000" dirty="0" err="1"/>
              <a:t>ηm</a:t>
            </a:r>
            <a:r>
              <a:rPr lang="ru-RU" sz="2000" dirty="0"/>
              <a:t>) и время его достижения (</a:t>
            </a:r>
            <a:r>
              <a:rPr lang="ru-RU" sz="2000" dirty="0" err="1"/>
              <a:t>τm</a:t>
            </a:r>
            <a:r>
              <a:rPr lang="ru-RU" sz="2000" dirty="0"/>
              <a:t>) определяли, как показано на рисунках. Увеличение катодной плотности тока и снижение температуры приводят к росту </a:t>
            </a:r>
            <a:r>
              <a:rPr lang="ru-RU" sz="2000" dirty="0" err="1"/>
              <a:t>ηm</a:t>
            </a:r>
            <a:r>
              <a:rPr lang="ru-RU" sz="2000" dirty="0"/>
              <a:t>, </a:t>
            </a:r>
            <a:r>
              <a:rPr lang="ru-RU" sz="2000" dirty="0" err="1"/>
              <a:t>уменьше</a:t>
            </a:r>
            <a:r>
              <a:rPr lang="ru-RU" sz="2000" dirty="0"/>
              <a:t>- 61 2.4. Перенапряжение кристаллизации твердых фаз на жидких катодах </a:t>
            </a:r>
            <a:r>
              <a:rPr lang="ru-RU" sz="2000" dirty="0" err="1"/>
              <a:t>нию</a:t>
            </a:r>
            <a:r>
              <a:rPr lang="ru-RU" sz="2000" dirty="0"/>
              <a:t> </a:t>
            </a:r>
            <a:r>
              <a:rPr lang="ru-RU" sz="2000" dirty="0" err="1"/>
              <a:t>τт</a:t>
            </a:r>
            <a:r>
              <a:rPr lang="ru-RU" sz="2000" dirty="0"/>
              <a:t>. Как и в случае зарождения твердой и жидкой фаз на твердом катоде, </a:t>
            </a:r>
            <a:r>
              <a:rPr lang="ru-RU" sz="2000" dirty="0" err="1"/>
              <a:t>ηm</a:t>
            </a:r>
            <a:r>
              <a:rPr lang="ru-RU" sz="2000" dirty="0"/>
              <a:t> связано с i логарифмической, а </a:t>
            </a:r>
            <a:r>
              <a:rPr lang="ru-RU" sz="2000" dirty="0" err="1"/>
              <a:t>τт</a:t>
            </a:r>
            <a:r>
              <a:rPr lang="ru-RU" sz="2000" dirty="0"/>
              <a:t>— степенной зависимостями.</a:t>
            </a:r>
          </a:p>
        </p:txBody>
      </p:sp>
    </p:spTree>
    <p:extLst>
      <p:ext uri="{BB962C8B-B14F-4D97-AF65-F5344CB8AC3E}">
        <p14:creationId xmlns:p14="http://schemas.microsoft.com/office/powerpoint/2010/main" val="1578836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/>
              <a:t>Алюминий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/>
              <a:t>Сырье:</a:t>
            </a:r>
          </a:p>
          <a:p>
            <a:pPr marL="0" indent="0">
              <a:buNone/>
            </a:pPr>
            <a:r>
              <a:rPr lang="ru-RU" dirty="0"/>
              <a:t>Na3AlF6 (криолит), Na5Al3F14 (</a:t>
            </a:r>
            <a:r>
              <a:rPr lang="ru-RU" dirty="0" err="1"/>
              <a:t>хиолит</a:t>
            </a:r>
            <a:r>
              <a:rPr lang="ru-RU" dirty="0"/>
              <a:t>), NaAlF4. Введение в криолит 20 мол.% Al2O3 снижает температуру его плавления с 1009 до 961°С.</a:t>
            </a:r>
          </a:p>
          <a:p>
            <a:r>
              <a:rPr lang="ru-RU" u="sng" dirty="0"/>
              <a:t>Параметры:</a:t>
            </a:r>
          </a:p>
          <a:p>
            <a:endParaRPr lang="ru-RU" u="sng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3" t="50831" r="35518" b="23402"/>
          <a:stretch/>
        </p:blipFill>
        <p:spPr bwMode="auto">
          <a:xfrm>
            <a:off x="611560" y="3573016"/>
            <a:ext cx="7105741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56107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Алюминий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1" t="10847" r="24543" b="12231"/>
          <a:stretch/>
        </p:blipFill>
        <p:spPr bwMode="auto">
          <a:xfrm>
            <a:off x="1187624" y="1268759"/>
            <a:ext cx="6192688" cy="5090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58943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Алюминий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3" t="26112" r="22533" b="19671"/>
          <a:stretch/>
        </p:blipFill>
        <p:spPr bwMode="auto">
          <a:xfrm>
            <a:off x="539552" y="1268760"/>
            <a:ext cx="8297284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7734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6085756" cy="84524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Строение расплавов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80728"/>
            <a:ext cx="3317294" cy="457203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100" dirty="0" smtClean="0"/>
              <a:t>Наряду с дырочной моделью жидкости существует </a:t>
            </a:r>
            <a:r>
              <a:rPr lang="ru-RU" sz="1100" b="1" i="1" u="sng" dirty="0" smtClean="0"/>
              <a:t>модель </a:t>
            </a:r>
            <a:r>
              <a:rPr lang="ru-RU" sz="1100" b="1" i="1" u="sng" dirty="0" smtClean="0"/>
              <a:t> ячеек</a:t>
            </a:r>
            <a:r>
              <a:rPr lang="ru-RU" sz="1100" dirty="0" smtClean="0"/>
              <a:t>. Согласно этой модели каждая частица жидкости расположена в своеобразной ячейке, границы которой определяются взаимодействием данной частицы с соседними. В своей ячейке частица обладает большей свободой движения, чем в твердом теле, что и определяет </a:t>
            </a:r>
            <a:r>
              <a:rPr lang="ru-RU" sz="1100" dirty="0" err="1" smtClean="0"/>
              <a:t>жидкотекучесть</a:t>
            </a:r>
            <a:r>
              <a:rPr lang="ru-RU" sz="1100" dirty="0" smtClean="0"/>
              <a:t>. В соответствии с этой моделью при плавлении должно увеличиться расстояние между частицами жидкости, а координационное число оставаться неизменным. Рентгеноструктурный анализ расплавленных солей ионного типа показывает, что расстояние между частицами при плавлении не увеличивается, а, скорее, уменьшается, и координационное число становится, как правило, меньше. Следовательно, экспериментальные данные подтверждают дырочную модель расплавленных солей ионного типа. Молекулярным жидкостям больше соответствует ячейковая модель</a:t>
            </a:r>
            <a:r>
              <a:rPr lang="en-US" sz="1100" dirty="0" smtClean="0"/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100" dirty="0" smtClean="0"/>
              <a:t>На рис</a:t>
            </a:r>
            <a:r>
              <a:rPr lang="ru-RU" sz="1100" dirty="0" smtClean="0"/>
              <a:t>.  представлена </a:t>
            </a:r>
            <a:r>
              <a:rPr lang="ru-RU" sz="1100" dirty="0" smtClean="0"/>
              <a:t>плоская модель структуры ионного кристалла и ионного расплава в соответствии с теорией дырок. Расширение жидкости в отличие от расширения твердого тела происходит за счет образования дырок. Дырки уменьшают координационное число и создают известную свободу в перемещении частиц жидкости относительно друг друга.</a:t>
            </a:r>
            <a:endParaRPr lang="ru-RU" sz="1100" dirty="0"/>
          </a:p>
        </p:txBody>
      </p:sp>
      <p:pic>
        <p:nvPicPr>
          <p:cNvPr id="2050" name="Picture 2" descr="Картинки по запросу &quot;На рис. 1.2 представлена плоская модель структуры ионного кристалла и ионного расплава в соответствии с теорией дырок. Расширение жидкости в отличие от расширения твердого тела происходит за счет образования дырок. Дырки уменьшают координационное число и создают известную свободу в перемещении частиц жидкости относительно друг друга.&quot;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250556" y="1052735"/>
            <a:ext cx="4423416" cy="194421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54658" y="3356992"/>
            <a:ext cx="38884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u="sng" dirty="0" smtClean="0"/>
              <a:t>Плоская модель совершенного ионного кристалла — а и расплавленной ионной жидкости — б. Темные и светлые кружки — ионы разного знака</a:t>
            </a:r>
            <a:endParaRPr lang="ru-RU" sz="1400" b="1" i="1" u="sng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51920" y="4725144"/>
            <a:ext cx="517965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 smtClean="0"/>
              <a:t>В результате существенной перестройки структуры и перекрывания сфер искажения вокруг вакансий </a:t>
            </a:r>
            <a:r>
              <a:rPr lang="ru-RU" sz="1100" dirty="0" err="1" smtClean="0"/>
              <a:t>пpи</a:t>
            </a:r>
            <a:r>
              <a:rPr lang="ru-RU" sz="1100" dirty="0" smtClean="0"/>
              <a:t> температуре плавления скачкообразно возрастает объем соли, нарушается симметрия во взаимном расположении ионов. Последнее проявляется в том, что первый координационный радиус уменьшается, а второй — возрастает. При таком несимметричном расположении частиц в расплаве между сблизившимися ионами становится существенной поляризация ионов, расположенных вокруг центрального иона в первой координационной сфере. Связь между ними упрочняется по сравнению с их энергией связи в кристалле, становясь значительно больше, чем энергия связи ближайших аниона и катиона, принадлежащих первой и второй координационным сферам.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752543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Алюминий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18" t="22902" r="23045" b="18054"/>
          <a:stretch/>
        </p:blipFill>
        <p:spPr bwMode="auto">
          <a:xfrm>
            <a:off x="611560" y="1268759"/>
            <a:ext cx="7776864" cy="4788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62061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Алюминий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8" t="15609" r="23321" b="14276"/>
          <a:stretch/>
        </p:blipFill>
        <p:spPr bwMode="auto">
          <a:xfrm>
            <a:off x="1043607" y="1275619"/>
            <a:ext cx="6916461" cy="5033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03889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Алюминий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u="sng" dirty="0"/>
              <a:t>Продукт:</a:t>
            </a:r>
          </a:p>
          <a:p>
            <a:pPr marL="0" indent="0">
              <a:buNone/>
            </a:pPr>
            <a:r>
              <a:rPr lang="ru-RU" dirty="0"/>
              <a:t>Алюминий, получаемый электролизом, имеет чистоту 99,0–99,85% (от А0 до А85). Металл большей чистоты (А95 до А999) получают </a:t>
            </a:r>
            <a:r>
              <a:rPr lang="ru-RU" dirty="0" err="1"/>
              <a:t>электрорафинированием</a:t>
            </a:r>
            <a:r>
              <a:rPr lang="ru-RU" dirty="0"/>
              <a:t> трехслойным методом. Верхний слой (чистый алюминий) имеет плотность 2,35 г/см3 и является катодом. Промежуточный слой — расплавленный электролит (смесь фторидов и хлоридов бария, кальция, натрия, алюминия) с плотностью 2,7 г/см3 . Нижний слой — анодный сплав чернового алюминия с медью (30–40 </a:t>
            </a:r>
            <a:r>
              <a:rPr lang="ru-RU" dirty="0" err="1"/>
              <a:t>мас</a:t>
            </a:r>
            <a:r>
              <a:rPr lang="ru-RU" dirty="0"/>
              <a:t>.%), плотностью выше 3,0 г/см3 . Соли бария в электролите и медь в анодном сплаве являются утяжелителями.</a:t>
            </a:r>
          </a:p>
        </p:txBody>
      </p:sp>
    </p:spTree>
    <p:extLst>
      <p:ext uri="{BB962C8B-B14F-4D97-AF65-F5344CB8AC3E}">
        <p14:creationId xmlns:p14="http://schemas.microsoft.com/office/powerpoint/2010/main" val="41967516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/>
              <a:t>Магний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136904" cy="2664296"/>
          </a:xfrm>
        </p:spPr>
        <p:txBody>
          <a:bodyPr>
            <a:normAutofit fontScale="85000" lnSpcReduction="20000"/>
          </a:bodyPr>
          <a:lstStyle/>
          <a:p>
            <a:r>
              <a:rPr lang="ru-RU" u="sng" dirty="0"/>
              <a:t>Сырье:</a:t>
            </a:r>
          </a:p>
          <a:p>
            <a:pPr marL="0" indent="0">
              <a:buNone/>
            </a:pPr>
            <a:r>
              <a:rPr lang="ru-RU" dirty="0"/>
              <a:t>Основным компонентом электролитов для получения магния является MgCl2 либо его двойная соль КС1 ·MgCl2 (карналлит). Для снижения температуры плавления электролита, повышения его электропроводности и плотности вводят добавки КС1, </a:t>
            </a:r>
            <a:r>
              <a:rPr lang="ru-RU" dirty="0" err="1"/>
              <a:t>NaCI</a:t>
            </a:r>
            <a:r>
              <a:rPr lang="ru-RU" dirty="0"/>
              <a:t>, CaCl2 и BaCl2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1" t="63071" r="34286" b="10962"/>
          <a:stretch/>
        </p:blipFill>
        <p:spPr bwMode="auto">
          <a:xfrm>
            <a:off x="467544" y="3789040"/>
            <a:ext cx="6624736" cy="2359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47530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Магний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2" t="14260" r="22693" b="29402"/>
          <a:stretch/>
        </p:blipFill>
        <p:spPr bwMode="auto">
          <a:xfrm>
            <a:off x="323527" y="1412776"/>
            <a:ext cx="8336149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99375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Литий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/>
              <a:t>Сырье</a:t>
            </a:r>
          </a:p>
          <a:p>
            <a:pPr marL="0" indent="0">
              <a:buNone/>
            </a:pPr>
            <a:r>
              <a:rPr lang="ru-RU" dirty="0"/>
              <a:t>Промышленное получение лития осуществляется электролизом </a:t>
            </a:r>
            <a:r>
              <a:rPr lang="ru-RU" dirty="0" err="1"/>
              <a:t>эквимольного</a:t>
            </a:r>
            <a:r>
              <a:rPr lang="ru-RU" dirty="0"/>
              <a:t> расплава </a:t>
            </a:r>
            <a:r>
              <a:rPr lang="ru-RU" dirty="0" err="1"/>
              <a:t>KCl</a:t>
            </a:r>
            <a:r>
              <a:rPr lang="ru-RU" dirty="0"/>
              <a:t>–</a:t>
            </a:r>
            <a:r>
              <a:rPr lang="ru-RU" dirty="0" err="1"/>
              <a:t>LiCl</a:t>
            </a:r>
            <a:r>
              <a:rPr lang="ru-RU" dirty="0"/>
              <a:t> 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3" t="26332" r="42949" b="48466"/>
          <a:stretch/>
        </p:blipFill>
        <p:spPr bwMode="auto">
          <a:xfrm>
            <a:off x="539552" y="3501008"/>
            <a:ext cx="5688632" cy="246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28353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Натрий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633736"/>
          </a:xfrm>
        </p:spPr>
        <p:txBody>
          <a:bodyPr>
            <a:normAutofit fontScale="77500" lnSpcReduction="20000"/>
          </a:bodyPr>
          <a:lstStyle/>
          <a:p>
            <a:r>
              <a:rPr lang="ru-RU" u="sng" dirty="0"/>
              <a:t>Сырье:</a:t>
            </a:r>
          </a:p>
          <a:p>
            <a:pPr marL="0" indent="0">
              <a:buNone/>
            </a:pPr>
            <a:r>
              <a:rPr lang="ru-RU" dirty="0"/>
              <a:t>Для электролитического получения натрия ранее использовали расплавы системы </a:t>
            </a:r>
            <a:r>
              <a:rPr lang="ru-RU" dirty="0" err="1"/>
              <a:t>NaCl</a:t>
            </a:r>
            <a:r>
              <a:rPr lang="ru-RU" dirty="0"/>
              <a:t>–CaCl2, эвтектика в которой содержит 48 мол.% </a:t>
            </a:r>
            <a:r>
              <a:rPr lang="ru-RU" dirty="0" err="1"/>
              <a:t>NaCl</a:t>
            </a:r>
            <a:r>
              <a:rPr lang="ru-RU" dirty="0"/>
              <a:t> и плавится при 505 °C.</a:t>
            </a:r>
            <a:endParaRPr lang="ru-RU" u="sng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3" t="29234" r="31435" b="29242"/>
          <a:stretch/>
        </p:blipFill>
        <p:spPr bwMode="auto">
          <a:xfrm>
            <a:off x="467544" y="2924944"/>
            <a:ext cx="5774777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25161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Натрий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7" t="30762" r="26170" b="12071"/>
          <a:stretch/>
        </p:blipFill>
        <p:spPr bwMode="auto">
          <a:xfrm>
            <a:off x="683568" y="1268760"/>
            <a:ext cx="7848872" cy="4941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9897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Плавкость расплавленных солей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Плавкость солей является важным технологическим свойством, которое определяет в конечном итоге выход по току, по энергии, потери солей за счет испарения, продолжительность работы электролизера и </a:t>
            </a:r>
            <a:r>
              <a:rPr lang="ru-RU" sz="1600" dirty="0" err="1" smtClean="0"/>
              <a:t>т.д</a:t>
            </a:r>
            <a:endParaRPr lang="ru-RU" sz="1600" dirty="0" smtClean="0"/>
          </a:p>
          <a:p>
            <a:r>
              <a:rPr lang="ru-RU" sz="1600" dirty="0" smtClean="0"/>
              <a:t>В основе всех гетерогенных равновесий, в том числе и равновесий между жидкостью и твердым телом, лежит правило фаз</a:t>
            </a:r>
          </a:p>
          <a:p>
            <a:r>
              <a:rPr lang="en-US" sz="1800" b="1" i="1" u="sng" dirty="0" smtClean="0"/>
              <a:t>S = K — f + 2</a:t>
            </a:r>
            <a:endParaRPr lang="ru-RU" sz="1800" b="1" i="1" u="sng" dirty="0" smtClean="0"/>
          </a:p>
          <a:p>
            <a:r>
              <a:rPr lang="ru-RU" sz="1600" dirty="0" smtClean="0"/>
              <a:t>Число степеней свободы S в равновесной многофазной системе равно разности числа компонентов К и числа фаз </a:t>
            </a:r>
            <a:r>
              <a:rPr lang="ru-RU" sz="1600" dirty="0" err="1" smtClean="0"/>
              <a:t>f</a:t>
            </a:r>
            <a:r>
              <a:rPr lang="ru-RU" sz="1600" dirty="0" smtClean="0"/>
              <a:t> плюс 2. Число 2 в уравнении правомерно, если состояние системы определяют и температура, и давление. Для солевых конденсированных систем равновесие, как правило, не зависит от давления, и уравнение правила фаз приобретает вид</a:t>
            </a:r>
          </a:p>
          <a:p>
            <a:r>
              <a:rPr lang="en-US" sz="1800" b="1" i="1" u="sng" dirty="0" smtClean="0"/>
              <a:t>S = K — f + l</a:t>
            </a:r>
            <a:endParaRPr lang="ru-RU" sz="1800" b="1" i="1" u="sng" dirty="0" smtClean="0"/>
          </a:p>
          <a:p>
            <a:endParaRPr lang="ru-RU" sz="1800" b="1" i="1" u="sng" dirty="0" smtClean="0"/>
          </a:p>
          <a:p>
            <a:endParaRPr lang="ru-RU" sz="1400" i="1" u="sng" dirty="0"/>
          </a:p>
        </p:txBody>
      </p:sp>
    </p:spTree>
    <p:extLst>
      <p:ext uri="{BB962C8B-B14F-4D97-AF65-F5344CB8AC3E}">
        <p14:creationId xmlns:p14="http://schemas.microsoft.com/office/powerpoint/2010/main" val="2867501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Плавкость расплавленных солей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Простейшие типы диаграмм плавкости</a:t>
            </a:r>
          </a:p>
          <a:p>
            <a:pPr>
              <a:buNone/>
            </a:pPr>
            <a:endParaRPr lang="ru-RU" sz="1400" dirty="0"/>
          </a:p>
        </p:txBody>
      </p:sp>
      <p:pic>
        <p:nvPicPr>
          <p:cNvPr id="4" name="Рисунок 3" descr="Без названи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928802"/>
            <a:ext cx="5214974" cy="131154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57224" y="2143116"/>
            <a:ext cx="343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ж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57422" y="2071678"/>
            <a:ext cx="343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ж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85918" y="2428868"/>
            <a:ext cx="500066" cy="285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 smtClean="0"/>
              <a:t>ж+А</a:t>
            </a:r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71736" y="2500306"/>
            <a:ext cx="42191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/>
              <a:t>Ж+В</a:t>
            </a:r>
            <a:endParaRPr lang="ru-RU" sz="1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143240" y="2143116"/>
            <a:ext cx="3289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Ж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857488" y="2500306"/>
            <a:ext cx="42511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/>
              <a:t>Ж+А</a:t>
            </a:r>
            <a:endParaRPr lang="ru-RU" sz="1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14678" y="2500306"/>
            <a:ext cx="46519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dirty="0" smtClean="0"/>
              <a:t>Ж+АВ</a:t>
            </a:r>
            <a:endParaRPr lang="ru-RU" sz="9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500430" y="2214554"/>
            <a:ext cx="42191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/>
              <a:t>Ж+В</a:t>
            </a:r>
            <a:endParaRPr lang="ru-RU" sz="1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429124" y="2071678"/>
            <a:ext cx="28725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/>
              <a:t>Ж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929058" y="2214554"/>
            <a:ext cx="40267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dirty="0" smtClean="0"/>
              <a:t>Ж+А</a:t>
            </a:r>
            <a:endParaRPr lang="ru-RU" sz="9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143372" y="2285992"/>
            <a:ext cx="43313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 smtClean="0"/>
              <a:t>Ж+АВ</a:t>
            </a:r>
            <a:endParaRPr lang="ru-RU" sz="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643438" y="2285992"/>
            <a:ext cx="37382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 smtClean="0"/>
              <a:t>Ж+В</a:t>
            </a:r>
            <a:endParaRPr lang="ru-RU" sz="8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00034" y="3357562"/>
            <a:ext cx="8248430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 smtClean="0"/>
              <a:t>Во всех диаграммах однофазные области, например область Ж и область S для непрерывных твердых растворов (рис. 1.3, а), являются, согласно правилу фаз, </a:t>
            </a:r>
            <a:r>
              <a:rPr lang="ru-RU" sz="1100" dirty="0" err="1" smtClean="0"/>
              <a:t>дивариантными</a:t>
            </a:r>
            <a:r>
              <a:rPr lang="ru-RU" sz="1100" dirty="0" smtClean="0"/>
              <a:t>: S = 2 – 1 + 1 = 2. В них можно менять два параметра (температуру и состав) без нарушения фазового равновесия в системе. В двухфазных областях, например Ж+А, Ж+В, Ж+АВ и т.д., по правилу фаз S = 2 – 2 + 1 = 1 система оказывается моновариантной — произвольно можно менять или состав, или температуру. Наконец, в трехфазных точках: е — эвтектике (фазы А, В, Ж), </a:t>
            </a:r>
            <a:r>
              <a:rPr lang="ru-RU" sz="1100" dirty="0" err="1" smtClean="0"/>
              <a:t>m</a:t>
            </a:r>
            <a:r>
              <a:rPr lang="ru-RU" sz="1100" dirty="0" smtClean="0"/>
              <a:t> — </a:t>
            </a:r>
            <a:r>
              <a:rPr lang="ru-RU" sz="1100" dirty="0" err="1" smtClean="0"/>
              <a:t>монотектике</a:t>
            </a:r>
            <a:r>
              <a:rPr lang="ru-RU" sz="1100" dirty="0" smtClean="0"/>
              <a:t> (фазы Ж1, Ж2, АВ) и </a:t>
            </a:r>
            <a:r>
              <a:rPr lang="ru-RU" sz="1100" dirty="0" err="1" smtClean="0"/>
              <a:t>еў</a:t>
            </a:r>
            <a:r>
              <a:rPr lang="ru-RU" sz="1100" dirty="0" smtClean="0"/>
              <a:t> — перитектике (фазы АВ, В, Ж) — система оказывается нонвариантной (S = 0) — нельзя менять ни один параметр без нарушения равновесия в системе</a:t>
            </a:r>
          </a:p>
          <a:p>
            <a:r>
              <a:rPr lang="ru-RU" sz="1100" dirty="0" smtClean="0"/>
              <a:t>Для конгруэнтно-плавящегося соединения (см. рис. 1.3, г) состав жидкости соответствует составу соединения. </a:t>
            </a:r>
            <a:r>
              <a:rPr lang="ru-RU" sz="1100" dirty="0" err="1" smtClean="0"/>
              <a:t>Инконгруэнтно-плавящееся</a:t>
            </a:r>
            <a:r>
              <a:rPr lang="ru-RU" sz="1100" dirty="0" smtClean="0"/>
              <a:t> соединение (см. рис. 1.3, в) разлагается до плавления, и состав жидкости не совпадает с составом соединения. Если две соли с общим анионом АХ и ВХ имеют чисто ионное строение, а катионы </a:t>
            </a:r>
            <a:r>
              <a:rPr lang="ru-RU" sz="1100" dirty="0" err="1" smtClean="0"/>
              <a:t>An+</a:t>
            </a:r>
            <a:r>
              <a:rPr lang="ru-RU" sz="1100" dirty="0" smtClean="0"/>
              <a:t> и </a:t>
            </a:r>
            <a:r>
              <a:rPr lang="ru-RU" sz="1100" dirty="0" err="1" smtClean="0"/>
              <a:t>Вn+</a:t>
            </a:r>
            <a:r>
              <a:rPr lang="ru-RU" sz="1100" dirty="0" smtClean="0"/>
              <a:t> имеют близкую поляризующую силу (</a:t>
            </a:r>
            <a:r>
              <a:rPr lang="ru-RU" sz="1100" dirty="0" err="1" smtClean="0"/>
              <a:t>nе</a:t>
            </a:r>
            <a:r>
              <a:rPr lang="ru-RU" sz="1100" dirty="0" smtClean="0"/>
              <a:t>/</a:t>
            </a:r>
            <a:r>
              <a:rPr lang="ru-RU" sz="1100" dirty="0" err="1" smtClean="0"/>
              <a:t>r</a:t>
            </a:r>
            <a:r>
              <a:rPr lang="ru-RU" sz="1100" dirty="0" smtClean="0"/>
              <a:t> 2 ) и размеры их близки (г), то катионы легко заменяют один другого, что проявляется в полной смешиваемости как в жидкой, так и в твердой фазах. Таковы, например, системы </a:t>
            </a:r>
            <a:r>
              <a:rPr lang="ru-RU" sz="1100" dirty="0" err="1" smtClean="0"/>
              <a:t>NaCl</a:t>
            </a:r>
            <a:r>
              <a:rPr lang="ru-RU" sz="1100" dirty="0" smtClean="0"/>
              <a:t>–</a:t>
            </a:r>
            <a:r>
              <a:rPr lang="ru-RU" sz="1100" dirty="0" err="1" smtClean="0"/>
              <a:t>KCl</a:t>
            </a:r>
            <a:r>
              <a:rPr lang="ru-RU" sz="1100" dirty="0" smtClean="0"/>
              <a:t>, </a:t>
            </a:r>
            <a:r>
              <a:rPr lang="ru-RU" sz="1100" dirty="0" err="1" smtClean="0"/>
              <a:t>KCl</a:t>
            </a:r>
            <a:r>
              <a:rPr lang="ru-RU" sz="1100" dirty="0" smtClean="0"/>
              <a:t>–</a:t>
            </a:r>
            <a:r>
              <a:rPr lang="ru-RU" sz="1100" dirty="0" err="1" smtClean="0"/>
              <a:t>LiCI</a:t>
            </a:r>
            <a:r>
              <a:rPr lang="ru-RU" sz="1100" dirty="0" smtClean="0"/>
              <a:t>, </a:t>
            </a:r>
            <a:r>
              <a:rPr lang="ru-RU" sz="1100" dirty="0" err="1" smtClean="0"/>
              <a:t>KCl</a:t>
            </a:r>
            <a:r>
              <a:rPr lang="ru-RU" sz="1100" dirty="0" smtClean="0"/>
              <a:t>–</a:t>
            </a:r>
            <a:r>
              <a:rPr lang="ru-RU" sz="1100" dirty="0" err="1" smtClean="0"/>
              <a:t>CsCI</a:t>
            </a:r>
            <a:r>
              <a:rPr lang="ru-RU" sz="1100" dirty="0" smtClean="0"/>
              <a:t>, </a:t>
            </a:r>
            <a:r>
              <a:rPr lang="ru-RU" sz="1100" dirty="0" err="1" smtClean="0"/>
              <a:t>KCl</a:t>
            </a:r>
            <a:r>
              <a:rPr lang="ru-RU" sz="1100" dirty="0" smtClean="0"/>
              <a:t>–</a:t>
            </a:r>
            <a:r>
              <a:rPr lang="ru-RU" sz="1100" dirty="0" err="1" smtClean="0"/>
              <a:t>RbCl</a:t>
            </a:r>
            <a:r>
              <a:rPr lang="ru-RU" sz="1100" dirty="0" smtClean="0"/>
              <a:t>, Na2S04–Li2S04, BaF2–SrF2 и т.д.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071258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Физико-химические свойства расплавленных систем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7258072" cy="4929222"/>
          </a:xfrm>
        </p:spPr>
        <p:txBody>
          <a:bodyPr>
            <a:normAutofit fontScale="85000" lnSpcReduction="10000"/>
          </a:bodyPr>
          <a:lstStyle/>
          <a:p>
            <a:r>
              <a:rPr lang="ru-RU" sz="1400" dirty="0" smtClean="0"/>
              <a:t>Среди многочисленных физико-химических свойств солевых систем помимо плавкости важное технологическое значение имеют плотность, вязкость, поверхностное натяжение, летучесть, электропроводность, термодинамическая активность (связанная с </a:t>
            </a:r>
            <a:r>
              <a:rPr lang="ru-RU" sz="1400" dirty="0" err="1" smtClean="0"/>
              <a:t>комплексообразованием</a:t>
            </a:r>
            <a:r>
              <a:rPr lang="ru-RU" sz="1400" dirty="0" smtClean="0"/>
              <a:t> в системе) и диффузия. Как правило, эти свойства у чистых индивидуальных солей, разлагающихся при электролизе, являются неблагоприятными </a:t>
            </a:r>
          </a:p>
          <a:p>
            <a:endParaRPr lang="ru-RU" sz="1400" dirty="0"/>
          </a:p>
          <a:p>
            <a:r>
              <a:rPr lang="ru-RU" sz="1400" dirty="0" smtClean="0"/>
              <a:t>Используя смеси двух, трех и более солей, удается получить электролиты с приемлемым сочетанием технологических свойств. Температура плавления индивидуальных солей изменяется от 1000 °C (</a:t>
            </a:r>
            <a:r>
              <a:rPr lang="ru-RU" sz="1400" dirty="0" err="1" smtClean="0"/>
              <a:t>NaF</a:t>
            </a:r>
            <a:r>
              <a:rPr lang="ru-RU" sz="1400" dirty="0" smtClean="0"/>
              <a:t>, BaCl2 — ионные расплавы) до 194 °C (А1С13, являющийся молекулярной жидкостью). Для ионных расплавов характерны невысокие значения коэффициентов температурного расширения (2,9–6,4) · 10–4 г/(см3 · °C), а для молекулярных жидкостей — значительные (14,4–25,0) · 10–4 г/(см3 · °C). Сами значения плотности изменяются в широких пределах: от 1,32 г/см3 для А1С13 до 4,91 г/см3 для РbСl2. Вязкость молекулярных жидкостей значительно превосходит вязкость ионных расплавов.</a:t>
            </a:r>
          </a:p>
          <a:p>
            <a:endParaRPr lang="ru-RU" sz="1400" dirty="0" smtClean="0"/>
          </a:p>
          <a:p>
            <a:r>
              <a:rPr lang="ru-RU" sz="1400" dirty="0" smtClean="0"/>
              <a:t>Температуры кипения чисто ионных солей выше, чем солей с ковалентной связью, где при испарении преодолеваются слабые силы взаимодействия между молекулами. Переход от хлоридов металлов 1-й и 2-й групп к хлоридам металлов 3-й группы также сопровождается понижением температуры кипения, что связано с увеличением доли ковалентных связей. Для чисто молекулярных соединений, типа хлоридов алюминия (182,7 °C), бора (12,5 °C), углерода (76,8 °C) и других, температура кипения имеет тот же порядок, что и для воды.</a:t>
            </a:r>
          </a:p>
          <a:p>
            <a:r>
              <a:rPr lang="ru-RU" sz="1400" dirty="0" smtClean="0"/>
              <a:t> Более высокая по сравнению с водными растворами (на порядок величины) электропроводность ионных расплавов дает возможность для существенной интенсификации электрометаллургических процессов. Числа переноса катионов щелочных металлов (</a:t>
            </a:r>
            <a:r>
              <a:rPr lang="ru-RU" sz="1400" dirty="0" err="1" smtClean="0"/>
              <a:t>t+</a:t>
            </a:r>
            <a:r>
              <a:rPr lang="ru-RU" sz="1400" dirty="0" smtClean="0"/>
              <a:t>) в хлоридах понижаются по мере роста радиуса катиона. В расплавленном криолите практически весь ток переносится ионами </a:t>
            </a:r>
            <a:r>
              <a:rPr lang="ru-RU" sz="1400" dirty="0" err="1" smtClean="0"/>
              <a:t>Na+</a:t>
            </a:r>
            <a:r>
              <a:rPr lang="ru-RU" sz="1400" dirty="0" smtClean="0"/>
              <a:t> (</a:t>
            </a:r>
            <a:r>
              <a:rPr lang="ru-RU" sz="1400" dirty="0" err="1" smtClean="0"/>
              <a:t>tNа</a:t>
            </a:r>
            <a:r>
              <a:rPr lang="ru-RU" sz="1400" dirty="0" smtClean="0"/>
              <a:t> + = 1), алюминий же входит в состав громоздких комплексных анионов и в переносе тока участия практически не принимает. Таким образом, физико-химические свойства индивидуальных расплавленных солей определяются характером реализующейся в них химической связи (ионной, ковалентной и т.д.).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18167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Растворимость в расплавленных солях металлов, сплавов и газов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400" dirty="0" smtClean="0"/>
              <a:t>Особенностью расплавленных солей является заметная растворимость в них продуктов электролиза: металлов, сплавов и газов, что может приводить к значительному снижению выхода по току из-за обратного взаимодействия продуктов. Растворимость металлов в расплавленных солях определяется температурой и составом солевой фазы. Так, при 811 °C в </a:t>
            </a:r>
            <a:r>
              <a:rPr lang="ru-RU" sz="1400" dirty="0" err="1" smtClean="0"/>
              <a:t>NaCI</a:t>
            </a:r>
            <a:r>
              <a:rPr lang="ru-RU" sz="1400" dirty="0" smtClean="0"/>
              <a:t> растворяется 2,8 </a:t>
            </a:r>
            <a:r>
              <a:rPr lang="ru-RU" sz="1400" dirty="0" err="1" smtClean="0"/>
              <a:t>ат.%</a:t>
            </a:r>
            <a:r>
              <a:rPr lang="ru-RU" sz="1400" dirty="0" smtClean="0"/>
              <a:t> натрия, а при 1000 °C — 33 </a:t>
            </a:r>
            <a:r>
              <a:rPr lang="ru-RU" sz="1400" dirty="0" err="1" smtClean="0"/>
              <a:t>ат.%</a:t>
            </a:r>
            <a:r>
              <a:rPr lang="ru-RU" sz="1400" dirty="0" smtClean="0"/>
              <a:t>. В MgCl2 при 720 °C растворяется 0,55 </a:t>
            </a:r>
            <a:r>
              <a:rPr lang="ru-RU" sz="1400" dirty="0" err="1" smtClean="0"/>
              <a:t>ат.%</a:t>
            </a:r>
            <a:r>
              <a:rPr lang="ru-RU" sz="1400" dirty="0" smtClean="0"/>
              <a:t> </a:t>
            </a:r>
            <a:r>
              <a:rPr lang="ru-RU" sz="1400" dirty="0" err="1" smtClean="0"/>
              <a:t>Mg</a:t>
            </a:r>
            <a:r>
              <a:rPr lang="ru-RU" sz="1400" dirty="0" smtClean="0"/>
              <a:t>, а при 900 °C — 1,28 </a:t>
            </a:r>
            <a:r>
              <a:rPr lang="ru-RU" sz="1400" dirty="0" err="1" smtClean="0"/>
              <a:t>ат.%</a:t>
            </a:r>
            <a:r>
              <a:rPr lang="ru-RU" sz="1400" dirty="0" smtClean="0"/>
              <a:t>. Процесс растворения может быть представлен химической реакцией образования ионов низшей валентности:</a:t>
            </a:r>
          </a:p>
          <a:p>
            <a:r>
              <a:rPr lang="ru-RU" sz="1400" dirty="0" smtClean="0"/>
              <a:t> </a:t>
            </a:r>
            <a:r>
              <a:rPr lang="ru-RU" sz="1400" dirty="0" err="1" smtClean="0"/>
              <a:t>Mg</a:t>
            </a:r>
            <a:r>
              <a:rPr lang="ru-RU" sz="1400" dirty="0" smtClean="0"/>
              <a:t> + MgCl2 = 2MgCl </a:t>
            </a:r>
          </a:p>
          <a:p>
            <a:r>
              <a:rPr lang="ru-RU" sz="1400" dirty="0" smtClean="0"/>
              <a:t>В соответствии с константой равновесия реакции (1.11) понижение активности MgCl2 в расплавленном электролите должно пропорционально уменьшать растворимость металлического магния в соли. Действительно, в расплаве </a:t>
            </a:r>
            <a:r>
              <a:rPr lang="ru-RU" sz="1400" dirty="0" err="1" smtClean="0"/>
              <a:t>KCl</a:t>
            </a:r>
            <a:r>
              <a:rPr lang="ru-RU" sz="1400" dirty="0" smtClean="0"/>
              <a:t>–MgCl2 (fMgCl2 = 0,01) растворяется при 700 °C лишь 0,004% магния, что на два порядка меньше растворимости магния в MgCl2.</a:t>
            </a:r>
          </a:p>
          <a:p>
            <a:r>
              <a:rPr lang="ru-RU" sz="1400" dirty="0" smtClean="0"/>
              <a:t>Специфично для расплавов солей также явление «катодного рафинирования», открытое Ю.К. </a:t>
            </a:r>
            <a:r>
              <a:rPr lang="ru-RU" sz="1400" dirty="0" err="1" smtClean="0"/>
              <a:t>Делимарским</a:t>
            </a:r>
            <a:r>
              <a:rPr lang="ru-RU" sz="1400" dirty="0" smtClean="0"/>
              <a:t>, О.Г. </a:t>
            </a:r>
            <a:r>
              <a:rPr lang="ru-RU" sz="1400" dirty="0" err="1" smtClean="0"/>
              <a:t>Зарубицким</a:t>
            </a:r>
            <a:r>
              <a:rPr lang="ru-RU" sz="1400" dirty="0" smtClean="0"/>
              <a:t> и др. Исходный сплав </a:t>
            </a:r>
            <a:r>
              <a:rPr lang="ru-RU" sz="1400" dirty="0" err="1" smtClean="0"/>
              <a:t>Pb</a:t>
            </a:r>
            <a:r>
              <a:rPr lang="ru-RU" sz="1400" dirty="0" smtClean="0"/>
              <a:t> + 4%Bi </a:t>
            </a:r>
            <a:r>
              <a:rPr lang="ru-RU" sz="1400" dirty="0" err="1" smtClean="0"/>
              <a:t>катодно</a:t>
            </a:r>
            <a:r>
              <a:rPr lang="ru-RU" sz="1400" dirty="0" smtClean="0"/>
              <a:t> поляризуют в расплаве </a:t>
            </a:r>
            <a:r>
              <a:rPr lang="ru-RU" sz="1400" dirty="0" err="1" smtClean="0"/>
              <a:t>NaCl</a:t>
            </a:r>
            <a:r>
              <a:rPr lang="ru-RU" sz="1400" dirty="0" smtClean="0"/>
              <a:t>. При этом имеет место реакция</a:t>
            </a:r>
          </a:p>
          <a:p>
            <a:r>
              <a:rPr lang="en-US" sz="1400" dirty="0" smtClean="0"/>
              <a:t>3Na+ + 3e + Bi = Na3Bi </a:t>
            </a:r>
            <a:r>
              <a:rPr lang="ru-RU" sz="1400" dirty="0" smtClean="0"/>
              <a:t>в основе процесса катодного рафинирования лежит явление растворимости в расплавленных солях металлических соединений солевого типа со значительной долей ионной составляющей химической связи. Процесс растворения в расплавах инертных газов (гелий, аргон, азот и т.д.) </a:t>
            </a:r>
            <a:r>
              <a:rPr lang="ru-RU" sz="1400" dirty="0" err="1" smtClean="0"/>
              <a:t>эндотермичен</a:t>
            </a:r>
            <a:r>
              <a:rPr lang="ru-RU" sz="1400" dirty="0" smtClean="0"/>
              <a:t>. Причем растворимость возрастает с увеличением радиусов аниона и катиона (от </a:t>
            </a:r>
            <a:r>
              <a:rPr lang="ru-RU" sz="1400" dirty="0" err="1" smtClean="0"/>
              <a:t>LiCl</a:t>
            </a:r>
            <a:r>
              <a:rPr lang="ru-RU" sz="1400" dirty="0" smtClean="0"/>
              <a:t> к </a:t>
            </a:r>
            <a:r>
              <a:rPr lang="ru-RU" sz="1400" dirty="0" err="1" smtClean="0"/>
              <a:t>CsCl</a:t>
            </a:r>
            <a:r>
              <a:rPr lang="ru-RU" sz="1400" dirty="0" smtClean="0"/>
              <a:t>, </a:t>
            </a:r>
            <a:r>
              <a:rPr lang="ru-RU" sz="1400" dirty="0" err="1" smtClean="0"/>
              <a:t>LiF</a:t>
            </a:r>
            <a:r>
              <a:rPr lang="ru-RU" sz="1400" dirty="0" smtClean="0"/>
              <a:t> — </a:t>
            </a:r>
            <a:r>
              <a:rPr lang="ru-RU" sz="1400" dirty="0" err="1" smtClean="0"/>
              <a:t>LiJ</a:t>
            </a:r>
            <a:r>
              <a:rPr lang="ru-RU" sz="1400" dirty="0" smtClean="0"/>
              <a:t> на 1,5 порядка) и уменьшается с увеличением размера газовой молекулы. Эти закономерности свидетельствуют о физическом механизме растворения в расплавленных солях инертных газов с образованием растворов внедрения.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749053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/>
              <a:t>Кинетика анодных процессов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Результаты </a:t>
            </a:r>
            <a:r>
              <a:rPr lang="ru-RU" dirty="0" err="1"/>
              <a:t>электрорафинирования</a:t>
            </a:r>
            <a:r>
              <a:rPr lang="ru-RU" dirty="0"/>
              <a:t> металлов и сплавов во многом определяются </a:t>
            </a:r>
            <a:r>
              <a:rPr lang="ru-RU" b="1" dirty="0"/>
              <a:t>избирательностью анодных процессов</a:t>
            </a:r>
            <a:r>
              <a:rPr lang="ru-RU" dirty="0"/>
              <a:t>. Для правильной их организации полезную информацию дает изучение </a:t>
            </a:r>
            <a:r>
              <a:rPr lang="ru-RU" b="1" dirty="0"/>
              <a:t>анодной поляризации </a:t>
            </a:r>
            <a:r>
              <a:rPr lang="ru-RU" dirty="0"/>
              <a:t>в расплавленных солевых электролитах как жидких металлов-растворителей, так и сплавов на их основе.</a:t>
            </a:r>
          </a:p>
        </p:txBody>
      </p:sp>
    </p:spTree>
    <p:extLst>
      <p:ext uri="{BB962C8B-B14F-4D97-AF65-F5344CB8AC3E}">
        <p14:creationId xmlns:p14="http://schemas.microsoft.com/office/powerpoint/2010/main" val="249854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Кинетика анодных процессов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064896" cy="91365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Экспериментальные значения потенциалов анода при плотностях тока порядка 10 А/см2 практически совпадают             с расчетными.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1" t="29193" r="29034" b="21488"/>
          <a:stretch/>
        </p:blipFill>
        <p:spPr bwMode="auto">
          <a:xfrm>
            <a:off x="1308394" y="2348880"/>
            <a:ext cx="6480720" cy="404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1340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Кинетика анодных процессов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7" t="17006" r="25634" b="26910"/>
          <a:stretch/>
        </p:blipFill>
        <p:spPr bwMode="auto">
          <a:xfrm>
            <a:off x="712720" y="1196752"/>
            <a:ext cx="7704856" cy="5015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51662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</TotalTime>
  <Words>2055</Words>
  <Application>Microsoft Office PowerPoint</Application>
  <PresentationFormat>Экран (4:3)</PresentationFormat>
  <Paragraphs>88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Электрохимическое получение металлов из расплавов</vt:lpstr>
      <vt:lpstr>Строение расплавов</vt:lpstr>
      <vt:lpstr>Плавкость расплавленных солей</vt:lpstr>
      <vt:lpstr>Плавкость расплавленных солей</vt:lpstr>
      <vt:lpstr>Физико-химические свойства расплавленных систем</vt:lpstr>
      <vt:lpstr>Растворимость в расплавленных солях металлов, сплавов и газов</vt:lpstr>
      <vt:lpstr>Кинетика анодных процессов</vt:lpstr>
      <vt:lpstr>Кинетика анодных процессов</vt:lpstr>
      <vt:lpstr>Кинетика анодных процессов</vt:lpstr>
      <vt:lpstr>Кинетика катодных процессов</vt:lpstr>
      <vt:lpstr>Кинетика катодных процессов</vt:lpstr>
      <vt:lpstr>Кинетика катодных процессов</vt:lpstr>
      <vt:lpstr>Перенапряжение</vt:lpstr>
      <vt:lpstr>Перенапряжение</vt:lpstr>
      <vt:lpstr>Перенапряжение</vt:lpstr>
      <vt:lpstr>Перенапряжение</vt:lpstr>
      <vt:lpstr>Алюминий</vt:lpstr>
      <vt:lpstr>Алюминий</vt:lpstr>
      <vt:lpstr>Алюминий</vt:lpstr>
      <vt:lpstr>Алюминий</vt:lpstr>
      <vt:lpstr>Алюминий</vt:lpstr>
      <vt:lpstr>Алюминий</vt:lpstr>
      <vt:lpstr>Магний</vt:lpstr>
      <vt:lpstr>Магний</vt:lpstr>
      <vt:lpstr>Литий</vt:lpstr>
      <vt:lpstr>Натрий</vt:lpstr>
      <vt:lpstr>Натрий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Электрохимия расплавов</dc:title>
  <dc:creator>Lenovo</dc:creator>
  <cp:lastModifiedBy>Assa</cp:lastModifiedBy>
  <cp:revision>9</cp:revision>
  <dcterms:created xsi:type="dcterms:W3CDTF">2020-02-26T16:08:35Z</dcterms:created>
  <dcterms:modified xsi:type="dcterms:W3CDTF">2020-11-23T20:42:11Z</dcterms:modified>
</cp:coreProperties>
</file>