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30"/>
  </p:notesMasterIdLst>
  <p:sldIdLst>
    <p:sldId id="256" r:id="rId2"/>
    <p:sldId id="303" r:id="rId3"/>
    <p:sldId id="304" r:id="rId4"/>
    <p:sldId id="305" r:id="rId5"/>
    <p:sldId id="306" r:id="rId6"/>
    <p:sldId id="309" r:id="rId7"/>
    <p:sldId id="30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32" r:id="rId16"/>
    <p:sldId id="316" r:id="rId17"/>
    <p:sldId id="317" r:id="rId18"/>
    <p:sldId id="318" r:id="rId19"/>
    <p:sldId id="319" r:id="rId20"/>
    <p:sldId id="321" r:id="rId21"/>
    <p:sldId id="325" r:id="rId22"/>
    <p:sldId id="326" r:id="rId23"/>
    <p:sldId id="324" r:id="rId24"/>
    <p:sldId id="327" r:id="rId25"/>
    <p:sldId id="328" r:id="rId26"/>
    <p:sldId id="329" r:id="rId27"/>
    <p:sldId id="331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80" d="100"/>
          <a:sy n="80" d="100"/>
        </p:scale>
        <p:origin x="-14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ACF5-9531-46F1-8DDC-5CEE4A72A685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1E79A-3D94-47E1-A15B-2375BEFD5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0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0297-5DF2-4EA1-B06F-16FD865B4FCE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9FB0-EF10-4439-8A08-68143C8EEF17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2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F98C-3936-4E00-8157-FABE896FF121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42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EC4853B3-DAD3-4601-BD23-B9E70EB3A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63EA-D84C-41D2-8E01-2513ABEAB678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0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CAAA-5EF4-4F8E-BD9E-7874C33C3759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1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E1677-1158-4D5D-AD07-E788913F79F8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90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7E43B-E6B7-440E-BE35-069DD03C8894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C763-EA76-4586-ABDF-FBA78A4390F6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2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48A63-3E66-42F9-9A99-A72F8F6015E7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606E6-A9A3-40A1-9A80-7EA3E52976E4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F750-4820-484D-A28B-8EB9F2194FEC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9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43CF-6568-4050-8822-907C38CAE784}" type="datetime1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GkO11q7EFj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Современные </a:t>
            </a:r>
            <a:r>
              <a:rPr lang="ru-RU" dirty="0" smtClean="0">
                <a:solidFill>
                  <a:schemeClr val="tx1"/>
                </a:solidFill>
              </a:rPr>
              <a:t>первичные химические источники тока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6093296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. Щелочной марганцево-цинковый элемент</a:t>
            </a:r>
            <a:endParaRPr lang="ru-RU" dirty="0"/>
          </a:p>
        </p:txBody>
      </p:sp>
      <p:pic>
        <p:nvPicPr>
          <p:cNvPr id="901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1412776"/>
            <a:ext cx="6336704" cy="38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843808" y="5445224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KOH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|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MnO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(+)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Удельная электропроводность водных растворов</a:t>
            </a:r>
            <a:endParaRPr lang="ru-RU" dirty="0"/>
          </a:p>
        </p:txBody>
      </p:sp>
      <p:pic>
        <p:nvPicPr>
          <p:cNvPr id="5" name="Содержимое 1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0646" y="1600200"/>
            <a:ext cx="55227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Козадеров О.А. 2015 г.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Электрохимические реакции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анодная:</a:t>
            </a:r>
          </a:p>
          <a:p>
            <a:pPr algn="ctr">
              <a:buNone/>
            </a:pPr>
            <a:r>
              <a:rPr lang="en-US" dirty="0" smtClean="0"/>
              <a:t>Zn(</a:t>
            </a:r>
            <a:r>
              <a:rPr lang="ru-RU" dirty="0" err="1" smtClean="0"/>
              <a:t>тв</a:t>
            </a:r>
            <a:r>
              <a:rPr lang="en-US" dirty="0" smtClean="0"/>
              <a:t>) + 2OH</a:t>
            </a:r>
            <a:r>
              <a:rPr lang="en-US" baseline="30000" dirty="0" smtClean="0"/>
              <a:t>–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 → </a:t>
            </a:r>
            <a:r>
              <a:rPr lang="en-US" dirty="0" err="1" smtClean="0"/>
              <a:t>ZnO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smtClean="0"/>
              <a:t>ж</a:t>
            </a:r>
            <a:r>
              <a:rPr lang="en-US" dirty="0" smtClean="0"/>
              <a:t>) + 2e</a:t>
            </a:r>
            <a:r>
              <a:rPr lang="en-US" baseline="30000" dirty="0" smtClean="0"/>
              <a:t>–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катодная:</a:t>
            </a:r>
          </a:p>
          <a:p>
            <a:pPr algn="ctr">
              <a:buNone/>
            </a:pPr>
            <a:r>
              <a:rPr lang="en-US" sz="2400" dirty="0" smtClean="0"/>
              <a:t>2MnO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+ 2H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O(</a:t>
            </a:r>
            <a:r>
              <a:rPr lang="ru-RU" sz="2400" dirty="0" smtClean="0"/>
              <a:t>ж</a:t>
            </a:r>
            <a:r>
              <a:rPr lang="en-US" sz="2400" dirty="0" smtClean="0"/>
              <a:t>)  + 2e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→ 2MnOOH(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+ 2OH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(</a:t>
            </a:r>
            <a:r>
              <a:rPr lang="ru-RU" sz="2400" dirty="0" err="1" smtClean="0"/>
              <a:t>р-р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токообразующая</a:t>
            </a:r>
            <a:r>
              <a:rPr lang="ru-RU" sz="2400" dirty="0" smtClean="0"/>
              <a:t> реакция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en-US" sz="2400" dirty="0" smtClean="0"/>
              <a:t>Zn(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+ 2MnO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O(</a:t>
            </a:r>
            <a:r>
              <a:rPr lang="ru-RU" sz="2400" dirty="0" smtClean="0"/>
              <a:t>ж</a:t>
            </a:r>
            <a:r>
              <a:rPr lang="en-US" sz="2400" dirty="0" smtClean="0"/>
              <a:t>) → 2MnOOH(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</a:t>
            </a:r>
            <a:r>
              <a:rPr lang="en-US" sz="2400" dirty="0" err="1" smtClean="0"/>
              <a:t>ZnO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напряжение 1.5 – 1.6 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Побочные реакции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коррозия цинка</a:t>
            </a:r>
          </a:p>
          <a:p>
            <a:r>
              <a:rPr lang="ru-RU" dirty="0" smtClean="0"/>
              <a:t>пассивация цинка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Разрядные кривые щелочного </a:t>
            </a:r>
            <a:r>
              <a:rPr lang="ru-RU" dirty="0" err="1" smtClean="0"/>
              <a:t>МЦ-элемента</a:t>
            </a:r>
            <a:endParaRPr lang="ru-RU" dirty="0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5319775" cy="376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437112"/>
            <a:ext cx="34563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64088" y="5949280"/>
            <a:ext cx="349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солевой элемент (для сравнения)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Щелочная марганцево-цинковая батарейка. Как это сделано</a:t>
            </a:r>
          </a:p>
          <a:p>
            <a:r>
              <a:rPr lang="en-US" dirty="0" smtClean="0">
                <a:hlinkClick r:id="rId2"/>
              </a:rPr>
              <a:t>http://youtu.be/GkO11q7EFjo</a:t>
            </a:r>
            <a:endParaRPr lang="ru-RU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Другие щелочные элементы с цинковым анодом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2924944"/>
            <a:ext cx="8229600" cy="3232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анодная</a:t>
            </a:r>
            <a:r>
              <a:rPr lang="en-US" dirty="0" smtClean="0"/>
              <a:t> </a:t>
            </a:r>
            <a:r>
              <a:rPr lang="ru-RU" dirty="0" smtClean="0"/>
              <a:t>реакция:</a:t>
            </a:r>
          </a:p>
          <a:p>
            <a:pPr algn="ctr">
              <a:buNone/>
            </a:pPr>
            <a:r>
              <a:rPr lang="en-US" dirty="0" smtClean="0"/>
              <a:t>Zn(</a:t>
            </a:r>
            <a:r>
              <a:rPr lang="ru-RU" dirty="0" err="1" smtClean="0"/>
              <a:t>тв</a:t>
            </a:r>
            <a:r>
              <a:rPr lang="en-US" dirty="0" smtClean="0"/>
              <a:t>) + 2OH</a:t>
            </a:r>
            <a:r>
              <a:rPr lang="en-US" baseline="30000" dirty="0" smtClean="0"/>
              <a:t>–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 → </a:t>
            </a:r>
            <a:r>
              <a:rPr lang="en-US" dirty="0" err="1" smtClean="0"/>
              <a:t>ZnO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smtClean="0"/>
              <a:t>ж</a:t>
            </a:r>
            <a:r>
              <a:rPr lang="en-US" dirty="0" smtClean="0"/>
              <a:t>) + 2e</a:t>
            </a:r>
            <a:r>
              <a:rPr lang="en-US" baseline="30000" dirty="0" smtClean="0"/>
              <a:t>–</a:t>
            </a:r>
            <a:endParaRPr lang="ru-RU" dirty="0" smtClean="0"/>
          </a:p>
          <a:p>
            <a:r>
              <a:rPr lang="ru-RU" dirty="0" smtClean="0"/>
              <a:t>катодные реакции:</a:t>
            </a:r>
          </a:p>
          <a:p>
            <a:pPr algn="ctr">
              <a:buNone/>
            </a:pPr>
            <a:r>
              <a:rPr lang="en-US" dirty="0" err="1" smtClean="0"/>
              <a:t>HgO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smtClean="0"/>
              <a:t>ж</a:t>
            </a:r>
            <a:r>
              <a:rPr lang="en-US" dirty="0" smtClean="0"/>
              <a:t>) + 2e</a:t>
            </a:r>
            <a:r>
              <a:rPr lang="en-US" baseline="30000" dirty="0" smtClean="0"/>
              <a:t>–</a:t>
            </a:r>
            <a:r>
              <a:rPr lang="en-US" dirty="0" smtClean="0"/>
              <a:t> → Hg(</a:t>
            </a:r>
            <a:r>
              <a:rPr lang="ru-RU" dirty="0" smtClean="0"/>
              <a:t>ж</a:t>
            </a:r>
            <a:r>
              <a:rPr lang="en-US" dirty="0" smtClean="0"/>
              <a:t>) + 2OH</a:t>
            </a:r>
            <a:r>
              <a:rPr lang="en-US" baseline="30000" dirty="0" smtClean="0"/>
              <a:t>–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err="1" smtClean="0"/>
              <a:t>тв</a:t>
            </a:r>
            <a:r>
              <a:rPr lang="en-US" dirty="0" smtClean="0"/>
              <a:t>) + H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smtClean="0"/>
              <a:t>ж</a:t>
            </a:r>
            <a:r>
              <a:rPr lang="en-US" dirty="0" smtClean="0"/>
              <a:t>) + 2e</a:t>
            </a:r>
            <a:r>
              <a:rPr lang="en-US" baseline="30000" dirty="0" smtClean="0"/>
              <a:t>–</a:t>
            </a:r>
            <a:r>
              <a:rPr lang="en-US" dirty="0" smtClean="0"/>
              <a:t> → 2Ag(</a:t>
            </a:r>
            <a:r>
              <a:rPr lang="ru-RU" dirty="0" err="1" smtClean="0"/>
              <a:t>тв</a:t>
            </a:r>
            <a:r>
              <a:rPr lang="en-US" dirty="0" smtClean="0"/>
              <a:t>) + 2OH</a:t>
            </a:r>
            <a:r>
              <a:rPr lang="en-US" baseline="30000" dirty="0" smtClean="0"/>
              <a:t>–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sz="2400" dirty="0" err="1" smtClean="0"/>
              <a:t>токообразующие</a:t>
            </a:r>
            <a:r>
              <a:rPr lang="ru-RU" sz="2400" dirty="0" smtClean="0"/>
              <a:t> реакции</a:t>
            </a:r>
          </a:p>
          <a:p>
            <a:pPr algn="ctr">
              <a:buNone/>
            </a:pPr>
            <a:r>
              <a:rPr lang="en-US" dirty="0" err="1" smtClean="0"/>
              <a:t>HgO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 + Zn(</a:t>
            </a:r>
            <a:r>
              <a:rPr lang="ru-RU" dirty="0" err="1" smtClean="0"/>
              <a:t>тв</a:t>
            </a:r>
            <a:r>
              <a:rPr lang="en-US" dirty="0" smtClean="0"/>
              <a:t>) → Hg(</a:t>
            </a:r>
            <a:r>
              <a:rPr lang="ru-RU" dirty="0" smtClean="0"/>
              <a:t>ж</a:t>
            </a:r>
            <a:r>
              <a:rPr lang="en-US" dirty="0" smtClean="0"/>
              <a:t>) + </a:t>
            </a:r>
            <a:r>
              <a:rPr lang="en-US" dirty="0" err="1" smtClean="0"/>
              <a:t>ZnO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Ag</a:t>
            </a:r>
            <a:r>
              <a:rPr lang="en-US" baseline="-25000" dirty="0" smtClean="0"/>
              <a:t>2</a:t>
            </a:r>
            <a:r>
              <a:rPr lang="en-US" dirty="0" smtClean="0"/>
              <a:t>O(</a:t>
            </a:r>
            <a:r>
              <a:rPr lang="ru-RU" dirty="0" err="1" smtClean="0"/>
              <a:t>тв</a:t>
            </a:r>
            <a:r>
              <a:rPr lang="en-US" dirty="0" smtClean="0"/>
              <a:t>) + Zn(</a:t>
            </a:r>
            <a:r>
              <a:rPr lang="ru-RU" dirty="0" err="1" smtClean="0"/>
              <a:t>тв</a:t>
            </a:r>
            <a:r>
              <a:rPr lang="en-US" dirty="0" smtClean="0"/>
              <a:t>) → 2Ag(</a:t>
            </a:r>
            <a:r>
              <a:rPr lang="ru-RU" dirty="0" err="1" smtClean="0"/>
              <a:t>тв</a:t>
            </a:r>
            <a:r>
              <a:rPr lang="en-US" dirty="0" smtClean="0"/>
              <a:t>) + </a:t>
            </a:r>
            <a:r>
              <a:rPr lang="en-US" dirty="0" err="1" smtClean="0"/>
              <a:t>ZnO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93185" name="Rectangle 1"/>
          <p:cNvSpPr>
            <a:spLocks noGrp="1" noChangeArrowheads="1"/>
          </p:cNvSpPr>
          <p:nvPr>
            <p:ph sz="half" idx="2"/>
          </p:nvPr>
        </p:nvSpPr>
        <p:spPr bwMode="auto">
          <a:xfrm>
            <a:off x="971600" y="1309992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KOH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HgO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(+)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ртутно-цинковый (РЦ)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KOH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(+)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серебряно-цинковый (СЦ)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Цинковый дисковый элемент («таблетка»)</a:t>
            </a:r>
            <a:endParaRPr lang="ru-RU" dirty="0"/>
          </a:p>
        </p:txBody>
      </p:sp>
      <p:pic>
        <p:nvPicPr>
          <p:cNvPr id="6" name="Содержимое 5" descr="http://upload.wikimedia.org/wikipedia/commons/5/53/LR44_Button_Cell_Battery_IEC_Standard_Vers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340768"/>
            <a:ext cx="4360781" cy="22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50784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Типичные разрядные кривые (схема)</a:t>
            </a:r>
            <a:endParaRPr lang="ru-RU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59820" cy="42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Литиевые гальванические элементы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Преимущества лития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самый отрицательный электродный потенциал среди металлов</a:t>
            </a:r>
          </a:p>
          <a:p>
            <a:r>
              <a:rPr lang="ru-RU" dirty="0" smtClean="0"/>
              <a:t>высокая удельная энергия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Недостатки лития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несовместимость металлического лития с водой и с большинством других жидкостей - растворителей</a:t>
            </a:r>
          </a:p>
          <a:p>
            <a:endParaRPr lang="ru-RU" dirty="0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4221088"/>
            <a:ext cx="3887292" cy="866296"/>
          </a:xfrm>
          <a:prstGeom prst="rect">
            <a:avLst/>
          </a:prstGeom>
          <a:noFill/>
          <a:ln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99992" y="5157192"/>
            <a:ext cx="3830265" cy="105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r>
              <a:rPr lang="ru-RU" dirty="0" smtClean="0"/>
              <a:t>Как устроены современные первичные химические источники тока:</a:t>
            </a:r>
          </a:p>
          <a:p>
            <a:pPr lvl="1"/>
            <a:r>
              <a:rPr lang="ru-RU" dirty="0" smtClean="0"/>
              <a:t>с цинковым анодом</a:t>
            </a:r>
          </a:p>
          <a:p>
            <a:pPr lvl="2"/>
            <a:r>
              <a:rPr lang="ru-RU" dirty="0" smtClean="0"/>
              <a:t>солевые марганцево-цинковые элементы</a:t>
            </a:r>
          </a:p>
          <a:p>
            <a:pPr lvl="2"/>
            <a:r>
              <a:rPr lang="ru-RU" dirty="0" smtClean="0"/>
              <a:t>щелочные марганцево-цинковые элементы</a:t>
            </a:r>
          </a:p>
          <a:p>
            <a:pPr lvl="2"/>
            <a:r>
              <a:rPr lang="ru-RU" dirty="0" smtClean="0"/>
              <a:t>щелочные ртутно-цинковые элементы</a:t>
            </a:r>
          </a:p>
          <a:p>
            <a:pPr lvl="2"/>
            <a:r>
              <a:rPr lang="ru-RU" dirty="0" smtClean="0"/>
              <a:t>щелочные серебряно-цинковые элементы</a:t>
            </a:r>
          </a:p>
          <a:p>
            <a:pPr lvl="1"/>
            <a:r>
              <a:rPr lang="ru-RU" dirty="0" smtClean="0"/>
              <a:t>с литиевым анодом</a:t>
            </a:r>
          </a:p>
          <a:p>
            <a:pPr lvl="2"/>
            <a:r>
              <a:rPr lang="ru-RU" dirty="0" smtClean="0"/>
              <a:t>марганцево-литиевые элементы</a:t>
            </a:r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Автофигура 2"/>
          <p:cNvSpPr>
            <a:spLocks noGrp="1" noChangeArrowheads="1"/>
          </p:cNvSpPr>
          <p:nvPr>
            <p:ph type="title"/>
          </p:nvPr>
        </p:nvSpPr>
        <p:spPr>
          <a:xfrm>
            <a:off x="762000" y="332656"/>
            <a:ext cx="7924800" cy="710952"/>
          </a:xfrm>
        </p:spPr>
        <p:txBody>
          <a:bodyPr/>
          <a:lstStyle/>
          <a:p>
            <a:r>
              <a:rPr lang="ru-RU" sz="3200" dirty="0" smtClean="0"/>
              <a:t>Пассивация лития в неводных растворах</a:t>
            </a:r>
          </a:p>
        </p:txBody>
      </p:sp>
      <p:sp>
        <p:nvSpPr>
          <p:cNvPr id="9219" name="Текст 5"/>
          <p:cNvSpPr>
            <a:spLocks noGrp="1"/>
          </p:cNvSpPr>
          <p:nvPr>
            <p:ph type="body" sz="half" idx="1"/>
          </p:nvPr>
        </p:nvSpPr>
        <p:spPr>
          <a:xfrm>
            <a:off x="838200" y="1700808"/>
            <a:ext cx="3770313" cy="3724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mtClean="0"/>
              <a:t>на поверхности лития образуется защитная пленка из нерастворимых продуктов взаимодействия</a:t>
            </a:r>
          </a:p>
          <a:p>
            <a:pPr lvl="1">
              <a:lnSpc>
                <a:spcPct val="90000"/>
              </a:lnSpc>
            </a:pPr>
            <a:r>
              <a:rPr lang="ru-RU" smtClean="0"/>
              <a:t>оксид лития Li</a:t>
            </a:r>
            <a:r>
              <a:rPr lang="ru-RU" baseline="-25000" smtClean="0"/>
              <a:t>2</a:t>
            </a:r>
            <a:r>
              <a:rPr lang="ru-RU" smtClean="0"/>
              <a:t>O</a:t>
            </a:r>
          </a:p>
          <a:p>
            <a:pPr lvl="1">
              <a:lnSpc>
                <a:spcPct val="90000"/>
              </a:lnSpc>
            </a:pPr>
            <a:r>
              <a:rPr lang="ru-RU" smtClean="0"/>
              <a:t>карбонат лития Li</a:t>
            </a:r>
            <a:r>
              <a:rPr lang="ru-RU" baseline="-25000" smtClean="0"/>
              <a:t>2</a:t>
            </a:r>
            <a:r>
              <a:rPr lang="ru-RU" smtClean="0"/>
              <a:t>CO</a:t>
            </a:r>
            <a:r>
              <a:rPr lang="ru-RU" baseline="-25000" smtClean="0"/>
              <a:t>3</a:t>
            </a:r>
          </a:p>
          <a:p>
            <a:pPr lvl="1">
              <a:lnSpc>
                <a:spcPct val="90000"/>
              </a:lnSpc>
            </a:pPr>
            <a:r>
              <a:rPr lang="ru-RU" smtClean="0"/>
              <a:t>галогениды лития</a:t>
            </a:r>
          </a:p>
          <a:p>
            <a:pPr lvl="1">
              <a:lnSpc>
                <a:spcPct val="90000"/>
              </a:lnSpc>
            </a:pPr>
            <a:r>
              <a:rPr lang="ru-RU" smtClean="0"/>
              <a:t>другие соли лития</a:t>
            </a:r>
          </a:p>
          <a:p>
            <a:endParaRPr lang="ru-RU" smtClean="0"/>
          </a:p>
        </p:txBody>
      </p:sp>
      <p:sp>
        <p:nvSpPr>
          <p:cNvPr id="9220" name="Прямоуг. 3"/>
          <p:cNvSpPr>
            <a:spLocks noGrp="1" noChangeArrowheads="1"/>
          </p:cNvSpPr>
          <p:nvPr>
            <p:ph sz="quarter" idx="2"/>
          </p:nvPr>
        </p:nvSpPr>
        <p:spPr>
          <a:xfrm>
            <a:off x="4643438" y="1700808"/>
            <a:ext cx="4249737" cy="17859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пленка </a:t>
            </a:r>
            <a:r>
              <a:rPr lang="ru-RU" dirty="0" err="1" smtClean="0"/>
              <a:t>нанометровой</a:t>
            </a:r>
            <a:r>
              <a:rPr lang="ru-RU" dirty="0" smtClean="0"/>
              <a:t> толщины обладает ионной электропроводностью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выполняет роль сепаратора</a:t>
            </a:r>
          </a:p>
        </p:txBody>
      </p:sp>
      <p:pic>
        <p:nvPicPr>
          <p:cNvPr id="9221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57713" y="3343871"/>
            <a:ext cx="4478337" cy="2636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Компоненты марганцево-литиевого гальванического элемента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Анод</a:t>
            </a:r>
            <a:endParaRPr lang="en-US" dirty="0" smtClean="0"/>
          </a:p>
          <a:p>
            <a:pPr lvl="1"/>
            <a:r>
              <a:rPr lang="ru-RU" dirty="0" smtClean="0"/>
              <a:t>металлический литий</a:t>
            </a:r>
          </a:p>
          <a:p>
            <a:endParaRPr lang="ru-RU" dirty="0" smtClean="0"/>
          </a:p>
          <a:p>
            <a:r>
              <a:rPr lang="ru-RU" dirty="0" smtClean="0"/>
              <a:t>Электролит</a:t>
            </a:r>
            <a:endParaRPr lang="en-US" dirty="0" smtClean="0"/>
          </a:p>
          <a:p>
            <a:pPr lvl="1"/>
            <a:r>
              <a:rPr lang="ru-RU" dirty="0" smtClean="0"/>
              <a:t>неводный раствор солей лития</a:t>
            </a:r>
          </a:p>
          <a:p>
            <a:endParaRPr lang="ru-RU" dirty="0" smtClean="0"/>
          </a:p>
          <a:p>
            <a:r>
              <a:rPr lang="ru-RU" dirty="0" smtClean="0"/>
              <a:t>Катод</a:t>
            </a:r>
            <a:endParaRPr lang="en-US" dirty="0" smtClean="0"/>
          </a:p>
          <a:p>
            <a:pPr lvl="1"/>
            <a:r>
              <a:rPr lang="ru-RU" dirty="0" smtClean="0"/>
              <a:t>диоксид марганца </a:t>
            </a:r>
            <a:r>
              <a:rPr lang="en-US" dirty="0" smtClean="0"/>
              <a:t>MnO</a:t>
            </a:r>
            <a:r>
              <a:rPr lang="en-US" baseline="-25000" dirty="0" smtClean="0"/>
              <a:t>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Дисковый марганцево-литиевый элемент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28962"/>
            <a:ext cx="4038600" cy="246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Lenmar - Coin Cell General Purpose Battery - Lithium Manganese Dioxide - 3V DC - Larger Fro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132856"/>
            <a:ext cx="2780531" cy="2780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Электрохимические реакции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/>
              <a:t>(–) </a:t>
            </a:r>
            <a:r>
              <a:rPr lang="en-US" sz="2800" b="1" dirty="0" smtClean="0"/>
              <a:t>Li</a:t>
            </a:r>
            <a:r>
              <a:rPr lang="ru-RU" sz="2800" b="1" dirty="0" smtClean="0"/>
              <a:t> | </a:t>
            </a:r>
            <a:r>
              <a:rPr lang="en-US" sz="2800" b="1" dirty="0" err="1" smtClean="0"/>
              <a:t>LiClO</a:t>
            </a:r>
            <a:r>
              <a:rPr lang="ru-RU" sz="2800" b="1" baseline="-25000" dirty="0" smtClean="0"/>
              <a:t>4</a:t>
            </a:r>
            <a:r>
              <a:rPr lang="ru-RU" sz="2800" b="1" dirty="0" smtClean="0"/>
              <a:t> | </a:t>
            </a:r>
            <a:r>
              <a:rPr lang="en-US" sz="2800" b="1" dirty="0" err="1" smtClean="0"/>
              <a:t>MnO</a:t>
            </a:r>
            <a:r>
              <a:rPr lang="ru-RU" sz="2800" b="1" baseline="-25000" dirty="0" smtClean="0"/>
              <a:t>2</a:t>
            </a:r>
            <a:r>
              <a:rPr lang="ru-RU" sz="2800" b="1" dirty="0" smtClean="0"/>
              <a:t> (+)</a:t>
            </a:r>
            <a:endParaRPr lang="ru-RU" sz="2800" dirty="0" smtClean="0"/>
          </a:p>
          <a:p>
            <a:endParaRPr lang="ru-RU" dirty="0" smtClean="0"/>
          </a:p>
          <a:p>
            <a:r>
              <a:rPr lang="ru-RU" dirty="0" smtClean="0"/>
              <a:t>анодная:</a:t>
            </a:r>
          </a:p>
          <a:p>
            <a:pPr algn="ctr">
              <a:buNone/>
            </a:pPr>
            <a:r>
              <a:rPr lang="en-US" dirty="0" smtClean="0"/>
              <a:t>Li(</a:t>
            </a:r>
            <a:r>
              <a:rPr lang="ru-RU" dirty="0" err="1" smtClean="0"/>
              <a:t>тв</a:t>
            </a:r>
            <a:r>
              <a:rPr lang="en-US" dirty="0" smtClean="0"/>
              <a:t>) → Li</a:t>
            </a:r>
            <a:r>
              <a:rPr lang="en-US" baseline="30000" dirty="0" smtClean="0"/>
              <a:t>+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 + e</a:t>
            </a:r>
            <a:r>
              <a:rPr lang="en-US" baseline="30000" dirty="0" smtClean="0"/>
              <a:t>–</a:t>
            </a:r>
            <a:endParaRPr lang="ru-RU" dirty="0" smtClean="0"/>
          </a:p>
          <a:p>
            <a:r>
              <a:rPr lang="ru-RU" dirty="0" smtClean="0"/>
              <a:t>катодная:</a:t>
            </a:r>
          </a:p>
          <a:p>
            <a:pPr algn="ctr">
              <a:buNone/>
            </a:pPr>
            <a:r>
              <a:rPr lang="en-US" sz="2400" dirty="0" smtClean="0"/>
              <a:t>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Li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</a:t>
            </a:r>
            <a:r>
              <a:rPr lang="ru-RU" sz="2400" dirty="0" err="1" smtClean="0"/>
              <a:t>р-р</a:t>
            </a:r>
            <a:r>
              <a:rPr lang="en-US" sz="2400" dirty="0" smtClean="0"/>
              <a:t>)</a:t>
            </a:r>
            <a:r>
              <a:rPr lang="ru-RU" sz="2400" dirty="0" smtClean="0"/>
              <a:t> </a:t>
            </a:r>
            <a:r>
              <a:rPr lang="en-US" sz="2400" dirty="0" smtClean="0"/>
              <a:t>+ 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→ ½ Li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Mn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err="1" smtClean="0"/>
              <a:t>токообразующая</a:t>
            </a:r>
            <a:r>
              <a:rPr lang="ru-RU" sz="2400" dirty="0" smtClean="0"/>
              <a:t> реакция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en-US" sz="2400" dirty="0" smtClean="0"/>
              <a:t>Li(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 → ½ Li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Mn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ru-RU" sz="2400" dirty="0" smtClean="0"/>
              <a:t>., </a:t>
            </a:r>
            <a:r>
              <a:rPr lang="ru-RU" sz="2400" dirty="0" err="1" smtClean="0"/>
              <a:t>интеркалят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endParaRPr lang="ru-RU" sz="2400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Интеркалят</a:t>
            </a:r>
            <a:r>
              <a:rPr lang="ru-RU" dirty="0" smtClean="0"/>
              <a:t> </a:t>
            </a:r>
            <a:r>
              <a:rPr lang="en-US" dirty="0" smtClean="0"/>
              <a:t>Li</a:t>
            </a:r>
            <a:r>
              <a:rPr lang="en-US" baseline="-25000" dirty="0" smtClean="0"/>
              <a:t>2</a:t>
            </a:r>
            <a:r>
              <a:rPr lang="en-US" dirty="0" smtClean="0"/>
              <a:t>Mn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269359"/>
            <a:ext cx="8229600" cy="318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Разрядные кривые марганцево-литиевого элемента</a:t>
            </a:r>
            <a:endParaRPr lang="ru-RU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29864" cy="40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Литий-иодный</a:t>
            </a:r>
            <a:r>
              <a:rPr lang="ru-RU" dirty="0" smtClean="0"/>
              <a:t> элемент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/>
              <a:t> (–) </a:t>
            </a:r>
            <a:r>
              <a:rPr lang="en-US" b="1" dirty="0" smtClean="0"/>
              <a:t>Li</a:t>
            </a:r>
            <a:r>
              <a:rPr lang="ru-RU" b="1" dirty="0" smtClean="0"/>
              <a:t> | </a:t>
            </a:r>
            <a:r>
              <a:rPr lang="en-US" b="1" dirty="0" err="1" smtClean="0"/>
              <a:t>LiI</a:t>
            </a:r>
            <a:r>
              <a:rPr lang="ru-RU" b="1" dirty="0" smtClean="0"/>
              <a:t> | </a:t>
            </a:r>
            <a:r>
              <a:rPr lang="en-US" b="1" dirty="0" smtClean="0"/>
              <a:t>I</a:t>
            </a:r>
            <a:r>
              <a:rPr lang="ru-RU" b="1" baseline="-25000" dirty="0" smtClean="0"/>
              <a:t>2</a:t>
            </a:r>
            <a:r>
              <a:rPr lang="ru-RU" b="1" dirty="0" smtClean="0"/>
              <a:t> (+)</a:t>
            </a:r>
            <a:endParaRPr lang="ru-RU" dirty="0" smtClean="0"/>
          </a:p>
          <a:p>
            <a:r>
              <a:rPr lang="ru-RU" dirty="0" smtClean="0"/>
              <a:t>анодная реакция </a:t>
            </a:r>
            <a:r>
              <a:rPr lang="en-US" dirty="0" smtClean="0"/>
              <a:t>Li </a:t>
            </a:r>
            <a:r>
              <a:rPr lang="ru-RU" dirty="0" smtClean="0"/>
              <a:t>→</a:t>
            </a:r>
            <a:r>
              <a:rPr lang="en-US" dirty="0" smtClean="0"/>
              <a:t> Li</a:t>
            </a:r>
            <a:r>
              <a:rPr lang="en-US" baseline="30000" dirty="0" smtClean="0"/>
              <a:t>+</a:t>
            </a:r>
            <a:r>
              <a:rPr lang="en-US" dirty="0" smtClean="0"/>
              <a:t> + e</a:t>
            </a:r>
            <a:r>
              <a:rPr lang="en-US" baseline="30000" dirty="0" smtClean="0"/>
              <a:t>-</a:t>
            </a:r>
            <a:endParaRPr lang="ru-RU" baseline="30000" dirty="0" smtClean="0"/>
          </a:p>
          <a:p>
            <a:r>
              <a:rPr lang="ru-RU" dirty="0" smtClean="0"/>
              <a:t>йод находится в форме его токопроводящего </a:t>
            </a:r>
            <a:r>
              <a:rPr lang="ru-RU" dirty="0" err="1" smtClean="0"/>
              <a:t>аддукта</a:t>
            </a:r>
            <a:r>
              <a:rPr lang="ru-RU" dirty="0" smtClean="0"/>
              <a:t> с поли-2-винилпиридином </a:t>
            </a:r>
            <a:r>
              <a:rPr lang="en-US" dirty="0" smtClean="0"/>
              <a:t>[CH</a:t>
            </a:r>
            <a:r>
              <a:rPr lang="en-US" baseline="-25000" dirty="0" smtClean="0"/>
              <a:t>2</a:t>
            </a:r>
            <a:r>
              <a:rPr lang="en-US" dirty="0" smtClean="0"/>
              <a:t>CH(C</a:t>
            </a:r>
            <a:r>
              <a:rPr lang="en-US" baseline="-25000" dirty="0" smtClean="0"/>
              <a:t>5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N)]</a:t>
            </a:r>
            <a:r>
              <a:rPr lang="en-US" i="1" baseline="-25000" dirty="0" smtClean="0"/>
              <a:t>n</a:t>
            </a:r>
            <a:r>
              <a:rPr lang="ru-RU" i="1" dirty="0" smtClean="0"/>
              <a:t> = </a:t>
            </a:r>
            <a:r>
              <a:rPr lang="en-US" i="1" dirty="0" smtClean="0"/>
              <a:t>P2VP</a:t>
            </a:r>
            <a:endParaRPr lang="ru-RU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катодная реакция</a:t>
            </a:r>
          </a:p>
          <a:p>
            <a:r>
              <a:rPr lang="en-US" dirty="0" smtClean="0"/>
              <a:t>P2VP</a:t>
            </a:r>
            <a:r>
              <a:rPr lang="ru-RU" dirty="0" smtClean="0"/>
              <a:t> · </a:t>
            </a:r>
            <a:r>
              <a:rPr lang="en-US" dirty="0" smtClean="0"/>
              <a:t>mI</a:t>
            </a:r>
            <a:r>
              <a:rPr lang="en-US" baseline="-25000" dirty="0" smtClean="0"/>
              <a:t>2</a:t>
            </a:r>
            <a:r>
              <a:rPr lang="en-US" dirty="0" smtClean="0"/>
              <a:t> + 2</a:t>
            </a:r>
            <a:r>
              <a:rPr lang="ru-RU" i="1" dirty="0" smtClean="0"/>
              <a:t>у</a:t>
            </a:r>
            <a:r>
              <a:rPr lang="en-US" dirty="0" smtClean="0"/>
              <a:t>Li</a:t>
            </a:r>
            <a:r>
              <a:rPr lang="en-US" baseline="30000" dirty="0" smtClean="0"/>
              <a:t>+</a:t>
            </a:r>
            <a:r>
              <a:rPr lang="ru-RU" dirty="0" smtClean="0"/>
              <a:t> </a:t>
            </a:r>
            <a:r>
              <a:rPr lang="en-US" dirty="0" smtClean="0"/>
              <a:t>+ 2ye</a:t>
            </a:r>
            <a:r>
              <a:rPr lang="en-US" baseline="30000" dirty="0" smtClean="0"/>
              <a:t>–</a:t>
            </a:r>
            <a:r>
              <a:rPr lang="en-US" dirty="0" smtClean="0"/>
              <a:t> → P2VP</a:t>
            </a:r>
            <a:r>
              <a:rPr lang="ru-RU" dirty="0" smtClean="0"/>
              <a:t> · (</a:t>
            </a:r>
            <a:r>
              <a:rPr lang="en-US" dirty="0" smtClean="0"/>
              <a:t>m</a:t>
            </a:r>
            <a:r>
              <a:rPr lang="en-US" i="1" dirty="0" smtClean="0"/>
              <a:t> </a:t>
            </a:r>
            <a:r>
              <a:rPr lang="en-US" dirty="0" smtClean="0"/>
              <a:t>– y</a:t>
            </a:r>
            <a:r>
              <a:rPr lang="en-US" i="1" dirty="0" smtClean="0"/>
              <a:t>)</a:t>
            </a:r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r>
              <a:rPr lang="en-US" dirty="0" smtClean="0"/>
              <a:t> + 2</a:t>
            </a:r>
            <a:r>
              <a:rPr lang="ru-RU" i="1" dirty="0" smtClean="0"/>
              <a:t>у</a:t>
            </a:r>
            <a:r>
              <a:rPr lang="en-US" dirty="0" err="1" smtClean="0"/>
              <a:t>LiI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err="1" smtClean="0"/>
              <a:t>токообразующая</a:t>
            </a:r>
            <a:r>
              <a:rPr lang="ru-RU" dirty="0" smtClean="0"/>
              <a:t> реакция</a:t>
            </a:r>
          </a:p>
          <a:p>
            <a:pPr algn="ctr">
              <a:buNone/>
            </a:pPr>
            <a:r>
              <a:rPr lang="ru-RU" dirty="0" smtClean="0"/>
              <a:t>2</a:t>
            </a:r>
            <a:r>
              <a:rPr lang="en-US" dirty="0" smtClean="0"/>
              <a:t>Li</a:t>
            </a:r>
            <a:r>
              <a:rPr lang="ru-RU" dirty="0" smtClean="0"/>
              <a:t>(</a:t>
            </a:r>
            <a:r>
              <a:rPr lang="ru-RU" dirty="0" err="1" smtClean="0"/>
              <a:t>тв</a:t>
            </a:r>
            <a:r>
              <a:rPr lang="ru-RU" dirty="0" smtClean="0"/>
              <a:t>) + </a:t>
            </a:r>
            <a:r>
              <a:rPr lang="en-US" dirty="0" smtClean="0"/>
              <a:t>I</a:t>
            </a:r>
            <a:r>
              <a:rPr lang="ru-RU" baseline="-25000" dirty="0" smtClean="0"/>
              <a:t>2</a:t>
            </a:r>
            <a:r>
              <a:rPr lang="ru-RU" dirty="0" smtClean="0"/>
              <a:t>(</a:t>
            </a:r>
            <a:r>
              <a:rPr lang="ru-RU" dirty="0" err="1" smtClean="0"/>
              <a:t>тв</a:t>
            </a:r>
            <a:r>
              <a:rPr lang="ru-RU" dirty="0" smtClean="0"/>
              <a:t>) → 2</a:t>
            </a:r>
            <a:r>
              <a:rPr lang="en-US" dirty="0" err="1" smtClean="0"/>
              <a:t>LiI</a:t>
            </a:r>
            <a:r>
              <a:rPr lang="ru-RU" dirty="0" smtClean="0"/>
              <a:t>(</a:t>
            </a:r>
            <a:r>
              <a:rPr lang="ru-RU" dirty="0" err="1" smtClean="0"/>
              <a:t>тв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b="7184"/>
          <a:stretch>
            <a:fillRect/>
          </a:stretch>
        </p:blipFill>
        <p:spPr bwMode="auto">
          <a:xfrm>
            <a:off x="7380312" y="2924944"/>
            <a:ext cx="153869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Литий-иодный</a:t>
            </a:r>
            <a:r>
              <a:rPr lang="ru-RU" dirty="0" smtClean="0"/>
              <a:t> элемент</a:t>
            </a:r>
            <a:endParaRPr lang="ru-RU" dirty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832648" cy="467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514350" indent="-514350"/>
            <a:r>
              <a:rPr lang="ru-RU" dirty="0" smtClean="0"/>
              <a:t>Запишите анодную, катодные и </a:t>
            </a:r>
            <a:r>
              <a:rPr lang="ru-RU" dirty="0" err="1" smtClean="0"/>
              <a:t>токообразующую</a:t>
            </a:r>
            <a:r>
              <a:rPr lang="ru-RU" dirty="0" smtClean="0"/>
              <a:t> реакции в </a:t>
            </a:r>
            <a:r>
              <a:rPr lang="ru-RU" dirty="0" err="1" smtClean="0"/>
              <a:t>меднооксидном</a:t>
            </a:r>
            <a:r>
              <a:rPr lang="ru-RU" dirty="0" smtClean="0"/>
              <a:t> элементе:</a:t>
            </a:r>
            <a:endParaRPr lang="en-US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(-) </a:t>
            </a:r>
            <a:r>
              <a:rPr lang="en-US" dirty="0" smtClean="0"/>
              <a:t>Zn | KOH | </a:t>
            </a:r>
            <a:r>
              <a:rPr lang="en-US" dirty="0" err="1" smtClean="0"/>
              <a:t>CuO</a:t>
            </a:r>
            <a:r>
              <a:rPr lang="en-US" dirty="0" smtClean="0"/>
              <a:t> (+)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Первичный химический источник тока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= «первичный элемент»</a:t>
            </a:r>
          </a:p>
          <a:p>
            <a:r>
              <a:rPr lang="ru-RU" dirty="0" smtClean="0"/>
              <a:t>= «гальванический элемент»</a:t>
            </a:r>
          </a:p>
          <a:p>
            <a:pPr marL="914400" lvl="1" indent="-514350"/>
            <a:endParaRPr lang="ru-RU" sz="2800" b="1" dirty="0" smtClean="0"/>
          </a:p>
          <a:p>
            <a:pPr marL="914400" lvl="1" indent="-514350"/>
            <a:r>
              <a:rPr lang="ru-RU" sz="2800" b="1" dirty="0" smtClean="0"/>
              <a:t>одноразового использования</a:t>
            </a:r>
          </a:p>
          <a:p>
            <a:pPr marL="914400" lvl="1" indent="-514350"/>
            <a:r>
              <a:rPr lang="ru-RU" sz="2800" dirty="0" smtClean="0"/>
              <a:t>содержит </a:t>
            </a:r>
            <a:r>
              <a:rPr lang="ru-RU" sz="2800" b="1" dirty="0" smtClean="0"/>
              <a:t>ограниченный запас </a:t>
            </a:r>
            <a:r>
              <a:rPr lang="ru-RU" sz="2800" dirty="0" smtClean="0"/>
              <a:t>окислителя и восстановителя</a:t>
            </a:r>
          </a:p>
          <a:p>
            <a:pPr marL="914400" lvl="1" indent="-514350"/>
            <a:r>
              <a:rPr lang="ru-RU" sz="2800" dirty="0" smtClean="0"/>
              <a:t>после полного израсходования активных веществ становится неработоспособным и </a:t>
            </a:r>
            <a:r>
              <a:rPr lang="ru-RU" sz="2800" b="1" dirty="0" smtClean="0"/>
              <a:t>требует замены </a:t>
            </a:r>
            <a:r>
              <a:rPr lang="ru-RU" sz="2800" dirty="0" smtClean="0"/>
              <a:t>новым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 типичного гальванического элемента</a:t>
            </a:r>
            <a:endParaRPr lang="ru-RU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14396" y="2419154"/>
            <a:ext cx="5115208" cy="28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Солевой марганцево-цинковый (МЦ) элемент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51520" y="1285875"/>
            <a:ext cx="5184576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Устройство первого элемента с жидким электролитом</a:t>
            </a:r>
            <a:endParaRPr lang="ru-RU" dirty="0"/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4320480" cy="3422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796136" y="1295400"/>
            <a:ext cx="2893839" cy="685800"/>
          </a:xfrm>
        </p:spPr>
        <p:txBody>
          <a:bodyPr/>
          <a:lstStyle/>
          <a:p>
            <a:pPr algn="ctr"/>
            <a:r>
              <a:rPr lang="ru-RU" dirty="0" smtClean="0"/>
              <a:t>Ж. </a:t>
            </a:r>
            <a:r>
              <a:rPr lang="ru-RU" dirty="0" err="1" smtClean="0"/>
              <a:t>Лекланше</a:t>
            </a:r>
            <a:endParaRPr lang="ru-RU" dirty="0"/>
          </a:p>
        </p:txBody>
      </p:sp>
      <p:pic>
        <p:nvPicPr>
          <p:cNvPr id="68610" name="Picture 2" descr="http://www.security-bridge.com/files/userfiles/award/leclanch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611" y="2204864"/>
            <a:ext cx="2599821" cy="3768972"/>
          </a:xfrm>
          <a:prstGeom prst="rect">
            <a:avLst/>
          </a:prstGeom>
          <a:noFill/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83568" y="5661248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MnO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(+)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Солевой марганцево-цинковый элемент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5184576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Современное устройство элемента с «сухим» электролитом</a:t>
            </a:r>
            <a:endParaRPr lang="ru-RU" dirty="0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380" y="2110729"/>
            <a:ext cx="4511724" cy="340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899592" y="5733256"/>
            <a:ext cx="4392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|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MnO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(+)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262011" cy="21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Электрохимические реакции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анодная:</a:t>
            </a:r>
          </a:p>
          <a:p>
            <a:pPr algn="ctr">
              <a:buNone/>
            </a:pPr>
            <a:r>
              <a:rPr lang="en-US" dirty="0" smtClean="0"/>
              <a:t>Zn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тв</a:t>
            </a:r>
            <a:r>
              <a:rPr lang="en-US" dirty="0" smtClean="0"/>
              <a:t>) → Zn</a:t>
            </a:r>
            <a:r>
              <a:rPr lang="en-US" baseline="30000" dirty="0" smtClean="0"/>
              <a:t>2+</a:t>
            </a:r>
            <a:r>
              <a:rPr lang="ru-RU" baseline="30000" dirty="0" smtClean="0"/>
              <a:t> </a:t>
            </a:r>
            <a:r>
              <a:rPr lang="en-US" dirty="0" smtClean="0"/>
              <a:t>(</a:t>
            </a:r>
            <a:r>
              <a:rPr lang="ru-RU" dirty="0" err="1" smtClean="0"/>
              <a:t>р-р</a:t>
            </a:r>
            <a:r>
              <a:rPr lang="en-US" dirty="0" smtClean="0"/>
              <a:t>) + 2e</a:t>
            </a:r>
            <a:r>
              <a:rPr lang="en-US" baseline="30000" dirty="0" smtClean="0"/>
              <a:t>–</a:t>
            </a:r>
            <a:endParaRPr lang="ru-RU" baseline="30000" dirty="0" smtClean="0"/>
          </a:p>
          <a:p>
            <a:endParaRPr lang="ru-RU" dirty="0" smtClean="0"/>
          </a:p>
          <a:p>
            <a:r>
              <a:rPr lang="ru-RU" dirty="0" smtClean="0"/>
              <a:t>катодная:</a:t>
            </a:r>
          </a:p>
          <a:p>
            <a:pPr algn="ctr">
              <a:buNone/>
            </a:pPr>
            <a:r>
              <a:rPr lang="en-US" sz="2400" dirty="0" smtClean="0"/>
              <a:t>2MnO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+ 2NH</a:t>
            </a:r>
            <a:r>
              <a:rPr lang="en-US" sz="2400" baseline="-25000" dirty="0" smtClean="0"/>
              <a:t>4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(</a:t>
            </a:r>
            <a:r>
              <a:rPr lang="ru-RU" sz="2400" dirty="0" err="1" smtClean="0"/>
              <a:t>р-р</a:t>
            </a:r>
            <a:r>
              <a:rPr lang="en-US" sz="2400" dirty="0" smtClean="0"/>
              <a:t>) + 2e</a:t>
            </a:r>
            <a:r>
              <a:rPr lang="en-US" sz="2400" baseline="30000" dirty="0" smtClean="0"/>
              <a:t>–</a:t>
            </a:r>
            <a:r>
              <a:rPr lang="en-US" sz="2400" dirty="0" smtClean="0"/>
              <a:t> → 2MnOOH(</a:t>
            </a:r>
            <a:r>
              <a:rPr lang="ru-RU" sz="2400" dirty="0" err="1" smtClean="0"/>
              <a:t>тв</a:t>
            </a:r>
            <a:r>
              <a:rPr lang="en-US" sz="2400" dirty="0" smtClean="0"/>
              <a:t>) + 2NH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ru-RU" sz="2400" dirty="0" err="1" smtClean="0"/>
              <a:t>р-р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r>
              <a:rPr lang="ru-RU" sz="2400" dirty="0" err="1" smtClean="0"/>
              <a:t>токообразующая</a:t>
            </a:r>
            <a:r>
              <a:rPr lang="ru-RU" sz="2400" dirty="0" smtClean="0"/>
              <a:t> реакция (в грубом приближении)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en-US" sz="1800" dirty="0" smtClean="0"/>
              <a:t>Zn(</a:t>
            </a:r>
            <a:r>
              <a:rPr lang="ru-RU" sz="1800" dirty="0" err="1" smtClean="0"/>
              <a:t>тв</a:t>
            </a:r>
            <a:r>
              <a:rPr lang="en-US" sz="1800" dirty="0" smtClean="0"/>
              <a:t>) + 2MnO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</a:t>
            </a:r>
            <a:r>
              <a:rPr lang="ru-RU" sz="1800" dirty="0" err="1" smtClean="0"/>
              <a:t>тв</a:t>
            </a:r>
            <a:r>
              <a:rPr lang="en-US" sz="1800" dirty="0" smtClean="0"/>
              <a:t>) + 2NH</a:t>
            </a:r>
            <a:r>
              <a:rPr lang="en-US" sz="1800" baseline="-25000" dirty="0" smtClean="0"/>
              <a:t>4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(</a:t>
            </a:r>
            <a:r>
              <a:rPr lang="ru-RU" sz="1800" dirty="0" err="1" smtClean="0"/>
              <a:t>р-р</a:t>
            </a:r>
            <a:r>
              <a:rPr lang="en-US" sz="1800" dirty="0" smtClean="0"/>
              <a:t>) + 2Cl</a:t>
            </a:r>
            <a:r>
              <a:rPr lang="en-US" sz="1800" baseline="30000" dirty="0" smtClean="0"/>
              <a:t>–</a:t>
            </a:r>
            <a:r>
              <a:rPr lang="en-US" sz="1800" dirty="0" smtClean="0"/>
              <a:t>(</a:t>
            </a:r>
            <a:r>
              <a:rPr lang="ru-RU" sz="1800" dirty="0" err="1" smtClean="0"/>
              <a:t>р-р</a:t>
            </a:r>
            <a:r>
              <a:rPr lang="en-US" sz="1800" dirty="0" smtClean="0"/>
              <a:t>) → 2MnOOH(</a:t>
            </a:r>
            <a:r>
              <a:rPr lang="ru-RU" sz="1800" dirty="0" err="1" smtClean="0"/>
              <a:t>тв</a:t>
            </a:r>
            <a:r>
              <a:rPr lang="en-US" sz="1800" dirty="0" smtClean="0"/>
              <a:t>) + Zn(NH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Cl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(</a:t>
            </a:r>
            <a:r>
              <a:rPr lang="ru-RU" sz="1800" dirty="0" err="1" smtClean="0"/>
              <a:t>тв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endParaRPr lang="ru-RU" sz="2400" dirty="0" smtClean="0"/>
          </a:p>
          <a:p>
            <a:r>
              <a:rPr lang="ru-RU" sz="2400" dirty="0" smtClean="0"/>
              <a:t>напряжение 1.5 – 1.6 В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Побочные реакции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анодный и катодный материалы не устойчивы в кислых водных растворах электролита</a:t>
            </a:r>
          </a:p>
          <a:p>
            <a:endParaRPr lang="ru-RU" dirty="0" smtClean="0"/>
          </a:p>
          <a:p>
            <a:r>
              <a:rPr lang="ru-RU" dirty="0" smtClean="0"/>
              <a:t>цинк подвергается коррозии</a:t>
            </a:r>
          </a:p>
          <a:p>
            <a:pPr lvl="1"/>
            <a:r>
              <a:rPr lang="ru-RU" dirty="0" smtClean="0"/>
              <a:t>выделяется водород</a:t>
            </a:r>
          </a:p>
          <a:p>
            <a:r>
              <a:rPr lang="ru-RU" dirty="0" smtClean="0"/>
              <a:t>диоксид марганца восстанавливается</a:t>
            </a:r>
          </a:p>
          <a:p>
            <a:pPr lvl="1"/>
            <a:r>
              <a:rPr lang="ru-RU" dirty="0" smtClean="0"/>
              <a:t>выделяется кислород</a:t>
            </a:r>
          </a:p>
          <a:p>
            <a:endParaRPr lang="ru-RU" dirty="0" smtClean="0"/>
          </a:p>
          <a:p>
            <a:r>
              <a:rPr lang="ru-RU" dirty="0" smtClean="0"/>
              <a:t>решение</a:t>
            </a:r>
          </a:p>
          <a:p>
            <a:pPr lvl="1"/>
            <a:r>
              <a:rPr lang="ru-RU" dirty="0" smtClean="0"/>
              <a:t>добавление </a:t>
            </a:r>
            <a:r>
              <a:rPr lang="en-US" dirty="0" smtClean="0"/>
              <a:t>ZnCl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(повышает </a:t>
            </a:r>
            <a:r>
              <a:rPr lang="ru-RU" dirty="0" err="1" smtClean="0"/>
              <a:t>рН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органические противокоррозионные добавки</a:t>
            </a:r>
          </a:p>
          <a:p>
            <a:pPr lvl="1"/>
            <a:r>
              <a:rPr lang="ru-RU" strike="sngStrike" dirty="0" smtClean="0"/>
              <a:t>добавление </a:t>
            </a:r>
            <a:r>
              <a:rPr lang="en-US" strike="sngStrike" dirty="0" smtClean="0"/>
              <a:t>Hg</a:t>
            </a:r>
            <a:r>
              <a:rPr lang="ru-RU" strike="sngStrike" dirty="0" smtClean="0"/>
              <a:t> (увеличивает перенапряжение водорода)</a:t>
            </a:r>
            <a:endParaRPr lang="ru-RU" strike="sngStrik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Разрядная кривая</a:t>
            </a:r>
            <a:endParaRPr lang="ru-RU" dirty="0"/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084194" cy="404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737</Words>
  <Application>Microsoft Office PowerPoint</Application>
  <PresentationFormat>Экран (4:3)</PresentationFormat>
  <Paragraphs>146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Первичный химический источник тока</vt:lpstr>
      <vt:lpstr>Схема типичного гальванического элемента</vt:lpstr>
      <vt:lpstr>1. Солевой марганцево-цинковый (МЦ) элемент</vt:lpstr>
      <vt:lpstr>1. Солевой марганцево-цинковый элемент</vt:lpstr>
      <vt:lpstr>Электрохимические реакции</vt:lpstr>
      <vt:lpstr>Побочные реакции</vt:lpstr>
      <vt:lpstr>Разрядная кривая</vt:lpstr>
      <vt:lpstr>2. Щелочной марганцево-цинковый элемент</vt:lpstr>
      <vt:lpstr>Удельная электропроводность водных растворов</vt:lpstr>
      <vt:lpstr>Электрохимические реакции</vt:lpstr>
      <vt:lpstr>Побочные реакции</vt:lpstr>
      <vt:lpstr>Разрядные кривые щелочного МЦ-элемента</vt:lpstr>
      <vt:lpstr>Видео</vt:lpstr>
      <vt:lpstr>Другие щелочные элементы с цинковым анодом</vt:lpstr>
      <vt:lpstr>Цинковый дисковый элемент («таблетка»)</vt:lpstr>
      <vt:lpstr>Типичные разрядные кривые (схема)</vt:lpstr>
      <vt:lpstr>Литиевые гальванические элементы</vt:lpstr>
      <vt:lpstr>Пассивация лития в неводных растворах</vt:lpstr>
      <vt:lpstr>Компоненты марганцево-литиевого гальванического элемента</vt:lpstr>
      <vt:lpstr>Дисковый марганцево-литиевый элемент</vt:lpstr>
      <vt:lpstr>Электрохимические реакции</vt:lpstr>
      <vt:lpstr>Интеркалят Li2Mn2O4</vt:lpstr>
      <vt:lpstr>Разрядные кривые марганцево-литиевого элемента</vt:lpstr>
      <vt:lpstr>Литий-иодный элемент</vt:lpstr>
      <vt:lpstr>Литий-иодный элемент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источники энергии</dc:title>
  <dc:creator>Олег Козадёров</dc:creator>
  <cp:lastModifiedBy>Assa</cp:lastModifiedBy>
  <cp:revision>224</cp:revision>
  <dcterms:created xsi:type="dcterms:W3CDTF">2015-02-18T13:47:23Z</dcterms:created>
  <dcterms:modified xsi:type="dcterms:W3CDTF">2020-11-24T15:00:19Z</dcterms:modified>
</cp:coreProperties>
</file>