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57" r:id="rId5"/>
    <p:sldId id="270" r:id="rId6"/>
    <p:sldId id="269" r:id="rId7"/>
    <p:sldId id="259" r:id="rId8"/>
    <p:sldId id="258" r:id="rId9"/>
    <p:sldId id="262" r:id="rId10"/>
    <p:sldId id="264" r:id="rId11"/>
    <p:sldId id="267" r:id="rId12"/>
    <p:sldId id="271" r:id="rId13"/>
    <p:sldId id="272" r:id="rId14"/>
    <p:sldId id="263" r:id="rId15"/>
    <p:sldId id="261" r:id="rId16"/>
    <p:sldId id="273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4551-BF15-4EE6-839A-C8E24F509BDC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6D65-40E8-4453-9782-73F176C15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219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4551-BF15-4EE6-839A-C8E24F509BDC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6D65-40E8-4453-9782-73F176C15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14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4551-BF15-4EE6-839A-C8E24F509BDC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6D65-40E8-4453-9782-73F176C15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61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29936-E261-4294-A2A7-B87F906F6EFC}" type="datetime1">
              <a:rPr lang="ru-RU" smtClean="0"/>
              <a:pPr>
                <a:defRPr/>
              </a:pPr>
              <a:t>24.11.2020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Козадеров О.А. 2015 г.</a:t>
            </a:r>
            <a:endParaRPr lang="ru-RU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8D2FA-6573-41B6-8EE4-D29EAE518B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769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4551-BF15-4EE6-839A-C8E24F509BDC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6D65-40E8-4453-9782-73F176C15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429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4551-BF15-4EE6-839A-C8E24F509BDC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6D65-40E8-4453-9782-73F176C15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547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4551-BF15-4EE6-839A-C8E24F509BDC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6D65-40E8-4453-9782-73F176C15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58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4551-BF15-4EE6-839A-C8E24F509BDC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6D65-40E8-4453-9782-73F176C15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937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4551-BF15-4EE6-839A-C8E24F509BDC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6D65-40E8-4453-9782-73F176C15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909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4551-BF15-4EE6-839A-C8E24F509BDC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6D65-40E8-4453-9782-73F176C15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428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4551-BF15-4EE6-839A-C8E24F509BDC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6D65-40E8-4453-9782-73F176C15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45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4551-BF15-4EE6-839A-C8E24F509BDC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66D65-40E8-4453-9782-73F176C15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046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B4551-BF15-4EE6-839A-C8E24F509BDC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66D65-40E8-4453-9782-73F176C152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302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hyperlink" Target="https://www.google.kz/url?sa=i&amp;rct=j&amp;q=&amp;esrc=s&amp;source=images&amp;cd=&amp;cad=rja&amp;uact=8&amp;ved=0CAcQjRxqFQoTCOX0vpm1-8gCFeGDcgodXt4D3Q&amp;url=http://pulsar-limited.ru/accumulator/svintsovo-kislotnyi-accumulator&amp;psig=AFQjCNE_1OQ6XKXWG7E5Z74l0yucEyeKbw&amp;ust=1446885950374223" TargetMode="External"/><Relationship Id="rId12" Type="http://schemas.openxmlformats.org/officeDocument/2006/relationships/image" Target="../media/image6.jpeg"/><Relationship Id="rId2" Type="http://schemas.openxmlformats.org/officeDocument/2006/relationships/hyperlink" Target="http://www.google.kz/url?sa=i&amp;source=images&amp;cd=&amp;cad=rja&amp;uact=8&amp;docid=nNKH2H0IS3QsdM&amp;tbnid=lZE9LpfvQ2x9PM:&amp;ved=0CAgQjRw&amp;url=http://simbirsk-oil.ru/ak.html&amp;ei=z31HU7raFcW24ATpjIDIAw&amp;psig=AFQjCNGj57P7gmUjGoRlLslH85h7y74Ohg&amp;ust=139728059140542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hyperlink" Target="https://www.google.kz/url?sa=i&amp;rct=j&amp;q=&amp;esrc=s&amp;source=images&amp;cd=&amp;cad=rja&amp;uact=8&amp;ved=0CAcQjRxqFQoTCP-Ps761-8gCFYcqcgodJMkIpA&amp;url=http://www.a-energy.ru/article/kljuchevoe-zveno-zawity-pitanija/&amp;psig=AFQjCNE_1OQ6XKXWG7E5Z74l0yucEyeKbw&amp;ust=1446885950374223" TargetMode="External"/><Relationship Id="rId5" Type="http://schemas.openxmlformats.org/officeDocument/2006/relationships/image" Target="../media/image2.jpeg"/><Relationship Id="rId10" Type="http://schemas.openxmlformats.org/officeDocument/2006/relationships/image" Target="../media/image5.jpeg"/><Relationship Id="rId4" Type="http://schemas.openxmlformats.org/officeDocument/2006/relationships/hyperlink" Target="http://www.google.kz/url?sa=i&amp;source=images&amp;cd=&amp;cad=rja&amp;uact=8&amp;docid=dT_VIk7RznMhvM&amp;tbnid=sybY6xdqL49SKM:&amp;ved=0CAgQjRw&amp;url=http://www.aet.ua/wiki/item/%D0%9C%D0%BE%D1%89%D0%BD%D0%BE%D1%81%D1%82%D1%8C%20%D0%B0%D0%BA%D0%BA%D1%83%D0%BC%D1%83%D0%BB%D1%8F%D1%82%D0%BE%D1%80%D0%B0/&amp;ei=2n1HU6CyO6KJ4ATPuoDYAg&amp;psig=AFQjCNEnz5RJ619nvKAmZvo_IZ9h0nCmaw&amp;ust=1397280603018319" TargetMode="External"/><Relationship Id="rId9" Type="http://schemas.openxmlformats.org/officeDocument/2006/relationships/hyperlink" Target="https://www.google.kz/url?sa=i&amp;rct=j&amp;q=&amp;esrc=s&amp;source=images&amp;cd=&amp;cad=rja&amp;uact=8&amp;ved=0CAcQjRxqFQoTCImYsLK1-8gCFYURcgodHzUI7A&amp;url=http://accumulator.belindustria.com/index.pl?act%3DPRODUCT%26id%3D13&amp;psig=AFQjCNE_1OQ6XKXWG7E5Z74l0yucEyeKbw&amp;ust=144688595037422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google.kz/url?sa=i&amp;rct=j&amp;q=&amp;esrc=s&amp;source=images&amp;cd=&amp;cad=rja&amp;uact=8&amp;ved=0CAcQjRxqFQoTCMLPlK-0-8gCFYONcgodySUP2g&amp;url=http://techbat.ru/gelevye-akb/&amp;psig=AFQjCNE_1OQ6XKXWG7E5Z74l0yucEyeKbw&amp;ust=144688595037422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s://www.google.kz/url?sa=i&amp;rct=j&amp;q=&amp;esrc=s&amp;source=images&amp;cd=&amp;cad=rja&amp;uact=8&amp;ved=0CAcQjRxqFQoTCNqH8dS0-8gCFcKEcgodGNIFYA&amp;url=http://megasklad.ru/lots/list/0/12034/long/sale/0/200&amp;psig=AFQjCNE_1OQ6XKXWG7E5Z74l0yucEyeKbw&amp;ust=1446885950374223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google.kz/url?sa=i&amp;rct=j&amp;q=&amp;esrc=s&amp;source=images&amp;cd=&amp;cad=rja&amp;uact=8&amp;ved=0CAcQjRxqFQoTCPio_-26-8gCFWEkcgodC74NnA&amp;url=http://solo-project.com/oborudovanie/zaryadka-gelevyh-akkumulyatorov.html&amp;bvm=bv.106923889,d.bGQ&amp;psig=AFQjCNFpWq5lbK7r-slU53ItsJjw-dSWXQ&amp;ust=1446887669050478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pulsar.kiev.ua/support/wiki/emkost-akkumuljatora-chto-eto-tako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https://www.google.kz/url?sa=i&amp;rct=j&amp;q=&amp;esrc=s&amp;source=images&amp;cd=&amp;cad=rja&amp;uact=8&amp;ved=0CAcQjRxqFQoTCPr9_v26-8gCFeO-cgodcmoIlA&amp;url=http://www.idrive.kz/clubs/corporate_denso_service/gelevie_akkumuljatori&amp;bvm=bv.106923889,d.bGQ&amp;psig=AFQjCNFpWq5lbK7r-slU53ItsJjw-dSWXQ&amp;ust=1446887669050478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kz/url?sa=i&amp;rct=j&amp;q=&amp;esrc=s&amp;source=images&amp;cd=&amp;cad=rja&amp;uact=8&amp;ved=0CAcQjRxqFQoTCP_YyPe1-8gCFcUlcgodEgoJaA&amp;url=http://www.battery-industry.ru/2012/11/12/%D0%B2%D1%8B%D0%B1%D0%B8%D1%80%D0%B0%D0%B5%D0%BC-%D0%B0%D0%BA%D0%BA%D1%83%D0%BC%D1%83%D0%BB%D1%8F%D1%82%D0%BE%D1%80-%D0%BD%D0%B0%D1%83%D1%87%D0%BD%D0%BE-%D0%B8-%D0%BF%D0%BE%D0%BF%D1%83%D0%BB%D1%8F/&amp;bvm=bv.106923889,d.bGQ&amp;psig=AFQjCNG9JUnhSjDYUP3bn3NJ0GXo8yTTqw&amp;ust=144688633274182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s://www.google.kz/url?sa=i&amp;rct=j&amp;q=&amp;esrc=s&amp;source=images&amp;cd=&amp;cad=rja&amp;uact=8&amp;ved=0CAcQjRxqFQoTCNiky-O1-8gCFSMkcgod-y8Biw&amp;url=http://taldykorgan.all.biz/akkumulyatory-g16876&amp;bvm=bv.106923889,d.bGQ&amp;psig=AFQjCNG9JUnhSjDYUP3bn3NJ0GXo8yTTqw&amp;ust=144688633274182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7564" y="620688"/>
            <a:ext cx="6400800" cy="69492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СВИНЦОВО-КИСЛОТНЫЕ  АККУМУЛЯТОРЫ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t1.gstatic.com/images?q=tbn:ANd9GcSJf4xFozGhhjeTLDZvy3FFPQjOTkW-1iEfSeGrlVG2cJVGPCAcZ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249684"/>
            <a:ext cx="304800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0.gstatic.com/images?q=tbn:ANd9GcSvO9Z7gK3l49GMKQy-n4sClRPPnbpavhsMn73QJCIc85hNwY4JS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556792"/>
            <a:ext cx="2088232" cy="201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0.gstatic.com/images?q=tbn:ANd9GcSYxr8mBdya73xIlu1zXKgqNoP_rEPSFQK5vSLPENqFxUo_-tv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49684"/>
            <a:ext cx="25146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pulsar-limited.ru/production/51/OPzS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7032"/>
            <a:ext cx="2520280" cy="225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accumulator.belindustria.com/img/r/pages/13.jpg?w=300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78491"/>
            <a:ext cx="28575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encrypted-tbn3.gstatic.com/images?q=tbn:ANd9GcTShv5cAb1Z80L22-zB-KDKoF3hYcMaDsSDKDw4iS7OtvTuOLUXsQ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040" y="4043164"/>
            <a:ext cx="19050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19437" y="6237312"/>
            <a:ext cx="1829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err="1" smtClean="0"/>
              <a:t>Галеева</a:t>
            </a:r>
            <a:r>
              <a:rPr lang="ru-RU" sz="2400" b="1" i="1" dirty="0" smtClean="0"/>
              <a:t> А.К.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725435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mont_akk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04864"/>
            <a:ext cx="650016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768" y="332656"/>
            <a:ext cx="87861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Активные вещества </a:t>
            </a:r>
            <a:r>
              <a:rPr lang="ru-RU" dirty="0"/>
              <a:t>свинцового аккумулятора, </a:t>
            </a:r>
            <a:r>
              <a:rPr lang="ru-RU" dirty="0" smtClean="0"/>
              <a:t>принимающие </a:t>
            </a:r>
            <a:r>
              <a:rPr lang="ru-RU" dirty="0"/>
              <a:t>участие в </a:t>
            </a:r>
            <a:r>
              <a:rPr lang="ru-RU" dirty="0" err="1"/>
              <a:t>токообразующих</a:t>
            </a:r>
            <a:r>
              <a:rPr lang="ru-RU" dirty="0"/>
              <a:t> </a:t>
            </a:r>
            <a:r>
              <a:rPr lang="ru-RU" dirty="0" smtClean="0"/>
              <a:t>реакциях: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>• на положительном электроде - двуокись свинца PbO</a:t>
            </a:r>
            <a:r>
              <a:rPr lang="ru-RU" baseline="-25000" dirty="0"/>
              <a:t>2</a:t>
            </a:r>
            <a:r>
              <a:rPr lang="ru-RU" dirty="0"/>
              <a:t> (темно-коричневого цвета);</a:t>
            </a:r>
            <a:br>
              <a:rPr lang="ru-RU" dirty="0"/>
            </a:br>
            <a:r>
              <a:rPr lang="ru-RU" dirty="0"/>
              <a:t>• на отрицательном электроде - губчатый свинец </a:t>
            </a:r>
            <a:r>
              <a:rPr lang="ru-RU" dirty="0" err="1"/>
              <a:t>Pb</a:t>
            </a:r>
            <a:r>
              <a:rPr lang="ru-RU" dirty="0"/>
              <a:t> (серого цвета);</a:t>
            </a:r>
            <a:br>
              <a:rPr lang="ru-RU" dirty="0"/>
            </a:br>
            <a:r>
              <a:rPr lang="ru-RU" dirty="0"/>
              <a:t>• электролит - водный раствор серной кислоты H</a:t>
            </a:r>
            <a:r>
              <a:rPr lang="ru-RU" baseline="-25000" dirty="0"/>
              <a:t>2</a:t>
            </a:r>
            <a:r>
              <a:rPr lang="ru-RU" dirty="0"/>
              <a:t>SO</a:t>
            </a:r>
            <a:r>
              <a:rPr lang="ru-RU" baseline="-25000" dirty="0"/>
              <a:t>4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713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73551"/>
            <a:ext cx="51125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Типы свинцово-кислотных аккумуляторов </a:t>
            </a:r>
          </a:p>
          <a:p>
            <a:r>
              <a:rPr lang="ru-RU" b="1" dirty="0" smtClean="0"/>
              <a:t>(по емкости)</a:t>
            </a:r>
            <a:r>
              <a:rPr lang="ru-RU" dirty="0" smtClean="0"/>
              <a:t>: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стартерные </a:t>
            </a:r>
            <a:r>
              <a:rPr lang="ru-RU" dirty="0"/>
              <a:t>(5 – 200 </a:t>
            </a:r>
            <a:r>
              <a:rPr lang="ru-RU" dirty="0" err="1"/>
              <a:t>А</a:t>
            </a:r>
            <a:r>
              <a:rPr lang="ru-RU" dirty="0" err="1">
                <a:sym typeface="Symbol"/>
              </a:rPr>
              <a:t></a:t>
            </a:r>
            <a:r>
              <a:rPr lang="ru-RU" dirty="0" err="1"/>
              <a:t>ч</a:t>
            </a:r>
            <a:r>
              <a:rPr lang="ru-RU" dirty="0" smtClean="0"/>
              <a:t>) – для запуска </a:t>
            </a:r>
            <a:r>
              <a:rPr lang="ru-RU" dirty="0"/>
              <a:t>двигателей внутреннего сгорания и энергообеспечения устройств машин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тяговые </a:t>
            </a:r>
            <a:r>
              <a:rPr lang="ru-RU" dirty="0"/>
              <a:t>(40 – 1200 </a:t>
            </a:r>
            <a:r>
              <a:rPr lang="ru-RU" dirty="0" err="1"/>
              <a:t>А</a:t>
            </a:r>
            <a:r>
              <a:rPr lang="ru-RU" dirty="0" err="1">
                <a:sym typeface="Symbol"/>
              </a:rPr>
              <a:t></a:t>
            </a:r>
            <a:r>
              <a:rPr lang="ru-RU" dirty="0" err="1" smtClean="0"/>
              <a:t>ч</a:t>
            </a:r>
            <a:r>
              <a:rPr lang="ru-RU" dirty="0" smtClean="0"/>
              <a:t>) – для </a:t>
            </a:r>
            <a:r>
              <a:rPr lang="ru-RU" dirty="0"/>
              <a:t>электроснабжения электрокаров, подъемников, шахтных электровозов, электромобилей и других машин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стационарные </a:t>
            </a:r>
            <a:r>
              <a:rPr lang="ru-RU" dirty="0"/>
              <a:t>(5 – 5000 </a:t>
            </a:r>
            <a:r>
              <a:rPr lang="ru-RU" dirty="0" err="1"/>
              <a:t>А</a:t>
            </a:r>
            <a:r>
              <a:rPr lang="ru-RU" dirty="0" err="1">
                <a:sym typeface="Symbol"/>
              </a:rPr>
              <a:t></a:t>
            </a:r>
            <a:r>
              <a:rPr lang="ru-RU" dirty="0" err="1"/>
              <a:t>ч</a:t>
            </a:r>
            <a:r>
              <a:rPr lang="ru-RU" dirty="0" smtClean="0"/>
              <a:t>) – в </a:t>
            </a:r>
            <a:r>
              <a:rPr lang="ru-RU" dirty="0"/>
              <a:t>энергетике, на телефонных станциях, в телекоммуникационных системах, в качестве аварийного источника тока и т.д. Обычно они работают в режиме непрерывного </a:t>
            </a:r>
            <a:r>
              <a:rPr lang="ru-RU" dirty="0" err="1"/>
              <a:t>подзаряда</a:t>
            </a:r>
            <a:endParaRPr lang="ru-RU" dirty="0"/>
          </a:p>
        </p:txBody>
      </p:sp>
      <p:pic>
        <p:nvPicPr>
          <p:cNvPr id="3074" name="Picture 2" descr="http://techbat.ru/wp-content/uploads/2015/06/1000266677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48680"/>
            <a:ext cx="3024336" cy="320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egasklad.ru/data/photoes/s468832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311" y="4437113"/>
            <a:ext cx="3588761" cy="208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288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AutoShape 2"/>
          <p:cNvSpPr>
            <a:spLocks noGrp="1" noChangeArrowheads="1"/>
          </p:cNvSpPr>
          <p:nvPr>
            <p:ph type="title"/>
          </p:nvPr>
        </p:nvSpPr>
        <p:spPr>
          <a:xfrm>
            <a:off x="512136" y="-99392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dirty="0" smtClean="0"/>
              <a:t>Уход и эксплуатация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55576" y="1124744"/>
            <a:ext cx="7693025" cy="4104456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2400" dirty="0" smtClean="0"/>
              <a:t>Хранить только в ЗАРЯЖЕННОМ состоянии.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400" dirty="0" smtClean="0"/>
              <a:t>(Глубокий </a:t>
            </a:r>
            <a:r>
              <a:rPr lang="ru-RU" sz="2400" dirty="0"/>
              <a:t>разряд свинцового аккумулятора очень вреден для </a:t>
            </a:r>
            <a:r>
              <a:rPr lang="ru-RU" sz="2400" dirty="0" smtClean="0"/>
              <a:t>него). </a:t>
            </a:r>
            <a:endParaRPr lang="ru-RU" sz="2400" dirty="0"/>
          </a:p>
          <a:p>
            <a:pPr marL="0" indent="0">
              <a:lnSpc>
                <a:spcPct val="90000"/>
              </a:lnSpc>
              <a:buNone/>
            </a:pPr>
            <a:endParaRPr lang="ru-RU" sz="24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ru-RU" sz="2400" dirty="0" smtClean="0"/>
              <a:t>Регулярно доливать ДИСТИЛЛИРОВАННУЮ ВОДУ</a:t>
            </a:r>
          </a:p>
          <a:p>
            <a:pPr marL="0" indent="0">
              <a:buNone/>
            </a:pPr>
            <a:r>
              <a:rPr lang="ru-RU" sz="2000" dirty="0" smtClean="0"/>
              <a:t>При коррозии свинца и при перезаряде вода разлагается.</a:t>
            </a:r>
          </a:p>
          <a:p>
            <a:pPr marL="0" indent="0">
              <a:buNone/>
            </a:pPr>
            <a:r>
              <a:rPr lang="ru-RU" sz="2000" dirty="0" smtClean="0"/>
              <a:t>В </a:t>
            </a:r>
            <a:r>
              <a:rPr lang="ru-RU" sz="2000" dirty="0"/>
              <a:t>последние годы выпускаются герметизированные необслуживаемые СА.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ru-RU" sz="20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ru-RU" sz="2400" dirty="0" smtClean="0"/>
              <a:t>Помещение, в котором производится заряд, должно хорошо вентилироваться (выделяются токсичные </a:t>
            </a:r>
            <a:r>
              <a:rPr lang="ru-RU" sz="2400" dirty="0" err="1" smtClean="0"/>
              <a:t>стибин</a:t>
            </a:r>
            <a:r>
              <a:rPr lang="ru-RU" sz="2400" dirty="0" smtClean="0"/>
              <a:t> </a:t>
            </a:r>
            <a:r>
              <a:rPr lang="en-US" sz="2400" dirty="0" smtClean="0"/>
              <a:t>SbH</a:t>
            </a:r>
            <a:r>
              <a:rPr lang="en-US" sz="2400" baseline="-25000" dirty="0" smtClean="0"/>
              <a:t>3</a:t>
            </a:r>
            <a:r>
              <a:rPr lang="ru-RU" sz="2400" dirty="0" smtClean="0"/>
              <a:t> и арсин</a:t>
            </a:r>
            <a:r>
              <a:rPr lang="en-US" sz="2400" dirty="0" smtClean="0"/>
              <a:t> AsH</a:t>
            </a:r>
            <a:r>
              <a:rPr lang="en-US" sz="2400" baseline="-25000" dirty="0" smtClean="0"/>
              <a:t>3</a:t>
            </a:r>
            <a:r>
              <a:rPr lang="ru-RU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7202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9792" y="260861"/>
            <a:ext cx="3281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Еще одна классификация СА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908720"/>
            <a:ext cx="1792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обслуживаемые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940152" y="908720"/>
            <a:ext cx="2031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необслуживаемые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628800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effectLst/>
              </a:rPr>
              <a:t>СВИНЦОВО- КИСЛОТНЫЕ  ГЕРМЕТИЗИРОВАННЫЕ</a:t>
            </a:r>
          </a:p>
          <a:p>
            <a:r>
              <a:rPr lang="ru-RU" sz="1400" b="1" dirty="0" smtClean="0">
                <a:effectLst/>
              </a:rPr>
              <a:t>КЛАПАННО- РЕКОМБИНАЦИОННЫЕ АККУМУЛЯТОРЫ (VRLA)</a:t>
            </a:r>
          </a:p>
          <a:p>
            <a:r>
              <a:rPr lang="ru-RU" dirty="0" smtClean="0">
                <a:effectLst/>
              </a:rPr>
              <a:t> </a:t>
            </a:r>
          </a:p>
          <a:p>
            <a:r>
              <a:rPr lang="ru-RU" b="1" dirty="0" smtClean="0">
                <a:effectLst/>
              </a:rPr>
              <a:t>Аккумуляторы </a:t>
            </a:r>
            <a:r>
              <a:rPr lang="ru-RU" dirty="0" smtClean="0">
                <a:effectLst/>
              </a:rPr>
              <a:t>этой группы  часто обозначают сокращенно </a:t>
            </a:r>
            <a:r>
              <a:rPr lang="ru-RU" b="1" dirty="0" smtClean="0">
                <a:effectLst/>
              </a:rPr>
              <a:t>VRLA </a:t>
            </a:r>
            <a:r>
              <a:rPr lang="ru-RU" dirty="0" smtClean="0">
                <a:effectLst/>
              </a:rPr>
              <a:t>(</a:t>
            </a:r>
            <a:r>
              <a:rPr lang="ru-RU" dirty="0" err="1" smtClean="0">
                <a:effectLst/>
              </a:rPr>
              <a:t>Valve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Regulated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Lead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Acid</a:t>
            </a:r>
            <a:r>
              <a:rPr lang="ru-RU" dirty="0" smtClean="0">
                <a:effectLst/>
              </a:rPr>
              <a:t> , в переводе с англ. Клапанно-Регулируемые Свинцово-Кислотные) или же </a:t>
            </a:r>
            <a:r>
              <a:rPr lang="ru-RU" b="1" dirty="0" smtClean="0">
                <a:effectLst/>
              </a:rPr>
              <a:t>SLA </a:t>
            </a:r>
            <a:r>
              <a:rPr lang="ru-RU" dirty="0" smtClean="0">
                <a:effectLst/>
              </a:rPr>
              <a:t>(</a:t>
            </a:r>
            <a:r>
              <a:rPr lang="ru-RU" dirty="0" err="1" smtClean="0">
                <a:effectLst/>
              </a:rPr>
              <a:t>Sealed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Lead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Acid</a:t>
            </a:r>
            <a:r>
              <a:rPr lang="ru-RU" dirty="0" smtClean="0">
                <a:effectLst/>
              </a:rPr>
              <a:t> Герметизированные Свинцово-Кислотные). </a:t>
            </a:r>
          </a:p>
          <a:p>
            <a:r>
              <a:rPr lang="ru-RU" dirty="0" smtClean="0">
                <a:effectLst/>
              </a:rPr>
              <a:t>Особенность </a:t>
            </a:r>
            <a:r>
              <a:rPr lang="ru-RU" b="1" dirty="0" smtClean="0">
                <a:effectLst/>
              </a:rPr>
              <a:t>аккумуляторов типа VRLA</a:t>
            </a:r>
            <a:r>
              <a:rPr lang="ru-RU" dirty="0" smtClean="0">
                <a:effectLst/>
              </a:rPr>
              <a:t> – отсутствие необходимости </a:t>
            </a:r>
            <a:r>
              <a:rPr lang="ru-RU" dirty="0" err="1" smtClean="0">
                <a:effectLst/>
              </a:rPr>
              <a:t>долива</a:t>
            </a:r>
            <a:r>
              <a:rPr lang="ru-RU" dirty="0" smtClean="0">
                <a:effectLst/>
              </a:rPr>
              <a:t> воды в течение всего срока службы и практически полное отсутствие выделения газов (водорода и кислорода) – продуктов электролиза воды, входящей в состав электролита. </a:t>
            </a:r>
            <a:endParaRPr lang="ru-RU" dirty="0"/>
          </a:p>
          <a:p>
            <a:r>
              <a:rPr lang="ru-RU" dirty="0" smtClean="0">
                <a:effectLst/>
              </a:rPr>
              <a:t>Благодаря особенностям конструкции и составу материалов пластин, сепараторов и электролита  продукты электролиза воды -  молекулы водорода и кислорода – в аккумуляторах данного типа </a:t>
            </a:r>
            <a:r>
              <a:rPr lang="ru-RU" dirty="0" err="1" smtClean="0">
                <a:effectLst/>
              </a:rPr>
              <a:t>рекомбинируют</a:t>
            </a:r>
            <a:r>
              <a:rPr lang="ru-RU" dirty="0" smtClean="0">
                <a:effectLst/>
              </a:rPr>
              <a:t>, превращаясь в молекулы воды и возвращаясь в состав электролита.</a:t>
            </a:r>
            <a:endParaRPr lang="ru-RU" dirty="0">
              <a:effectLst/>
            </a:endParaRPr>
          </a:p>
        </p:txBody>
      </p:sp>
      <p:cxnSp>
        <p:nvCxnSpPr>
          <p:cNvPr id="9" name="Прямая со стрелкой 8"/>
          <p:cNvCxnSpPr>
            <a:endCxn id="5" idx="0"/>
          </p:cNvCxnSpPr>
          <p:nvPr/>
        </p:nvCxnSpPr>
        <p:spPr>
          <a:xfrm flipH="1">
            <a:off x="1651944" y="660971"/>
            <a:ext cx="1407888" cy="2477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6" idx="0"/>
          </p:cNvCxnSpPr>
          <p:nvPr/>
        </p:nvCxnSpPr>
        <p:spPr>
          <a:xfrm>
            <a:off x="5364088" y="660971"/>
            <a:ext cx="1591855" cy="2477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6" idx="2"/>
          </p:cNvCxnSpPr>
          <p:nvPr/>
        </p:nvCxnSpPr>
        <p:spPr>
          <a:xfrm flipH="1">
            <a:off x="3347864" y="1278052"/>
            <a:ext cx="3608079" cy="3507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59468" y="5910648"/>
            <a:ext cx="984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rgbClr val="00B050"/>
                </a:solidFill>
              </a:rPr>
              <a:t>Гелевые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04048" y="5879870"/>
            <a:ext cx="31683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>
                <a:solidFill>
                  <a:srgbClr val="3F92EB"/>
                </a:solidFill>
                <a:latin typeface="Calibri" pitchFamily="34" charset="0"/>
                <a:cs typeface="Arial" pitchFamily="34" charset="0"/>
              </a:rPr>
              <a:t>AGM аккумуляторы</a:t>
            </a:r>
          </a:p>
        </p:txBody>
      </p:sp>
      <p:cxnSp>
        <p:nvCxnSpPr>
          <p:cNvPr id="19" name="Прямая со стрелкой 18"/>
          <p:cNvCxnSpPr>
            <a:endCxn id="16" idx="0"/>
          </p:cNvCxnSpPr>
          <p:nvPr/>
        </p:nvCxnSpPr>
        <p:spPr>
          <a:xfrm flipH="1">
            <a:off x="1651943" y="5445224"/>
            <a:ext cx="1335881" cy="4654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17" idx="0"/>
          </p:cNvCxnSpPr>
          <p:nvPr/>
        </p:nvCxnSpPr>
        <p:spPr>
          <a:xfrm>
            <a:off x="5508104" y="5445224"/>
            <a:ext cx="1080120" cy="4346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122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620688"/>
            <a:ext cx="69127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/>
              </a:rPr>
              <a:t>GEL VRLA (SLA)</a:t>
            </a:r>
            <a:r>
              <a:rPr lang="ru-RU" dirty="0" smtClean="0">
                <a:effectLst/>
              </a:rPr>
              <a:t>, или</a:t>
            </a:r>
            <a:r>
              <a:rPr lang="ru-RU" b="1" dirty="0" smtClean="0">
                <a:effectLst/>
              </a:rPr>
              <a:t> </a:t>
            </a:r>
            <a:r>
              <a:rPr lang="ru-RU" b="1" dirty="0" err="1" smtClean="0">
                <a:effectLst/>
              </a:rPr>
              <a:t>гелевые</a:t>
            </a:r>
            <a:r>
              <a:rPr lang="ru-RU" b="1" dirty="0" smtClean="0">
                <a:effectLst/>
              </a:rPr>
              <a:t> аккумуляторы</a:t>
            </a:r>
            <a:r>
              <a:rPr lang="ru-RU" dirty="0" smtClean="0">
                <a:effectLst/>
              </a:rPr>
              <a:t> (электролит – гелеобразный) – подвид свинцово-кислотных необслуживаемых герметичных аккумуляторов, в которых иммобилизация электролита на пластинах достигается путем добавления к серной кислоте силиконового наполнителя</a:t>
            </a:r>
            <a:endParaRPr lang="ru-RU" dirty="0"/>
          </a:p>
        </p:txBody>
      </p:sp>
      <p:sp>
        <p:nvSpPr>
          <p:cNvPr id="2" name="AutoShape 2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8100" y="-1538288"/>
            <a:ext cx="457200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90500" y="-1385888"/>
            <a:ext cx="457200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6" t="36701" r="47500" b="15601"/>
          <a:stretch/>
        </p:blipFill>
        <p:spPr bwMode="auto">
          <a:xfrm>
            <a:off x="1584810" y="2233416"/>
            <a:ext cx="6011526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096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52716"/>
            <a:ext cx="31683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dirty="0">
                <a:solidFill>
                  <a:srgbClr val="3F92EB"/>
                </a:solidFill>
                <a:latin typeface="Calibri" pitchFamily="34" charset="0"/>
                <a:cs typeface="Arial" pitchFamily="34" charset="0"/>
              </a:rPr>
              <a:t>AGM аккумуляторы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6316" y="1916832"/>
            <a:ext cx="4222774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5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AGM (</a:t>
            </a:r>
            <a:r>
              <a:rPr lang="ru-RU" altLang="ru-RU" sz="1050" b="1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Absorbent</a:t>
            </a:r>
            <a:r>
              <a:rPr lang="ru-RU" altLang="ru-RU" sz="105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050" b="1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Glass</a:t>
            </a:r>
            <a:r>
              <a:rPr lang="ru-RU" altLang="ru-RU" sz="105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050" b="1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Mat</a:t>
            </a:r>
            <a:r>
              <a:rPr lang="ru-RU" altLang="ru-RU" sz="105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— это технология изготовления свинцово-кислотных аккумуляторов, созданная инженерами </a:t>
            </a:r>
            <a:r>
              <a:rPr lang="ru-RU" altLang="ru-RU" sz="1050" b="1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Gates</a:t>
            </a:r>
            <a:r>
              <a:rPr lang="ru-RU" altLang="ru-RU" sz="105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050" b="1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Rubber</a:t>
            </a:r>
            <a:r>
              <a:rPr lang="ru-RU" altLang="ru-RU" sz="105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050" b="1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Company</a:t>
            </a:r>
            <a:r>
              <a:rPr lang="ru-RU" altLang="ru-RU" sz="105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в начале 1970-х годов. Отличие батарей AGM  - абсорбированный электролит, а не жидкий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5420" y="3429000"/>
            <a:ext cx="7719482" cy="3162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05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AGM </a:t>
            </a:r>
            <a:r>
              <a:rPr lang="ru-RU" altLang="ru-RU" sz="105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стекловолоконный пористый материал, из которого выполнен сепаратор, заполняющий пространство между пластинами аккумулятора. Сепаратор напитан, как губка, жидким электролитом (водным раствором серной кислоты). Такой конструкцией сепаратора достигается несколько целей</a:t>
            </a:r>
            <a:r>
              <a:rPr lang="ru-RU" altLang="ru-RU" sz="105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050" b="1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05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   высокое качество изоляции пластин;</a:t>
            </a:r>
            <a:br>
              <a:rPr lang="ru-RU" altLang="ru-RU" sz="105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105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   усложняется выход за пределы капиллярной системы сепаратора газов, облегчается их рекомбинация с максимальной эффективностью (свыше 99% при нормальных условиях);</a:t>
            </a:r>
            <a:br>
              <a:rPr lang="ru-RU" altLang="ru-RU" sz="105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105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   подвижность ионов в жидком электролите остается  высокой, обеспечивая  отличные динамические разрядные и зарядные характеристики;</a:t>
            </a:r>
            <a:br>
              <a:rPr lang="ru-RU" altLang="ru-RU" sz="105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105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   легко обеспечивается ускоренный заряд величиной до </a:t>
            </a:r>
            <a:r>
              <a:rPr lang="ru-RU" altLang="ru-RU" sz="105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2" tooltip="Что значит это обозначение"/>
              </a:rPr>
              <a:t>0,3С</a:t>
            </a:r>
            <a:r>
              <a:rPr lang="ru-RU" altLang="ru-RU" sz="1050" b="1" i="1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2" tooltip="Что значит это обозначение"/>
              </a:rPr>
              <a:t>10</a:t>
            </a:r>
            <a:r>
              <a:rPr lang="ru-RU" altLang="ru-RU" sz="105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а  кратковременно – до 0,5С</a:t>
            </a:r>
            <a:r>
              <a:rPr lang="ru-RU" altLang="ru-RU" sz="1050" b="1" i="1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ru-RU" altLang="ru-RU" sz="105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;</a:t>
            </a:r>
            <a:br>
              <a:rPr lang="ru-RU" altLang="ru-RU" sz="105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105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   умеренные требования к качеству зарядного напряжения (стабильность, пульсации);</a:t>
            </a:r>
            <a:br>
              <a:rPr lang="ru-RU" altLang="ru-RU" sz="105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105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   температурные неоднородности выравниваются благодаря подвижности жидкого   электролита внутри </a:t>
            </a:r>
            <a:r>
              <a:rPr lang="ru-RU" altLang="ru-RU" sz="1050" b="1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стеклокапиллярного</a:t>
            </a:r>
            <a:r>
              <a:rPr lang="ru-RU" altLang="ru-RU" sz="105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материала;</a:t>
            </a:r>
            <a:br>
              <a:rPr lang="ru-RU" altLang="ru-RU" sz="105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105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   электролит связан в сепараторе благодаря капиллярным эффектам, не вытекает за пределы сепаратора, аккумуляторы могут эксплуатироваться в любом положении (кроме перевернутого);</a:t>
            </a:r>
            <a:br>
              <a:rPr lang="ru-RU" altLang="ru-RU" sz="105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 altLang="ru-RU" sz="105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  стекловолоконный сепаратор дополнительно фиксирует активный материал пластин, предотвращая их осыпание из-за коррозии в процессе эксплуатации.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050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Обеспечиваемые такой конструкцией и особенностью работы преимущества сделали аккумуляторы типа AGM одними из самых распространенных в мире.</a:t>
            </a:r>
            <a:endParaRPr lang="ru-RU" altLang="ru-RU" sz="1100" b="1" i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24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boschbattery.ru/preview_image.php?image=upload/image/tech/bosch-agm-cutout.gif&amp;width=480&amp;height=340&amp;flags=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827691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117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 и недостатки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sz="3600" dirty="0" smtClean="0">
                <a:solidFill>
                  <a:srgbClr val="00B050"/>
                </a:solidFill>
              </a:rPr>
              <a:t>+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r>
              <a:rPr lang="ru-RU" sz="8800" dirty="0" smtClean="0">
                <a:solidFill>
                  <a:srgbClr val="FF0000"/>
                </a:solidFill>
              </a:rPr>
              <a:t>-</a:t>
            </a:r>
            <a:endParaRPr lang="ru-RU" sz="8800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323528" y="2133600"/>
            <a:ext cx="4392488" cy="4038600"/>
          </a:xfrm>
        </p:spPr>
        <p:txBody>
          <a:bodyPr>
            <a:normAutofit/>
          </a:bodyPr>
          <a:lstStyle/>
          <a:p>
            <a:r>
              <a:rPr lang="ru-RU" dirty="0" smtClean="0"/>
              <a:t>надежность</a:t>
            </a:r>
          </a:p>
          <a:p>
            <a:r>
              <a:rPr lang="ru-RU" dirty="0" smtClean="0"/>
              <a:t>долговечность</a:t>
            </a:r>
          </a:p>
          <a:p>
            <a:r>
              <a:rPr lang="ru-RU" dirty="0" smtClean="0"/>
              <a:t>низкая стоимость производства</a:t>
            </a:r>
          </a:p>
          <a:p>
            <a:r>
              <a:rPr lang="ru-RU" dirty="0" smtClean="0"/>
              <a:t>возможность неоднократной переработки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172272" cy="4038600"/>
          </a:xfrm>
        </p:spPr>
        <p:txBody>
          <a:bodyPr>
            <a:normAutofit/>
          </a:bodyPr>
          <a:lstStyle/>
          <a:p>
            <a:r>
              <a:rPr lang="ru-RU" dirty="0" smtClean="0"/>
              <a:t>свинец - металл, опасный для окружающей среды</a:t>
            </a:r>
          </a:p>
          <a:p>
            <a:r>
              <a:rPr lang="ru-RU" dirty="0" smtClean="0"/>
              <a:t>длительный процесс заряда</a:t>
            </a:r>
          </a:p>
          <a:p>
            <a:r>
              <a:rPr lang="ru-RU" dirty="0" smtClean="0"/>
              <a:t>малая производительность при низкой температуре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205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6011527"/>
            <a:ext cx="70868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Доля свинцово-кислотных аккумуляторов составляет </a:t>
            </a:r>
            <a:r>
              <a:rPr lang="ru-RU" b="1" dirty="0">
                <a:solidFill>
                  <a:srgbClr val="FF0000"/>
                </a:solidFill>
              </a:rPr>
              <a:t>70%</a:t>
            </a:r>
            <a:r>
              <a:rPr lang="ru-RU" dirty="0"/>
              <a:t> рынка всех вторичных источников тока в мире</a:t>
            </a:r>
          </a:p>
        </p:txBody>
      </p:sp>
      <p:pic>
        <p:nvPicPr>
          <p:cNvPr id="6148" name="Picture 4" descr="http://www.battery-industry.ru/wp-content/2012/11/zr-2012-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3422"/>
            <a:ext cx="764457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kz.all.biz/img/kz/catalog/16876.jpe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753996"/>
            <a:ext cx="2985524" cy="223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81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332656"/>
            <a:ext cx="7924800" cy="782960"/>
          </a:xfrm>
        </p:spPr>
        <p:txBody>
          <a:bodyPr>
            <a:normAutofit/>
          </a:bodyPr>
          <a:lstStyle/>
          <a:p>
            <a:r>
              <a:rPr lang="ru-RU" dirty="0" smtClean="0"/>
              <a:t>Первый действующий образец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412776"/>
            <a:ext cx="4212977" cy="4673699"/>
          </a:xfrm>
        </p:spPr>
        <p:txBody>
          <a:bodyPr/>
          <a:lstStyle/>
          <a:p>
            <a:pPr eaLnBrk="1" hangingPunct="1"/>
            <a:r>
              <a:rPr lang="ru-RU" sz="2400" dirty="0" smtClean="0"/>
              <a:t>1859 г., Гастон </a:t>
            </a:r>
            <a:r>
              <a:rPr lang="ru-RU" sz="2400" dirty="0" err="1" smtClean="0"/>
              <a:t>Плантэ</a:t>
            </a:r>
            <a:r>
              <a:rPr lang="ru-RU" sz="2400" dirty="0" smtClean="0"/>
              <a:t> (Франция)</a:t>
            </a:r>
          </a:p>
          <a:p>
            <a:pPr eaLnBrk="1" hangingPunct="1"/>
            <a:endParaRPr lang="ru-RU" sz="2400" dirty="0" smtClean="0"/>
          </a:p>
          <a:p>
            <a:pPr eaLnBrk="1" hangingPunct="1"/>
            <a:endParaRPr lang="ru-RU" sz="2400" dirty="0" smtClean="0"/>
          </a:p>
          <a:p>
            <a:pPr eaLnBrk="1" hangingPunct="1"/>
            <a:r>
              <a:rPr lang="ru-RU" sz="2400" dirty="0" smtClean="0"/>
              <a:t>Два свинцовых листа, разделенных полотняным сепаратором, свернутых в спираль и вставленных в банку с серной кислотой</a:t>
            </a:r>
          </a:p>
        </p:txBody>
      </p:sp>
      <p:pic>
        <p:nvPicPr>
          <p:cNvPr id="4101" name="Picture 9" descr="plante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156176" y="1772816"/>
            <a:ext cx="2736304" cy="3884655"/>
          </a:xfrm>
          <a:noFill/>
        </p:spPr>
      </p:pic>
      <p:pic>
        <p:nvPicPr>
          <p:cNvPr id="4102" name="Picture 10" descr="1183971215_plant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tretch>
            <a:fillRect/>
          </a:stretch>
        </p:blipFill>
        <p:spPr>
          <a:xfrm>
            <a:off x="4355976" y="1340768"/>
            <a:ext cx="1584176" cy="4689993"/>
          </a:xfrm>
          <a:noFill/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Козадеров О.А. 2015 г.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26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260648"/>
            <a:ext cx="849694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/>
              <a:t>Токообразующие</a:t>
            </a:r>
            <a:r>
              <a:rPr lang="ru-RU" sz="2000" b="1" dirty="0"/>
              <a:t> </a:t>
            </a:r>
            <a:r>
              <a:rPr lang="ru-RU" sz="2000" b="1" dirty="0" err="1" smtClean="0"/>
              <a:t>полуреакции</a:t>
            </a:r>
            <a:r>
              <a:rPr lang="ru-RU" sz="2000" dirty="0" smtClean="0"/>
              <a:t>: </a:t>
            </a:r>
            <a:r>
              <a:rPr lang="ru-RU" sz="2000" dirty="0"/>
              <a:t> </a:t>
            </a:r>
          </a:p>
          <a:p>
            <a:endParaRPr lang="ru-RU" sz="2000" dirty="0" smtClean="0"/>
          </a:p>
          <a:p>
            <a:r>
              <a:rPr lang="ru-RU" sz="2000" dirty="0" smtClean="0">
                <a:solidFill>
                  <a:srgbClr val="FF0000"/>
                </a:solidFill>
              </a:rPr>
              <a:t>на </a:t>
            </a:r>
            <a:r>
              <a:rPr lang="ru-RU" sz="2000" dirty="0">
                <a:solidFill>
                  <a:srgbClr val="FF0000"/>
                </a:solidFill>
              </a:rPr>
              <a:t>положительном электроде</a:t>
            </a: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(+)	 </a:t>
            </a:r>
            <a:r>
              <a:rPr lang="en-US" sz="2000" dirty="0" err="1"/>
              <a:t>PbO</a:t>
            </a:r>
            <a:r>
              <a:rPr lang="ru-RU" sz="2000" baseline="-25000" dirty="0"/>
              <a:t>2</a:t>
            </a:r>
            <a:r>
              <a:rPr lang="ru-RU" sz="2000" dirty="0"/>
              <a:t> + 3</a:t>
            </a:r>
            <a:r>
              <a:rPr lang="en-US" sz="2000" dirty="0"/>
              <a:t>H</a:t>
            </a:r>
            <a:r>
              <a:rPr lang="ru-RU" sz="2000" baseline="30000" dirty="0"/>
              <a:t>+</a:t>
            </a:r>
            <a:r>
              <a:rPr lang="ru-RU" sz="2000" dirty="0"/>
              <a:t> + </a:t>
            </a:r>
            <a:r>
              <a:rPr lang="en-US" sz="2000" dirty="0"/>
              <a:t>HSO</a:t>
            </a:r>
            <a:r>
              <a:rPr lang="ru-RU" sz="2000" baseline="-25000" dirty="0"/>
              <a:t>4</a:t>
            </a:r>
            <a:r>
              <a:rPr lang="ru-RU" sz="2000" baseline="30000" dirty="0"/>
              <a:t>-</a:t>
            </a:r>
            <a:r>
              <a:rPr lang="ru-RU" sz="2000" dirty="0"/>
              <a:t> +2</a:t>
            </a:r>
            <a:r>
              <a:rPr lang="en-US" sz="2000" dirty="0"/>
              <a:t>e </a:t>
            </a:r>
            <a:r>
              <a:rPr lang="en-US" sz="2000" dirty="0">
                <a:sym typeface="Symbol"/>
              </a:rPr>
              <a:t></a:t>
            </a:r>
            <a:r>
              <a:rPr lang="en-US" sz="2000" dirty="0"/>
              <a:t> </a:t>
            </a:r>
            <a:r>
              <a:rPr lang="en-US" sz="2000" dirty="0" err="1"/>
              <a:t>PbSO</a:t>
            </a:r>
            <a:r>
              <a:rPr lang="ru-RU" sz="2000" baseline="-25000" dirty="0"/>
              <a:t>4</a:t>
            </a:r>
            <a:r>
              <a:rPr lang="en-US" sz="2000" dirty="0">
                <a:sym typeface="Symbol"/>
              </a:rPr>
              <a:t></a:t>
            </a:r>
            <a:r>
              <a:rPr lang="ru-RU" sz="2000" dirty="0"/>
              <a:t> + 2</a:t>
            </a:r>
            <a:r>
              <a:rPr lang="en-US" sz="2000" dirty="0"/>
              <a:t>H</a:t>
            </a:r>
            <a:r>
              <a:rPr lang="ru-RU" sz="2000" baseline="-25000" dirty="0"/>
              <a:t>2</a:t>
            </a:r>
            <a:r>
              <a:rPr lang="en-US" sz="2000" dirty="0"/>
              <a:t>O</a:t>
            </a:r>
            <a:endParaRPr lang="ru-RU" sz="2000" dirty="0"/>
          </a:p>
          <a:p>
            <a:r>
              <a:rPr lang="ru-RU" sz="2000" dirty="0"/>
              <a:t> </a:t>
            </a:r>
          </a:p>
          <a:p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на отрицательном электроде</a:t>
            </a:r>
          </a:p>
          <a:p>
            <a:r>
              <a:rPr lang="it-IT" sz="2000" dirty="0"/>
              <a:t>(–)	 Pb + HSO</a:t>
            </a:r>
            <a:r>
              <a:rPr lang="it-IT" sz="2000" baseline="-25000" dirty="0"/>
              <a:t>4</a:t>
            </a:r>
            <a:r>
              <a:rPr lang="it-IT" sz="2000" baseline="30000" dirty="0"/>
              <a:t>-</a:t>
            </a:r>
            <a:r>
              <a:rPr lang="it-IT" sz="2000" dirty="0"/>
              <a:t> </a:t>
            </a:r>
            <a:r>
              <a:rPr lang="en-US" sz="2000" dirty="0">
                <a:sym typeface="Symbol"/>
              </a:rPr>
              <a:t></a:t>
            </a:r>
            <a:r>
              <a:rPr lang="it-IT" sz="2000" dirty="0"/>
              <a:t> PbSO</a:t>
            </a:r>
            <a:r>
              <a:rPr lang="it-IT" sz="2000" baseline="-25000" dirty="0"/>
              <a:t>4</a:t>
            </a:r>
            <a:r>
              <a:rPr lang="en-US" sz="2000" dirty="0">
                <a:sym typeface="Symbol"/>
              </a:rPr>
              <a:t></a:t>
            </a:r>
            <a:r>
              <a:rPr lang="it-IT" sz="2000" dirty="0"/>
              <a:t> + H</a:t>
            </a:r>
            <a:r>
              <a:rPr lang="it-IT" sz="2000" baseline="30000" dirty="0"/>
              <a:t>+</a:t>
            </a:r>
            <a:r>
              <a:rPr lang="it-IT" sz="2000" dirty="0"/>
              <a:t> +2e</a:t>
            </a:r>
            <a:endParaRPr lang="ru-RU" sz="2000" dirty="0"/>
          </a:p>
          <a:p>
            <a:r>
              <a:rPr lang="ru-RU" sz="2000" dirty="0"/>
              <a:t> </a:t>
            </a:r>
          </a:p>
          <a:p>
            <a:r>
              <a:rPr lang="ru-RU" sz="2000" dirty="0">
                <a:solidFill>
                  <a:srgbClr val="00B050"/>
                </a:solidFill>
              </a:rPr>
              <a:t>суммарная </a:t>
            </a:r>
            <a:r>
              <a:rPr lang="ru-RU" sz="2000" dirty="0" err="1">
                <a:solidFill>
                  <a:srgbClr val="00B050"/>
                </a:solidFill>
              </a:rPr>
              <a:t>токообразующая</a:t>
            </a:r>
            <a:r>
              <a:rPr lang="ru-RU" sz="2000" dirty="0">
                <a:solidFill>
                  <a:srgbClr val="00B050"/>
                </a:solidFill>
              </a:rPr>
              <a:t> </a:t>
            </a:r>
            <a:r>
              <a:rPr lang="ru-RU" sz="2000" dirty="0" smtClean="0">
                <a:solidFill>
                  <a:srgbClr val="00B050"/>
                </a:solidFill>
              </a:rPr>
              <a:t>реакция:</a:t>
            </a:r>
            <a:endParaRPr lang="ru-RU" sz="2000" dirty="0">
              <a:solidFill>
                <a:srgbClr val="00B050"/>
              </a:solidFill>
            </a:endParaRPr>
          </a:p>
          <a:p>
            <a:r>
              <a:rPr lang="ru-RU" sz="2000" dirty="0"/>
              <a:t> </a:t>
            </a:r>
          </a:p>
          <a:p>
            <a:r>
              <a:rPr lang="ru-RU" sz="2000" dirty="0"/>
              <a:t>     разряд</a:t>
            </a:r>
          </a:p>
          <a:p>
            <a:r>
              <a:rPr lang="en-US" sz="2000" dirty="0" err="1"/>
              <a:t>PbO</a:t>
            </a:r>
            <a:r>
              <a:rPr lang="ru-RU" sz="2000" baseline="-25000" dirty="0"/>
              <a:t>2</a:t>
            </a:r>
            <a:r>
              <a:rPr lang="ru-RU" sz="2000" dirty="0"/>
              <a:t> + </a:t>
            </a:r>
            <a:r>
              <a:rPr lang="en-US" sz="2000" dirty="0" err="1"/>
              <a:t>Pb</a:t>
            </a:r>
            <a:r>
              <a:rPr lang="ru-RU" sz="2000" dirty="0"/>
              <a:t> + </a:t>
            </a:r>
            <a:r>
              <a:rPr lang="en-US" sz="2000" dirty="0"/>
              <a:t>H</a:t>
            </a:r>
            <a:r>
              <a:rPr lang="ru-RU" sz="2000" baseline="-25000" dirty="0"/>
              <a:t>2</a:t>
            </a:r>
            <a:r>
              <a:rPr lang="en-US" sz="2000" dirty="0"/>
              <a:t>SO</a:t>
            </a:r>
            <a:r>
              <a:rPr lang="ru-RU" sz="2000" baseline="-25000" dirty="0"/>
              <a:t>4</a:t>
            </a:r>
            <a:r>
              <a:rPr lang="ru-RU" sz="2000" dirty="0"/>
              <a:t> </a:t>
            </a:r>
            <a:r>
              <a:rPr lang="ru-RU" sz="2000" dirty="0">
                <a:sym typeface="Symbol"/>
              </a:rPr>
              <a:t></a:t>
            </a:r>
            <a:r>
              <a:rPr lang="ru-RU" sz="2000" dirty="0"/>
              <a:t> 2 </a:t>
            </a:r>
            <a:r>
              <a:rPr lang="en-US" sz="2000" dirty="0" err="1"/>
              <a:t>PbSO</a:t>
            </a:r>
            <a:r>
              <a:rPr lang="ru-RU" sz="2000" baseline="-25000" dirty="0"/>
              <a:t>4</a:t>
            </a:r>
            <a:r>
              <a:rPr lang="ru-RU" sz="2000" dirty="0"/>
              <a:t> + 2</a:t>
            </a:r>
            <a:r>
              <a:rPr lang="en-US" sz="2000" dirty="0"/>
              <a:t>H</a:t>
            </a:r>
            <a:r>
              <a:rPr lang="ru-RU" sz="2000" baseline="-25000" dirty="0"/>
              <a:t>2</a:t>
            </a:r>
            <a:r>
              <a:rPr lang="en-US" sz="2000" dirty="0"/>
              <a:t>O</a:t>
            </a:r>
            <a:r>
              <a:rPr lang="ru-RU" sz="2000" dirty="0"/>
              <a:t> 	</a:t>
            </a:r>
            <a:r>
              <a:rPr lang="ru-RU" sz="2000" dirty="0" smtClean="0"/>
              <a:t>НРЦ </a:t>
            </a:r>
            <a:r>
              <a:rPr lang="ru-RU" sz="2000" dirty="0"/>
              <a:t>= ЭДС = 2.047 В при 25</a:t>
            </a:r>
            <a:r>
              <a:rPr lang="ru-RU" sz="2000" baseline="30000" dirty="0"/>
              <a:t>0</a:t>
            </a:r>
            <a:r>
              <a:rPr lang="ru-RU" sz="2000" dirty="0"/>
              <a:t>С</a:t>
            </a: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389313"/>
              </p:ext>
            </p:extLst>
          </p:nvPr>
        </p:nvGraphicFramePr>
        <p:xfrm>
          <a:off x="5580112" y="5013176"/>
          <a:ext cx="2730103" cy="7525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Формула" r:id="rId3" imgW="1574800" imgH="431800" progId="Equation.3">
                  <p:embed/>
                </p:oleObj>
              </mc:Choice>
              <mc:Fallback>
                <p:oleObj name="Формула" r:id="rId3" imgW="1574800" imgH="4318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5013176"/>
                        <a:ext cx="2730103" cy="7525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18936" y="479715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3400" indent="-533400">
              <a:buFont typeface="Wingdings" pitchFamily="2" charset="2"/>
              <a:buAutoNum type="arabicPeriod"/>
            </a:pPr>
            <a:r>
              <a:rPr lang="ru-RU" dirty="0"/>
              <a:t>При разряде расходуется серная кислота, электролит разбавляется водой</a:t>
            </a:r>
          </a:p>
          <a:p>
            <a:pPr marL="533400" indent="-533400">
              <a:buFont typeface="Wingdings" pitchFamily="2" charset="2"/>
              <a:buAutoNum type="arabicPeriod"/>
            </a:pPr>
            <a:endParaRPr lang="ru-RU" dirty="0"/>
          </a:p>
          <a:p>
            <a:pPr marL="533400" indent="-533400">
              <a:buFont typeface="Wingdings" pitchFamily="2" charset="2"/>
              <a:buAutoNum type="arabicPeriod"/>
            </a:pPr>
            <a:r>
              <a:rPr lang="ru-RU" dirty="0"/>
              <a:t>На обоих электродах образуется малорастворимый сульфат свинца (</a:t>
            </a:r>
            <a:r>
              <a:rPr lang="en-US" dirty="0"/>
              <a:t>II</a:t>
            </a:r>
            <a:r>
              <a:rPr lang="ru-RU" dirty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831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Побочные электрохимические процессы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коррозия положительного электрода</a:t>
            </a:r>
          </a:p>
          <a:p>
            <a:pPr algn="ctr">
              <a:buNone/>
            </a:pPr>
            <a:r>
              <a:rPr lang="en-US" dirty="0" err="1" smtClean="0"/>
              <a:t>Pb</a:t>
            </a:r>
            <a:r>
              <a:rPr lang="en-US" dirty="0" smtClean="0"/>
              <a:t> + 6H</a:t>
            </a:r>
            <a:r>
              <a:rPr lang="en-US" baseline="-25000" dirty="0" smtClean="0"/>
              <a:t>2</a:t>
            </a:r>
            <a:r>
              <a:rPr lang="en-US" dirty="0" smtClean="0"/>
              <a:t>O = PbO</a:t>
            </a:r>
            <a:r>
              <a:rPr lang="en-US" baseline="-25000" dirty="0" smtClean="0"/>
              <a:t>2</a:t>
            </a:r>
            <a:r>
              <a:rPr lang="en-US" dirty="0" smtClean="0"/>
              <a:t> + 4H</a:t>
            </a:r>
            <a:r>
              <a:rPr lang="en-US" baseline="-25000" dirty="0" smtClean="0"/>
              <a:t>3</a:t>
            </a:r>
            <a:r>
              <a:rPr lang="en-US" dirty="0" smtClean="0"/>
              <a:t>O</a:t>
            </a:r>
            <a:r>
              <a:rPr lang="en-US" baseline="30000" dirty="0" smtClean="0"/>
              <a:t>+</a:t>
            </a:r>
            <a:r>
              <a:rPr lang="en-US" dirty="0" smtClean="0"/>
              <a:t> + 4e</a:t>
            </a:r>
            <a:r>
              <a:rPr lang="en-US" baseline="30000" dirty="0" smtClean="0"/>
              <a:t>–</a:t>
            </a:r>
            <a:endParaRPr lang="ru-RU" dirty="0" smtClean="0"/>
          </a:p>
          <a:p>
            <a:pPr lvl="0"/>
            <a:endParaRPr lang="ru-RU" dirty="0" smtClean="0"/>
          </a:p>
          <a:p>
            <a:pPr lvl="0"/>
            <a:r>
              <a:rPr lang="ru-RU" dirty="0" smtClean="0">
                <a:solidFill>
                  <a:srgbClr val="FF0000"/>
                </a:solidFill>
              </a:rPr>
              <a:t>выделение кислорода на положительном электроде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ru-RU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ru-RU" dirty="0" smtClean="0">
                <a:solidFill>
                  <a:srgbClr val="FF0000"/>
                </a:solidFill>
              </a:rPr>
              <a:t> = ½ </a:t>
            </a:r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ru-RU" baseline="-25000" dirty="0" smtClean="0">
                <a:solidFill>
                  <a:srgbClr val="FF0000"/>
                </a:solidFill>
              </a:rPr>
              <a:t>2</a:t>
            </a:r>
            <a:r>
              <a:rPr lang="ru-RU" dirty="0" smtClean="0">
                <a:solidFill>
                  <a:srgbClr val="FF0000"/>
                </a:solidFill>
              </a:rPr>
              <a:t> + 2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ru-RU" baseline="-25000" dirty="0" smtClean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ru-RU" baseline="30000" dirty="0" smtClean="0">
                <a:solidFill>
                  <a:srgbClr val="FF0000"/>
                </a:solidFill>
              </a:rPr>
              <a:t>+</a:t>
            </a:r>
            <a:r>
              <a:rPr lang="ru-RU" dirty="0" smtClean="0">
                <a:solidFill>
                  <a:srgbClr val="FF0000"/>
                </a:solidFill>
              </a:rPr>
              <a:t> + 2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ru-RU" baseline="30000" dirty="0" smtClean="0">
                <a:solidFill>
                  <a:srgbClr val="FF0000"/>
                </a:solidFill>
              </a:rPr>
              <a:t>–</a:t>
            </a:r>
            <a:endParaRPr lang="ru-RU" dirty="0" smtClean="0">
              <a:solidFill>
                <a:srgbClr val="FF0000"/>
              </a:solidFill>
            </a:endParaRPr>
          </a:p>
          <a:p>
            <a:pPr lvl="0"/>
            <a:endParaRPr lang="ru-RU" dirty="0" smtClean="0">
              <a:solidFill>
                <a:srgbClr val="FF0000"/>
              </a:solidFill>
            </a:endParaRPr>
          </a:p>
          <a:p>
            <a:pPr lvl="0"/>
            <a:r>
              <a:rPr lang="ru-RU" dirty="0" smtClean="0">
                <a:solidFill>
                  <a:srgbClr val="FF0000"/>
                </a:solidFill>
              </a:rPr>
              <a:t>выделение водорода на отрицательном электроде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ru-RU" baseline="-25000" dirty="0" smtClean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ru-RU" baseline="30000" dirty="0" smtClean="0">
                <a:solidFill>
                  <a:srgbClr val="FF0000"/>
                </a:solidFill>
              </a:rPr>
              <a:t>+</a:t>
            </a:r>
            <a:r>
              <a:rPr lang="ru-RU" dirty="0" smtClean="0">
                <a:solidFill>
                  <a:srgbClr val="FF0000"/>
                </a:solidFill>
              </a:rPr>
              <a:t> + 2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ru-RU" baseline="30000" dirty="0" smtClean="0">
                <a:solidFill>
                  <a:srgbClr val="FF0000"/>
                </a:solidFill>
              </a:rPr>
              <a:t>– </a:t>
            </a:r>
            <a:r>
              <a:rPr lang="ru-RU" dirty="0" smtClean="0">
                <a:solidFill>
                  <a:srgbClr val="FF0000"/>
                </a:solidFill>
              </a:rPr>
              <a:t>= 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ru-RU" baseline="-25000" dirty="0" smtClean="0">
                <a:solidFill>
                  <a:srgbClr val="FF0000"/>
                </a:solidFill>
              </a:rPr>
              <a:t>2</a:t>
            </a:r>
            <a:r>
              <a:rPr lang="ru-RU" dirty="0" smtClean="0">
                <a:solidFill>
                  <a:srgbClr val="FF0000"/>
                </a:solidFill>
              </a:rPr>
              <a:t> + 2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ru-RU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O</a:t>
            </a:r>
            <a:endParaRPr lang="ru-RU" dirty="0" smtClean="0">
              <a:solidFill>
                <a:srgbClr val="FF0000"/>
              </a:solidFill>
            </a:endParaRP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восстановление кислорода на отрицательном электроде</a:t>
            </a:r>
          </a:p>
          <a:p>
            <a:pPr algn="ctr">
              <a:buNone/>
            </a:pPr>
            <a:r>
              <a:rPr lang="ru-RU" dirty="0" smtClean="0"/>
              <a:t>½ </a:t>
            </a:r>
            <a:r>
              <a:rPr lang="en-US" dirty="0" smtClean="0"/>
              <a:t>O</a:t>
            </a:r>
            <a:r>
              <a:rPr lang="ru-RU" baseline="-25000" dirty="0" smtClean="0"/>
              <a:t>2</a:t>
            </a:r>
            <a:r>
              <a:rPr lang="ru-RU" dirty="0" smtClean="0"/>
              <a:t> + 2</a:t>
            </a:r>
            <a:r>
              <a:rPr lang="en-US" dirty="0" smtClean="0"/>
              <a:t>H</a:t>
            </a:r>
            <a:r>
              <a:rPr lang="ru-RU" baseline="-25000" dirty="0" smtClean="0"/>
              <a:t>3</a:t>
            </a:r>
            <a:r>
              <a:rPr lang="en-US" dirty="0" smtClean="0"/>
              <a:t>O</a:t>
            </a:r>
            <a:r>
              <a:rPr lang="ru-RU" baseline="30000" dirty="0" smtClean="0"/>
              <a:t>+</a:t>
            </a:r>
            <a:r>
              <a:rPr lang="ru-RU" dirty="0" smtClean="0"/>
              <a:t> + 2</a:t>
            </a:r>
            <a:r>
              <a:rPr lang="en-US" dirty="0" smtClean="0"/>
              <a:t>e</a:t>
            </a:r>
            <a:r>
              <a:rPr lang="ru-RU" baseline="30000" dirty="0" smtClean="0"/>
              <a:t>–</a:t>
            </a:r>
            <a:r>
              <a:rPr lang="ru-RU" dirty="0" smtClean="0"/>
              <a:t> = 3</a:t>
            </a:r>
            <a:r>
              <a:rPr lang="en-US" dirty="0" smtClean="0"/>
              <a:t>H</a:t>
            </a:r>
            <a:r>
              <a:rPr lang="ru-RU" baseline="-25000" dirty="0" smtClean="0"/>
              <a:t>2</a:t>
            </a:r>
            <a:r>
              <a:rPr lang="en-US" dirty="0" smtClean="0"/>
              <a:t>O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729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dirty="0" smtClean="0"/>
              <a:t>Напряжение разомкнутой цепи</a:t>
            </a:r>
            <a:br>
              <a:rPr lang="ru-RU" dirty="0" smtClean="0"/>
            </a:br>
            <a:r>
              <a:rPr lang="ru-RU" dirty="0" smtClean="0"/>
              <a:t>и кривые разряда/заряда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dirty="0" smtClean="0">
                <a:sym typeface="Webdings" pitchFamily="18" charset="2"/>
              </a:rPr>
              <a:t>( - )</a:t>
            </a:r>
            <a:r>
              <a:rPr lang="ru-RU" dirty="0" smtClean="0">
                <a:sym typeface="Webdings" pitchFamily="18" charset="2"/>
              </a:rPr>
              <a:t> </a:t>
            </a:r>
            <a:r>
              <a:rPr lang="en-US" dirty="0" err="1" smtClean="0">
                <a:sym typeface="Webdings" pitchFamily="18" charset="2"/>
              </a:rPr>
              <a:t>Pb</a:t>
            </a:r>
            <a:r>
              <a:rPr lang="en-US" dirty="0" smtClean="0">
                <a:sym typeface="Webdings" pitchFamily="18" charset="2"/>
              </a:rPr>
              <a:t> | H</a:t>
            </a:r>
            <a:r>
              <a:rPr lang="en-US" baseline="-25000" dirty="0" smtClean="0">
                <a:sym typeface="Webdings" pitchFamily="18" charset="2"/>
              </a:rPr>
              <a:t>2</a:t>
            </a:r>
            <a:r>
              <a:rPr lang="en-US" dirty="0" smtClean="0">
                <a:sym typeface="Webdings" pitchFamily="18" charset="2"/>
              </a:rPr>
              <a:t>SO</a:t>
            </a:r>
            <a:r>
              <a:rPr lang="en-US" baseline="-25000" dirty="0" smtClean="0">
                <a:sym typeface="Webdings" pitchFamily="18" charset="2"/>
              </a:rPr>
              <a:t>4</a:t>
            </a:r>
            <a:r>
              <a:rPr lang="en-US" dirty="0" smtClean="0">
                <a:sym typeface="Webdings" pitchFamily="18" charset="2"/>
              </a:rPr>
              <a:t> | PbO</a:t>
            </a:r>
            <a:r>
              <a:rPr lang="en-US" baseline="-25000" dirty="0" smtClean="0">
                <a:sym typeface="Webdings" pitchFamily="18" charset="2"/>
              </a:rPr>
              <a:t>2</a:t>
            </a:r>
            <a:r>
              <a:rPr lang="en-US" dirty="0" smtClean="0">
                <a:sym typeface="Webdings" pitchFamily="18" charset="2"/>
              </a:rPr>
              <a:t> (+)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0000"/>
                </a:solidFill>
                <a:sym typeface="Webdings" pitchFamily="18" charset="2"/>
              </a:rPr>
              <a:t>U</a:t>
            </a:r>
            <a:r>
              <a:rPr lang="ru-RU" baseline="-25000" dirty="0" err="1" smtClean="0">
                <a:solidFill>
                  <a:srgbClr val="FF0000"/>
                </a:solidFill>
                <a:sym typeface="Webdings" pitchFamily="18" charset="2"/>
              </a:rPr>
              <a:t>р.ц</a:t>
            </a:r>
            <a:r>
              <a:rPr lang="ru-RU" dirty="0" smtClean="0">
                <a:solidFill>
                  <a:srgbClr val="FF0000"/>
                </a:solidFill>
                <a:sym typeface="Webdings" pitchFamily="18" charset="2"/>
              </a:rPr>
              <a:t> </a:t>
            </a:r>
            <a:r>
              <a:rPr lang="ru-RU" dirty="0" smtClean="0">
                <a:solidFill>
                  <a:srgbClr val="FF0000"/>
                </a:solidFill>
                <a:sym typeface="Symbol"/>
              </a:rPr>
              <a:t></a:t>
            </a:r>
            <a:r>
              <a:rPr lang="ru-RU" dirty="0" smtClean="0">
                <a:solidFill>
                  <a:srgbClr val="FF0000"/>
                </a:solidFill>
                <a:sym typeface="Webdings" pitchFamily="18" charset="2"/>
              </a:rPr>
              <a:t> Е</a:t>
            </a:r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276872"/>
            <a:ext cx="4551815" cy="387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76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412776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Емкость </a:t>
            </a:r>
            <a:r>
              <a:rPr lang="ru-RU" dirty="0"/>
              <a:t>довольно сильно зависит от </a:t>
            </a:r>
            <a:r>
              <a:rPr lang="ru-RU" dirty="0" smtClean="0"/>
              <a:t>тока и от температуры</a:t>
            </a:r>
            <a:endParaRPr lang="ru-RU" dirty="0"/>
          </a:p>
        </p:txBody>
      </p:sp>
      <p:pic>
        <p:nvPicPr>
          <p:cNvPr id="4098" name="Picture 2" descr="свинец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46" y="2204864"/>
            <a:ext cx="478118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свинец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4104456" cy="229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258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7504" y="384338"/>
            <a:ext cx="885698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dirty="0">
                <a:ea typeface="Times New Roman" pitchFamily="18" charset="0"/>
                <a:cs typeface="Arial" pitchFamily="34" charset="0"/>
              </a:rPr>
              <a:t>Р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екомендуемая плотность электролита для стартерных аккумуляторов: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1.25 г/см</a:t>
            </a:r>
            <a:r>
              <a:rPr kumimoji="0" lang="ru-RU" altLang="ru-RU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в летний период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1.28 г/см</a:t>
            </a:r>
            <a:r>
              <a:rPr kumimoji="0" lang="ru-RU" altLang="ru-RU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в зимний период.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 общем случае плотность электролита может меняться от 1.30 г/см</a:t>
            </a:r>
            <a:r>
              <a:rPr kumimoji="0" lang="ru-RU" altLang="ru-RU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до 1.20 г/см</a:t>
            </a:r>
            <a:r>
              <a:rPr kumimoji="0" lang="ru-RU" altLang="ru-RU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graphicFrame>
        <p:nvGraphicFramePr>
          <p:cNvPr id="7" name="Group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0481143"/>
              </p:ext>
            </p:extLst>
          </p:nvPr>
        </p:nvGraphicFramePr>
        <p:xfrm>
          <a:off x="394400" y="1947999"/>
          <a:ext cx="5832647" cy="2304256"/>
        </p:xfrm>
        <a:graphic>
          <a:graphicData uri="http://schemas.openxmlformats.org/drawingml/2006/table">
            <a:tbl>
              <a:tblPr/>
              <a:tblGrid>
                <a:gridCol w="1458763"/>
                <a:gridCol w="1457561"/>
                <a:gridCol w="1458763"/>
                <a:gridCol w="1457560"/>
              </a:tblGrid>
              <a:tr h="8238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, г/мл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(H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O)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U, 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28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1,050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0,0069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0,96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75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1,334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118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0,48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043608" y="53012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Измеряя плотность раствора электролита,</a:t>
            </a:r>
          </a:p>
          <a:p>
            <a:pPr algn="ctr"/>
            <a:r>
              <a:rPr lang="ru-RU" dirty="0"/>
              <a:t>можно судить о степени разряда свинцового аккумулятора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4932040" y="4365104"/>
            <a:ext cx="432048" cy="93610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7804" y="1700808"/>
            <a:ext cx="2055872" cy="279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7242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Химические источники ток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1" t="2721" b="3483"/>
          <a:stretch/>
        </p:blipFill>
        <p:spPr bwMode="auto">
          <a:xfrm>
            <a:off x="734214" y="1506276"/>
            <a:ext cx="7567445" cy="408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1840" y="395372"/>
            <a:ext cx="28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СТРОЕНИЕ АККУМУЛЯТОРА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74390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518</Words>
  <Application>Microsoft Office PowerPoint</Application>
  <PresentationFormat>Экран (4:3)</PresentationFormat>
  <Paragraphs>108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Формула</vt:lpstr>
      <vt:lpstr>Презентация PowerPoint</vt:lpstr>
      <vt:lpstr>Презентация PowerPoint</vt:lpstr>
      <vt:lpstr>Первый действующий образец</vt:lpstr>
      <vt:lpstr>Презентация PowerPoint</vt:lpstr>
      <vt:lpstr>Побочные электрохимические процессы</vt:lpstr>
      <vt:lpstr>Напряжение разомкнутой цепи и кривые разряда/заряда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Уход и эксплуатация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Преимущества и недостатки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Assa</dc:creator>
  <cp:lastModifiedBy>Assa</cp:lastModifiedBy>
  <cp:revision>16</cp:revision>
  <dcterms:created xsi:type="dcterms:W3CDTF">2014-04-11T05:16:54Z</dcterms:created>
  <dcterms:modified xsi:type="dcterms:W3CDTF">2020-11-23T21:29:25Z</dcterms:modified>
</cp:coreProperties>
</file>