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59" r:id="rId4"/>
    <p:sldId id="260" r:id="rId5"/>
    <p:sldId id="263" r:id="rId6"/>
    <p:sldId id="264" r:id="rId7"/>
    <p:sldId id="269" r:id="rId8"/>
    <p:sldId id="265" r:id="rId9"/>
    <p:sldId id="256" r:id="rId10"/>
    <p:sldId id="257" r:id="rId11"/>
    <p:sldId id="287" r:id="rId12"/>
    <p:sldId id="267" r:id="rId13"/>
    <p:sldId id="281" r:id="rId14"/>
    <p:sldId id="262" r:id="rId15"/>
    <p:sldId id="258" r:id="rId16"/>
    <p:sldId id="272" r:id="rId17"/>
    <p:sldId id="273" r:id="rId18"/>
    <p:sldId id="279" r:id="rId19"/>
    <p:sldId id="280" r:id="rId20"/>
    <p:sldId id="275" r:id="rId21"/>
    <p:sldId id="277" r:id="rId22"/>
    <p:sldId id="278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4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7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7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3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7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1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4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3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3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994B-70A8-43AD-AF6A-9E794D5A9F4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07D6-04AA-469B-BA6D-D0604111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7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kz/url?sa=i&amp;url=https://www.pinterest.com/pin/217298750751108213/&amp;psig=AOvVaw0l-y62XzMPyDZPBB_EgrVq&amp;ust=1606251062865000&amp;source=images&amp;cd=vfe&amp;ved=2ahUKEwiyoLnRxZntAhVyiYsKHY2PBQkQjRx6BAgAEA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kz/url?sa=i&amp;rct=j&amp;q=&amp;esrc=s&amp;source=images&amp;cd=&amp;cad=rja&amp;uact=8&amp;ved=0ahUKEwiwnKHD0f3SAhXmAJoKHUuRDZYQjRwIBw&amp;url=http://impgold.ru/electroplating/gallery/693/&amp;bvm=bv.151426398,bs.2,d.bGg&amp;psig=AFQjCNHNDrWv11uORNFyq0YuE9GkqBt2tg&amp;ust=1490942921383618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gif"/><Relationship Id="rId2" Type="http://schemas.openxmlformats.org/officeDocument/2006/relationships/hyperlink" Target="https://www.google.kz/url?sa=i&amp;rct=j&amp;q=&amp;esrc=s&amp;source=images&amp;cd=&amp;cad=rja&amp;uact=8&amp;ved=0ahUKEwj078ay1O_RAhUKEJoKHe3mA3YQjRwIBw&amp;url=http://900igr.net/kartinki/khimija/Fizicheskie-svojstva-metallov/031-Kristallicheskaja-reshetka-metalla.html&amp;psig=AFQjCNH_iV4MQuYsr7Xp_Im9_Iio5-lD8w&amp;ust=148606458860231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kz/url?sa=i&amp;rct=j&amp;q=&amp;esrc=s&amp;source=images&amp;cd=&amp;cad=rja&amp;uact=8&amp;ved=0ahUKEwjCyJT-2O_RAhUsD5oKHRz-BtcQjRwIBw&amp;url=http://pubs.rsc.org/en/content/articlehtml/2012/jm/c2jm31536j&amp;bvm=bv.146073913,d.bGs&amp;psig=AFQjCNFaxr4RSyvFKuw8_MpRPtPvNCwT_Q&amp;ust=1486065876347737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www.google.kz/url?sa=i&amp;rct=j&amp;q=&amp;esrc=s&amp;source=images&amp;cd=&amp;cad=rja&amp;uact=8&amp;ved=0ahUKEwj54_P81e_RAhXoO5oKHbvPBs8QjRwIBw&amp;url=http://www.tehnoinfa.ru/korroziya/7.html&amp;bvm=bv.146073913,d.bGs&amp;psig=AFQjCNETa6AWvbHZeteyYOKxcNUYSq5yAg&amp;ust=148606507257357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kz/url?sa=i&amp;rct=j&amp;q=&amp;esrc=s&amp;source=images&amp;cd=&amp;cad=rja&amp;uact=8&amp;ved=0ahUKEwjjuPGmv_3SAhWIXiwKHVLkAOQQjRwIBw&amp;url=http://www.liveinternet.ru/users/debut/post204264148/&amp;bvm=bv.151426398,d.bGg&amp;psig=AFQjCNFttC5Npjeh-dAINXQ-KjoNvdf4Eg&amp;ust=149093801370840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kz/url?sa=i&amp;rct=j&amp;q=&amp;esrc=s&amp;source=images&amp;cd=&amp;cad=rja&amp;uact=8&amp;ved=0ahUKEwj2jr-8xf3SAhXFNpoKHQ4FCAYQjRwIBw&amp;url=http://www.liveinternet.ru/community/lj_irka_knopkina/page18.shtml&amp;psig=AFQjCNFNlVwUPvJmFYRr_qfJ8gxsxTpj1w&amp;ust=1490938987923334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kz/url?sa=i&amp;rct=j&amp;q=&amp;esrc=s&amp;source=images&amp;cd=&amp;cad=rja&amp;uact=8&amp;ved=0ahUKEwjIt_bPv_3SAhVCkywKHeoABRsQjRwIBw&amp;url=http://m.diary.ru/~agata-rus/p191308497.htm?oam&amp;bvm=bv.151426398,d.bGg&amp;psig=AFQjCNFttC5Npjeh-dAINXQ-KjoNvdf4Eg&amp;ust=149093801370840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kz/url?sa=i&amp;rct=j&amp;q=&amp;esrc=s&amp;source=images&amp;cd=&amp;cad=rja&amp;uact=8&amp;ved=0ahUKEwjBvNDdvP3SAhVE8ywKHa6uBHgQjRwIBw&amp;url=http://rsl.npp.ru/growth/svetlgasrakovina/&amp;bvm=bv.151426398,bs.2,d.bGg&amp;psig=AFQjCNHU5_df7nm51NPxGir53Ys_4ftgSg&amp;ust=14909373686569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google.kz/url?sa=i&amp;rct=j&amp;q=&amp;esrc=s&amp;source=images&amp;cd=&amp;cad=rja&amp;uact=8&amp;ved=0ahUKEwjJy-yMvf3SAhUiAZoKHZnmCgkQjRwIBw&amp;url=http://www.ntcexpert.ru/vic/m93&amp;bvm=bv.151426398,bs.2,d.bGg&amp;psig=AFQjCNHU5_df7nm51NPxGir53Ys_4ftgSg&amp;ust=14909373686569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www.google.kz/url?sa=i&amp;rct=j&amp;q=&amp;esrc=s&amp;source=images&amp;cd=&amp;cad=rja&amp;uact=8&amp;ved=0ahUKEwjeu_uOuP3SAhUpQpoKHRV7BpsQjRwIBw&amp;url=http://www.platings.ru/chem_pol.html&amp;psig=AFQjCNHaST5iRY0t4zGVqtvSLVM238RbUg&amp;ust=14909359477761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kz/url?sa=i&amp;rct=j&amp;q=&amp;esrc=s&amp;source=images&amp;cd=&amp;cad=rja&amp;uact=8&amp;ved=0ahUKEwir18TVvv3SAhUGGCwKHVgKAQoQjRwIBw&amp;url=http://tdc-zavod.ru/metalloobrabotka/shlifovka-polirovka-metalla.html&amp;bvm=bv.151426398,d.bGg&amp;psig=AFQjCNGUmvrjJu_waIq5HQWb0XUq6GIpyA&amp;ust=1490937851859580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kz/url?sa=i&amp;rct=j&amp;q=&amp;esrc=s&amp;source=images&amp;cd=&amp;cad=rja&amp;uact=8&amp;ved=&amp;url=http://stankiexpert.ru/tehnologii/polirovka-metalla.html&amp;bvm=bv.151426398,d.bGg&amp;psig=AFQjCNGUmvrjJu_waIq5HQWb0XUq6GIpyA&amp;ust=149093785185958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hyperlink" Target="https://www.google.kz/url?sa=i&amp;rct=j&amp;q=&amp;esrc=s&amp;source=images&amp;cd=&amp;cad=rja&amp;uact=8&amp;ved=0ahUKEwjTz5vL9P3SAhXE1ywKHcBEDrAQjRwIBw&amp;url=http://www.polirovanie.ru/electrochemical.php&amp;bvm=bv.151325232,bs.1,d.bGs&amp;psig=AFQjCNGpcYGTMt97HOwkhhGXXdXB-9HYFA&amp;ust=14909523792114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1371" y="6093296"/>
            <a:ext cx="209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/>
              <a:t>Галеева</a:t>
            </a:r>
            <a:r>
              <a:rPr lang="ru-RU" sz="2400" b="1" i="1" dirty="0"/>
              <a:t> А.К.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2003" y="1556792"/>
            <a:ext cx="63841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/>
              <a:t>Электрокристаллизация</a:t>
            </a:r>
            <a:r>
              <a:rPr lang="ru-RU" sz="3200" b="1" dirty="0"/>
              <a:t> и ее роль </a:t>
            </a:r>
          </a:p>
          <a:p>
            <a:pPr algn="ctr"/>
            <a:r>
              <a:rPr lang="ru-RU" sz="3200" b="1" dirty="0"/>
              <a:t>в гальванических технологиях</a:t>
            </a:r>
          </a:p>
        </p:txBody>
      </p:sp>
      <p:sp>
        <p:nvSpPr>
          <p:cNvPr id="4" name="AutoShape 2" descr="This timelapse video, directed by Italian student, Emanuele Fornasier,  shows the microscopic chemical react… | Cool chemical reactions, Crystals,  Chemistry projec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11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6892" r="4108" b="3583"/>
          <a:stretch/>
        </p:blipFill>
        <p:spPr bwMode="auto">
          <a:xfrm>
            <a:off x="4508311" y="3003912"/>
            <a:ext cx="4625246" cy="25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This timelapse video, directed by Italian student, Emanuele Fornasier,  shows the microscopic chemical react… | Cool chemical reactions, Crystals,  Chemistry projec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640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D:\YandexDisk\Документы\Кафедра\Преподавание+\2019-2020\8911b253a3ac1fec48072e01ed4a15af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6085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0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nam.ru/archive/arch_img.php?path=../htm/book_chem/images.book&amp;file=1/27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0"/>
          <a:stretch/>
        </p:blipFill>
        <p:spPr bwMode="auto">
          <a:xfrm>
            <a:off x="827584" y="404664"/>
            <a:ext cx="7632848" cy="61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9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933450"/>
            <a:ext cx="5829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7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340768"/>
            <a:ext cx="325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 3: Структура покрытия?</a:t>
            </a:r>
          </a:p>
        </p:txBody>
      </p:sp>
      <p:pic>
        <p:nvPicPr>
          <p:cNvPr id="7170" name="Picture 2" descr="Картинки по запросу блестящий и матовый покрытие электролитическое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0" t="7511" r="6819" b="15566"/>
          <a:stretch/>
        </p:blipFill>
        <p:spPr bwMode="auto">
          <a:xfrm>
            <a:off x="2257425" y="2305050"/>
            <a:ext cx="47339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9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ристаллическая решетка металло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0" y="219998"/>
            <a:ext cx="29642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238" y="2409762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gas</a:t>
            </a:r>
            <a:endParaRPr lang="ru-RU" dirty="0"/>
          </a:p>
        </p:txBody>
      </p:sp>
      <p:pic>
        <p:nvPicPr>
          <p:cNvPr id="4100" name="Picture 4" descr="Картинки по запросу кристаллическая решетка поверхность металлов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693460" cy="48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6" y="2983850"/>
            <a:ext cx="3427364" cy="37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31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/>
              <a:t>Параметры электролиза</a:t>
            </a:r>
            <a:endParaRPr lang="en-GB" altLang="ru-RU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981200"/>
            <a:ext cx="8568952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Плотность тока 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Температура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Состав (природа аниона, концентрация, наличие добавок) электролита</a:t>
            </a:r>
            <a:endParaRPr lang="en-GB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Наличие перемешивания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Конструкция ванны </a:t>
            </a:r>
            <a:endParaRPr lang="en-GB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1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836712"/>
            <a:ext cx="7519988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3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/>
        </p:blipFill>
        <p:spPr bwMode="auto">
          <a:xfrm>
            <a:off x="650415" y="58072"/>
            <a:ext cx="7843169" cy="47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7740" y="5596463"/>
            <a:ext cx="2615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Концентрационное перенапряжение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2825" y="6310230"/>
            <a:ext cx="2342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Диффузионное перенапряжение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995" y="578123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</a:rPr>
              <a:t>Кристализационное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dirty="0">
                <a:solidFill>
                  <a:srgbClr val="0070C0"/>
                </a:solidFill>
              </a:rPr>
              <a:t>перенапряжение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455" y="6217898"/>
            <a:ext cx="132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Перенапряжение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</a:rPr>
              <a:t>пассивации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0F3F24-C76A-4B51-A816-DC98EA371118}"/>
              </a:ext>
            </a:extLst>
          </p:cNvPr>
          <p:cNvSpPr txBox="1"/>
          <p:nvPr/>
        </p:nvSpPr>
        <p:spPr>
          <a:xfrm>
            <a:off x="60611" y="4811633"/>
            <a:ext cx="2423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solidFill>
                  <a:srgbClr val="FF0000"/>
                </a:solidFill>
              </a:rPr>
              <a:t>3. Диффузия ад-атомов (ад-ионов) по поверхности электрода к местам роста и построение кристаллической решетки (образование двух- и трехмерных зародышей, внедрение атомов в кристаллическую решетку)</a:t>
            </a:r>
            <a:endParaRPr lang="ru-KZ" sz="9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9B548-BA9B-4D57-A4B9-65CC233CAC30}"/>
              </a:ext>
            </a:extLst>
          </p:cNvPr>
          <p:cNvSpPr txBox="1"/>
          <p:nvPr/>
        </p:nvSpPr>
        <p:spPr>
          <a:xfrm>
            <a:off x="2483768" y="4789833"/>
            <a:ext cx="3020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solidFill>
                  <a:srgbClr val="FF0000"/>
                </a:solidFill>
              </a:rPr>
              <a:t>2. Переход ионов на границе фаз со стороны электролита к металлу – стадия, включающая в себя частичную </a:t>
            </a:r>
            <a:r>
              <a:rPr lang="ru-RU" sz="900" dirty="0" err="1">
                <a:solidFill>
                  <a:srgbClr val="FF0000"/>
                </a:solidFill>
              </a:rPr>
              <a:t>десольватацию</a:t>
            </a:r>
            <a:r>
              <a:rPr lang="ru-RU" sz="900" dirty="0">
                <a:solidFill>
                  <a:srgbClr val="FF0000"/>
                </a:solidFill>
              </a:rPr>
              <a:t> металлических ионов, прохождение их через двойной электрический слой и превращение (разряд) ионов в адсорбированные ионы (ад-ионы) и атомы (ад-атомы). На этой стадии происходит собственно электрохимическая реакция, при которой ионы, частично теряя сольватную или гидратную оболочку, адсорбируются поверхностью электрода и нейтрализуются электронами.</a:t>
            </a:r>
            <a:endParaRPr lang="ru-KZ" sz="9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49540-FE92-4D8E-AEB2-48D6F86F9DB3}"/>
              </a:ext>
            </a:extLst>
          </p:cNvPr>
          <p:cNvSpPr txBox="1"/>
          <p:nvPr/>
        </p:nvSpPr>
        <p:spPr>
          <a:xfrm>
            <a:off x="5504705" y="4811633"/>
            <a:ext cx="324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solidFill>
                  <a:srgbClr val="FF0000"/>
                </a:solidFill>
              </a:rPr>
              <a:t>1. Перенос разряжающихся ионов из объема электролита к поверхности электрода; в этой стадии ионы проходят через диффузионный слой к наружной границе диффузионной части двойного электрического слоя.</a:t>
            </a:r>
            <a:endParaRPr lang="ru-K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6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ectrical double lay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18457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63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Восстановление ионов металла происходит при сдвиге потенциала электрода от равновесного или стационарного значения в отрицательную сторону:</a:t>
            </a:r>
          </a:p>
          <a:p>
            <a:endParaRPr lang="ru-RU" dirty="0"/>
          </a:p>
          <a:p>
            <a:pPr marL="285750" indent="-285750">
              <a:buFont typeface="Symbol"/>
              <a:buChar char="h"/>
            </a:pPr>
            <a:r>
              <a:rPr lang="ru-RU" dirty="0">
                <a:sym typeface="Symbol"/>
              </a:rPr>
              <a:t>= Е – Е</a:t>
            </a:r>
            <a:r>
              <a:rPr lang="ru-RU" baseline="-25000" dirty="0">
                <a:sym typeface="Symbol"/>
              </a:rPr>
              <a:t>р</a:t>
            </a:r>
            <a:endParaRPr lang="ru-RU" dirty="0">
              <a:sym typeface="Symbol"/>
            </a:endParaRPr>
          </a:p>
          <a:p>
            <a:pPr marL="285750" indent="-285750">
              <a:buFont typeface="Symbol"/>
              <a:buChar char="h"/>
            </a:pPr>
            <a:endParaRPr lang="ru-RU" dirty="0">
              <a:sym typeface="Symbol"/>
            </a:endParaRPr>
          </a:p>
          <a:p>
            <a:pPr marL="285750" indent="-285750">
              <a:buFont typeface="Symbol"/>
              <a:buChar char="h"/>
            </a:pPr>
            <a:r>
              <a:rPr lang="ru-RU" dirty="0">
                <a:sym typeface="Symbol"/>
              </a:rPr>
              <a:t>- </a:t>
            </a:r>
            <a:r>
              <a:rPr lang="ru-RU" b="1" dirty="0">
                <a:sym typeface="Symbol"/>
              </a:rPr>
              <a:t>перенапряжение (поляризация)</a:t>
            </a:r>
          </a:p>
          <a:p>
            <a:r>
              <a:rPr lang="ru-RU" dirty="0">
                <a:sym typeface="Symbol"/>
              </a:rPr>
              <a:t>Е – потенциал электрода при пропускании тока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35699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Основные элементарные стадии восстановления металлов: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Доставка ионов из объема раствора к поверхности металла </a:t>
            </a:r>
          </a:p>
          <a:p>
            <a:r>
              <a:rPr lang="ru-RU" dirty="0"/>
              <a:t>			(диффузия, миграция, конвекция).</a:t>
            </a:r>
          </a:p>
          <a:p>
            <a:r>
              <a:rPr lang="ru-RU" dirty="0"/>
              <a:t>2. Разряд ионов (перенос заряда).</a:t>
            </a:r>
          </a:p>
          <a:p>
            <a:r>
              <a:rPr lang="ru-RU" dirty="0"/>
              <a:t>3. Образование кристалла.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842203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/>
              <a:t>n</a:t>
            </a:r>
            <a:r>
              <a:rPr lang="en-US" baseline="30000" dirty="0"/>
              <a:t>+ </a:t>
            </a:r>
            <a:r>
              <a:rPr lang="en-US" dirty="0"/>
              <a:t>+ ne = M</a:t>
            </a:r>
          </a:p>
        </p:txBody>
      </p:sp>
    </p:spTree>
    <p:extLst>
      <p:ext uri="{BB962C8B-B14F-4D97-AF65-F5344CB8AC3E}">
        <p14:creationId xmlns:p14="http://schemas.microsoft.com/office/powerpoint/2010/main" val="3795087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4861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Основные этапы </a:t>
            </a:r>
            <a:r>
              <a:rPr lang="ru-RU" b="1" dirty="0" err="1"/>
              <a:t>электрокристаллизации</a:t>
            </a:r>
            <a:r>
              <a:rPr lang="ru-RU" b="1" dirty="0"/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Образование зародышей</a:t>
            </a:r>
          </a:p>
          <a:p>
            <a:pPr marL="342900" indent="-342900">
              <a:buAutoNum type="arabicPeriod"/>
            </a:pPr>
            <a:r>
              <a:rPr lang="ru-RU" dirty="0"/>
              <a:t>Рост зародышей</a:t>
            </a:r>
          </a:p>
          <a:p>
            <a:pPr marL="342900" indent="-342900">
              <a:buAutoNum type="arabicPeriod"/>
            </a:pPr>
            <a:r>
              <a:rPr lang="ru-RU" dirty="0"/>
              <a:t>Образование поликристаллического осадка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104710"/>
            <a:ext cx="644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результате роста возникают кристаллические образования различного типа.</a:t>
            </a:r>
          </a:p>
          <a:p>
            <a:pPr marL="342900" indent="-342900">
              <a:buAutoNum type="arabicPeriod"/>
            </a:pPr>
            <a:r>
              <a:rPr lang="ru-RU" sz="1600" dirty="0"/>
              <a:t>Слоистый тип.</a:t>
            </a:r>
          </a:p>
          <a:p>
            <a:pPr marL="342900" indent="-342900">
              <a:buAutoNum type="arabicPeriod"/>
            </a:pPr>
            <a:r>
              <a:rPr lang="ru-RU" sz="1600" dirty="0"/>
              <a:t>Блочная структура.</a:t>
            </a:r>
          </a:p>
          <a:p>
            <a:pPr marL="342900" indent="-342900">
              <a:buAutoNum type="arabicPeriod"/>
            </a:pPr>
            <a:r>
              <a:rPr lang="ru-RU" sz="1600" dirty="0"/>
              <a:t>Складчатый рост.</a:t>
            </a:r>
          </a:p>
        </p:txBody>
      </p:sp>
      <p:pic>
        <p:nvPicPr>
          <p:cNvPr id="1026" name="Picture 2" descr="nucleation: mechanisms of crystal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000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09291" y="55892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600" dirty="0"/>
              <a:t>Пирамидальный рост.</a:t>
            </a:r>
          </a:p>
          <a:p>
            <a:pPr marL="342900" indent="-342900">
              <a:buAutoNum type="arabicPeriod" startAt="4"/>
            </a:pPr>
            <a:r>
              <a:rPr lang="ru-RU" sz="1600" dirty="0"/>
              <a:t>Спиральный рост.</a:t>
            </a:r>
          </a:p>
          <a:p>
            <a:pPr marL="342900" indent="-342900">
              <a:buAutoNum type="arabicPeriod" startAt="4"/>
            </a:pPr>
            <a:r>
              <a:rPr lang="ru-RU" sz="1600" dirty="0"/>
              <a:t>Усы.</a:t>
            </a:r>
          </a:p>
          <a:p>
            <a:pPr marL="342900" indent="-342900">
              <a:buAutoNum type="arabicPeriod" startAt="4"/>
            </a:pPr>
            <a:r>
              <a:rPr lang="ru-RU" sz="1600" dirty="0"/>
              <a:t>Дендриты.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54" y="2132856"/>
            <a:ext cx="301811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0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6" y="861119"/>
            <a:ext cx="4464496" cy="28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76" y="495375"/>
            <a:ext cx="2490161" cy="35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3919" y="292006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Моховый</a:t>
            </a:r>
            <a:r>
              <a:rPr lang="ru-RU" dirty="0"/>
              <a:t> агат</a:t>
            </a:r>
          </a:p>
        </p:txBody>
      </p:sp>
      <p:pic>
        <p:nvPicPr>
          <p:cNvPr id="3080" name="Picture 8" descr="Картинки по запросу омедненный моховый агат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09" y="4149080"/>
            <a:ext cx="3038210" cy="22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2"/>
          <a:stretch/>
        </p:blipFill>
        <p:spPr bwMode="auto">
          <a:xfrm>
            <a:off x="323528" y="5505187"/>
            <a:ext cx="3874194" cy="87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157"/>
            <a:ext cx="6624736" cy="51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3"/>
          <a:stretch/>
        </p:blipFill>
        <p:spPr bwMode="auto">
          <a:xfrm>
            <a:off x="4788024" y="5290750"/>
            <a:ext cx="3874194" cy="144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32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42111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73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0680"/>
            <a:ext cx="6408712" cy="642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7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Электрохимический эквивалент </a:t>
            </a:r>
            <a:r>
              <a:rPr lang="ru-RU" b="1" i="1" dirty="0" err="1"/>
              <a:t>q</a:t>
            </a:r>
            <a:r>
              <a:rPr lang="ru-RU" b="1" i="1" baseline="-25000" dirty="0" err="1"/>
              <a:t>э</a:t>
            </a:r>
            <a:r>
              <a:rPr lang="ru-RU" b="1" i="1" dirty="0"/>
              <a:t> </a:t>
            </a:r>
            <a:r>
              <a:rPr lang="ru-RU" dirty="0"/>
              <a:t>– показывает теоретическое количество вещества, которое должно участвовать в электрохимическом процессе при прохождении через электролизер единицы количества электричества.</a:t>
            </a:r>
          </a:p>
          <a:p>
            <a:pPr algn="just"/>
            <a:r>
              <a:rPr lang="ru-RU" dirty="0"/>
              <a:t>Выражают в граммах на ампер-час (</a:t>
            </a:r>
            <a:r>
              <a:rPr lang="ru-RU" b="1" dirty="0"/>
              <a:t>г/А </a:t>
            </a:r>
            <a:r>
              <a:rPr lang="ru-RU" b="1" baseline="30000" dirty="0"/>
              <a:t>.</a:t>
            </a:r>
            <a:r>
              <a:rPr lang="ru-RU" b="1" dirty="0"/>
              <a:t> ч</a:t>
            </a:r>
            <a:r>
              <a:rPr lang="ru-RU" dirty="0"/>
              <a:t>) или в миллиграммах на кулон (</a:t>
            </a:r>
            <a:r>
              <a:rPr lang="ru-RU" b="1" dirty="0"/>
              <a:t>мг/Кл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Вычисление электрохимического эквивалента основано на </a:t>
            </a:r>
            <a:r>
              <a:rPr lang="ru-RU" i="1" dirty="0"/>
              <a:t>законах Фарадея</a:t>
            </a:r>
            <a:r>
              <a:rPr lang="ru-RU" dirty="0"/>
              <a:t>, согласно которым: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Электрохимическая терминология, используемая в расчетах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 t="35410" r="22990" b="44880"/>
          <a:stretch/>
        </p:blipFill>
        <p:spPr bwMode="auto">
          <a:xfrm>
            <a:off x="2411760" y="2689202"/>
            <a:ext cx="4030314" cy="95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64758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М - грамм-молекулярный  вес  вещества  (или   </a:t>
            </a:r>
            <a:r>
              <a:rPr lang="ru-RU" i="1" dirty="0"/>
              <a:t>А </a:t>
            </a:r>
            <a:r>
              <a:rPr lang="ru-RU" dirty="0"/>
              <a:t>-  грамм-атомный  вес  вещества);</a:t>
            </a:r>
          </a:p>
          <a:p>
            <a:r>
              <a:rPr lang="en-US" i="1" dirty="0"/>
              <a:t>z </a:t>
            </a:r>
            <a:r>
              <a:rPr lang="ru-RU" dirty="0"/>
              <a:t>- число электронов в реакции, которое соответствует количеству фарадеев электричества, участвующему в электрохимическом преобразовании одного моля (грамм-атома) вещества;</a:t>
            </a:r>
          </a:p>
          <a:p>
            <a:r>
              <a:rPr lang="ru-RU" i="1" dirty="0"/>
              <a:t>F  </a:t>
            </a:r>
            <a:r>
              <a:rPr lang="ru-RU" dirty="0"/>
              <a:t>- число  Фарадея,  равное  26,8  А </a:t>
            </a:r>
            <a:r>
              <a:rPr lang="ru-RU" baseline="30000" dirty="0"/>
              <a:t>. </a:t>
            </a:r>
            <a:r>
              <a:rPr lang="ru-RU" dirty="0"/>
              <a:t>ч/г-</a:t>
            </a:r>
            <a:r>
              <a:rPr lang="ru-RU" dirty="0" err="1"/>
              <a:t>экв</a:t>
            </a:r>
            <a:r>
              <a:rPr lang="ru-RU" dirty="0"/>
              <a:t>  (или  96500  Кл/г-</a:t>
            </a:r>
            <a:r>
              <a:rPr lang="ru-RU" dirty="0" err="1"/>
              <a:t>экв</a:t>
            </a:r>
            <a:r>
              <a:rPr lang="ru-RU" dirty="0"/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330" y="5661248"/>
            <a:ext cx="8417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Значение электрохимического эквивалента для одного и того же вещества может быть различным в зависимости от вида электрохимического процесса, в котором данное вещество участвует.</a:t>
            </a:r>
          </a:p>
        </p:txBody>
      </p:sp>
    </p:spTree>
    <p:extLst>
      <p:ext uri="{BB962C8B-B14F-4D97-AF65-F5344CB8AC3E}">
        <p14:creationId xmlns:p14="http://schemas.microsoft.com/office/powerpoint/2010/main" val="353951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расчета </a:t>
            </a:r>
            <a:r>
              <a:rPr lang="ru-RU" i="1" dirty="0"/>
              <a:t>теоретического количества вещества </a:t>
            </a:r>
            <a:r>
              <a:rPr lang="ru-RU" i="1" dirty="0" err="1"/>
              <a:t>m</a:t>
            </a:r>
            <a:r>
              <a:rPr lang="ru-RU" i="1" baseline="-25000" dirty="0" err="1"/>
              <a:t>теор</a:t>
            </a:r>
            <a:r>
              <a:rPr lang="ru-RU" i="1" dirty="0"/>
              <a:t> </a:t>
            </a:r>
            <a:r>
              <a:rPr lang="ru-RU" dirty="0"/>
              <a:t>, которое</a:t>
            </a:r>
          </a:p>
          <a:p>
            <a:r>
              <a:rPr lang="ru-RU" dirty="0"/>
              <a:t>должно окислиться или восстановиться на электроде, рассчитывают по закону</a:t>
            </a:r>
          </a:p>
          <a:p>
            <a:r>
              <a:rPr lang="ru-RU" dirty="0"/>
              <a:t>Фарадея: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1283" y="1175363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/>
              <a:t>m </a:t>
            </a:r>
            <a:r>
              <a:rPr lang="fr-FR" sz="2400" dirty="0"/>
              <a:t>= </a:t>
            </a:r>
            <a:r>
              <a:rPr lang="fr-FR" sz="2400" i="1" dirty="0"/>
              <a:t>I </a:t>
            </a:r>
            <a:r>
              <a:rPr lang="ru-RU" sz="2400" baseline="30000" dirty="0"/>
              <a:t>.</a:t>
            </a:r>
            <a:r>
              <a:rPr lang="ru-RU" sz="2400" dirty="0"/>
              <a:t> </a:t>
            </a:r>
            <a:r>
              <a:rPr lang="fr-FR" sz="2400" dirty="0"/>
              <a:t>t </a:t>
            </a:r>
            <a:r>
              <a:rPr lang="ru-RU" sz="2400" baseline="30000" dirty="0"/>
              <a:t>.</a:t>
            </a:r>
            <a:r>
              <a:rPr lang="fr-FR" sz="2400" dirty="0"/>
              <a:t> </a:t>
            </a:r>
            <a:r>
              <a:rPr lang="fr-FR" sz="2400" i="1" dirty="0"/>
              <a:t>q</a:t>
            </a:r>
            <a:r>
              <a:rPr lang="ru-RU" sz="2400" i="1" baseline="-25000" dirty="0"/>
              <a:t>Э</a:t>
            </a:r>
            <a:r>
              <a:rPr lang="fr-FR" sz="2400" i="1" dirty="0"/>
              <a:t> </a:t>
            </a:r>
            <a:r>
              <a:rPr lang="fr-FR" sz="2400" dirty="0"/>
              <a:t>= </a:t>
            </a:r>
            <a:r>
              <a:rPr lang="fr-FR" sz="2400" i="1" dirty="0"/>
              <a:t>Q</a:t>
            </a:r>
            <a:r>
              <a:rPr lang="ru-RU" sz="2400" dirty="0"/>
              <a:t> </a:t>
            </a:r>
            <a:r>
              <a:rPr lang="ru-RU" sz="2400" baseline="30000" dirty="0"/>
              <a:t>.</a:t>
            </a:r>
            <a:r>
              <a:rPr lang="fr-FR" sz="2400" dirty="0"/>
              <a:t> </a:t>
            </a:r>
            <a:r>
              <a:rPr lang="fr-FR" sz="2400" i="1" dirty="0"/>
              <a:t>q</a:t>
            </a:r>
            <a:r>
              <a:rPr lang="ru-RU" sz="2400" i="1" baseline="-25000" dirty="0"/>
              <a:t>Э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772816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</a:t>
            </a:r>
            <a:r>
              <a:rPr lang="ru-RU" i="1" dirty="0"/>
              <a:t>I </a:t>
            </a:r>
            <a:r>
              <a:rPr lang="ru-RU" dirty="0"/>
              <a:t>- сила тока, А; </a:t>
            </a:r>
            <a:r>
              <a:rPr lang="ru-RU" i="1" dirty="0"/>
              <a:t>I </a:t>
            </a:r>
            <a:r>
              <a:rPr lang="ru-RU" dirty="0"/>
              <a:t>= </a:t>
            </a:r>
            <a:r>
              <a:rPr lang="ru-RU" i="1" dirty="0"/>
              <a:t>i/S</a:t>
            </a:r>
          </a:p>
          <a:p>
            <a:r>
              <a:rPr lang="en-US" b="0" i="0" u="none" strike="noStrike" baseline="0" dirty="0"/>
              <a:t>t - </a:t>
            </a:r>
            <a:r>
              <a:rPr lang="ru-RU" dirty="0"/>
              <a:t>продолжительность электролиза, час;</a:t>
            </a:r>
          </a:p>
          <a:p>
            <a:r>
              <a:rPr lang="ru-RU" i="1" dirty="0"/>
              <a:t>Q </a:t>
            </a:r>
            <a:r>
              <a:rPr lang="ru-RU" dirty="0"/>
              <a:t>- количество прошедшего электричества, А </a:t>
            </a:r>
            <a:r>
              <a:rPr lang="ru-RU" baseline="30000" dirty="0"/>
              <a:t>.</a:t>
            </a:r>
            <a:r>
              <a:rPr lang="ru-RU" dirty="0"/>
              <a:t> час.</a:t>
            </a:r>
          </a:p>
          <a:p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ru-RU" dirty="0"/>
              <a:t>плотность тока, А/м</a:t>
            </a:r>
            <a:r>
              <a:rPr lang="ru-RU" baseline="30000" dirty="0"/>
              <a:t>2</a:t>
            </a:r>
            <a:r>
              <a:rPr lang="ru-RU" dirty="0"/>
              <a:t>;</a:t>
            </a:r>
          </a:p>
          <a:p>
            <a:r>
              <a:rPr lang="en-US" i="1" dirty="0"/>
              <a:t>S </a:t>
            </a:r>
            <a:r>
              <a:rPr lang="en-US" dirty="0"/>
              <a:t>- </a:t>
            </a:r>
            <a:r>
              <a:rPr lang="ru-RU" dirty="0"/>
              <a:t>площадь электрода, м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686" y="345713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Степень отклонения количества фактически прореагировавшего вещества </a:t>
            </a:r>
            <a:r>
              <a:rPr lang="ru-RU" i="1" dirty="0" err="1"/>
              <a:t>m</a:t>
            </a:r>
            <a:r>
              <a:rPr lang="ru-RU" i="1" baseline="-25000" dirty="0" err="1"/>
              <a:t>пр</a:t>
            </a:r>
            <a:r>
              <a:rPr lang="ru-RU" i="1" dirty="0"/>
              <a:t> </a:t>
            </a:r>
            <a:r>
              <a:rPr lang="ru-RU" dirty="0"/>
              <a:t>от величины </a:t>
            </a:r>
            <a:r>
              <a:rPr lang="ru-RU" i="1" dirty="0" err="1"/>
              <a:t>m</a:t>
            </a:r>
            <a:r>
              <a:rPr lang="ru-RU" i="1" baseline="-25000" dirty="0" err="1"/>
              <a:t>теор</a:t>
            </a:r>
            <a:r>
              <a:rPr lang="ru-RU" i="1" dirty="0"/>
              <a:t> </a:t>
            </a:r>
            <a:r>
              <a:rPr lang="ru-RU" dirty="0"/>
              <a:t>, рассчитанной по законам Фарадея, характеризуется </a:t>
            </a:r>
            <a:r>
              <a:rPr lang="ru-RU" i="1" dirty="0"/>
              <a:t>выходом по току – В</a:t>
            </a:r>
            <a:r>
              <a:rPr lang="ru-RU" i="1" baseline="-25000" dirty="0"/>
              <a:t>т</a:t>
            </a:r>
            <a:r>
              <a:rPr lang="ru-RU" i="1" dirty="0"/>
              <a:t> (</a:t>
            </a:r>
            <a:r>
              <a:rPr lang="ru-RU" i="1" dirty="0">
                <a:sym typeface="Symbol"/>
              </a:rPr>
              <a:t></a:t>
            </a:r>
            <a:r>
              <a:rPr lang="ru-RU" i="1" dirty="0"/>
              <a:t>)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7824" y="4418169"/>
                <a:ext cx="1972271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пр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теор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418169"/>
                <a:ext cx="1972271" cy="657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5493" y="5805264"/>
                <a:ext cx="2184813" cy="77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/>
                  </a:rPr>
                  <a:t>d</a:t>
                </a:r>
                <a:r>
                  <a:rPr lang="en-US" sz="28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/>
                                <a:ea typeface="Cambria Math"/>
                              </a:rPr>
                              <m:t>э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𝜂𝜏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93" y="5805264"/>
                <a:ext cx="2184813" cy="771558"/>
              </a:xfrm>
              <a:prstGeom prst="rect">
                <a:avLst/>
              </a:prstGeom>
              <a:blipFill rotWithShape="1">
                <a:blip r:embed="rId3"/>
                <a:stretch>
                  <a:fillRect l="-5571" b="-3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31123" y="5352484"/>
            <a:ext cx="263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Толщина покрытия, мкм:</a:t>
            </a:r>
          </a:p>
        </p:txBody>
      </p:sp>
      <p:pic>
        <p:nvPicPr>
          <p:cNvPr id="1026" name="Picture 2" descr="https://powerpoint.officeapps.live.com/pods/GetClipboardImage.ashx?Id=d2d7aa93-cc50-4ee4-8e52-b44205ee68cf&amp;DC=PUS8&amp;wdoverrides=GetClipboardImageEnabled:true">
            <a:extLst>
              <a:ext uri="{FF2B5EF4-FFF2-40B4-BE49-F238E27FC236}">
                <a16:creationId xmlns:a16="http://schemas.microsoft.com/office/drawing/2014/main" id="{34714A2B-D08B-4332-B2FB-05606631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werpoint.officeapps.live.com/pods/GetClipboardImage.ashx?Id=da315699-4ebe-44a7-9b94-0239d28e658e&amp;DC=PUS8&amp;wdoverrides=GetClipboardImageEnabled:true">
            <a:extLst>
              <a:ext uri="{FF2B5EF4-FFF2-40B4-BE49-F238E27FC236}">
                <a16:creationId xmlns:a16="http://schemas.microsoft.com/office/drawing/2014/main" id="{D820CCBC-2B29-4948-9320-5C0EE38D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owerpoint.officeapps.live.com/pods/GetClipboardImage.ashx?Id=b75a5fdf-e030-4b8e-af7e-af94206c9101&amp;DC=PUS8&amp;wdoverrides=GetClipboardImageEnabled:true">
            <a:extLst>
              <a:ext uri="{FF2B5EF4-FFF2-40B4-BE49-F238E27FC236}">
                <a16:creationId xmlns:a16="http://schemas.microsoft.com/office/drawing/2014/main" id="{08BA3D57-880C-4D2E-9B2B-B19D3F29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6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42" y="1590611"/>
            <a:ext cx="4928716" cy="46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542" y="188640"/>
            <a:ext cx="6947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Памятный знак площади входной группы</a:t>
            </a:r>
          </a:p>
          <a:p>
            <a:pPr algn="ctr"/>
            <a:r>
              <a:rPr lang="ru-RU" dirty="0"/>
              <a:t>центральной аллеи</a:t>
            </a:r>
          </a:p>
          <a:p>
            <a:pPr algn="ctr"/>
            <a:r>
              <a:rPr lang="ru-RU" dirty="0"/>
              <a:t>Научно-образовательного комплекса</a:t>
            </a:r>
          </a:p>
          <a:p>
            <a:pPr algn="ctr"/>
            <a:r>
              <a:rPr lang="ru-RU" dirty="0"/>
              <a:t>«Назарбаев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105088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9527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1047"/>
            <a:ext cx="4293984" cy="518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3017380" cy="46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8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620688"/>
            <a:ext cx="25840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Из чего сделана деталь?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388" y="1742123"/>
            <a:ext cx="31411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Из непроводящего материала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3454" y="1700808"/>
            <a:ext cx="12978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Из металла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1960979" y="990020"/>
            <a:ext cx="2390874" cy="752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4351853" y="990020"/>
            <a:ext cx="2110529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510" y="2701072"/>
            <a:ext cx="29929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Создание проводящего слоя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4778" y="2708920"/>
            <a:ext cx="33352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Каково состояние поверхности?</a:t>
            </a:r>
          </a:p>
        </p:txBody>
      </p:sp>
      <p:cxnSp>
        <p:nvCxnSpPr>
          <p:cNvPr id="16" name="Прямая со стрелкой 15"/>
          <p:cNvCxnSpPr>
            <a:stCxn id="5" idx="2"/>
            <a:endCxn id="12" idx="0"/>
          </p:cNvCxnSpPr>
          <p:nvPr/>
        </p:nvCxnSpPr>
        <p:spPr>
          <a:xfrm flipH="1">
            <a:off x="1960978" y="2111455"/>
            <a:ext cx="1" cy="58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14" idx="0"/>
          </p:cNvCxnSpPr>
          <p:nvPr/>
        </p:nvCxnSpPr>
        <p:spPr>
          <a:xfrm>
            <a:off x="6462382" y="2070140"/>
            <a:ext cx="0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Картинки по запросу дефекты на поверхности металла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4" t="5899" r="3704" b="26677"/>
          <a:stretch/>
        </p:blipFill>
        <p:spPr bwMode="auto">
          <a:xfrm>
            <a:off x="5076056" y="3573016"/>
            <a:ext cx="3165460" cy="18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дефекты на поверхности металл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41" y="4350379"/>
            <a:ext cx="2900680" cy="21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>
            <a:endCxn id="14" idx="1"/>
          </p:cNvCxnSpPr>
          <p:nvPr/>
        </p:nvCxnSpPr>
        <p:spPr>
          <a:xfrm>
            <a:off x="3457445" y="2885738"/>
            <a:ext cx="1337333" cy="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 descr="nickel on leaf.jpg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5" y="3645024"/>
            <a:ext cx="2742704" cy="20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7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25" y="314435"/>
            <a:ext cx="33752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Методы обработки поверхности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893" y="1332073"/>
            <a:ext cx="16628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Механическая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3237" y="1332073"/>
            <a:ext cx="13562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Химическая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5525" y="1298735"/>
            <a:ext cx="21282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Электрохимическая</a:t>
            </a:r>
          </a:p>
        </p:txBody>
      </p:sp>
      <p:cxnSp>
        <p:nvCxnSpPr>
          <p:cNvPr id="7" name="Прямая со стрелкой 6"/>
          <p:cNvCxnSpPr>
            <a:stCxn id="2" idx="2"/>
            <a:endCxn id="3" idx="0"/>
          </p:cNvCxnSpPr>
          <p:nvPr/>
        </p:nvCxnSpPr>
        <p:spPr>
          <a:xfrm flipH="1">
            <a:off x="1448339" y="683767"/>
            <a:ext cx="2944428" cy="64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flipH="1">
            <a:off x="4391372" y="683767"/>
            <a:ext cx="1395" cy="64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>
            <a:off x="4392767" y="683767"/>
            <a:ext cx="2976864" cy="61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Картинки по запросу электрохимическое полирова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57" y="2852936"/>
            <a:ext cx="3600400" cy="2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полировка металл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0" y="2060849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олировка металла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36" y="4186288"/>
            <a:ext cx="2829107" cy="21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0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электрохимическое полирова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9" y="3834668"/>
            <a:ext cx="2736304" cy="19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" y="476672"/>
            <a:ext cx="869372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87037"/>
            <a:ext cx="8324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blog.tep-nn.ru/wp-content/uploads/2011/05/%D0%9F%D0%BE%D0%BB%D0%B8%D1%80%D0%BE%D0%B2%D0%BA%D0%B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46" r="1"/>
          <a:stretch/>
        </p:blipFill>
        <p:spPr bwMode="auto">
          <a:xfrm>
            <a:off x="4139952" y="3717031"/>
            <a:ext cx="2736304" cy="21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E6BFB3-D455-443F-8BFB-CB4316B5128F}"/>
              </a:ext>
            </a:extLst>
          </p:cNvPr>
          <p:cNvSpPr txBox="1"/>
          <p:nvPr/>
        </p:nvSpPr>
        <p:spPr>
          <a:xfrm>
            <a:off x="2395899" y="102362"/>
            <a:ext cx="449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Электрохимическое полирование металлов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2689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793" y="595839"/>
            <a:ext cx="7726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Вопрос 2. Каким металлом необходимо покрыть </a:t>
            </a:r>
          </a:p>
          <a:p>
            <a:pPr algn="ctr"/>
            <a:r>
              <a:rPr lang="ru-RU" sz="2800" dirty="0"/>
              <a:t>(функция)?</a:t>
            </a:r>
          </a:p>
        </p:txBody>
      </p:sp>
      <p:pic>
        <p:nvPicPr>
          <p:cNvPr id="1026" name="Picture 2" descr="Картинки по запросу гальванические покры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787054" cy="28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гальванические покры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08" y="2420888"/>
            <a:ext cx="3832310" cy="28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7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mege.ru/wp-content/uploads/2013/12/-раствора-электродный-процесс-на-катоде-аноде-e1441362282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356992"/>
            <a:ext cx="85629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imege.ru/wp-content/uploads/2013/04/ЭХР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380708" cy="2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024" y="5517232"/>
            <a:ext cx="8383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Li, </a:t>
            </a:r>
            <a:r>
              <a:rPr lang="en-US" b="1" dirty="0" err="1"/>
              <a:t>Rb</a:t>
            </a:r>
            <a:r>
              <a:rPr lang="en-US" b="1" dirty="0"/>
              <a:t>, </a:t>
            </a:r>
            <a:r>
              <a:rPr lang="ru-RU" b="1" dirty="0"/>
              <a:t>К, </a:t>
            </a:r>
            <a:r>
              <a:rPr lang="ru-RU" b="1" dirty="0" err="1"/>
              <a:t>Ва</a:t>
            </a:r>
            <a:r>
              <a:rPr lang="ru-RU" b="1" dirty="0"/>
              <a:t>, </a:t>
            </a:r>
            <a:r>
              <a:rPr lang="en-US" b="1" dirty="0" err="1"/>
              <a:t>Sr</a:t>
            </a:r>
            <a:r>
              <a:rPr lang="en-US" b="1" dirty="0"/>
              <a:t>, </a:t>
            </a:r>
            <a:r>
              <a:rPr lang="ru-RU" b="1" dirty="0" err="1"/>
              <a:t>Са</a:t>
            </a:r>
            <a:r>
              <a:rPr lang="ru-RU" b="1" dirty="0"/>
              <a:t>, </a:t>
            </a:r>
            <a:r>
              <a:rPr lang="en-US" b="1" dirty="0"/>
              <a:t>Mg, Al, Be, </a:t>
            </a:r>
            <a:r>
              <a:rPr lang="en-US" b="1" dirty="0" err="1"/>
              <a:t>Mn</a:t>
            </a:r>
            <a:r>
              <a:rPr lang="en-US" b="1" dirty="0"/>
              <a:t>, Zn, Cr, Ga, Fe, Cd, Tl, Co, Ni, Sn, </a:t>
            </a:r>
            <a:r>
              <a:rPr lang="en-US" b="1" dirty="0" err="1"/>
              <a:t>Pb</a:t>
            </a:r>
            <a:r>
              <a:rPr lang="en-US" b="1" dirty="0"/>
              <a:t>, H, Sb, Bi, As, Cu, Hg, Ag, </a:t>
            </a:r>
            <a:r>
              <a:rPr lang="en-US" b="1" dirty="0" err="1"/>
              <a:t>Pd</a:t>
            </a:r>
            <a:r>
              <a:rPr lang="en-US" b="1" dirty="0"/>
              <a:t>, Pt, Au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76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644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Alina G.</cp:lastModifiedBy>
  <cp:revision>33</cp:revision>
  <dcterms:created xsi:type="dcterms:W3CDTF">2017-03-08T20:04:50Z</dcterms:created>
  <dcterms:modified xsi:type="dcterms:W3CDTF">2020-12-15T20:08:51Z</dcterms:modified>
</cp:coreProperties>
</file>