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96" r:id="rId1"/>
  </p:sldMasterIdLst>
  <p:sldIdLst>
    <p:sldId id="256" r:id="rId2"/>
    <p:sldId id="258" r:id="rId3"/>
    <p:sldId id="287" r:id="rId4"/>
    <p:sldId id="257" r:id="rId5"/>
    <p:sldId id="291" r:id="rId6"/>
    <p:sldId id="289" r:id="rId7"/>
    <p:sldId id="259" r:id="rId8"/>
    <p:sldId id="286" r:id="rId9"/>
    <p:sldId id="285" r:id="rId10"/>
    <p:sldId id="284" r:id="rId11"/>
    <p:sldId id="283" r:id="rId12"/>
    <p:sldId id="282" r:id="rId13"/>
    <p:sldId id="264" r:id="rId14"/>
    <p:sldId id="281" r:id="rId15"/>
    <p:sldId id="278" r:id="rId16"/>
    <p:sldId id="280" r:id="rId17"/>
    <p:sldId id="288" r:id="rId18"/>
    <p:sldId id="260" r:id="rId19"/>
    <p:sldId id="292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-47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4E039B-5029-954B-BEE9-C92AEFBEE559}" type="doc">
      <dgm:prSet loTypeId="urn:microsoft.com/office/officeart/2008/layout/VerticalAccent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605D0B9-CD74-4A4D-9241-2EC41B2CAF81}">
      <dgm:prSet phldrT="[Текст]" custT="1"/>
      <dgm:spPr/>
      <dgm:t>
        <a:bodyPr/>
        <a:lstStyle/>
        <a:p>
          <a:r>
            <a:rPr lang="ru-RU" sz="3200" dirty="0" smtClean="0">
              <a:solidFill>
                <a:srgbClr val="C0504D"/>
              </a:solidFill>
            </a:rPr>
            <a:t>1992- 2000 </a:t>
          </a:r>
          <a:r>
            <a:rPr lang="ru-RU" sz="2400" dirty="0" smtClean="0">
              <a:solidFill>
                <a:srgbClr val="C0504D"/>
              </a:solidFill>
            </a:rPr>
            <a:t>изменились подходы и к </a:t>
          </a:r>
          <a:r>
            <a:rPr lang="ru-RU" sz="2400" dirty="0" err="1" smtClean="0">
              <a:solidFill>
                <a:srgbClr val="C0504D"/>
              </a:solidFill>
            </a:rPr>
            <a:t>медиаобразовательному</a:t>
          </a:r>
          <a:r>
            <a:rPr lang="ru-RU" sz="2400" dirty="0" smtClean="0">
              <a:solidFill>
                <a:srgbClr val="C0504D"/>
              </a:solidFill>
            </a:rPr>
            <a:t> процессу    </a:t>
          </a:r>
          <a:endParaRPr lang="ru-RU" sz="2400" dirty="0">
            <a:solidFill>
              <a:srgbClr val="C0504D"/>
            </a:solidFill>
          </a:endParaRPr>
        </a:p>
      </dgm:t>
    </dgm:pt>
    <dgm:pt modelId="{E3EFFA24-2B4E-E24C-9BCB-2DAF644A1B8E}" type="parTrans" cxnId="{47FF5CBC-A2FC-E14D-AFF8-4A4103E22A73}">
      <dgm:prSet/>
      <dgm:spPr/>
      <dgm:t>
        <a:bodyPr/>
        <a:lstStyle/>
        <a:p>
          <a:endParaRPr lang="ru-RU">
            <a:solidFill>
              <a:srgbClr val="C0504D"/>
            </a:solidFill>
          </a:endParaRPr>
        </a:p>
      </dgm:t>
    </dgm:pt>
    <dgm:pt modelId="{9F57FA99-9DA0-6E49-820D-9C1852640922}" type="sibTrans" cxnId="{47FF5CBC-A2FC-E14D-AFF8-4A4103E22A73}">
      <dgm:prSet/>
      <dgm:spPr/>
      <dgm:t>
        <a:bodyPr/>
        <a:lstStyle/>
        <a:p>
          <a:endParaRPr lang="ru-RU">
            <a:solidFill>
              <a:srgbClr val="C0504D"/>
            </a:solidFill>
          </a:endParaRPr>
        </a:p>
      </dgm:t>
    </dgm:pt>
    <dgm:pt modelId="{6C628A02-78F1-1D48-A8EA-A1FE9A0C0849}">
      <dgm:prSet phldrT="[Текст]" custT="1"/>
      <dgm:spPr/>
      <dgm:t>
        <a:bodyPr/>
        <a:lstStyle/>
        <a:p>
          <a:r>
            <a:rPr lang="ru-RU" sz="3200" dirty="0" smtClean="0">
              <a:solidFill>
                <a:srgbClr val="C0504D"/>
              </a:solidFill>
            </a:rPr>
            <a:t>2000–2018  </a:t>
          </a:r>
          <a:r>
            <a:rPr lang="ru-RU" sz="2400" dirty="0" smtClean="0">
              <a:solidFill>
                <a:srgbClr val="C0504D"/>
              </a:solidFill>
            </a:rPr>
            <a:t>тесно связан с интенсивным развитием </a:t>
          </a:r>
          <a:r>
            <a:rPr lang="ru-RU" sz="2400" dirty="0" err="1" smtClean="0">
              <a:solidFill>
                <a:srgbClr val="C0504D"/>
              </a:solidFill>
            </a:rPr>
            <a:t>медиатехнологий</a:t>
          </a:r>
          <a:r>
            <a:rPr lang="ru-RU" sz="2400" dirty="0" smtClean="0">
              <a:solidFill>
                <a:srgbClr val="C0504D"/>
              </a:solidFill>
            </a:rPr>
            <a:t> и внедрением медиа в образовательное пространство. </a:t>
          </a:r>
          <a:endParaRPr lang="ru-RU" sz="2400" dirty="0">
            <a:solidFill>
              <a:srgbClr val="C0504D"/>
            </a:solidFill>
          </a:endParaRPr>
        </a:p>
      </dgm:t>
    </dgm:pt>
    <dgm:pt modelId="{723EEA4C-8491-D148-922F-B7CF0FA385AE}" type="parTrans" cxnId="{D4A92CAE-26F9-3B42-9C30-87CFFAB0D629}">
      <dgm:prSet/>
      <dgm:spPr/>
      <dgm:t>
        <a:bodyPr/>
        <a:lstStyle/>
        <a:p>
          <a:endParaRPr lang="ru-RU">
            <a:solidFill>
              <a:srgbClr val="C0504D"/>
            </a:solidFill>
          </a:endParaRPr>
        </a:p>
      </dgm:t>
    </dgm:pt>
    <dgm:pt modelId="{BA83BA9B-838C-8D4B-A5F0-704E7B84344C}" type="sibTrans" cxnId="{D4A92CAE-26F9-3B42-9C30-87CFFAB0D629}">
      <dgm:prSet/>
      <dgm:spPr/>
      <dgm:t>
        <a:bodyPr/>
        <a:lstStyle/>
        <a:p>
          <a:endParaRPr lang="ru-RU">
            <a:solidFill>
              <a:srgbClr val="C0504D"/>
            </a:solidFill>
          </a:endParaRPr>
        </a:p>
      </dgm:t>
    </dgm:pt>
    <dgm:pt modelId="{6CC6C536-7B16-BA44-B3F5-ABFFAA3477FA}">
      <dgm:prSet phldrT="[Текст]" custT="1"/>
      <dgm:spPr/>
      <dgm:t>
        <a:bodyPr/>
        <a:lstStyle/>
        <a:p>
          <a:endParaRPr lang="ru-RU" sz="3600" dirty="0" smtClean="0">
            <a:solidFill>
              <a:srgbClr val="C0504D"/>
            </a:solidFill>
          </a:endParaRPr>
        </a:p>
        <a:p>
          <a:endParaRPr lang="ru-RU" sz="3600" dirty="0" smtClean="0">
            <a:solidFill>
              <a:srgbClr val="C0504D"/>
            </a:solidFill>
          </a:endParaRPr>
        </a:p>
        <a:p>
          <a:endParaRPr lang="ru-RU" sz="3600" dirty="0" smtClean="0">
            <a:solidFill>
              <a:srgbClr val="C0504D"/>
            </a:solidFill>
          </a:endParaRPr>
        </a:p>
        <a:p>
          <a:endParaRPr lang="ru-RU" sz="3200" dirty="0" smtClean="0">
            <a:solidFill>
              <a:srgbClr val="C0504D"/>
            </a:solidFill>
          </a:endParaRPr>
        </a:p>
        <a:p>
          <a:endParaRPr lang="ru-RU" sz="3200" dirty="0" smtClean="0">
            <a:solidFill>
              <a:srgbClr val="C0504D"/>
            </a:solidFill>
          </a:endParaRPr>
        </a:p>
        <a:p>
          <a:r>
            <a:rPr lang="ru-RU" sz="3200" dirty="0" smtClean="0">
              <a:solidFill>
                <a:srgbClr val="C0504D"/>
              </a:solidFill>
            </a:rPr>
            <a:t>2018</a:t>
          </a:r>
          <a:r>
            <a:rPr lang="ru-RU" sz="3600" dirty="0" smtClean="0">
              <a:solidFill>
                <a:srgbClr val="C0504D"/>
              </a:solidFill>
            </a:rPr>
            <a:t>  – </a:t>
          </a:r>
          <a:r>
            <a:rPr lang="ru-RU" sz="2400" dirty="0" smtClean="0">
              <a:solidFill>
                <a:srgbClr val="C0504D"/>
              </a:solidFill>
            </a:rPr>
            <a:t>.программа «Цифровой Казахстан», которая значительно повышает уровень информационной и технологической грамотности </a:t>
          </a:r>
          <a:endParaRPr lang="ru-RU" sz="2400" dirty="0">
            <a:solidFill>
              <a:srgbClr val="C0504D"/>
            </a:solidFill>
          </a:endParaRPr>
        </a:p>
      </dgm:t>
    </dgm:pt>
    <dgm:pt modelId="{04D2F139-D68A-9E44-B0F8-72689A130BF9}" type="parTrans" cxnId="{37ABE2A6-7F62-5A46-B51E-9591F5CD724C}">
      <dgm:prSet/>
      <dgm:spPr/>
      <dgm:t>
        <a:bodyPr/>
        <a:lstStyle/>
        <a:p>
          <a:endParaRPr lang="ru-RU">
            <a:solidFill>
              <a:srgbClr val="C0504D"/>
            </a:solidFill>
          </a:endParaRPr>
        </a:p>
      </dgm:t>
    </dgm:pt>
    <dgm:pt modelId="{571D2C57-7155-FF40-B0AD-FCCF88F9800C}" type="sibTrans" cxnId="{37ABE2A6-7F62-5A46-B51E-9591F5CD724C}">
      <dgm:prSet/>
      <dgm:spPr/>
      <dgm:t>
        <a:bodyPr/>
        <a:lstStyle/>
        <a:p>
          <a:endParaRPr lang="ru-RU">
            <a:solidFill>
              <a:srgbClr val="C0504D"/>
            </a:solidFill>
          </a:endParaRPr>
        </a:p>
      </dgm:t>
    </dgm:pt>
    <dgm:pt modelId="{2F2BACCF-7AD5-274E-8603-14B6B3EE0329}" type="pres">
      <dgm:prSet presAssocID="{5B4E039B-5029-954B-BEE9-C92AEFBEE559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ru-RU"/>
        </a:p>
      </dgm:t>
    </dgm:pt>
    <dgm:pt modelId="{9C1FA053-C6FD-104B-9B6F-7372D0D3F5B5}" type="pres">
      <dgm:prSet presAssocID="{3605D0B9-CD74-4A4D-9241-2EC41B2CAF81}" presName="parenttextcomposite" presStyleCnt="0"/>
      <dgm:spPr/>
    </dgm:pt>
    <dgm:pt modelId="{5918B363-67EA-A24F-9039-E1CBA1EDAA6B}" type="pres">
      <dgm:prSet presAssocID="{3605D0B9-CD74-4A4D-9241-2EC41B2CAF81}" presName="parenttext" presStyleLbl="revTx" presStyleIdx="0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C9B836-D82E-1447-944A-812B9142902C}" type="pres">
      <dgm:prSet presAssocID="{3605D0B9-CD74-4A4D-9241-2EC41B2CAF81}" presName="parallelogramComposite" presStyleCnt="0"/>
      <dgm:spPr/>
    </dgm:pt>
    <dgm:pt modelId="{5D01691C-76F9-994F-95E5-5860A35A7E5F}" type="pres">
      <dgm:prSet presAssocID="{3605D0B9-CD74-4A4D-9241-2EC41B2CAF81}" presName="parallelogram1" presStyleLbl="alignNode1" presStyleIdx="0" presStyleCnt="21"/>
      <dgm:spPr/>
    </dgm:pt>
    <dgm:pt modelId="{9A7BEC2C-788C-9A43-8077-A270AC1A3284}" type="pres">
      <dgm:prSet presAssocID="{3605D0B9-CD74-4A4D-9241-2EC41B2CAF81}" presName="parallelogram2" presStyleLbl="alignNode1" presStyleIdx="1" presStyleCnt="21"/>
      <dgm:spPr/>
    </dgm:pt>
    <dgm:pt modelId="{7B9A1A56-32CD-CE4F-8DA1-A3C3A85D6F55}" type="pres">
      <dgm:prSet presAssocID="{3605D0B9-CD74-4A4D-9241-2EC41B2CAF81}" presName="parallelogram3" presStyleLbl="alignNode1" presStyleIdx="2" presStyleCnt="21"/>
      <dgm:spPr/>
    </dgm:pt>
    <dgm:pt modelId="{CA75241A-2CE5-644A-AB93-11C0731208A4}" type="pres">
      <dgm:prSet presAssocID="{3605D0B9-CD74-4A4D-9241-2EC41B2CAF81}" presName="parallelogram4" presStyleLbl="alignNode1" presStyleIdx="3" presStyleCnt="21"/>
      <dgm:spPr/>
    </dgm:pt>
    <dgm:pt modelId="{4583A18D-959A-F045-8A12-AAD8FCE34CD0}" type="pres">
      <dgm:prSet presAssocID="{3605D0B9-CD74-4A4D-9241-2EC41B2CAF81}" presName="parallelogram5" presStyleLbl="alignNode1" presStyleIdx="4" presStyleCnt="21"/>
      <dgm:spPr/>
    </dgm:pt>
    <dgm:pt modelId="{BBB9E476-F1E9-4642-B296-2F516EEC046B}" type="pres">
      <dgm:prSet presAssocID="{3605D0B9-CD74-4A4D-9241-2EC41B2CAF81}" presName="parallelogram6" presStyleLbl="alignNode1" presStyleIdx="5" presStyleCnt="21"/>
      <dgm:spPr/>
    </dgm:pt>
    <dgm:pt modelId="{93455F8F-79D2-1D43-BC09-327D5CABCE0D}" type="pres">
      <dgm:prSet presAssocID="{3605D0B9-CD74-4A4D-9241-2EC41B2CAF81}" presName="parallelogram7" presStyleLbl="alignNode1" presStyleIdx="6" presStyleCnt="21"/>
      <dgm:spPr/>
    </dgm:pt>
    <dgm:pt modelId="{D32B197D-FFB5-5B47-84F0-0AF7DFCAFF04}" type="pres">
      <dgm:prSet presAssocID="{9F57FA99-9DA0-6E49-820D-9C1852640922}" presName="sibTrans" presStyleCnt="0"/>
      <dgm:spPr/>
    </dgm:pt>
    <dgm:pt modelId="{54C8CB1F-5B60-D243-94EE-DCD5993F940A}" type="pres">
      <dgm:prSet presAssocID="{6C628A02-78F1-1D48-A8EA-A1FE9A0C0849}" presName="parenttextcomposite" presStyleCnt="0"/>
      <dgm:spPr/>
    </dgm:pt>
    <dgm:pt modelId="{CCC7900D-7C9F-A349-910C-9DD066371DBE}" type="pres">
      <dgm:prSet presAssocID="{6C628A02-78F1-1D48-A8EA-A1FE9A0C0849}" presName="parenttext" presStyleLbl="revTx" presStyleIdx="1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1C9EAF-D633-E94D-84E9-AE26C9A4D2F1}" type="pres">
      <dgm:prSet presAssocID="{6C628A02-78F1-1D48-A8EA-A1FE9A0C0849}" presName="parallelogramComposite" presStyleCnt="0"/>
      <dgm:spPr/>
    </dgm:pt>
    <dgm:pt modelId="{12BAD5AE-9C94-FE41-8739-817222865AF2}" type="pres">
      <dgm:prSet presAssocID="{6C628A02-78F1-1D48-A8EA-A1FE9A0C0849}" presName="parallelogram1" presStyleLbl="alignNode1" presStyleIdx="7" presStyleCnt="21"/>
      <dgm:spPr/>
    </dgm:pt>
    <dgm:pt modelId="{5C1CD341-5982-0940-B3B2-9EFCF5957F2D}" type="pres">
      <dgm:prSet presAssocID="{6C628A02-78F1-1D48-A8EA-A1FE9A0C0849}" presName="parallelogram2" presStyleLbl="alignNode1" presStyleIdx="8" presStyleCnt="21"/>
      <dgm:spPr/>
    </dgm:pt>
    <dgm:pt modelId="{77E11D66-A95B-6349-879F-937F3B462A6C}" type="pres">
      <dgm:prSet presAssocID="{6C628A02-78F1-1D48-A8EA-A1FE9A0C0849}" presName="parallelogram3" presStyleLbl="alignNode1" presStyleIdx="9" presStyleCnt="21"/>
      <dgm:spPr/>
    </dgm:pt>
    <dgm:pt modelId="{F6CBA1C7-7040-3A4A-B31A-5254C489A49B}" type="pres">
      <dgm:prSet presAssocID="{6C628A02-78F1-1D48-A8EA-A1FE9A0C0849}" presName="parallelogram4" presStyleLbl="alignNode1" presStyleIdx="10" presStyleCnt="21"/>
      <dgm:spPr/>
    </dgm:pt>
    <dgm:pt modelId="{9E0B98A1-EC6A-3C47-9779-2D43DD31E940}" type="pres">
      <dgm:prSet presAssocID="{6C628A02-78F1-1D48-A8EA-A1FE9A0C0849}" presName="parallelogram5" presStyleLbl="alignNode1" presStyleIdx="11" presStyleCnt="21"/>
      <dgm:spPr/>
    </dgm:pt>
    <dgm:pt modelId="{067E3A2C-762F-8847-83DC-0672B58062C9}" type="pres">
      <dgm:prSet presAssocID="{6C628A02-78F1-1D48-A8EA-A1FE9A0C0849}" presName="parallelogram6" presStyleLbl="alignNode1" presStyleIdx="12" presStyleCnt="21"/>
      <dgm:spPr/>
    </dgm:pt>
    <dgm:pt modelId="{6E9270D8-9A65-314D-8D7D-ED68179C3A9A}" type="pres">
      <dgm:prSet presAssocID="{6C628A02-78F1-1D48-A8EA-A1FE9A0C0849}" presName="parallelogram7" presStyleLbl="alignNode1" presStyleIdx="13" presStyleCnt="21"/>
      <dgm:spPr/>
    </dgm:pt>
    <dgm:pt modelId="{4E257593-502F-4F42-886D-99EC08C00098}" type="pres">
      <dgm:prSet presAssocID="{BA83BA9B-838C-8D4B-A5F0-704E7B84344C}" presName="sibTrans" presStyleCnt="0"/>
      <dgm:spPr/>
    </dgm:pt>
    <dgm:pt modelId="{024C8828-18E4-FE43-B7F5-2016E06FF99A}" type="pres">
      <dgm:prSet presAssocID="{6CC6C536-7B16-BA44-B3F5-ABFFAA3477FA}" presName="parenttextcomposite" presStyleCnt="0"/>
      <dgm:spPr/>
    </dgm:pt>
    <dgm:pt modelId="{71F655BF-2648-564E-9E9D-24123F87660C}" type="pres">
      <dgm:prSet presAssocID="{6CC6C536-7B16-BA44-B3F5-ABFFAA3477FA}" presName="parenttext" presStyleLbl="revTx" presStyleIdx="2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C04954-9E45-9C42-AB6A-7DA57B477D17}" type="pres">
      <dgm:prSet presAssocID="{6CC6C536-7B16-BA44-B3F5-ABFFAA3477FA}" presName="parallelogramComposite" presStyleCnt="0"/>
      <dgm:spPr/>
    </dgm:pt>
    <dgm:pt modelId="{E6B5B3AB-1657-694E-A37A-3520073E1DE1}" type="pres">
      <dgm:prSet presAssocID="{6CC6C536-7B16-BA44-B3F5-ABFFAA3477FA}" presName="parallelogram1" presStyleLbl="alignNode1" presStyleIdx="14" presStyleCnt="21"/>
      <dgm:spPr/>
    </dgm:pt>
    <dgm:pt modelId="{AED86537-359E-3E43-B3EA-F9D2EA903953}" type="pres">
      <dgm:prSet presAssocID="{6CC6C536-7B16-BA44-B3F5-ABFFAA3477FA}" presName="parallelogram2" presStyleLbl="alignNode1" presStyleIdx="15" presStyleCnt="21"/>
      <dgm:spPr/>
    </dgm:pt>
    <dgm:pt modelId="{811AC4ED-B6FB-3141-BEE9-7EAC2725F3B1}" type="pres">
      <dgm:prSet presAssocID="{6CC6C536-7B16-BA44-B3F5-ABFFAA3477FA}" presName="parallelogram3" presStyleLbl="alignNode1" presStyleIdx="16" presStyleCnt="21"/>
      <dgm:spPr/>
    </dgm:pt>
    <dgm:pt modelId="{EADB0F1E-715F-7B47-B2F1-D9971842E675}" type="pres">
      <dgm:prSet presAssocID="{6CC6C536-7B16-BA44-B3F5-ABFFAA3477FA}" presName="parallelogram4" presStyleLbl="alignNode1" presStyleIdx="17" presStyleCnt="21"/>
      <dgm:spPr/>
    </dgm:pt>
    <dgm:pt modelId="{DD0479CD-3E2F-A041-B36E-A43874F24B61}" type="pres">
      <dgm:prSet presAssocID="{6CC6C536-7B16-BA44-B3F5-ABFFAA3477FA}" presName="parallelogram5" presStyleLbl="alignNode1" presStyleIdx="18" presStyleCnt="21"/>
      <dgm:spPr/>
    </dgm:pt>
    <dgm:pt modelId="{C957B573-52D9-E84C-B50B-8298E274CA20}" type="pres">
      <dgm:prSet presAssocID="{6CC6C536-7B16-BA44-B3F5-ABFFAA3477FA}" presName="parallelogram6" presStyleLbl="alignNode1" presStyleIdx="19" presStyleCnt="21"/>
      <dgm:spPr/>
    </dgm:pt>
    <dgm:pt modelId="{97A3C088-CB13-4D4F-97FC-6E0C04A83656}" type="pres">
      <dgm:prSet presAssocID="{6CC6C536-7B16-BA44-B3F5-ABFFAA3477FA}" presName="parallelogram7" presStyleLbl="alignNode1" presStyleIdx="20" presStyleCnt="21"/>
      <dgm:spPr/>
    </dgm:pt>
  </dgm:ptLst>
  <dgm:cxnLst>
    <dgm:cxn modelId="{37ABE2A6-7F62-5A46-B51E-9591F5CD724C}" srcId="{5B4E039B-5029-954B-BEE9-C92AEFBEE559}" destId="{6CC6C536-7B16-BA44-B3F5-ABFFAA3477FA}" srcOrd="2" destOrd="0" parTransId="{04D2F139-D68A-9E44-B0F8-72689A130BF9}" sibTransId="{571D2C57-7155-FF40-B0AD-FCCF88F9800C}"/>
    <dgm:cxn modelId="{3D053134-1B83-EB49-A0C1-387F461C1DC3}" type="presOf" srcId="{6CC6C536-7B16-BA44-B3F5-ABFFAA3477FA}" destId="{71F655BF-2648-564E-9E9D-24123F87660C}" srcOrd="0" destOrd="0" presId="urn:microsoft.com/office/officeart/2008/layout/VerticalAccentList"/>
    <dgm:cxn modelId="{D4A92CAE-26F9-3B42-9C30-87CFFAB0D629}" srcId="{5B4E039B-5029-954B-BEE9-C92AEFBEE559}" destId="{6C628A02-78F1-1D48-A8EA-A1FE9A0C0849}" srcOrd="1" destOrd="0" parTransId="{723EEA4C-8491-D148-922F-B7CF0FA385AE}" sibTransId="{BA83BA9B-838C-8D4B-A5F0-704E7B84344C}"/>
    <dgm:cxn modelId="{AB03EA80-F20E-2649-8141-F1D543F8954C}" type="presOf" srcId="{3605D0B9-CD74-4A4D-9241-2EC41B2CAF81}" destId="{5918B363-67EA-A24F-9039-E1CBA1EDAA6B}" srcOrd="0" destOrd="0" presId="urn:microsoft.com/office/officeart/2008/layout/VerticalAccentList"/>
    <dgm:cxn modelId="{47FF5CBC-A2FC-E14D-AFF8-4A4103E22A73}" srcId="{5B4E039B-5029-954B-BEE9-C92AEFBEE559}" destId="{3605D0B9-CD74-4A4D-9241-2EC41B2CAF81}" srcOrd="0" destOrd="0" parTransId="{E3EFFA24-2B4E-E24C-9BCB-2DAF644A1B8E}" sibTransId="{9F57FA99-9DA0-6E49-820D-9C1852640922}"/>
    <dgm:cxn modelId="{1DD37404-5400-894E-9243-D6B73EC593D1}" type="presOf" srcId="{5B4E039B-5029-954B-BEE9-C92AEFBEE559}" destId="{2F2BACCF-7AD5-274E-8603-14B6B3EE0329}" srcOrd="0" destOrd="0" presId="urn:microsoft.com/office/officeart/2008/layout/VerticalAccentList"/>
    <dgm:cxn modelId="{A0AF3176-1B57-B24C-808E-916F7911EB86}" type="presOf" srcId="{6C628A02-78F1-1D48-A8EA-A1FE9A0C0849}" destId="{CCC7900D-7C9F-A349-910C-9DD066371DBE}" srcOrd="0" destOrd="0" presId="urn:microsoft.com/office/officeart/2008/layout/VerticalAccentList"/>
    <dgm:cxn modelId="{CB5B214B-C50C-9243-9AC4-26E8278971A7}" type="presParOf" srcId="{2F2BACCF-7AD5-274E-8603-14B6B3EE0329}" destId="{9C1FA053-C6FD-104B-9B6F-7372D0D3F5B5}" srcOrd="0" destOrd="0" presId="urn:microsoft.com/office/officeart/2008/layout/VerticalAccentList"/>
    <dgm:cxn modelId="{22AEED4D-2935-3544-BD8A-27D0B0935B0B}" type="presParOf" srcId="{9C1FA053-C6FD-104B-9B6F-7372D0D3F5B5}" destId="{5918B363-67EA-A24F-9039-E1CBA1EDAA6B}" srcOrd="0" destOrd="0" presId="urn:microsoft.com/office/officeart/2008/layout/VerticalAccentList"/>
    <dgm:cxn modelId="{DE840E07-2DC4-7040-AB23-E6E9D2966F18}" type="presParOf" srcId="{2F2BACCF-7AD5-274E-8603-14B6B3EE0329}" destId="{AAC9B836-D82E-1447-944A-812B9142902C}" srcOrd="1" destOrd="0" presId="urn:microsoft.com/office/officeart/2008/layout/VerticalAccentList"/>
    <dgm:cxn modelId="{BA1D6026-F38A-5647-99A1-F5C09F8C98E4}" type="presParOf" srcId="{AAC9B836-D82E-1447-944A-812B9142902C}" destId="{5D01691C-76F9-994F-95E5-5860A35A7E5F}" srcOrd="0" destOrd="0" presId="urn:microsoft.com/office/officeart/2008/layout/VerticalAccentList"/>
    <dgm:cxn modelId="{E9BCD2B6-6435-7F4A-864B-D395E7288681}" type="presParOf" srcId="{AAC9B836-D82E-1447-944A-812B9142902C}" destId="{9A7BEC2C-788C-9A43-8077-A270AC1A3284}" srcOrd="1" destOrd="0" presId="urn:microsoft.com/office/officeart/2008/layout/VerticalAccentList"/>
    <dgm:cxn modelId="{8F62B326-FBE4-3A4A-B68B-92A2D043B61F}" type="presParOf" srcId="{AAC9B836-D82E-1447-944A-812B9142902C}" destId="{7B9A1A56-32CD-CE4F-8DA1-A3C3A85D6F55}" srcOrd="2" destOrd="0" presId="urn:microsoft.com/office/officeart/2008/layout/VerticalAccentList"/>
    <dgm:cxn modelId="{4284462B-CE34-2540-A88E-A53BD318746B}" type="presParOf" srcId="{AAC9B836-D82E-1447-944A-812B9142902C}" destId="{CA75241A-2CE5-644A-AB93-11C0731208A4}" srcOrd="3" destOrd="0" presId="urn:microsoft.com/office/officeart/2008/layout/VerticalAccentList"/>
    <dgm:cxn modelId="{C533CCB7-1C3F-6E4F-846C-95CC8623424B}" type="presParOf" srcId="{AAC9B836-D82E-1447-944A-812B9142902C}" destId="{4583A18D-959A-F045-8A12-AAD8FCE34CD0}" srcOrd="4" destOrd="0" presId="urn:microsoft.com/office/officeart/2008/layout/VerticalAccentList"/>
    <dgm:cxn modelId="{2127E7F2-1776-044B-B5F6-58F9ECA007FC}" type="presParOf" srcId="{AAC9B836-D82E-1447-944A-812B9142902C}" destId="{BBB9E476-F1E9-4642-B296-2F516EEC046B}" srcOrd="5" destOrd="0" presId="urn:microsoft.com/office/officeart/2008/layout/VerticalAccentList"/>
    <dgm:cxn modelId="{4125FD7E-E8FF-8944-837B-75CEB29AFB4D}" type="presParOf" srcId="{AAC9B836-D82E-1447-944A-812B9142902C}" destId="{93455F8F-79D2-1D43-BC09-327D5CABCE0D}" srcOrd="6" destOrd="0" presId="urn:microsoft.com/office/officeart/2008/layout/VerticalAccentList"/>
    <dgm:cxn modelId="{8CD51550-D2A8-E14B-A4F6-11C1AAF0240D}" type="presParOf" srcId="{2F2BACCF-7AD5-274E-8603-14B6B3EE0329}" destId="{D32B197D-FFB5-5B47-84F0-0AF7DFCAFF04}" srcOrd="2" destOrd="0" presId="urn:microsoft.com/office/officeart/2008/layout/VerticalAccentList"/>
    <dgm:cxn modelId="{3E70EC5C-5678-7B43-B31A-02AA6AADB9E6}" type="presParOf" srcId="{2F2BACCF-7AD5-274E-8603-14B6B3EE0329}" destId="{54C8CB1F-5B60-D243-94EE-DCD5993F940A}" srcOrd="3" destOrd="0" presId="urn:microsoft.com/office/officeart/2008/layout/VerticalAccentList"/>
    <dgm:cxn modelId="{5066C74F-50FA-E646-A3F8-BA16F42A9134}" type="presParOf" srcId="{54C8CB1F-5B60-D243-94EE-DCD5993F940A}" destId="{CCC7900D-7C9F-A349-910C-9DD066371DBE}" srcOrd="0" destOrd="0" presId="urn:microsoft.com/office/officeart/2008/layout/VerticalAccentList"/>
    <dgm:cxn modelId="{0681B7B4-FAE1-564F-9CE9-0837BDEA7A2A}" type="presParOf" srcId="{2F2BACCF-7AD5-274E-8603-14B6B3EE0329}" destId="{801C9EAF-D633-E94D-84E9-AE26C9A4D2F1}" srcOrd="4" destOrd="0" presId="urn:microsoft.com/office/officeart/2008/layout/VerticalAccentList"/>
    <dgm:cxn modelId="{3E751644-C5BE-F647-87DC-17400A52EFC0}" type="presParOf" srcId="{801C9EAF-D633-E94D-84E9-AE26C9A4D2F1}" destId="{12BAD5AE-9C94-FE41-8739-817222865AF2}" srcOrd="0" destOrd="0" presId="urn:microsoft.com/office/officeart/2008/layout/VerticalAccentList"/>
    <dgm:cxn modelId="{4D3281E4-5270-9D49-8F96-45B53013A622}" type="presParOf" srcId="{801C9EAF-D633-E94D-84E9-AE26C9A4D2F1}" destId="{5C1CD341-5982-0940-B3B2-9EFCF5957F2D}" srcOrd="1" destOrd="0" presId="urn:microsoft.com/office/officeart/2008/layout/VerticalAccentList"/>
    <dgm:cxn modelId="{4AC28C9F-79E1-F347-B407-2E34F2346BB8}" type="presParOf" srcId="{801C9EAF-D633-E94D-84E9-AE26C9A4D2F1}" destId="{77E11D66-A95B-6349-879F-937F3B462A6C}" srcOrd="2" destOrd="0" presId="urn:microsoft.com/office/officeart/2008/layout/VerticalAccentList"/>
    <dgm:cxn modelId="{5E0AEF2E-6DB9-0E48-8660-7E9054051A3C}" type="presParOf" srcId="{801C9EAF-D633-E94D-84E9-AE26C9A4D2F1}" destId="{F6CBA1C7-7040-3A4A-B31A-5254C489A49B}" srcOrd="3" destOrd="0" presId="urn:microsoft.com/office/officeart/2008/layout/VerticalAccentList"/>
    <dgm:cxn modelId="{9F4DD3CB-9755-C945-AF45-10F1BEA62599}" type="presParOf" srcId="{801C9EAF-D633-E94D-84E9-AE26C9A4D2F1}" destId="{9E0B98A1-EC6A-3C47-9779-2D43DD31E940}" srcOrd="4" destOrd="0" presId="urn:microsoft.com/office/officeart/2008/layout/VerticalAccentList"/>
    <dgm:cxn modelId="{1D250533-0583-6848-8B93-E6ABF878CB22}" type="presParOf" srcId="{801C9EAF-D633-E94D-84E9-AE26C9A4D2F1}" destId="{067E3A2C-762F-8847-83DC-0672B58062C9}" srcOrd="5" destOrd="0" presId="urn:microsoft.com/office/officeart/2008/layout/VerticalAccentList"/>
    <dgm:cxn modelId="{10275350-6859-D844-9697-AA7B48F71572}" type="presParOf" srcId="{801C9EAF-D633-E94D-84E9-AE26C9A4D2F1}" destId="{6E9270D8-9A65-314D-8D7D-ED68179C3A9A}" srcOrd="6" destOrd="0" presId="urn:microsoft.com/office/officeart/2008/layout/VerticalAccentList"/>
    <dgm:cxn modelId="{017F17F1-6CE3-D04A-8937-297DDD9A8894}" type="presParOf" srcId="{2F2BACCF-7AD5-274E-8603-14B6B3EE0329}" destId="{4E257593-502F-4F42-886D-99EC08C00098}" srcOrd="5" destOrd="0" presId="urn:microsoft.com/office/officeart/2008/layout/VerticalAccentList"/>
    <dgm:cxn modelId="{4D3E1E46-FC35-6444-842D-7CD4ADB1C706}" type="presParOf" srcId="{2F2BACCF-7AD5-274E-8603-14B6B3EE0329}" destId="{024C8828-18E4-FE43-B7F5-2016E06FF99A}" srcOrd="6" destOrd="0" presId="urn:microsoft.com/office/officeart/2008/layout/VerticalAccentList"/>
    <dgm:cxn modelId="{2F91F78C-6C2E-CE4A-B2C1-3A4A17D0B19F}" type="presParOf" srcId="{024C8828-18E4-FE43-B7F5-2016E06FF99A}" destId="{71F655BF-2648-564E-9E9D-24123F87660C}" srcOrd="0" destOrd="0" presId="urn:microsoft.com/office/officeart/2008/layout/VerticalAccentList"/>
    <dgm:cxn modelId="{280267DD-4ADB-7446-8830-0D802CB2B2A3}" type="presParOf" srcId="{2F2BACCF-7AD5-274E-8603-14B6B3EE0329}" destId="{8CC04954-9E45-9C42-AB6A-7DA57B477D17}" srcOrd="7" destOrd="0" presId="urn:microsoft.com/office/officeart/2008/layout/VerticalAccentList"/>
    <dgm:cxn modelId="{7E72B57A-AD0E-864C-B4FA-6AA61540CA0E}" type="presParOf" srcId="{8CC04954-9E45-9C42-AB6A-7DA57B477D17}" destId="{E6B5B3AB-1657-694E-A37A-3520073E1DE1}" srcOrd="0" destOrd="0" presId="urn:microsoft.com/office/officeart/2008/layout/VerticalAccentList"/>
    <dgm:cxn modelId="{E21B8CD4-1AE4-7641-A255-5CF32B79C7AF}" type="presParOf" srcId="{8CC04954-9E45-9C42-AB6A-7DA57B477D17}" destId="{AED86537-359E-3E43-B3EA-F9D2EA903953}" srcOrd="1" destOrd="0" presId="urn:microsoft.com/office/officeart/2008/layout/VerticalAccentList"/>
    <dgm:cxn modelId="{5203B33F-50AD-024C-A5F8-31826F9EA72C}" type="presParOf" srcId="{8CC04954-9E45-9C42-AB6A-7DA57B477D17}" destId="{811AC4ED-B6FB-3141-BEE9-7EAC2725F3B1}" srcOrd="2" destOrd="0" presId="urn:microsoft.com/office/officeart/2008/layout/VerticalAccentList"/>
    <dgm:cxn modelId="{3D0E731C-7346-424A-A140-8F517E9721CB}" type="presParOf" srcId="{8CC04954-9E45-9C42-AB6A-7DA57B477D17}" destId="{EADB0F1E-715F-7B47-B2F1-D9971842E675}" srcOrd="3" destOrd="0" presId="urn:microsoft.com/office/officeart/2008/layout/VerticalAccentList"/>
    <dgm:cxn modelId="{EB7A57FC-29AC-644A-8733-533433524C92}" type="presParOf" srcId="{8CC04954-9E45-9C42-AB6A-7DA57B477D17}" destId="{DD0479CD-3E2F-A041-B36E-A43874F24B61}" srcOrd="4" destOrd="0" presId="urn:microsoft.com/office/officeart/2008/layout/VerticalAccentList"/>
    <dgm:cxn modelId="{05D05AB6-F9C0-8641-B5BA-7DE3C669D4EC}" type="presParOf" srcId="{8CC04954-9E45-9C42-AB6A-7DA57B477D17}" destId="{C957B573-52D9-E84C-B50B-8298E274CA20}" srcOrd="5" destOrd="0" presId="urn:microsoft.com/office/officeart/2008/layout/VerticalAccentList"/>
    <dgm:cxn modelId="{E047C35E-1708-654C-A466-2CA56EF59E25}" type="presParOf" srcId="{8CC04954-9E45-9C42-AB6A-7DA57B477D17}" destId="{97A3C088-CB13-4D4F-97FC-6E0C04A83656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8D217E-1C26-A243-9F7D-8CE584B67D16}" type="doc">
      <dgm:prSet loTypeId="urn:microsoft.com/office/officeart/2005/8/layout/matrix1" loCatId="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BC0302-A765-EF46-B238-2AB1FE096DA9}">
      <dgm:prSet phldrT="[Текст]" phldr="1"/>
      <dgm:spPr/>
      <dgm:t>
        <a:bodyPr/>
        <a:lstStyle/>
        <a:p>
          <a:endParaRPr lang="ru-RU" dirty="0"/>
        </a:p>
      </dgm:t>
    </dgm:pt>
    <dgm:pt modelId="{932BEDA6-17E5-E249-B675-68F2398D1942}" type="parTrans" cxnId="{9B5BDF41-A8F1-EC48-910A-20C1E30CBF05}">
      <dgm:prSet/>
      <dgm:spPr/>
      <dgm:t>
        <a:bodyPr/>
        <a:lstStyle/>
        <a:p>
          <a:endParaRPr lang="ru-RU"/>
        </a:p>
      </dgm:t>
    </dgm:pt>
    <dgm:pt modelId="{9DB75B34-593A-304C-9A18-B7575DED15F1}" type="sibTrans" cxnId="{9B5BDF41-A8F1-EC48-910A-20C1E30CBF05}">
      <dgm:prSet/>
      <dgm:spPr/>
      <dgm:t>
        <a:bodyPr/>
        <a:lstStyle/>
        <a:p>
          <a:endParaRPr lang="ru-RU"/>
        </a:p>
      </dgm:t>
    </dgm:pt>
    <dgm:pt modelId="{2E7C1416-BCAE-6846-8FD9-293BD1E77DE7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C0504D"/>
              </a:solidFill>
            </a:rPr>
            <a:t>Создание «творческого общества». Это развитие компетенций и навыков для цифровой экономики, повышение цифровой грамотности, подготовка специалистов в области ИКТ для отраслей</a:t>
          </a:r>
          <a:endParaRPr lang="ru-RU" sz="2000" b="1" dirty="0"/>
        </a:p>
      </dgm:t>
    </dgm:pt>
    <dgm:pt modelId="{D11740FE-A89D-6541-A883-2DA97F80A732}" type="parTrans" cxnId="{9980DA9B-7EBE-B64E-A2CA-BFEA8A483DED}">
      <dgm:prSet/>
      <dgm:spPr/>
      <dgm:t>
        <a:bodyPr/>
        <a:lstStyle/>
        <a:p>
          <a:endParaRPr lang="ru-RU"/>
        </a:p>
      </dgm:t>
    </dgm:pt>
    <dgm:pt modelId="{BFF4A1B0-D244-7D4F-85A5-01BBBCD82386}" type="sibTrans" cxnId="{9980DA9B-7EBE-B64E-A2CA-BFEA8A483DED}">
      <dgm:prSet/>
      <dgm:spPr/>
      <dgm:t>
        <a:bodyPr/>
        <a:lstStyle/>
        <a:p>
          <a:endParaRPr lang="ru-RU"/>
        </a:p>
      </dgm:t>
    </dgm:pt>
    <dgm:pt modelId="{E10C13ED-83AF-6944-9B32-959E16E78FA5}">
      <dgm:prSet phldrT="[Текст]" custT="1"/>
      <dgm:spPr/>
      <dgm:t>
        <a:bodyPr/>
        <a:lstStyle/>
        <a:p>
          <a:endParaRPr lang="ru-RU" sz="2800" dirty="0" smtClean="0">
            <a:solidFill>
              <a:srgbClr val="C0504D"/>
            </a:solidFill>
          </a:endParaRPr>
        </a:p>
        <a:p>
          <a:r>
            <a:rPr lang="ru-RU" sz="2800" dirty="0" smtClean="0">
              <a:solidFill>
                <a:srgbClr val="C0504D"/>
              </a:solidFill>
            </a:rPr>
            <a:t>Создание цифрового Шелкового пути - это развитие надежной, доступной, высокоскоростной, безопасной цифровой инфраструктуры</a:t>
          </a:r>
          <a:endParaRPr lang="ru-RU" sz="2800" dirty="0">
            <a:solidFill>
              <a:srgbClr val="C0504D"/>
            </a:solidFill>
          </a:endParaRPr>
        </a:p>
      </dgm:t>
    </dgm:pt>
    <dgm:pt modelId="{FCAFF5C2-3871-B549-84A4-813890424423}" type="parTrans" cxnId="{B071F0FE-D976-DF4E-8314-4B2B4C1A6E94}">
      <dgm:prSet/>
      <dgm:spPr/>
      <dgm:t>
        <a:bodyPr/>
        <a:lstStyle/>
        <a:p>
          <a:endParaRPr lang="ru-RU"/>
        </a:p>
      </dgm:t>
    </dgm:pt>
    <dgm:pt modelId="{49E58BF7-F9F3-C446-B8B9-EEB4C1A1DF18}" type="sibTrans" cxnId="{B071F0FE-D976-DF4E-8314-4B2B4C1A6E94}">
      <dgm:prSet/>
      <dgm:spPr/>
      <dgm:t>
        <a:bodyPr/>
        <a:lstStyle/>
        <a:p>
          <a:endParaRPr lang="ru-RU"/>
        </a:p>
      </dgm:t>
    </dgm:pt>
    <dgm:pt modelId="{27990526-D929-234C-9C39-41949CEA417D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C0504D"/>
              </a:solidFill>
            </a:rPr>
            <a:t>Цифровая трансформация в секторах экономики. Это повсеместное внедрение цифровых технологий для повышения конкурентоспособности различных секторов экономики</a:t>
          </a:r>
          <a:endParaRPr lang="ru-RU" sz="2400" b="1" dirty="0">
            <a:solidFill>
              <a:srgbClr val="C0504D"/>
            </a:solidFill>
          </a:endParaRPr>
        </a:p>
      </dgm:t>
    </dgm:pt>
    <dgm:pt modelId="{B2336B72-33FA-0F41-92BF-73F169B2A9A3}" type="parTrans" cxnId="{90928C21-D086-114E-A54A-BF94991D1DCB}">
      <dgm:prSet/>
      <dgm:spPr/>
      <dgm:t>
        <a:bodyPr/>
        <a:lstStyle/>
        <a:p>
          <a:endParaRPr lang="ru-RU"/>
        </a:p>
      </dgm:t>
    </dgm:pt>
    <dgm:pt modelId="{B4AA7963-B651-E04C-9A4A-3482D28A81AB}" type="sibTrans" cxnId="{90928C21-D086-114E-A54A-BF94991D1DCB}">
      <dgm:prSet/>
      <dgm:spPr/>
      <dgm:t>
        <a:bodyPr/>
        <a:lstStyle/>
        <a:p>
          <a:endParaRPr lang="ru-RU"/>
        </a:p>
      </dgm:t>
    </dgm:pt>
    <dgm:pt modelId="{DBC73C30-E1A1-5045-BEE6-EC13B27C24C1}">
      <dgm:prSet phldrT="[Текст]" custT="1"/>
      <dgm:spPr/>
      <dgm:t>
        <a:bodyPr/>
        <a:lstStyle/>
        <a:p>
          <a:endParaRPr lang="ru-RU" sz="2400" dirty="0">
            <a:solidFill>
              <a:srgbClr val="C0504D"/>
            </a:solidFill>
          </a:endParaRPr>
        </a:p>
      </dgm:t>
    </dgm:pt>
    <dgm:pt modelId="{D832A5BD-CEBB-1E41-860B-83257180500D}" type="parTrans" cxnId="{7F2D3554-68E2-8D48-9E5C-EF4BFF021365}">
      <dgm:prSet/>
      <dgm:spPr/>
      <dgm:t>
        <a:bodyPr/>
        <a:lstStyle/>
        <a:p>
          <a:endParaRPr lang="ru-RU"/>
        </a:p>
      </dgm:t>
    </dgm:pt>
    <dgm:pt modelId="{E7CF8278-A0BA-4841-A9AE-1EA207FAA349}" type="sibTrans" cxnId="{7F2D3554-68E2-8D48-9E5C-EF4BFF021365}">
      <dgm:prSet/>
      <dgm:spPr/>
      <dgm:t>
        <a:bodyPr/>
        <a:lstStyle/>
        <a:p>
          <a:endParaRPr lang="ru-RU"/>
        </a:p>
      </dgm:t>
    </dgm:pt>
    <dgm:pt modelId="{E101E3E3-5C69-E14B-979D-5495A4B66617}">
      <dgm:prSet/>
      <dgm:spPr/>
    </dgm:pt>
    <dgm:pt modelId="{CDAB0BFC-15D5-1E4D-AB44-B69375A0D336}" type="parTrans" cxnId="{CD0E0A9B-0089-4E4F-957C-B9A24E5DA016}">
      <dgm:prSet/>
      <dgm:spPr/>
      <dgm:t>
        <a:bodyPr/>
        <a:lstStyle/>
        <a:p>
          <a:endParaRPr lang="ru-RU"/>
        </a:p>
      </dgm:t>
    </dgm:pt>
    <dgm:pt modelId="{AB34ABFE-24BC-AF4D-897B-487DDA193A5B}" type="sibTrans" cxnId="{CD0E0A9B-0089-4E4F-957C-B9A24E5DA016}">
      <dgm:prSet/>
      <dgm:spPr/>
      <dgm:t>
        <a:bodyPr/>
        <a:lstStyle/>
        <a:p>
          <a:endParaRPr lang="ru-RU"/>
        </a:p>
      </dgm:t>
    </dgm:pt>
    <dgm:pt modelId="{BD4540BF-EA73-8348-8281-BF46446C6719}">
      <dgm:prSet custT="1"/>
      <dgm:spPr/>
    </dgm:pt>
    <dgm:pt modelId="{029828D4-CBC9-9E42-94E8-4C39C481AF9B}" type="parTrans" cxnId="{4A509B11-6DC8-F440-BE04-A10C53BB5A3B}">
      <dgm:prSet/>
      <dgm:spPr/>
      <dgm:t>
        <a:bodyPr/>
        <a:lstStyle/>
        <a:p>
          <a:endParaRPr lang="ru-RU"/>
        </a:p>
      </dgm:t>
    </dgm:pt>
    <dgm:pt modelId="{3AB26E40-D96D-2645-9283-83943FE564D2}" type="sibTrans" cxnId="{4A509B11-6DC8-F440-BE04-A10C53BB5A3B}">
      <dgm:prSet/>
      <dgm:spPr/>
      <dgm:t>
        <a:bodyPr/>
        <a:lstStyle/>
        <a:p>
          <a:endParaRPr lang="ru-RU"/>
        </a:p>
      </dgm:t>
    </dgm:pt>
    <dgm:pt modelId="{1418B03C-F095-CF41-9D11-022E827E12A8}">
      <dgm:prSet/>
      <dgm:spPr/>
    </dgm:pt>
    <dgm:pt modelId="{4E099925-136E-C54F-8876-8849CE8E730B}" type="parTrans" cxnId="{385BC355-A958-134D-9B23-F5C916EC2B22}">
      <dgm:prSet/>
      <dgm:spPr/>
      <dgm:t>
        <a:bodyPr/>
        <a:lstStyle/>
        <a:p>
          <a:endParaRPr lang="ru-RU"/>
        </a:p>
      </dgm:t>
    </dgm:pt>
    <dgm:pt modelId="{8FF157D1-E9BC-D24D-A793-11549EAF16DA}" type="sibTrans" cxnId="{385BC355-A958-134D-9B23-F5C916EC2B22}">
      <dgm:prSet/>
      <dgm:spPr/>
      <dgm:t>
        <a:bodyPr/>
        <a:lstStyle/>
        <a:p>
          <a:endParaRPr lang="ru-RU"/>
        </a:p>
      </dgm:t>
    </dgm:pt>
    <dgm:pt modelId="{F8D6C2A9-8726-774D-B8FE-90C24A8C7583}">
      <dgm:prSet/>
      <dgm:spPr/>
    </dgm:pt>
    <dgm:pt modelId="{5E1FE7EB-EB83-BD46-88A5-E4F7A229631E}" type="parTrans" cxnId="{85D0AD60-1849-8F45-8BB7-4D865EE1C95E}">
      <dgm:prSet/>
      <dgm:spPr/>
      <dgm:t>
        <a:bodyPr/>
        <a:lstStyle/>
        <a:p>
          <a:endParaRPr lang="ru-RU"/>
        </a:p>
      </dgm:t>
    </dgm:pt>
    <dgm:pt modelId="{0CF1DC95-6A7F-D34C-9037-2CE0DDDEACC3}" type="sibTrans" cxnId="{85D0AD60-1849-8F45-8BB7-4D865EE1C95E}">
      <dgm:prSet/>
      <dgm:spPr/>
      <dgm:t>
        <a:bodyPr/>
        <a:lstStyle/>
        <a:p>
          <a:endParaRPr lang="ru-RU"/>
        </a:p>
      </dgm:t>
    </dgm:pt>
    <dgm:pt modelId="{E69F6AB2-7868-3942-8731-19910A826A4A}">
      <dgm:prSet/>
      <dgm:spPr/>
      <dgm:t>
        <a:bodyPr/>
        <a:lstStyle/>
        <a:p>
          <a:r>
            <a:rPr lang="ru-RU" dirty="0" smtClean="0">
              <a:solidFill>
                <a:srgbClr val="C0504D"/>
              </a:solidFill>
            </a:rPr>
            <a:t>Формирование «Упреждающего цифрового правительства». </a:t>
          </a:r>
          <a:endParaRPr lang="ru-RU" dirty="0"/>
        </a:p>
      </dgm:t>
    </dgm:pt>
    <dgm:pt modelId="{7B6E149D-57A4-FD4A-ABFE-D633B9909752}" type="parTrans" cxnId="{C831CC16-A6F7-DC42-A6EC-14C00E6C089F}">
      <dgm:prSet/>
      <dgm:spPr/>
      <dgm:t>
        <a:bodyPr/>
        <a:lstStyle/>
        <a:p>
          <a:endParaRPr lang="ru-RU"/>
        </a:p>
      </dgm:t>
    </dgm:pt>
    <dgm:pt modelId="{2FE512A1-75DD-454C-8A46-9FE5312F9F66}" type="sibTrans" cxnId="{C831CC16-A6F7-DC42-A6EC-14C00E6C089F}">
      <dgm:prSet/>
      <dgm:spPr/>
      <dgm:t>
        <a:bodyPr/>
        <a:lstStyle/>
        <a:p>
          <a:endParaRPr lang="ru-RU"/>
        </a:p>
      </dgm:t>
    </dgm:pt>
    <dgm:pt modelId="{4F006F70-1641-944B-A446-29067018D1FF}" type="pres">
      <dgm:prSet presAssocID="{858D217E-1C26-A243-9F7D-8CE584B67D16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7BEB512-3F10-5F4C-A8F7-57AE7DA096F4}" type="pres">
      <dgm:prSet presAssocID="{858D217E-1C26-A243-9F7D-8CE584B67D16}" presName="matrix" presStyleCnt="0"/>
      <dgm:spPr/>
    </dgm:pt>
    <dgm:pt modelId="{BA95BD66-8066-8F4D-B1C1-97F511BA6755}" type="pres">
      <dgm:prSet presAssocID="{858D217E-1C26-A243-9F7D-8CE584B67D16}" presName="tile1" presStyleLbl="node1" presStyleIdx="0" presStyleCnt="4" custLinFactNeighborX="-1852" custLinFactNeighborY="-3928"/>
      <dgm:spPr/>
      <dgm:t>
        <a:bodyPr/>
        <a:lstStyle/>
        <a:p>
          <a:endParaRPr lang="ru-RU"/>
        </a:p>
      </dgm:t>
    </dgm:pt>
    <dgm:pt modelId="{41DFB94F-B9F9-7846-81EC-D4C025E2AF08}" type="pres">
      <dgm:prSet presAssocID="{858D217E-1C26-A243-9F7D-8CE584B67D16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83BB1A-57DF-524D-A8CB-CD6F2A780613}" type="pres">
      <dgm:prSet presAssocID="{858D217E-1C26-A243-9F7D-8CE584B67D16}" presName="tile2" presStyleLbl="node1" presStyleIdx="1" presStyleCnt="4"/>
      <dgm:spPr/>
      <dgm:t>
        <a:bodyPr/>
        <a:lstStyle/>
        <a:p>
          <a:endParaRPr lang="ru-RU"/>
        </a:p>
      </dgm:t>
    </dgm:pt>
    <dgm:pt modelId="{DF9E1636-AA2B-6740-8D02-2C319C2A791D}" type="pres">
      <dgm:prSet presAssocID="{858D217E-1C26-A243-9F7D-8CE584B67D16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B4C563-558B-954C-92CD-BACB7628E56B}" type="pres">
      <dgm:prSet presAssocID="{858D217E-1C26-A243-9F7D-8CE584B67D16}" presName="tile3" presStyleLbl="node1" presStyleIdx="2" presStyleCnt="4" custScaleY="93967"/>
      <dgm:spPr/>
      <dgm:t>
        <a:bodyPr/>
        <a:lstStyle/>
        <a:p>
          <a:endParaRPr lang="ru-RU"/>
        </a:p>
      </dgm:t>
    </dgm:pt>
    <dgm:pt modelId="{8B4F5E83-FFEE-A348-9D07-CFBBC8720AB7}" type="pres">
      <dgm:prSet presAssocID="{858D217E-1C26-A243-9F7D-8CE584B67D16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C3B96D-6783-D04A-AD08-2AB9020DC844}" type="pres">
      <dgm:prSet presAssocID="{858D217E-1C26-A243-9F7D-8CE584B67D16}" presName="tile4" presStyleLbl="node1" presStyleIdx="3" presStyleCnt="4" custScaleX="100000" custScaleY="96493" custLinFactNeighborX="926" custLinFactNeighborY="1684"/>
      <dgm:spPr/>
      <dgm:t>
        <a:bodyPr/>
        <a:lstStyle/>
        <a:p>
          <a:endParaRPr lang="ru-RU"/>
        </a:p>
      </dgm:t>
    </dgm:pt>
    <dgm:pt modelId="{DC73F826-656A-B346-B071-D0B0EF9548E5}" type="pres">
      <dgm:prSet presAssocID="{858D217E-1C26-A243-9F7D-8CE584B67D16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1DD29C-C21E-EB4B-8C2F-7A1AC050ECC8}" type="pres">
      <dgm:prSet presAssocID="{858D217E-1C26-A243-9F7D-8CE584B67D16}" presName="centerTile" presStyleLbl="fgShp" presStyleIdx="0" presStyleCnt="1" custFlipVert="1" custScaleX="20062" custScaleY="20624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9980DA9B-7EBE-B64E-A2CA-BFEA8A483DED}" srcId="{04BC0302-A765-EF46-B238-2AB1FE096DA9}" destId="{2E7C1416-BCAE-6846-8FD9-293BD1E77DE7}" srcOrd="2" destOrd="0" parTransId="{D11740FE-A89D-6541-A883-2DA97F80A732}" sibTransId="{BFF4A1B0-D244-7D4F-85A5-01BBBCD82386}"/>
    <dgm:cxn modelId="{1F8EB99E-E580-5F4D-AD70-DB7DC79012CA}" type="presOf" srcId="{2E7C1416-BCAE-6846-8FD9-293BD1E77DE7}" destId="{BAB4C563-558B-954C-92CD-BACB7628E56B}" srcOrd="0" destOrd="0" presId="urn:microsoft.com/office/officeart/2005/8/layout/matrix1"/>
    <dgm:cxn modelId="{6C0875E7-CA67-1F49-B82C-DD065A9473DE}" type="presOf" srcId="{E69F6AB2-7868-3942-8731-19910A826A4A}" destId="{13C3B96D-6783-D04A-AD08-2AB9020DC844}" srcOrd="0" destOrd="0" presId="urn:microsoft.com/office/officeart/2005/8/layout/matrix1"/>
    <dgm:cxn modelId="{9DBD48DA-3404-1944-BE25-1D7635D909AD}" type="presOf" srcId="{04BC0302-A765-EF46-B238-2AB1FE096DA9}" destId="{251DD29C-C21E-EB4B-8C2F-7A1AC050ECC8}" srcOrd="0" destOrd="0" presId="urn:microsoft.com/office/officeart/2005/8/layout/matrix1"/>
    <dgm:cxn modelId="{90928C21-D086-114E-A54A-BF94991D1DCB}" srcId="{04BC0302-A765-EF46-B238-2AB1FE096DA9}" destId="{27990526-D929-234C-9C39-41949CEA417D}" srcOrd="1" destOrd="0" parTransId="{B2336B72-33FA-0F41-92BF-73F169B2A9A3}" sibTransId="{B4AA7963-B651-E04C-9A4A-3482D28A81AB}"/>
    <dgm:cxn modelId="{A60D9B37-963F-004F-B02B-366E56F2385A}" type="presOf" srcId="{E10C13ED-83AF-6944-9B32-959E16E78FA5}" destId="{41DFB94F-B9F9-7846-81EC-D4C025E2AF08}" srcOrd="1" destOrd="0" presId="urn:microsoft.com/office/officeart/2005/8/layout/matrix1"/>
    <dgm:cxn modelId="{385BC355-A958-134D-9B23-F5C916EC2B22}" srcId="{04BC0302-A765-EF46-B238-2AB1FE096DA9}" destId="{1418B03C-F095-CF41-9D11-022E827E12A8}" srcOrd="5" destOrd="0" parTransId="{4E099925-136E-C54F-8876-8849CE8E730B}" sibTransId="{8FF157D1-E9BC-D24D-A793-11549EAF16DA}"/>
    <dgm:cxn modelId="{E24932CB-DF6A-5A4A-AA3E-C84745BB7368}" type="presOf" srcId="{E10C13ED-83AF-6944-9B32-959E16E78FA5}" destId="{BA95BD66-8066-8F4D-B1C1-97F511BA6755}" srcOrd="0" destOrd="0" presId="urn:microsoft.com/office/officeart/2005/8/layout/matrix1"/>
    <dgm:cxn modelId="{4A509B11-6DC8-F440-BE04-A10C53BB5A3B}" srcId="{858D217E-1C26-A243-9F7D-8CE584B67D16}" destId="{BD4540BF-EA73-8348-8281-BF46446C6719}" srcOrd="1" destOrd="0" parTransId="{029828D4-CBC9-9E42-94E8-4C39C481AF9B}" sibTransId="{3AB26E40-D96D-2645-9283-83943FE564D2}"/>
    <dgm:cxn modelId="{9B5BDF41-A8F1-EC48-910A-20C1E30CBF05}" srcId="{858D217E-1C26-A243-9F7D-8CE584B67D16}" destId="{04BC0302-A765-EF46-B238-2AB1FE096DA9}" srcOrd="0" destOrd="0" parTransId="{932BEDA6-17E5-E249-B675-68F2398D1942}" sibTransId="{9DB75B34-593A-304C-9A18-B7575DED15F1}"/>
    <dgm:cxn modelId="{7F2D3554-68E2-8D48-9E5C-EF4BFF021365}" srcId="{BD4540BF-EA73-8348-8281-BF46446C6719}" destId="{DBC73C30-E1A1-5045-BEE6-EC13B27C24C1}" srcOrd="0" destOrd="0" parTransId="{D832A5BD-CEBB-1E41-860B-83257180500D}" sibTransId="{E7CF8278-A0BA-4841-A9AE-1EA207FAA349}"/>
    <dgm:cxn modelId="{81D1E792-9BF5-0942-B2EC-D3CF59529AB8}" type="presOf" srcId="{2E7C1416-BCAE-6846-8FD9-293BD1E77DE7}" destId="{8B4F5E83-FFEE-A348-9D07-CFBBC8720AB7}" srcOrd="1" destOrd="0" presId="urn:microsoft.com/office/officeart/2005/8/layout/matrix1"/>
    <dgm:cxn modelId="{D7AD0F38-7FB9-544D-9C7F-7A745FD2416F}" type="presOf" srcId="{858D217E-1C26-A243-9F7D-8CE584B67D16}" destId="{4F006F70-1641-944B-A446-29067018D1FF}" srcOrd="0" destOrd="0" presId="urn:microsoft.com/office/officeart/2005/8/layout/matrix1"/>
    <dgm:cxn modelId="{CC9BF650-CBB5-7C41-8A2C-D795CC303C2A}" type="presOf" srcId="{E69F6AB2-7868-3942-8731-19910A826A4A}" destId="{DC73F826-656A-B346-B071-D0B0EF9548E5}" srcOrd="1" destOrd="0" presId="urn:microsoft.com/office/officeart/2005/8/layout/matrix1"/>
    <dgm:cxn modelId="{C831CC16-A6F7-DC42-A6EC-14C00E6C089F}" srcId="{04BC0302-A765-EF46-B238-2AB1FE096DA9}" destId="{E69F6AB2-7868-3942-8731-19910A826A4A}" srcOrd="3" destOrd="0" parTransId="{7B6E149D-57A4-FD4A-ABFE-D633B9909752}" sibTransId="{2FE512A1-75DD-454C-8A46-9FE5312F9F66}"/>
    <dgm:cxn modelId="{6ED0F05A-67B2-2447-A49E-163274F541BC}" type="presOf" srcId="{27990526-D929-234C-9C39-41949CEA417D}" destId="{DF9E1636-AA2B-6740-8D02-2C319C2A791D}" srcOrd="1" destOrd="0" presId="urn:microsoft.com/office/officeart/2005/8/layout/matrix1"/>
    <dgm:cxn modelId="{CD0E0A9B-0089-4E4F-957C-B9A24E5DA016}" srcId="{BD4540BF-EA73-8348-8281-BF46446C6719}" destId="{E101E3E3-5C69-E14B-979D-5495A4B66617}" srcOrd="1" destOrd="0" parTransId="{CDAB0BFC-15D5-1E4D-AB44-B69375A0D336}" sibTransId="{AB34ABFE-24BC-AF4D-897B-487DDA193A5B}"/>
    <dgm:cxn modelId="{B071F0FE-D976-DF4E-8314-4B2B4C1A6E94}" srcId="{04BC0302-A765-EF46-B238-2AB1FE096DA9}" destId="{E10C13ED-83AF-6944-9B32-959E16E78FA5}" srcOrd="0" destOrd="0" parTransId="{FCAFF5C2-3871-B549-84A4-813890424423}" sibTransId="{49E58BF7-F9F3-C446-B8B9-EEB4C1A1DF18}"/>
    <dgm:cxn modelId="{85D0AD60-1849-8F45-8BB7-4D865EE1C95E}" srcId="{04BC0302-A765-EF46-B238-2AB1FE096DA9}" destId="{F8D6C2A9-8726-774D-B8FE-90C24A8C7583}" srcOrd="4" destOrd="0" parTransId="{5E1FE7EB-EB83-BD46-88A5-E4F7A229631E}" sibTransId="{0CF1DC95-6A7F-D34C-9037-2CE0DDDEACC3}"/>
    <dgm:cxn modelId="{E9771F0C-95FE-4346-88D9-452CA8AD04BE}" type="presOf" srcId="{27990526-D929-234C-9C39-41949CEA417D}" destId="{C783BB1A-57DF-524D-A8CB-CD6F2A780613}" srcOrd="0" destOrd="0" presId="urn:microsoft.com/office/officeart/2005/8/layout/matrix1"/>
    <dgm:cxn modelId="{50476F51-240A-4A43-B971-6E52BCDF922F}" type="presParOf" srcId="{4F006F70-1641-944B-A446-29067018D1FF}" destId="{27BEB512-3F10-5F4C-A8F7-57AE7DA096F4}" srcOrd="0" destOrd="0" presId="urn:microsoft.com/office/officeart/2005/8/layout/matrix1"/>
    <dgm:cxn modelId="{1BE9C850-54EF-F641-9D41-BF4F3375D69C}" type="presParOf" srcId="{27BEB512-3F10-5F4C-A8F7-57AE7DA096F4}" destId="{BA95BD66-8066-8F4D-B1C1-97F511BA6755}" srcOrd="0" destOrd="0" presId="urn:microsoft.com/office/officeart/2005/8/layout/matrix1"/>
    <dgm:cxn modelId="{EAB0AC2F-C8A6-584F-8373-3E2124668218}" type="presParOf" srcId="{27BEB512-3F10-5F4C-A8F7-57AE7DA096F4}" destId="{41DFB94F-B9F9-7846-81EC-D4C025E2AF08}" srcOrd="1" destOrd="0" presId="urn:microsoft.com/office/officeart/2005/8/layout/matrix1"/>
    <dgm:cxn modelId="{47CE326D-1684-6F40-827C-545E290089A3}" type="presParOf" srcId="{27BEB512-3F10-5F4C-A8F7-57AE7DA096F4}" destId="{C783BB1A-57DF-524D-A8CB-CD6F2A780613}" srcOrd="2" destOrd="0" presId="urn:microsoft.com/office/officeart/2005/8/layout/matrix1"/>
    <dgm:cxn modelId="{993B3F63-5A6F-EC41-B783-759FA762217A}" type="presParOf" srcId="{27BEB512-3F10-5F4C-A8F7-57AE7DA096F4}" destId="{DF9E1636-AA2B-6740-8D02-2C319C2A791D}" srcOrd="3" destOrd="0" presId="urn:microsoft.com/office/officeart/2005/8/layout/matrix1"/>
    <dgm:cxn modelId="{403143CA-F6F0-DD4A-B770-1920CB30EF18}" type="presParOf" srcId="{27BEB512-3F10-5F4C-A8F7-57AE7DA096F4}" destId="{BAB4C563-558B-954C-92CD-BACB7628E56B}" srcOrd="4" destOrd="0" presId="urn:microsoft.com/office/officeart/2005/8/layout/matrix1"/>
    <dgm:cxn modelId="{1774BAE3-84FF-F34E-8914-D0C20F3E8DD5}" type="presParOf" srcId="{27BEB512-3F10-5F4C-A8F7-57AE7DA096F4}" destId="{8B4F5E83-FFEE-A348-9D07-CFBBC8720AB7}" srcOrd="5" destOrd="0" presId="urn:microsoft.com/office/officeart/2005/8/layout/matrix1"/>
    <dgm:cxn modelId="{E9A52BB0-C793-6840-B49F-F829CF2162A5}" type="presParOf" srcId="{27BEB512-3F10-5F4C-A8F7-57AE7DA096F4}" destId="{13C3B96D-6783-D04A-AD08-2AB9020DC844}" srcOrd="6" destOrd="0" presId="urn:microsoft.com/office/officeart/2005/8/layout/matrix1"/>
    <dgm:cxn modelId="{3671F905-CBE5-014B-BDD1-C9C2504680ED}" type="presParOf" srcId="{27BEB512-3F10-5F4C-A8F7-57AE7DA096F4}" destId="{DC73F826-656A-B346-B071-D0B0EF9548E5}" srcOrd="7" destOrd="0" presId="urn:microsoft.com/office/officeart/2005/8/layout/matrix1"/>
    <dgm:cxn modelId="{784E7854-625C-A64C-944C-98A61053759F}" type="presParOf" srcId="{4F006F70-1641-944B-A446-29067018D1FF}" destId="{251DD29C-C21E-EB4B-8C2F-7A1AC050ECC8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18B363-67EA-A24F-9039-E1CBA1EDAA6B}">
      <dsp:nvSpPr>
        <dsp:cNvPr id="0" name=""/>
        <dsp:cNvSpPr/>
      </dsp:nvSpPr>
      <dsp:spPr>
        <a:xfrm>
          <a:off x="553520" y="532534"/>
          <a:ext cx="9866913" cy="8969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b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rgbClr val="C0504D"/>
              </a:solidFill>
            </a:rPr>
            <a:t>1992- 2000 </a:t>
          </a:r>
          <a:r>
            <a:rPr lang="ru-RU" sz="2400" kern="1200" dirty="0" smtClean="0">
              <a:solidFill>
                <a:srgbClr val="C0504D"/>
              </a:solidFill>
            </a:rPr>
            <a:t>изменились подходы и к </a:t>
          </a:r>
          <a:r>
            <a:rPr lang="ru-RU" sz="2400" kern="1200" dirty="0" err="1" smtClean="0">
              <a:solidFill>
                <a:srgbClr val="C0504D"/>
              </a:solidFill>
            </a:rPr>
            <a:t>медиаобразовательному</a:t>
          </a:r>
          <a:r>
            <a:rPr lang="ru-RU" sz="2400" kern="1200" dirty="0" smtClean="0">
              <a:solidFill>
                <a:srgbClr val="C0504D"/>
              </a:solidFill>
            </a:rPr>
            <a:t> процессу    </a:t>
          </a:r>
          <a:endParaRPr lang="ru-RU" sz="2400" kern="1200" dirty="0">
            <a:solidFill>
              <a:srgbClr val="C0504D"/>
            </a:solidFill>
          </a:endParaRPr>
        </a:p>
      </dsp:txBody>
      <dsp:txXfrm>
        <a:off x="553520" y="532534"/>
        <a:ext cx="9866913" cy="896992"/>
      </dsp:txXfrm>
    </dsp:sp>
    <dsp:sp modelId="{5D01691C-76F9-994F-95E5-5860A35A7E5F}">
      <dsp:nvSpPr>
        <dsp:cNvPr id="0" name=""/>
        <dsp:cNvSpPr/>
      </dsp:nvSpPr>
      <dsp:spPr>
        <a:xfrm>
          <a:off x="553520" y="1429526"/>
          <a:ext cx="1315588" cy="219264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A7BEC2C-788C-9A43-8077-A270AC1A3284}">
      <dsp:nvSpPr>
        <dsp:cNvPr id="0" name=""/>
        <dsp:cNvSpPr/>
      </dsp:nvSpPr>
      <dsp:spPr>
        <a:xfrm>
          <a:off x="1945851" y="1429526"/>
          <a:ext cx="1315588" cy="219264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B9A1A56-32CD-CE4F-8DA1-A3C3A85D6F55}">
      <dsp:nvSpPr>
        <dsp:cNvPr id="0" name=""/>
        <dsp:cNvSpPr/>
      </dsp:nvSpPr>
      <dsp:spPr>
        <a:xfrm>
          <a:off x="3338182" y="1429526"/>
          <a:ext cx="1315588" cy="219264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A75241A-2CE5-644A-AB93-11C0731208A4}">
      <dsp:nvSpPr>
        <dsp:cNvPr id="0" name=""/>
        <dsp:cNvSpPr/>
      </dsp:nvSpPr>
      <dsp:spPr>
        <a:xfrm>
          <a:off x="4730513" y="1429526"/>
          <a:ext cx="1315588" cy="219264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583A18D-959A-F045-8A12-AAD8FCE34CD0}">
      <dsp:nvSpPr>
        <dsp:cNvPr id="0" name=""/>
        <dsp:cNvSpPr/>
      </dsp:nvSpPr>
      <dsp:spPr>
        <a:xfrm>
          <a:off x="6122844" y="1429526"/>
          <a:ext cx="1315588" cy="219264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B9E476-F1E9-4642-B296-2F516EEC046B}">
      <dsp:nvSpPr>
        <dsp:cNvPr id="0" name=""/>
        <dsp:cNvSpPr/>
      </dsp:nvSpPr>
      <dsp:spPr>
        <a:xfrm>
          <a:off x="7515175" y="1429526"/>
          <a:ext cx="1315588" cy="219264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3455F8F-79D2-1D43-BC09-327D5CABCE0D}">
      <dsp:nvSpPr>
        <dsp:cNvPr id="0" name=""/>
        <dsp:cNvSpPr/>
      </dsp:nvSpPr>
      <dsp:spPr>
        <a:xfrm>
          <a:off x="8907507" y="1429526"/>
          <a:ext cx="1315588" cy="219264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CC7900D-7C9F-A349-910C-9DD066371DBE}">
      <dsp:nvSpPr>
        <dsp:cNvPr id="0" name=""/>
        <dsp:cNvSpPr/>
      </dsp:nvSpPr>
      <dsp:spPr>
        <a:xfrm>
          <a:off x="553520" y="1740653"/>
          <a:ext cx="9866913" cy="8969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b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rgbClr val="C0504D"/>
              </a:solidFill>
            </a:rPr>
            <a:t>2000–2018  </a:t>
          </a:r>
          <a:r>
            <a:rPr lang="ru-RU" sz="2400" kern="1200" dirty="0" smtClean="0">
              <a:solidFill>
                <a:srgbClr val="C0504D"/>
              </a:solidFill>
            </a:rPr>
            <a:t>тесно связан с интенсивным развитием </a:t>
          </a:r>
          <a:r>
            <a:rPr lang="ru-RU" sz="2400" kern="1200" dirty="0" err="1" smtClean="0">
              <a:solidFill>
                <a:srgbClr val="C0504D"/>
              </a:solidFill>
            </a:rPr>
            <a:t>медиатехнологий</a:t>
          </a:r>
          <a:r>
            <a:rPr lang="ru-RU" sz="2400" kern="1200" dirty="0" smtClean="0">
              <a:solidFill>
                <a:srgbClr val="C0504D"/>
              </a:solidFill>
            </a:rPr>
            <a:t> и внедрением медиа в образовательное пространство. </a:t>
          </a:r>
          <a:endParaRPr lang="ru-RU" sz="2400" kern="1200" dirty="0">
            <a:solidFill>
              <a:srgbClr val="C0504D"/>
            </a:solidFill>
          </a:endParaRPr>
        </a:p>
      </dsp:txBody>
      <dsp:txXfrm>
        <a:off x="553520" y="1740653"/>
        <a:ext cx="9866913" cy="896992"/>
      </dsp:txXfrm>
    </dsp:sp>
    <dsp:sp modelId="{12BAD5AE-9C94-FE41-8739-817222865AF2}">
      <dsp:nvSpPr>
        <dsp:cNvPr id="0" name=""/>
        <dsp:cNvSpPr/>
      </dsp:nvSpPr>
      <dsp:spPr>
        <a:xfrm>
          <a:off x="553520" y="2637645"/>
          <a:ext cx="1315588" cy="219264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C1CD341-5982-0940-B3B2-9EFCF5957F2D}">
      <dsp:nvSpPr>
        <dsp:cNvPr id="0" name=""/>
        <dsp:cNvSpPr/>
      </dsp:nvSpPr>
      <dsp:spPr>
        <a:xfrm>
          <a:off x="1945851" y="2637645"/>
          <a:ext cx="1315588" cy="219264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7E11D66-A95B-6349-879F-937F3B462A6C}">
      <dsp:nvSpPr>
        <dsp:cNvPr id="0" name=""/>
        <dsp:cNvSpPr/>
      </dsp:nvSpPr>
      <dsp:spPr>
        <a:xfrm>
          <a:off x="3338182" y="2637645"/>
          <a:ext cx="1315588" cy="219264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6CBA1C7-7040-3A4A-B31A-5254C489A49B}">
      <dsp:nvSpPr>
        <dsp:cNvPr id="0" name=""/>
        <dsp:cNvSpPr/>
      </dsp:nvSpPr>
      <dsp:spPr>
        <a:xfrm>
          <a:off x="4730513" y="2637645"/>
          <a:ext cx="1315588" cy="219264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E0B98A1-EC6A-3C47-9779-2D43DD31E940}">
      <dsp:nvSpPr>
        <dsp:cNvPr id="0" name=""/>
        <dsp:cNvSpPr/>
      </dsp:nvSpPr>
      <dsp:spPr>
        <a:xfrm>
          <a:off x="6122844" y="2637645"/>
          <a:ext cx="1315588" cy="219264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67E3A2C-762F-8847-83DC-0672B58062C9}">
      <dsp:nvSpPr>
        <dsp:cNvPr id="0" name=""/>
        <dsp:cNvSpPr/>
      </dsp:nvSpPr>
      <dsp:spPr>
        <a:xfrm>
          <a:off x="7515175" y="2637645"/>
          <a:ext cx="1315588" cy="219264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E9270D8-9A65-314D-8D7D-ED68179C3A9A}">
      <dsp:nvSpPr>
        <dsp:cNvPr id="0" name=""/>
        <dsp:cNvSpPr/>
      </dsp:nvSpPr>
      <dsp:spPr>
        <a:xfrm>
          <a:off x="8907507" y="2637645"/>
          <a:ext cx="1315588" cy="219264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1F655BF-2648-564E-9E9D-24123F87660C}">
      <dsp:nvSpPr>
        <dsp:cNvPr id="0" name=""/>
        <dsp:cNvSpPr/>
      </dsp:nvSpPr>
      <dsp:spPr>
        <a:xfrm>
          <a:off x="553520" y="2948771"/>
          <a:ext cx="9866913" cy="8969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b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 smtClean="0">
            <a:solidFill>
              <a:srgbClr val="C0504D"/>
            </a:solidFill>
          </a:endParaRPr>
        </a:p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 smtClean="0">
            <a:solidFill>
              <a:srgbClr val="C0504D"/>
            </a:solidFill>
          </a:endParaRPr>
        </a:p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 smtClean="0">
            <a:solidFill>
              <a:srgbClr val="C0504D"/>
            </a:solidFill>
          </a:endParaRPr>
        </a:p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 dirty="0" smtClean="0">
            <a:solidFill>
              <a:srgbClr val="C0504D"/>
            </a:solidFill>
          </a:endParaRPr>
        </a:p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 dirty="0" smtClean="0">
            <a:solidFill>
              <a:srgbClr val="C0504D"/>
            </a:solidFill>
          </a:endParaRPr>
        </a:p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rgbClr val="C0504D"/>
              </a:solidFill>
            </a:rPr>
            <a:t>2018</a:t>
          </a:r>
          <a:r>
            <a:rPr lang="ru-RU" sz="3600" kern="1200" dirty="0" smtClean="0">
              <a:solidFill>
                <a:srgbClr val="C0504D"/>
              </a:solidFill>
            </a:rPr>
            <a:t>  – </a:t>
          </a:r>
          <a:r>
            <a:rPr lang="ru-RU" sz="2400" kern="1200" dirty="0" smtClean="0">
              <a:solidFill>
                <a:srgbClr val="C0504D"/>
              </a:solidFill>
            </a:rPr>
            <a:t>.программа «Цифровой Казахстан», которая значительно повышает уровень информационной и технологической грамотности </a:t>
          </a:r>
          <a:endParaRPr lang="ru-RU" sz="2400" kern="1200" dirty="0">
            <a:solidFill>
              <a:srgbClr val="C0504D"/>
            </a:solidFill>
          </a:endParaRPr>
        </a:p>
      </dsp:txBody>
      <dsp:txXfrm>
        <a:off x="553520" y="2948771"/>
        <a:ext cx="9866913" cy="896992"/>
      </dsp:txXfrm>
    </dsp:sp>
    <dsp:sp modelId="{E6B5B3AB-1657-694E-A37A-3520073E1DE1}">
      <dsp:nvSpPr>
        <dsp:cNvPr id="0" name=""/>
        <dsp:cNvSpPr/>
      </dsp:nvSpPr>
      <dsp:spPr>
        <a:xfrm>
          <a:off x="553520" y="3845763"/>
          <a:ext cx="1315588" cy="219264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ED86537-359E-3E43-B3EA-F9D2EA903953}">
      <dsp:nvSpPr>
        <dsp:cNvPr id="0" name=""/>
        <dsp:cNvSpPr/>
      </dsp:nvSpPr>
      <dsp:spPr>
        <a:xfrm>
          <a:off x="1945851" y="3845763"/>
          <a:ext cx="1315588" cy="219264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11AC4ED-B6FB-3141-BEE9-7EAC2725F3B1}">
      <dsp:nvSpPr>
        <dsp:cNvPr id="0" name=""/>
        <dsp:cNvSpPr/>
      </dsp:nvSpPr>
      <dsp:spPr>
        <a:xfrm>
          <a:off x="3338182" y="3845763"/>
          <a:ext cx="1315588" cy="219264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ADB0F1E-715F-7B47-B2F1-D9971842E675}">
      <dsp:nvSpPr>
        <dsp:cNvPr id="0" name=""/>
        <dsp:cNvSpPr/>
      </dsp:nvSpPr>
      <dsp:spPr>
        <a:xfrm>
          <a:off x="4730513" y="3845763"/>
          <a:ext cx="1315588" cy="219264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D0479CD-3E2F-A041-B36E-A43874F24B61}">
      <dsp:nvSpPr>
        <dsp:cNvPr id="0" name=""/>
        <dsp:cNvSpPr/>
      </dsp:nvSpPr>
      <dsp:spPr>
        <a:xfrm>
          <a:off x="6122844" y="3845763"/>
          <a:ext cx="1315588" cy="219264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957B573-52D9-E84C-B50B-8298E274CA20}">
      <dsp:nvSpPr>
        <dsp:cNvPr id="0" name=""/>
        <dsp:cNvSpPr/>
      </dsp:nvSpPr>
      <dsp:spPr>
        <a:xfrm>
          <a:off x="7515175" y="3845763"/>
          <a:ext cx="1315588" cy="219264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7A3C088-CB13-4D4F-97FC-6E0C04A83656}">
      <dsp:nvSpPr>
        <dsp:cNvPr id="0" name=""/>
        <dsp:cNvSpPr/>
      </dsp:nvSpPr>
      <dsp:spPr>
        <a:xfrm>
          <a:off x="8907507" y="3845763"/>
          <a:ext cx="1315588" cy="219264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95BD66-8066-8F4D-B1C1-97F511BA6755}">
      <dsp:nvSpPr>
        <dsp:cNvPr id="0" name=""/>
        <dsp:cNvSpPr/>
      </dsp:nvSpPr>
      <dsp:spPr>
        <a:xfrm rot="16200000">
          <a:off x="1611709" y="-1611709"/>
          <a:ext cx="2262981" cy="5486400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 dirty="0" smtClean="0">
            <a:solidFill>
              <a:srgbClr val="C0504D"/>
            </a:solidFill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C0504D"/>
              </a:solidFill>
            </a:rPr>
            <a:t>Создание цифрового Шелкового пути - это развитие надежной, доступной, высокоскоростной, безопасной цифровой инфраструктуры</a:t>
          </a:r>
          <a:endParaRPr lang="ru-RU" sz="2800" kern="1200" dirty="0">
            <a:solidFill>
              <a:srgbClr val="C0504D"/>
            </a:solidFill>
          </a:endParaRPr>
        </a:p>
      </dsp:txBody>
      <dsp:txXfrm rot="5400000">
        <a:off x="-1" y="1"/>
        <a:ext cx="5486400" cy="1697236"/>
      </dsp:txXfrm>
    </dsp:sp>
    <dsp:sp modelId="{C783BB1A-57DF-524D-A8CB-CD6F2A780613}">
      <dsp:nvSpPr>
        <dsp:cNvPr id="0" name=""/>
        <dsp:cNvSpPr/>
      </dsp:nvSpPr>
      <dsp:spPr>
        <a:xfrm>
          <a:off x="5486400" y="19840"/>
          <a:ext cx="5486400" cy="2262981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C0504D"/>
              </a:solidFill>
            </a:rPr>
            <a:t>Цифровая трансформация в секторах экономики. Это повсеместное внедрение цифровых технологий для повышения конкурентоспособности различных секторов экономики</a:t>
          </a:r>
          <a:endParaRPr lang="ru-RU" sz="2400" b="1" kern="1200" dirty="0">
            <a:solidFill>
              <a:srgbClr val="C0504D"/>
            </a:solidFill>
          </a:endParaRPr>
        </a:p>
      </dsp:txBody>
      <dsp:txXfrm>
        <a:off x="5486400" y="19840"/>
        <a:ext cx="5486400" cy="1697236"/>
      </dsp:txXfrm>
    </dsp:sp>
    <dsp:sp modelId="{BAB4C563-558B-954C-92CD-BACB7628E56B}">
      <dsp:nvSpPr>
        <dsp:cNvPr id="0" name=""/>
        <dsp:cNvSpPr/>
      </dsp:nvSpPr>
      <dsp:spPr>
        <a:xfrm rot="10800000">
          <a:off x="0" y="2351085"/>
          <a:ext cx="5486400" cy="2126455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C0504D"/>
              </a:solidFill>
            </a:rPr>
            <a:t>Создание «творческого общества». Это развитие компетенций и навыков для цифровой экономики, повышение цифровой грамотности, подготовка специалистов в области ИКТ для отраслей</a:t>
          </a:r>
          <a:endParaRPr lang="ru-RU" sz="2000" b="1" kern="1200" dirty="0"/>
        </a:p>
      </dsp:txBody>
      <dsp:txXfrm rot="10800000">
        <a:off x="0" y="2882698"/>
        <a:ext cx="5486400" cy="1594841"/>
      </dsp:txXfrm>
    </dsp:sp>
    <dsp:sp modelId="{13C3B96D-6783-D04A-AD08-2AB9020DC844}">
      <dsp:nvSpPr>
        <dsp:cNvPr id="0" name=""/>
        <dsp:cNvSpPr/>
      </dsp:nvSpPr>
      <dsp:spPr>
        <a:xfrm rot="5400000">
          <a:off x="7137790" y="690953"/>
          <a:ext cx="2183618" cy="5486400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>
              <a:solidFill>
                <a:srgbClr val="C0504D"/>
              </a:solidFill>
            </a:rPr>
            <a:t>Формирование «Упреждающего цифрового правительства». </a:t>
          </a:r>
          <a:endParaRPr lang="ru-RU" sz="2900" kern="1200" dirty="0"/>
        </a:p>
      </dsp:txBody>
      <dsp:txXfrm rot="-5400000">
        <a:off x="5486399" y="2888248"/>
        <a:ext cx="5486400" cy="1637714"/>
      </dsp:txXfrm>
    </dsp:sp>
    <dsp:sp modelId="{251DD29C-C21E-EB4B-8C2F-7A1AC050ECC8}">
      <dsp:nvSpPr>
        <dsp:cNvPr id="0" name=""/>
        <dsp:cNvSpPr/>
      </dsp:nvSpPr>
      <dsp:spPr>
        <a:xfrm flipV="1">
          <a:off x="5156195" y="2146302"/>
          <a:ext cx="660408" cy="233358"/>
        </a:xfrm>
        <a:prstGeom prst="round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/>
        </a:p>
      </dsp:txBody>
      <dsp:txXfrm rot="10800000">
        <a:off x="5167587" y="2157694"/>
        <a:ext cx="637624" cy="2105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10.05.19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81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10.05.19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550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10.05.19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892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10.05.19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20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10.05.19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975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10.05.19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727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10.05.19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08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10.05.19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568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10.05.19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145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10.05.19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758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10.05.19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103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10.05.19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79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mailto:Galiya.Ibrayeva@gmail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translate.google.com/translate?hl=ru&amp;prev=_t&amp;sl=en&amp;tl=ru&amp;u=https://primeminister.kz/en/page/view/gosudarstvennaya_programma_digital_kazahstan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653144"/>
            <a:ext cx="10363200" cy="3991428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 </a:t>
            </a:r>
            <a:r>
              <a:rPr lang="ru-RU" sz="4000" b="1" dirty="0" smtClean="0">
                <a:solidFill>
                  <a:srgbClr val="4F81BD"/>
                </a:solidFill>
              </a:rPr>
              <a:t>Что знает о </a:t>
            </a:r>
            <a:r>
              <a:rPr lang="ru-RU" sz="4000" b="1" dirty="0" err="1" smtClean="0">
                <a:solidFill>
                  <a:srgbClr val="4F81BD"/>
                </a:solidFill>
              </a:rPr>
              <a:t>медиаграмотности</a:t>
            </a:r>
            <a:r>
              <a:rPr lang="ru-RU" sz="4000" b="1" dirty="0" smtClean="0">
                <a:solidFill>
                  <a:srgbClr val="4F81BD"/>
                </a:solidFill>
              </a:rPr>
              <a:t> «цифровое» поколение Казахстана?  </a:t>
            </a:r>
            <a:br>
              <a:rPr lang="ru-RU" sz="4000" b="1" dirty="0" smtClean="0">
                <a:solidFill>
                  <a:srgbClr val="4F81BD"/>
                </a:solidFill>
              </a:rPr>
            </a:br>
            <a:r>
              <a:rPr lang="ru-RU" sz="4000" b="1" dirty="0" smtClean="0">
                <a:solidFill>
                  <a:srgbClr val="4F81BD"/>
                </a:solidFill>
              </a:rPr>
              <a:t/>
            </a:r>
            <a:br>
              <a:rPr lang="ru-RU" sz="4000" b="1" dirty="0" smtClean="0">
                <a:solidFill>
                  <a:srgbClr val="4F81BD"/>
                </a:solidFill>
              </a:rPr>
            </a:br>
            <a:r>
              <a:rPr lang="ru-RU" sz="3100" b="1" dirty="0" smtClean="0">
                <a:solidFill>
                  <a:srgbClr val="4F81BD"/>
                </a:solidFill>
              </a:rPr>
              <a:t>Результаты пилотного исследования студентов </a:t>
            </a:r>
            <a:br>
              <a:rPr lang="ru-RU" sz="3100" b="1" dirty="0" smtClean="0">
                <a:solidFill>
                  <a:srgbClr val="4F81BD"/>
                </a:solidFill>
              </a:rPr>
            </a:br>
            <a:r>
              <a:rPr lang="ru-RU" sz="3100" b="1" dirty="0" err="1" smtClean="0">
                <a:solidFill>
                  <a:srgbClr val="4F81BD"/>
                </a:solidFill>
              </a:rPr>
              <a:t>КазНУ</a:t>
            </a:r>
            <a:r>
              <a:rPr lang="ru-RU" sz="3100" b="1" dirty="0" smtClean="0">
                <a:solidFill>
                  <a:srgbClr val="4F81BD"/>
                </a:solidFill>
              </a:rPr>
              <a:t> им аль-</a:t>
            </a:r>
            <a:r>
              <a:rPr lang="ru-RU" sz="3100" b="1" dirty="0" err="1" smtClean="0">
                <a:solidFill>
                  <a:srgbClr val="4F81BD"/>
                </a:solidFill>
              </a:rPr>
              <a:t>Фараби</a:t>
            </a:r>
            <a:endParaRPr lang="ru-RU" sz="3100" b="1" dirty="0">
              <a:solidFill>
                <a:srgbClr val="4F81B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27953" y="4520116"/>
            <a:ext cx="5913914" cy="2179120"/>
          </a:xfrm>
        </p:spPr>
        <p:txBody>
          <a:bodyPr>
            <a:normAutofit lnSpcReduction="10000"/>
          </a:bodyPr>
          <a:lstStyle/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 err="1" smtClean="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Д.п.н</a:t>
            </a:r>
            <a:r>
              <a:rPr lang="ru-RU" sz="2400" b="1" i="1" dirty="0" smtClean="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профессор </a:t>
            </a:r>
            <a:r>
              <a:rPr lang="ru-RU" sz="2400" b="1" i="1" dirty="0" err="1" smtClean="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Галия</a:t>
            </a:r>
            <a:r>
              <a:rPr lang="ru-RU" sz="2400" b="1" i="1" dirty="0" smtClean="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Ибраева</a:t>
            </a:r>
            <a:r>
              <a:rPr lang="ru-RU" sz="2400" b="1" i="1" dirty="0" smtClean="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ru-RU" sz="2400" b="1" i="1" dirty="0" err="1" smtClean="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КазНУ</a:t>
            </a:r>
            <a:r>
              <a:rPr lang="ru-RU" sz="2400" b="1" i="1" dirty="0" smtClean="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им аль-</a:t>
            </a:r>
            <a:r>
              <a:rPr lang="ru-RU" sz="2400" b="1" i="1" dirty="0" err="1" smtClean="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Фараби</a:t>
            </a:r>
            <a:r>
              <a:rPr lang="ru-RU" sz="2400" b="1" i="1" dirty="0" smtClean="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ru-RU" sz="2400" b="1" i="1" dirty="0" smtClean="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Академия Украинской Прессы,</a:t>
            </a:r>
          </a:p>
          <a:p>
            <a:r>
              <a:rPr lang="ru-RU" sz="2400" b="1" i="1" dirty="0" smtClean="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Киев , 21-22 марта 2019</a:t>
            </a:r>
            <a:endParaRPr lang="ru-RU" sz="2400" b="1" i="1" dirty="0">
              <a:solidFill>
                <a:srgbClr val="4F81B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i="1" dirty="0">
              <a:solidFill>
                <a:srgbClr val="C0504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17874"/>
            <a:ext cx="4168163" cy="2340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3344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976" y="1295400"/>
            <a:ext cx="6960623" cy="4470400"/>
          </a:xfrm>
          <a:prstGeom prst="rect">
            <a:avLst/>
          </a:prstGeom>
        </p:spPr>
      </p:pic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4F81BD"/>
                </a:solidFill>
              </a:rPr>
              <a:t>Часто ли Вы видите «</a:t>
            </a:r>
            <a:r>
              <a:rPr lang="ru-RU" b="1" dirty="0" err="1" smtClean="0">
                <a:solidFill>
                  <a:srgbClr val="4F81BD"/>
                </a:solidFill>
              </a:rPr>
              <a:t>фейковые</a:t>
            </a:r>
            <a:r>
              <a:rPr lang="ru-RU" b="1" dirty="0" smtClean="0">
                <a:solidFill>
                  <a:srgbClr val="4F81BD"/>
                </a:solidFill>
              </a:rPr>
              <a:t>» новости в Интернете? </a:t>
            </a:r>
            <a:endParaRPr lang="ru-RU" b="1" dirty="0">
              <a:solidFill>
                <a:srgbClr val="4F81BD"/>
              </a:solidFill>
            </a:endParaRPr>
          </a:p>
        </p:txBody>
      </p:sp>
      <p:pic>
        <p:nvPicPr>
          <p:cNvPr id="3" name="Изображение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0500" y="4929632"/>
            <a:ext cx="6769100" cy="1787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237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6124"/>
            <a:ext cx="8477144" cy="4760988"/>
          </a:xfrm>
          <a:prstGeom prst="rect">
            <a:avLst/>
          </a:prstGeom>
        </p:spPr>
      </p:pic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4F81BD"/>
                </a:solidFill>
              </a:rPr>
              <a:t>Часто ли Вы видите </a:t>
            </a:r>
            <a:r>
              <a:rPr lang="ru-RU" b="1" dirty="0" err="1" smtClean="0">
                <a:solidFill>
                  <a:srgbClr val="4F81BD"/>
                </a:solidFill>
              </a:rPr>
              <a:t>фейковые</a:t>
            </a:r>
            <a:r>
              <a:rPr lang="ru-RU" b="1" dirty="0" smtClean="0">
                <a:solidFill>
                  <a:srgbClr val="4F81BD"/>
                </a:solidFill>
              </a:rPr>
              <a:t> новости в традиционных медиа? </a:t>
            </a:r>
            <a:endParaRPr lang="ru-RU" b="1" dirty="0">
              <a:solidFill>
                <a:srgbClr val="4F81BD"/>
              </a:solidFill>
            </a:endParaRPr>
          </a:p>
        </p:txBody>
      </p:sp>
      <p:pic>
        <p:nvPicPr>
          <p:cNvPr id="3" name="Изображение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7156" y="5028227"/>
            <a:ext cx="6414844" cy="1829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924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672" y="1267834"/>
            <a:ext cx="7954392" cy="4480354"/>
          </a:xfrm>
          <a:prstGeom prst="rect">
            <a:avLst/>
          </a:prstGeom>
        </p:spPr>
      </p:pic>
      <p:pic>
        <p:nvPicPr>
          <p:cNvPr id="2" name="Изображение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2516" y="5061901"/>
            <a:ext cx="6339484" cy="1461219"/>
          </a:xfrm>
          <a:prstGeom prst="rect">
            <a:avLst/>
          </a:prstGeom>
        </p:spPr>
      </p:pic>
      <p:sp>
        <p:nvSpPr>
          <p:cNvPr id="3" name="Название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4F81BD"/>
                </a:solidFill>
              </a:rPr>
              <a:t>Знаете ли Вы что такое </a:t>
            </a:r>
            <a:r>
              <a:rPr lang="ru-RU" sz="4000" b="1" dirty="0" err="1" smtClean="0">
                <a:solidFill>
                  <a:srgbClr val="4F81BD"/>
                </a:solidFill>
              </a:rPr>
              <a:t>буллинг</a:t>
            </a:r>
            <a:r>
              <a:rPr lang="ru-RU" sz="4000" b="1" dirty="0" smtClean="0">
                <a:solidFill>
                  <a:srgbClr val="4F81BD"/>
                </a:solidFill>
              </a:rPr>
              <a:t>? </a:t>
            </a:r>
            <a:endParaRPr lang="ru-RU" sz="4000" b="1" dirty="0">
              <a:solidFill>
                <a:srgbClr val="4F81B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731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5" y="618518"/>
            <a:ext cx="9905999" cy="943582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4F81BD"/>
                </a:solidFill>
              </a:rPr>
              <a:t>Где и как вы проверяете полученную информацию</a:t>
            </a:r>
            <a:r>
              <a:rPr lang="ru-RU" b="1" dirty="0">
                <a:solidFill>
                  <a:srgbClr val="4F81BD"/>
                </a:solidFill>
              </a:rPr>
              <a:t>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5" y="2324104"/>
            <a:ext cx="9905999" cy="3809999"/>
          </a:xfrm>
        </p:spPr>
        <p:txBody>
          <a:bodyPr>
            <a:normAutofit/>
          </a:bodyPr>
          <a:lstStyle/>
          <a:p>
            <a:r>
              <a:rPr lang="ru-RU" sz="2800" i="1" dirty="0">
                <a:solidFill>
                  <a:srgbClr val="C0504D"/>
                </a:solidFill>
              </a:rPr>
              <a:t>Люди («</a:t>
            </a:r>
            <a:r>
              <a:rPr lang="ru-RU" sz="2800" i="1" dirty="0" smtClean="0">
                <a:solidFill>
                  <a:srgbClr val="C0504D"/>
                </a:solidFill>
              </a:rPr>
              <a:t>живые источники ») 77,1</a:t>
            </a:r>
            <a:r>
              <a:rPr lang="ru-RU" sz="2800" i="1" dirty="0">
                <a:solidFill>
                  <a:srgbClr val="C0504D"/>
                </a:solidFill>
              </a:rPr>
              <a:t>%</a:t>
            </a:r>
          </a:p>
          <a:p>
            <a:r>
              <a:rPr lang="ru-RU" sz="2800" i="1" dirty="0">
                <a:solidFill>
                  <a:srgbClr val="C0504D"/>
                </a:solidFill>
              </a:rPr>
              <a:t>Публикации </a:t>
            </a:r>
            <a:r>
              <a:rPr lang="ru-RU" sz="2800" i="1" dirty="0" smtClean="0">
                <a:solidFill>
                  <a:srgbClr val="C0504D"/>
                </a:solidFill>
              </a:rPr>
              <a:t>в другие </a:t>
            </a:r>
            <a:r>
              <a:rPr lang="ru-RU" sz="2800" i="1" dirty="0">
                <a:solidFill>
                  <a:srgbClr val="C0504D"/>
                </a:solidFill>
              </a:rPr>
              <a:t>средства массовой </a:t>
            </a:r>
            <a:r>
              <a:rPr lang="ru-RU" sz="2800" i="1" dirty="0" smtClean="0">
                <a:solidFill>
                  <a:srgbClr val="C0504D"/>
                </a:solidFill>
              </a:rPr>
              <a:t>информации 74,7</a:t>
            </a:r>
            <a:r>
              <a:rPr lang="ru-RU" sz="2800" i="1" dirty="0">
                <a:solidFill>
                  <a:srgbClr val="C0504D"/>
                </a:solidFill>
              </a:rPr>
              <a:t>%</a:t>
            </a:r>
          </a:p>
          <a:p>
            <a:r>
              <a:rPr lang="ru-RU" sz="2800" i="1" dirty="0" err="1" smtClean="0">
                <a:solidFill>
                  <a:srgbClr val="C0504D"/>
                </a:solidFill>
              </a:rPr>
              <a:t>Web</a:t>
            </a:r>
            <a:r>
              <a:rPr lang="ru-RU" sz="2800" i="1" dirty="0" smtClean="0">
                <a:solidFill>
                  <a:srgbClr val="C0504D"/>
                </a:solidFill>
              </a:rPr>
              <a:t> сайты 63,9</a:t>
            </a:r>
            <a:r>
              <a:rPr lang="ru-RU" sz="2800" i="1" dirty="0">
                <a:solidFill>
                  <a:srgbClr val="C0504D"/>
                </a:solidFill>
              </a:rPr>
              <a:t>%</a:t>
            </a:r>
          </a:p>
          <a:p>
            <a:r>
              <a:rPr lang="ru-RU" sz="2800" i="1" dirty="0" smtClean="0">
                <a:solidFill>
                  <a:srgbClr val="C0504D"/>
                </a:solidFill>
              </a:rPr>
              <a:t>Социальные сети 59</a:t>
            </a:r>
            <a:r>
              <a:rPr lang="ru-RU" sz="2800" i="1" dirty="0">
                <a:solidFill>
                  <a:srgbClr val="C0504D"/>
                </a:solidFill>
              </a:rPr>
              <a:t>%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2731" y="3661472"/>
            <a:ext cx="4867408" cy="2732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187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Изображение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247669"/>
            <a:ext cx="7932111" cy="4946115"/>
          </a:xfrm>
          <a:prstGeom prst="rect">
            <a:avLst/>
          </a:prstGeom>
        </p:spPr>
      </p:pic>
      <p:sp>
        <p:nvSpPr>
          <p:cNvPr id="3" name="Назван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4F81BD"/>
                </a:solidFill>
              </a:rPr>
              <a:t>Что такое критическое мышление?</a:t>
            </a:r>
            <a:endParaRPr lang="ru-RU" b="1" dirty="0">
              <a:solidFill>
                <a:srgbClr val="4F81BD"/>
              </a:solidFill>
            </a:endParaRPr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6199" y="5041900"/>
            <a:ext cx="7035801" cy="163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379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020" y="1790699"/>
            <a:ext cx="8821680" cy="4589271"/>
          </a:xfrm>
          <a:prstGeom prst="rect">
            <a:avLst/>
          </a:prstGeom>
        </p:spPr>
      </p:pic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4F81BD"/>
                </a:solidFill>
              </a:rPr>
              <a:t>Какими гаджетами Вы пользуетесь? </a:t>
            </a:r>
            <a:endParaRPr lang="ru-RU" b="1" dirty="0">
              <a:solidFill>
                <a:srgbClr val="4F81BD"/>
              </a:solidFill>
            </a:endParaRPr>
          </a:p>
        </p:txBody>
      </p:sp>
      <p:pic>
        <p:nvPicPr>
          <p:cNvPr id="3" name="Изображение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5300" y="4739078"/>
            <a:ext cx="6502400" cy="1953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5275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436" y="1397000"/>
            <a:ext cx="8515964" cy="4292600"/>
          </a:xfrm>
          <a:prstGeom prst="rect">
            <a:avLst/>
          </a:prstGeom>
        </p:spPr>
      </p:pic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4F81BD"/>
                </a:solidFill>
              </a:rPr>
              <a:t>Какими социальными сетями Вы пользуетесь, чтобы узнать новости? </a:t>
            </a:r>
            <a:endParaRPr lang="ru-RU" b="1" dirty="0">
              <a:solidFill>
                <a:srgbClr val="4F81BD"/>
              </a:solidFill>
            </a:endParaRPr>
          </a:p>
        </p:txBody>
      </p:sp>
      <p:pic>
        <p:nvPicPr>
          <p:cNvPr id="3" name="Изображение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9929" y="4660900"/>
            <a:ext cx="6602071" cy="219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9773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4F81BD"/>
                </a:solidFill>
              </a:rPr>
              <a:t>Результаты:</a:t>
            </a:r>
            <a:endParaRPr lang="ru-RU" b="1" dirty="0">
              <a:solidFill>
                <a:srgbClr val="4F81BD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4F81BD"/>
                </a:solidFill>
              </a:rPr>
              <a:t>1. Поскольку опрашивались студенты факультета журналистики, то они показывают более высокий </a:t>
            </a:r>
            <a:r>
              <a:rPr lang="ru-RU" dirty="0" err="1" smtClean="0">
                <a:solidFill>
                  <a:srgbClr val="4F81BD"/>
                </a:solidFill>
              </a:rPr>
              <a:t>уровнь</a:t>
            </a:r>
            <a:r>
              <a:rPr lang="ru-RU" dirty="0" smtClean="0">
                <a:solidFill>
                  <a:srgbClr val="4F81BD"/>
                </a:solidFill>
              </a:rPr>
              <a:t> </a:t>
            </a:r>
            <a:r>
              <a:rPr lang="ru-RU" dirty="0" err="1" smtClean="0">
                <a:solidFill>
                  <a:srgbClr val="4F81BD"/>
                </a:solidFill>
              </a:rPr>
              <a:t>медиаграмотности</a:t>
            </a:r>
            <a:r>
              <a:rPr lang="ru-RU" dirty="0" smtClean="0">
                <a:solidFill>
                  <a:srgbClr val="4F81BD"/>
                </a:solidFill>
              </a:rPr>
              <a:t>. Основное исследование показывает, что есть проблемы в понимание </a:t>
            </a:r>
            <a:r>
              <a:rPr lang="ru-RU" dirty="0" err="1" smtClean="0">
                <a:solidFill>
                  <a:srgbClr val="4F81BD"/>
                </a:solidFill>
              </a:rPr>
              <a:t>медиаграмотности</a:t>
            </a:r>
            <a:r>
              <a:rPr lang="ru-RU" dirty="0" smtClean="0">
                <a:solidFill>
                  <a:srgbClr val="4F81BD"/>
                </a:solidFill>
              </a:rPr>
              <a:t>  у молодежи;</a:t>
            </a:r>
          </a:p>
          <a:p>
            <a:r>
              <a:rPr lang="ru-RU" dirty="0" smtClean="0">
                <a:solidFill>
                  <a:srgbClr val="4F81BD"/>
                </a:solidFill>
              </a:rPr>
              <a:t>2. Фактически все представители «цифровой молодежи» активны в социальных сетях и пользуются всеми гаджетами; </a:t>
            </a:r>
          </a:p>
          <a:p>
            <a:r>
              <a:rPr lang="ru-RU" dirty="0" smtClean="0">
                <a:solidFill>
                  <a:srgbClr val="4F81BD"/>
                </a:solidFill>
              </a:rPr>
              <a:t>3. Они понимают какие опасности можно ожидать от социальных сетей, что особенно актуально для подростков. </a:t>
            </a:r>
          </a:p>
          <a:p>
            <a:r>
              <a:rPr lang="ru-RU" dirty="0" smtClean="0">
                <a:solidFill>
                  <a:srgbClr val="4F81BD"/>
                </a:solidFill>
              </a:rPr>
              <a:t>4. Они считают, что Интернет предоставляет больше </a:t>
            </a:r>
            <a:r>
              <a:rPr lang="ru-RU" dirty="0" err="1" smtClean="0">
                <a:solidFill>
                  <a:srgbClr val="4F81BD"/>
                </a:solidFill>
              </a:rPr>
              <a:t>фейковой</a:t>
            </a:r>
            <a:r>
              <a:rPr lang="ru-RU" dirty="0" smtClean="0">
                <a:solidFill>
                  <a:srgbClr val="4F81BD"/>
                </a:solidFill>
              </a:rPr>
              <a:t> информации, чем традиционные медиа.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71616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4715" y="605818"/>
            <a:ext cx="9905999" cy="66399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4F81BD"/>
                </a:solidFill>
              </a:rPr>
              <a:t>Результаты</a:t>
            </a:r>
            <a:r>
              <a:rPr lang="en-US" b="1" dirty="0" smtClean="0">
                <a:solidFill>
                  <a:srgbClr val="4F81BD"/>
                </a:solidFill>
              </a:rPr>
              <a:t> </a:t>
            </a:r>
            <a:r>
              <a:rPr lang="en-US" sz="3600" b="1" dirty="0" smtClean="0">
                <a:solidFill>
                  <a:srgbClr val="4F81BD"/>
                </a:solidFill>
              </a:rPr>
              <a:t>(</a:t>
            </a:r>
            <a:r>
              <a:rPr lang="ru-RU" sz="3600" b="1" dirty="0" smtClean="0">
                <a:solidFill>
                  <a:srgbClr val="4F81BD"/>
                </a:solidFill>
              </a:rPr>
              <a:t>продолжение) </a:t>
            </a:r>
            <a:r>
              <a:rPr lang="ru-RU" b="1" dirty="0" smtClean="0">
                <a:solidFill>
                  <a:srgbClr val="4F81BD"/>
                </a:solidFill>
              </a:rPr>
              <a:t>:</a:t>
            </a:r>
            <a:endParaRPr lang="ru-RU" b="1" dirty="0">
              <a:solidFill>
                <a:srgbClr val="4F81BD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8983" y="1390748"/>
            <a:ext cx="9918432" cy="5175152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rgbClr val="4F81BD"/>
                </a:solidFill>
              </a:rPr>
              <a:t>Есть </a:t>
            </a:r>
            <a:r>
              <a:rPr lang="ru-RU" b="1" dirty="0">
                <a:solidFill>
                  <a:srgbClr val="4F81BD"/>
                </a:solidFill>
              </a:rPr>
              <a:t>по крайней мере </a:t>
            </a:r>
            <a:r>
              <a:rPr lang="ru-RU" b="1" dirty="0" smtClean="0">
                <a:solidFill>
                  <a:srgbClr val="4F81BD"/>
                </a:solidFill>
              </a:rPr>
              <a:t>четыре </a:t>
            </a:r>
            <a:r>
              <a:rPr lang="ru-RU" b="1" dirty="0">
                <a:solidFill>
                  <a:srgbClr val="4F81BD"/>
                </a:solidFill>
              </a:rPr>
              <a:t>серьезные проблемы преодоления цифрового </a:t>
            </a:r>
            <a:r>
              <a:rPr lang="ru-RU" b="1" dirty="0" smtClean="0">
                <a:solidFill>
                  <a:srgbClr val="4F81BD"/>
                </a:solidFill>
              </a:rPr>
              <a:t>разрыва. </a:t>
            </a:r>
          </a:p>
          <a:p>
            <a:r>
              <a:rPr lang="ru-RU" b="1" dirty="0" smtClean="0">
                <a:solidFill>
                  <a:srgbClr val="4F81BD"/>
                </a:solidFill>
              </a:rPr>
              <a:t>В </a:t>
            </a:r>
            <a:r>
              <a:rPr lang="ru-RU" b="1" dirty="0">
                <a:solidFill>
                  <a:srgbClr val="4F81BD"/>
                </a:solidFill>
              </a:rPr>
              <a:t>казахстанском обществе одна из линий цифрового разрыва: </a:t>
            </a:r>
            <a:r>
              <a:rPr lang="ru-RU" b="1" dirty="0" smtClean="0">
                <a:solidFill>
                  <a:srgbClr val="4F81BD"/>
                </a:solidFill>
              </a:rPr>
              <a:t>поколения. </a:t>
            </a:r>
            <a:endParaRPr lang="ru-RU" b="1" dirty="0">
              <a:solidFill>
                <a:srgbClr val="4F81BD"/>
              </a:solidFill>
            </a:endParaRPr>
          </a:p>
          <a:p>
            <a:r>
              <a:rPr lang="ru-RU" b="1" dirty="0">
                <a:solidFill>
                  <a:srgbClr val="4F81BD"/>
                </a:solidFill>
              </a:rPr>
              <a:t>Молодые люди, как более активная социальная единица, намного быстрее осваивают современные технологии, поэтому абсолютное большинство пользователей Интернета в Казахстане составляют граждане в возрасте до 40 лет.</a:t>
            </a:r>
          </a:p>
          <a:p>
            <a:r>
              <a:rPr lang="ru-RU" b="1" dirty="0">
                <a:solidFill>
                  <a:srgbClr val="4F81BD"/>
                </a:solidFill>
              </a:rPr>
              <a:t>Второй аспект цифрового неравенства в Казахстане выражается в том, что доступ к цифровым услугам в сельской местности ниже, чем в городской среде. Учитывая, что сельские жители составляют чуть менее половины населения Казахстана, масштаб проблемы представляется серьезным.</a:t>
            </a:r>
          </a:p>
          <a:p>
            <a:r>
              <a:rPr lang="ru-RU" b="1" dirty="0">
                <a:solidFill>
                  <a:srgbClr val="4F81BD"/>
                </a:solidFill>
              </a:rPr>
              <a:t>Третий аспект - цифровой разрыв между  </a:t>
            </a:r>
            <a:r>
              <a:rPr lang="ru-RU" b="1" dirty="0" smtClean="0">
                <a:solidFill>
                  <a:srgbClr val="4F81BD"/>
                </a:solidFill>
              </a:rPr>
              <a:t>юношами </a:t>
            </a:r>
            <a:r>
              <a:rPr lang="ru-RU" b="1" dirty="0">
                <a:solidFill>
                  <a:srgbClr val="4F81BD"/>
                </a:solidFill>
              </a:rPr>
              <a:t>и </a:t>
            </a:r>
            <a:r>
              <a:rPr lang="ru-RU" b="1" dirty="0" smtClean="0">
                <a:solidFill>
                  <a:srgbClr val="4F81BD"/>
                </a:solidFill>
              </a:rPr>
              <a:t>девушками. </a:t>
            </a:r>
          </a:p>
          <a:p>
            <a:r>
              <a:rPr lang="ru-RU" b="1" dirty="0" smtClean="0">
                <a:solidFill>
                  <a:srgbClr val="4F81BD"/>
                </a:solidFill>
              </a:rPr>
              <a:t>Четвертый аспект – географический. </a:t>
            </a:r>
            <a:endParaRPr lang="ru-RU" b="1" dirty="0">
              <a:solidFill>
                <a:srgbClr val="4F81B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9928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азвание 4"/>
          <p:cNvSpPr>
            <a:spLocks noGrp="1"/>
          </p:cNvSpPr>
          <p:nvPr>
            <p:ph type="title"/>
          </p:nvPr>
        </p:nvSpPr>
        <p:spPr>
          <a:xfrm>
            <a:off x="2838212" y="274638"/>
            <a:ext cx="8744188" cy="67129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4F81BD"/>
                </a:solidFill>
              </a:rPr>
              <a:t/>
            </a:r>
            <a:br>
              <a:rPr lang="ru-RU" b="1" dirty="0" smtClean="0">
                <a:solidFill>
                  <a:srgbClr val="4F81BD"/>
                </a:solidFill>
              </a:rPr>
            </a:br>
            <a:r>
              <a:rPr lang="ru-RU" b="1" dirty="0">
                <a:solidFill>
                  <a:srgbClr val="4F81BD"/>
                </a:solidFill>
              </a:rPr>
              <a:t/>
            </a:r>
            <a:br>
              <a:rPr lang="ru-RU" b="1" dirty="0">
                <a:solidFill>
                  <a:srgbClr val="4F81BD"/>
                </a:solidFill>
              </a:rPr>
            </a:br>
            <a:r>
              <a:rPr lang="ru-RU" b="1" dirty="0" smtClean="0">
                <a:solidFill>
                  <a:srgbClr val="4F81BD"/>
                </a:solidFill>
              </a:rPr>
              <a:t/>
            </a:r>
            <a:br>
              <a:rPr lang="ru-RU" b="1" dirty="0" smtClean="0">
                <a:solidFill>
                  <a:srgbClr val="4F81BD"/>
                </a:solidFill>
              </a:rPr>
            </a:br>
            <a:endParaRPr lang="ru-RU" dirty="0">
              <a:solidFill>
                <a:srgbClr val="4F81BD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type="body" orient="vert" idx="4294967295"/>
          </p:nvPr>
        </p:nvSpPr>
        <p:spPr>
          <a:xfrm>
            <a:off x="1140469" y="686772"/>
            <a:ext cx="9832331" cy="5400517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ru-RU" sz="4400" dirty="0" smtClean="0">
              <a:solidFill>
                <a:srgbClr val="C0504D"/>
              </a:solidFill>
            </a:endParaRPr>
          </a:p>
          <a:p>
            <a:pPr marL="0" indent="0" algn="ctr">
              <a:buNone/>
            </a:pPr>
            <a:endParaRPr lang="ru-RU" sz="6500" dirty="0" smtClean="0">
              <a:solidFill>
                <a:srgbClr val="C0504D"/>
              </a:solidFill>
            </a:endParaRPr>
          </a:p>
          <a:p>
            <a:pPr marL="0" indent="0" algn="ctr">
              <a:buNone/>
            </a:pPr>
            <a:r>
              <a:rPr lang="ru-RU" sz="6500" b="1" dirty="0" err="1">
                <a:solidFill>
                  <a:srgbClr val="4F81BD"/>
                </a:solidFill>
              </a:rPr>
              <a:t>Дякую</a:t>
            </a:r>
            <a:r>
              <a:rPr lang="ru-RU" sz="6500" b="1" dirty="0">
                <a:solidFill>
                  <a:srgbClr val="4F81BD"/>
                </a:solidFill>
              </a:rPr>
              <a:t> за </a:t>
            </a:r>
            <a:r>
              <a:rPr lang="ru-RU" sz="6500" b="1" dirty="0" err="1">
                <a:solidFill>
                  <a:srgbClr val="4F81BD"/>
                </a:solidFill>
              </a:rPr>
              <a:t>увагу</a:t>
            </a:r>
            <a:r>
              <a:rPr lang="ru-RU" sz="6500" b="1" dirty="0" smtClean="0">
                <a:solidFill>
                  <a:srgbClr val="4F81BD"/>
                </a:solidFill>
              </a:rPr>
              <a:t>!</a:t>
            </a:r>
          </a:p>
          <a:p>
            <a:pPr marL="0" indent="0" algn="ctr">
              <a:buNone/>
            </a:pPr>
            <a:r>
              <a:rPr lang="ru-RU" sz="6500" b="1" dirty="0" err="1">
                <a:solidFill>
                  <a:srgbClr val="4F81BD"/>
                </a:solidFill>
              </a:rPr>
              <a:t>Назарларыңызға</a:t>
            </a:r>
            <a:r>
              <a:rPr lang="ru-RU" sz="6500" b="1" dirty="0">
                <a:solidFill>
                  <a:srgbClr val="4F81BD"/>
                </a:solidFill>
              </a:rPr>
              <a:t> </a:t>
            </a:r>
            <a:r>
              <a:rPr lang="ru-RU" sz="6500" b="1" dirty="0" err="1">
                <a:solidFill>
                  <a:srgbClr val="4F81BD"/>
                </a:solidFill>
              </a:rPr>
              <a:t>рахмет</a:t>
            </a:r>
            <a:r>
              <a:rPr lang="ru-RU" sz="6500" b="1" dirty="0" smtClean="0">
                <a:solidFill>
                  <a:srgbClr val="4F81BD"/>
                </a:solidFill>
              </a:rPr>
              <a:t>!</a:t>
            </a:r>
          </a:p>
          <a:p>
            <a:pPr marL="0" indent="0" algn="ctr">
              <a:buNone/>
            </a:pPr>
            <a:r>
              <a:rPr lang="en-US" sz="6500" b="1" dirty="0" smtClean="0">
                <a:solidFill>
                  <a:srgbClr val="4F81BD"/>
                </a:solidFill>
              </a:rPr>
              <a:t>Thanks </a:t>
            </a:r>
            <a:r>
              <a:rPr lang="en-US" sz="6500" b="1" dirty="0">
                <a:solidFill>
                  <a:srgbClr val="4F81BD"/>
                </a:solidFill>
              </a:rPr>
              <a:t>for attention!</a:t>
            </a:r>
            <a:endParaRPr lang="ru-RU" sz="6500" b="1" dirty="0">
              <a:solidFill>
                <a:srgbClr val="4F81BD"/>
              </a:solidFill>
            </a:endParaRPr>
          </a:p>
          <a:p>
            <a:pPr algn="ctr"/>
            <a:r>
              <a:rPr lang="ru-RU" sz="6500" b="1" dirty="0" smtClean="0">
                <a:solidFill>
                  <a:srgbClr val="4F81BD"/>
                </a:solidFill>
              </a:rPr>
              <a:t>Спасибо за внимание!</a:t>
            </a:r>
          </a:p>
          <a:p>
            <a:pPr algn="ctr"/>
            <a:r>
              <a:rPr lang="ru-RU" sz="4400" b="1" dirty="0" smtClean="0">
                <a:solidFill>
                  <a:srgbClr val="4F81BD"/>
                </a:solidFill>
              </a:rPr>
              <a:t> </a:t>
            </a:r>
            <a:endParaRPr lang="en-US" sz="4400" b="1" dirty="0" smtClean="0">
              <a:solidFill>
                <a:srgbClr val="4F81BD"/>
              </a:solidFill>
            </a:endParaRPr>
          </a:p>
          <a:p>
            <a:pPr marL="0" indent="0" algn="ctr">
              <a:buNone/>
            </a:pPr>
            <a:endParaRPr lang="ru-RU" sz="4400" b="1" dirty="0" smtClean="0">
              <a:solidFill>
                <a:srgbClr val="C0504D"/>
              </a:solidFill>
            </a:endParaRPr>
          </a:p>
          <a:p>
            <a:pPr algn="ctr"/>
            <a:r>
              <a:rPr lang="en-US" sz="4400" b="1" dirty="0" smtClean="0">
                <a:solidFill>
                  <a:srgbClr val="4F81BD"/>
                </a:solidFill>
                <a:hlinkClick r:id="rId2"/>
              </a:rPr>
              <a:t>Galiya.Ibrayeva@gmail.com</a:t>
            </a:r>
            <a:endParaRPr lang="en-US" sz="4400" b="1" dirty="0" smtClean="0">
              <a:solidFill>
                <a:srgbClr val="4F81BD"/>
              </a:solidFill>
            </a:endParaRPr>
          </a:p>
          <a:p>
            <a:pPr algn="ctr"/>
            <a:endParaRPr lang="en-US" sz="4400" b="1" dirty="0">
              <a:solidFill>
                <a:srgbClr val="4F81B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75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5" y="618517"/>
            <a:ext cx="9905999" cy="1118793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4F81BD"/>
                </a:solidFill>
              </a:rPr>
              <a:t>Кто представляет «цифровое» поколение?</a:t>
            </a:r>
            <a:endParaRPr lang="ru-RU" b="1" dirty="0">
              <a:solidFill>
                <a:srgbClr val="4F81BD"/>
              </a:solidFill>
            </a:endParaRPr>
          </a:p>
        </p:txBody>
      </p:sp>
      <p:pic>
        <p:nvPicPr>
          <p:cNvPr id="4" name="Содержимое 3"/>
          <p:cNvPicPr>
            <a:picLocks noGrp="1" noChangeAspect="1"/>
          </p:cNvPicPr>
          <p:nvPr>
            <p:ph idx="1"/>
          </p:nvPr>
        </p:nvPicPr>
        <p:blipFill>
          <a:blip r:embed="rId2"/>
          <a:srcRect l="3756" r="3756"/>
          <a:stretch>
            <a:fillRect/>
          </a:stretch>
        </p:blipFill>
        <p:spPr>
          <a:xfrm>
            <a:off x="807431" y="1970898"/>
            <a:ext cx="10239982" cy="3820301"/>
          </a:xfrm>
        </p:spPr>
      </p:pic>
      <p:sp>
        <p:nvSpPr>
          <p:cNvPr id="5" name="Прямоугольник 4"/>
          <p:cNvSpPr/>
          <p:nvPr/>
        </p:nvSpPr>
        <p:spPr>
          <a:xfrm>
            <a:off x="4347234" y="6207983"/>
            <a:ext cx="72280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solidFill>
                  <a:srgbClr val="C0504D"/>
                </a:solidFill>
              </a:rPr>
              <a:t>Радаев</a:t>
            </a:r>
            <a:r>
              <a:rPr lang="ru-RU" b="1" dirty="0" smtClean="0">
                <a:solidFill>
                  <a:srgbClr val="C0504D"/>
                </a:solidFill>
              </a:rPr>
              <a:t> В.В. </a:t>
            </a:r>
            <a:r>
              <a:rPr lang="ru-RU" b="1" dirty="0" err="1" smtClean="0">
                <a:solidFill>
                  <a:srgbClr val="C0504D"/>
                </a:solidFill>
              </a:rPr>
              <a:t>Миллениалы</a:t>
            </a:r>
            <a:r>
              <a:rPr lang="ru-RU" b="1" dirty="0" smtClean="0">
                <a:solidFill>
                  <a:srgbClr val="C0504D"/>
                </a:solidFill>
              </a:rPr>
              <a:t> на фоне предшествующих </a:t>
            </a:r>
            <a:r>
              <a:rPr lang="ru-RU" b="1" dirty="0" err="1" smtClean="0">
                <a:solidFill>
                  <a:srgbClr val="C0504D"/>
                </a:solidFill>
              </a:rPr>
              <a:t>поколенийБ</a:t>
            </a:r>
            <a:r>
              <a:rPr lang="ru-RU" b="1" dirty="0" smtClean="0">
                <a:solidFill>
                  <a:srgbClr val="C0504D"/>
                </a:solidFill>
              </a:rPr>
              <a:t> 2018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4831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Изображение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600" y="1628465"/>
            <a:ext cx="8902700" cy="484374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978400" y="6172200"/>
            <a:ext cx="721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rgbClr val="C0504D"/>
              </a:solidFill>
            </a:endParaRPr>
          </a:p>
          <a:p>
            <a:r>
              <a:rPr lang="ru-RU" b="1" dirty="0" err="1" smtClean="0">
                <a:solidFill>
                  <a:srgbClr val="C0504D"/>
                </a:solidFill>
              </a:rPr>
              <a:t>Радаев</a:t>
            </a:r>
            <a:r>
              <a:rPr lang="ru-RU" b="1" dirty="0" smtClean="0">
                <a:solidFill>
                  <a:srgbClr val="C0504D"/>
                </a:solidFill>
              </a:rPr>
              <a:t> </a:t>
            </a:r>
            <a:r>
              <a:rPr lang="ru-RU" b="1" dirty="0">
                <a:solidFill>
                  <a:srgbClr val="C0504D"/>
                </a:solidFill>
              </a:rPr>
              <a:t>В.В. </a:t>
            </a:r>
            <a:r>
              <a:rPr lang="ru-RU" b="1" dirty="0" err="1">
                <a:solidFill>
                  <a:srgbClr val="C0504D"/>
                </a:solidFill>
              </a:rPr>
              <a:t>Миллениалы</a:t>
            </a:r>
            <a:r>
              <a:rPr lang="ru-RU" b="1" dirty="0">
                <a:solidFill>
                  <a:srgbClr val="C0504D"/>
                </a:solidFill>
              </a:rPr>
              <a:t> на фоне предшествующих </a:t>
            </a:r>
            <a:r>
              <a:rPr lang="ru-RU" b="1" dirty="0" err="1">
                <a:solidFill>
                  <a:srgbClr val="C0504D"/>
                </a:solidFill>
              </a:rPr>
              <a:t>поколенийБ</a:t>
            </a:r>
            <a:r>
              <a:rPr lang="ru-RU" b="1" dirty="0">
                <a:solidFill>
                  <a:srgbClr val="C0504D"/>
                </a:solidFill>
              </a:rPr>
              <a:t> 2018 </a:t>
            </a:r>
            <a:endParaRPr lang="ru-RU" dirty="0"/>
          </a:p>
        </p:txBody>
      </p:sp>
      <p:sp>
        <p:nvSpPr>
          <p:cNvPr id="4" name="Название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504D"/>
                </a:solidFill>
              </a:rPr>
              <a:t> </a:t>
            </a:r>
            <a:r>
              <a:rPr lang="ru-RU" b="1" dirty="0" smtClean="0">
                <a:solidFill>
                  <a:srgbClr val="4F81BD"/>
                </a:solidFill>
              </a:rPr>
              <a:t>«Цифровое поколение» в классификации</a:t>
            </a:r>
            <a:endParaRPr lang="ru-RU" b="1" dirty="0">
              <a:solidFill>
                <a:srgbClr val="4F81B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312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5" y="618518"/>
            <a:ext cx="9905999" cy="115948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4F81BD"/>
                </a:solidFill>
              </a:rPr>
              <a:t>Этапы развития </a:t>
            </a:r>
            <a:r>
              <a:rPr lang="ru-RU" b="1" dirty="0" err="1" smtClean="0">
                <a:solidFill>
                  <a:srgbClr val="4F81BD"/>
                </a:solidFill>
              </a:rPr>
              <a:t>медиаграмотности</a:t>
            </a:r>
            <a:r>
              <a:rPr lang="ru-RU" b="1" dirty="0" smtClean="0">
                <a:solidFill>
                  <a:srgbClr val="4F81BD"/>
                </a:solidFill>
              </a:rPr>
              <a:t> в Казахстане</a:t>
            </a:r>
            <a:endParaRPr lang="ru-RU" b="1" dirty="0">
              <a:solidFill>
                <a:srgbClr val="4F81BD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2417081"/>
              </p:ext>
            </p:extLst>
          </p:nvPr>
        </p:nvGraphicFramePr>
        <p:xfrm>
          <a:off x="1010041" y="2001300"/>
          <a:ext cx="10973954" cy="4597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6505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4F81BD"/>
                </a:solidFill>
              </a:rPr>
              <a:t>«Цифровой Казахстан» - сегодня</a:t>
            </a:r>
            <a:endParaRPr lang="ru-RU" dirty="0">
              <a:solidFill>
                <a:srgbClr val="4F81BD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5977705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3908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4F81BD"/>
                </a:solidFill>
              </a:rPr>
              <a:t>Программа </a:t>
            </a:r>
            <a:r>
              <a:rPr lang="ru-RU" b="1" dirty="0">
                <a:solidFill>
                  <a:srgbClr val="4F81BD"/>
                </a:solidFill>
              </a:rPr>
              <a:t>«Цифровой Казахстан» </a:t>
            </a:r>
            <a:r>
              <a:rPr lang="ru-RU" b="1" dirty="0" smtClean="0">
                <a:solidFill>
                  <a:srgbClr val="4F81BD"/>
                </a:solidFill>
              </a:rPr>
              <a:t> 2018-2022</a:t>
            </a:r>
            <a:endParaRPr lang="ru-RU" b="1" dirty="0">
              <a:solidFill>
                <a:srgbClr val="4F81BD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8400" b="1" dirty="0" smtClean="0">
                <a:solidFill>
                  <a:srgbClr val="C0504D"/>
                </a:solidFill>
              </a:rPr>
              <a:t>78</a:t>
            </a:r>
            <a:r>
              <a:rPr lang="ru-RU" sz="8400" b="1" dirty="0">
                <a:solidFill>
                  <a:srgbClr val="C0504D"/>
                </a:solidFill>
              </a:rPr>
              <a:t>% населения обеспечены широкополосным Интернетом. </a:t>
            </a:r>
            <a:endParaRPr lang="en-US" sz="8400" b="1" dirty="0" smtClean="0">
              <a:solidFill>
                <a:srgbClr val="C0504D"/>
              </a:solidFill>
            </a:endParaRPr>
          </a:p>
          <a:p>
            <a:r>
              <a:rPr lang="ru-RU" sz="8400" b="1" dirty="0" smtClean="0">
                <a:solidFill>
                  <a:srgbClr val="C0504D"/>
                </a:solidFill>
              </a:rPr>
              <a:t>В </a:t>
            </a:r>
            <a:r>
              <a:rPr lang="ru-RU" sz="8400" b="1" dirty="0">
                <a:solidFill>
                  <a:srgbClr val="C0504D"/>
                </a:solidFill>
              </a:rPr>
              <a:t>рамках государственной программы «Цифровой Казахстан» к 2022 году </a:t>
            </a:r>
            <a:r>
              <a:rPr lang="en-US" sz="8400" b="1" dirty="0" smtClean="0">
                <a:solidFill>
                  <a:srgbClr val="C0504D"/>
                </a:solidFill>
              </a:rPr>
              <a:t>- </a:t>
            </a:r>
            <a:r>
              <a:rPr lang="ru-RU" sz="8400" b="1" dirty="0" smtClean="0">
                <a:solidFill>
                  <a:srgbClr val="C0504D"/>
                </a:solidFill>
              </a:rPr>
              <a:t>повысить </a:t>
            </a:r>
            <a:r>
              <a:rPr lang="ru-RU" sz="8400" b="1" dirty="0">
                <a:solidFill>
                  <a:srgbClr val="C0504D"/>
                </a:solidFill>
              </a:rPr>
              <a:t>уровень цифровой грамотности населения до 83%. </a:t>
            </a:r>
            <a:endParaRPr lang="en-US" sz="8400" b="1" dirty="0" smtClean="0">
              <a:solidFill>
                <a:srgbClr val="C0504D"/>
              </a:solidFill>
            </a:endParaRPr>
          </a:p>
          <a:p>
            <a:r>
              <a:rPr lang="ru-RU" sz="8400" b="1" dirty="0" smtClean="0">
                <a:solidFill>
                  <a:srgbClr val="C0504D"/>
                </a:solidFill>
              </a:rPr>
              <a:t>(Государственная </a:t>
            </a:r>
            <a:r>
              <a:rPr lang="ru-RU" sz="8400" b="1" dirty="0">
                <a:solidFill>
                  <a:srgbClr val="C0504D"/>
                </a:solidFill>
              </a:rPr>
              <a:t>программа «Цифровой Казахстан», (12 декабря 2017 года) </a:t>
            </a:r>
            <a:endParaRPr lang="ru-RU" sz="8400" b="1" dirty="0" smtClean="0">
              <a:solidFill>
                <a:srgbClr val="C0504D"/>
              </a:solidFill>
            </a:endParaRPr>
          </a:p>
          <a:p>
            <a:r>
              <a:rPr lang="ru-RU" sz="8400" b="1" dirty="0" smtClean="0">
                <a:solidFill>
                  <a:srgbClr val="C0504D"/>
                </a:solidFill>
              </a:rPr>
              <a:t>Получено </a:t>
            </a:r>
            <a:r>
              <a:rPr lang="ru-RU" sz="8400" b="1" dirty="0">
                <a:solidFill>
                  <a:srgbClr val="C0504D"/>
                </a:solidFill>
              </a:rPr>
              <a:t>с: </a:t>
            </a:r>
            <a:r>
              <a:rPr lang="ru-RU" sz="8400" b="1" dirty="0">
                <a:solidFill>
                  <a:srgbClr val="C0504D"/>
                </a:solidFill>
                <a:hlinkClick r:id="rId2"/>
              </a:rPr>
              <a:t>https://primeminister.kz/en/page/view/</a:t>
            </a:r>
            <a:r>
              <a:rPr lang="ru-RU" sz="8400" b="1" dirty="0" smtClean="0">
                <a:solidFill>
                  <a:srgbClr val="C0504D"/>
                </a:solidFill>
                <a:hlinkClick r:id="rId2"/>
              </a:rPr>
              <a:t>gosudarstvennaya_programma_digital_kazahstan</a:t>
            </a:r>
            <a:r>
              <a:rPr lang="ru-RU" sz="2100" b="1" dirty="0" smtClean="0">
                <a:solidFill>
                  <a:srgbClr val="C0504D"/>
                </a:solidFill>
              </a:rPr>
              <a:t>) </a:t>
            </a:r>
            <a:endParaRPr lang="en-US" sz="2100" b="1" dirty="0" smtClean="0">
              <a:solidFill>
                <a:srgbClr val="C0504D"/>
              </a:solidFill>
            </a:endParaRPr>
          </a:p>
          <a:p>
            <a:endParaRPr lang="en-US" sz="1400" dirty="0" smtClean="0">
              <a:solidFill>
                <a:srgbClr val="C0504D"/>
              </a:solidFill>
            </a:endParaRPr>
          </a:p>
          <a:p>
            <a:endParaRPr lang="ru-RU" sz="1400" dirty="0">
              <a:solidFill>
                <a:srgbClr val="C0504D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7200" b="1" dirty="0" smtClean="0">
                <a:solidFill>
                  <a:srgbClr val="C0504D"/>
                </a:solidFill>
              </a:rPr>
              <a:t>25</a:t>
            </a:r>
            <a:r>
              <a:rPr lang="en-US" sz="7200" b="1" dirty="0">
                <a:solidFill>
                  <a:srgbClr val="C0504D"/>
                </a:solidFill>
              </a:rPr>
              <a:t>-34 and 35-44 years old (30% and 20%, respectively</a:t>
            </a:r>
            <a:r>
              <a:rPr lang="en-US" sz="7200" b="1" dirty="0" smtClean="0">
                <a:solidFill>
                  <a:srgbClr val="C0504D"/>
                </a:solidFill>
              </a:rPr>
              <a:t>)</a:t>
            </a:r>
            <a:r>
              <a:rPr lang="ru-RU" sz="7200" b="1" dirty="0">
                <a:solidFill>
                  <a:srgbClr val="C0504D"/>
                </a:solidFill>
              </a:rPr>
              <a:t>;</a:t>
            </a:r>
            <a:endParaRPr lang="en-US" sz="7200" b="1" dirty="0">
              <a:solidFill>
                <a:srgbClr val="C0504D"/>
              </a:solidFill>
            </a:endParaRPr>
          </a:p>
          <a:p>
            <a:r>
              <a:rPr lang="en-US" sz="7200" b="1" dirty="0" smtClean="0">
                <a:solidFill>
                  <a:srgbClr val="C0504D"/>
                </a:solidFill>
              </a:rPr>
              <a:t>men </a:t>
            </a:r>
            <a:r>
              <a:rPr lang="en-US" sz="7200" b="1" dirty="0">
                <a:solidFill>
                  <a:srgbClr val="C0504D"/>
                </a:solidFill>
              </a:rPr>
              <a:t>and women are active users of the network - 47% and 53</a:t>
            </a:r>
            <a:r>
              <a:rPr lang="en-US" sz="7200" b="1" dirty="0" smtClean="0">
                <a:solidFill>
                  <a:srgbClr val="C0504D"/>
                </a:solidFill>
              </a:rPr>
              <a:t>%</a:t>
            </a:r>
            <a:r>
              <a:rPr lang="ru-RU" sz="7200" b="1" dirty="0" smtClean="0">
                <a:solidFill>
                  <a:srgbClr val="C0504D"/>
                </a:solidFill>
              </a:rPr>
              <a:t>;           </a:t>
            </a:r>
            <a:r>
              <a:rPr lang="en-US" sz="7200" b="1" dirty="0" smtClean="0">
                <a:solidFill>
                  <a:srgbClr val="C0504D"/>
                </a:solidFill>
              </a:rPr>
              <a:t>64</a:t>
            </a:r>
            <a:r>
              <a:rPr lang="en-US" sz="7200" b="1" dirty="0">
                <a:solidFill>
                  <a:srgbClr val="C0504D"/>
                </a:solidFill>
              </a:rPr>
              <a:t>% use smartphones, </a:t>
            </a:r>
            <a:r>
              <a:rPr lang="ru-RU" sz="7200" b="1" dirty="0" smtClean="0">
                <a:solidFill>
                  <a:srgbClr val="C0504D"/>
                </a:solidFill>
              </a:rPr>
              <a:t>   </a:t>
            </a:r>
          </a:p>
          <a:p>
            <a:r>
              <a:rPr lang="en-US" sz="7200" b="1" dirty="0" smtClean="0">
                <a:solidFill>
                  <a:srgbClr val="C0504D"/>
                </a:solidFill>
              </a:rPr>
              <a:t>26</a:t>
            </a:r>
            <a:r>
              <a:rPr lang="en-US" sz="7200" b="1" dirty="0">
                <a:solidFill>
                  <a:srgbClr val="C0504D"/>
                </a:solidFill>
              </a:rPr>
              <a:t>% use laptops, </a:t>
            </a:r>
            <a:r>
              <a:rPr lang="ru-RU" sz="7200" b="1" dirty="0" smtClean="0">
                <a:solidFill>
                  <a:srgbClr val="C0504D"/>
                </a:solidFill>
              </a:rPr>
              <a:t>     </a:t>
            </a:r>
            <a:r>
              <a:rPr lang="en-US" sz="7200" b="1" dirty="0" smtClean="0">
                <a:solidFill>
                  <a:srgbClr val="C0504D"/>
                </a:solidFill>
              </a:rPr>
              <a:t>10</a:t>
            </a:r>
            <a:r>
              <a:rPr lang="en-US" sz="7200" b="1" dirty="0">
                <a:solidFill>
                  <a:srgbClr val="C0504D"/>
                </a:solidFill>
              </a:rPr>
              <a:t>%  use smart TV. </a:t>
            </a:r>
          </a:p>
          <a:p>
            <a:r>
              <a:rPr lang="en-US" sz="7200" b="1" dirty="0" smtClean="0">
                <a:solidFill>
                  <a:srgbClr val="C0504D"/>
                </a:solidFill>
              </a:rPr>
              <a:t>Kazakhstan </a:t>
            </a:r>
            <a:r>
              <a:rPr lang="en-US" sz="7200" b="1" dirty="0">
                <a:solidFill>
                  <a:srgbClr val="C0504D"/>
                </a:solidFill>
              </a:rPr>
              <a:t>people  are more likely to use netbooks, </a:t>
            </a:r>
            <a:r>
              <a:rPr lang="en-US" sz="7200" b="1" dirty="0" smtClean="0">
                <a:solidFill>
                  <a:srgbClr val="C0504D"/>
                </a:solidFill>
              </a:rPr>
              <a:t>tablets</a:t>
            </a:r>
            <a:r>
              <a:rPr lang="en-US" sz="7200" b="1" dirty="0">
                <a:solidFill>
                  <a:srgbClr val="C0504D"/>
                </a:solidFill>
              </a:rPr>
              <a:t>, e-books, smart watches and trackers. </a:t>
            </a:r>
            <a:endParaRPr lang="ru-RU" sz="7200" b="1" dirty="0" smtClean="0">
              <a:solidFill>
                <a:srgbClr val="C0504D"/>
              </a:solidFill>
            </a:endParaRPr>
          </a:p>
          <a:p>
            <a:r>
              <a:rPr lang="en-US" sz="7200" b="1" dirty="0" smtClean="0">
                <a:solidFill>
                  <a:srgbClr val="C0504D"/>
                </a:solidFill>
              </a:rPr>
              <a:t>Kazakhstan </a:t>
            </a:r>
            <a:r>
              <a:rPr lang="en-US" sz="7200" b="1" dirty="0">
                <a:solidFill>
                  <a:srgbClr val="C0504D"/>
                </a:solidFill>
              </a:rPr>
              <a:t>people use </a:t>
            </a:r>
          </a:p>
          <a:p>
            <a:r>
              <a:rPr lang="en-US" sz="7200" b="1" dirty="0">
                <a:solidFill>
                  <a:srgbClr val="C0504D"/>
                </a:solidFill>
              </a:rPr>
              <a:t>Internet for entertainment (72%), </a:t>
            </a:r>
          </a:p>
          <a:p>
            <a:r>
              <a:rPr lang="en-US" sz="7200" b="1" dirty="0">
                <a:solidFill>
                  <a:srgbClr val="C0504D"/>
                </a:solidFill>
              </a:rPr>
              <a:t>search for information (75%) </a:t>
            </a:r>
          </a:p>
          <a:p>
            <a:r>
              <a:rPr lang="en-US" sz="7200" b="1" dirty="0">
                <a:solidFill>
                  <a:srgbClr val="C0504D"/>
                </a:solidFill>
              </a:rPr>
              <a:t>perform tasks online (54%), </a:t>
            </a:r>
          </a:p>
          <a:p>
            <a:r>
              <a:rPr lang="en-US" sz="7200" b="1" dirty="0">
                <a:solidFill>
                  <a:srgbClr val="C0504D"/>
                </a:solidFill>
              </a:rPr>
              <a:t>post online content (20%), </a:t>
            </a:r>
          </a:p>
          <a:p>
            <a:r>
              <a:rPr lang="en-US" sz="7200" b="1" dirty="0">
                <a:solidFill>
                  <a:srgbClr val="C0504D"/>
                </a:solidFill>
              </a:rPr>
              <a:t>online help (36%)</a:t>
            </a:r>
            <a:r>
              <a:rPr lang="en-US" sz="7200" b="1" dirty="0" smtClean="0">
                <a:solidFill>
                  <a:srgbClr val="C0504D"/>
                </a:solidFill>
              </a:rPr>
              <a:t>.</a:t>
            </a:r>
            <a:endParaRPr lang="ru-RU" sz="7200" b="1" dirty="0" smtClean="0">
              <a:solidFill>
                <a:srgbClr val="C0504D"/>
              </a:solidFill>
            </a:endParaRPr>
          </a:p>
          <a:p>
            <a:endParaRPr lang="ru-RU" sz="7200" dirty="0">
              <a:solidFill>
                <a:srgbClr val="C0504D"/>
              </a:solidFill>
            </a:endParaRPr>
          </a:p>
          <a:p>
            <a:pPr lvl="0"/>
            <a:r>
              <a:rPr lang="en-US" sz="7200" b="1" u="sng" dirty="0">
                <a:solidFill>
                  <a:srgbClr val="0000FF"/>
                </a:solidFill>
              </a:rPr>
              <a:t>Kantar TNC. Media Research. //http://</a:t>
            </a:r>
            <a:r>
              <a:rPr lang="en-US" sz="7200" b="1" u="sng" dirty="0" err="1">
                <a:solidFill>
                  <a:srgbClr val="0000FF"/>
                </a:solidFill>
              </a:rPr>
              <a:t>www.tns-global.kz</a:t>
            </a:r>
            <a:r>
              <a:rPr lang="en-US" sz="7200" b="1" u="sng" dirty="0">
                <a:solidFill>
                  <a:srgbClr val="0000FF"/>
                </a:solidFill>
              </a:rPr>
              <a:t>/</a:t>
            </a:r>
            <a:r>
              <a:rPr lang="en-US" sz="7200" b="1" u="sng" dirty="0" err="1">
                <a:solidFill>
                  <a:srgbClr val="0000FF"/>
                </a:solidFill>
              </a:rPr>
              <a:t>ru</a:t>
            </a:r>
            <a:r>
              <a:rPr lang="en-US" sz="7200" b="1" u="sng" dirty="0">
                <a:solidFill>
                  <a:srgbClr val="0000FF"/>
                </a:solidFill>
              </a:rPr>
              <a:t>/project/</a:t>
            </a:r>
            <a:r>
              <a:rPr lang="en-US" sz="7200" b="1" u="sng" dirty="0" err="1" smtClean="0">
                <a:solidFill>
                  <a:srgbClr val="0000FF"/>
                </a:solidFill>
              </a:rPr>
              <a:t>project_nrs.php</a:t>
            </a:r>
            <a:endParaRPr lang="ru-RU" sz="7200" b="1" u="sng" dirty="0" smtClean="0">
              <a:solidFill>
                <a:srgbClr val="0000FF"/>
              </a:solidFill>
            </a:endParaRPr>
          </a:p>
          <a:p>
            <a:pPr marL="0" lvl="0" indent="0">
              <a:buNone/>
            </a:pPr>
            <a:endParaRPr lang="ru-RU" sz="7200" dirty="0">
              <a:solidFill>
                <a:srgbClr val="C0504D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120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5" y="618518"/>
            <a:ext cx="9905999" cy="91818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4F81BD"/>
                </a:solidFill>
              </a:rPr>
              <a:t>Методы исследования</a:t>
            </a:r>
            <a:endParaRPr lang="ru-RU" b="1" dirty="0">
              <a:solidFill>
                <a:srgbClr val="4F81BD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5" y="2070100"/>
            <a:ext cx="9905999" cy="43053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4F81BD"/>
                </a:solidFill>
              </a:rPr>
              <a:t>Население Казахстана составляет около 19 млн.  </a:t>
            </a:r>
          </a:p>
          <a:p>
            <a:r>
              <a:rPr lang="ru-RU" dirty="0" smtClean="0">
                <a:solidFill>
                  <a:srgbClr val="4F81BD"/>
                </a:solidFill>
              </a:rPr>
              <a:t>Молодежь от 15 до 29 составляет около 30 % населения. </a:t>
            </a:r>
          </a:p>
          <a:p>
            <a:r>
              <a:rPr lang="ru-RU" b="1" dirty="0" smtClean="0">
                <a:solidFill>
                  <a:srgbClr val="4F81BD"/>
                </a:solidFill>
              </a:rPr>
              <a:t>Метод исследования: </a:t>
            </a:r>
            <a:r>
              <a:rPr lang="ru-RU" dirty="0" smtClean="0">
                <a:solidFill>
                  <a:srgbClr val="4F81BD"/>
                </a:solidFill>
              </a:rPr>
              <a:t>анкетный опрос студентов факультета журналистики </a:t>
            </a:r>
            <a:r>
              <a:rPr lang="ru-RU" dirty="0" err="1" smtClean="0">
                <a:solidFill>
                  <a:srgbClr val="4F81BD"/>
                </a:solidFill>
              </a:rPr>
              <a:t>КазНУ</a:t>
            </a:r>
            <a:r>
              <a:rPr lang="ru-RU" dirty="0" smtClean="0">
                <a:solidFill>
                  <a:srgbClr val="4F81BD"/>
                </a:solidFill>
              </a:rPr>
              <a:t> им аль-</a:t>
            </a:r>
            <a:r>
              <a:rPr lang="ru-RU" dirty="0" err="1" smtClean="0">
                <a:solidFill>
                  <a:srgbClr val="4F81BD"/>
                </a:solidFill>
              </a:rPr>
              <a:t>Фараби</a:t>
            </a:r>
            <a:r>
              <a:rPr lang="ru-RU" dirty="0">
                <a:solidFill>
                  <a:srgbClr val="4F81BD"/>
                </a:solidFill>
              </a:rPr>
              <a:t>;</a:t>
            </a:r>
            <a:endParaRPr lang="en-US" dirty="0" smtClean="0">
              <a:solidFill>
                <a:srgbClr val="4F81BD"/>
              </a:solidFill>
            </a:endParaRPr>
          </a:p>
          <a:p>
            <a:r>
              <a:rPr lang="ru-RU" dirty="0" smtClean="0">
                <a:solidFill>
                  <a:srgbClr val="4F81BD"/>
                </a:solidFill>
              </a:rPr>
              <a:t>Историко-аналитический метод;</a:t>
            </a:r>
            <a:r>
              <a:rPr lang="ru-RU" dirty="0">
                <a:solidFill>
                  <a:srgbClr val="4F81BD"/>
                </a:solidFill>
              </a:rPr>
              <a:t> </a:t>
            </a:r>
            <a:r>
              <a:rPr lang="ru-RU" dirty="0" smtClean="0">
                <a:solidFill>
                  <a:srgbClr val="4F81BD"/>
                </a:solidFill>
              </a:rPr>
              <a:t> </a:t>
            </a:r>
            <a:r>
              <a:rPr lang="ru-RU" b="1" dirty="0" smtClean="0">
                <a:solidFill>
                  <a:srgbClr val="4F81BD"/>
                </a:solidFill>
              </a:rPr>
              <a:t>(пилотное исследование) </a:t>
            </a:r>
          </a:p>
          <a:p>
            <a:r>
              <a:rPr lang="ru-RU" b="1" dirty="0" smtClean="0">
                <a:solidFill>
                  <a:srgbClr val="4F81BD"/>
                </a:solidFill>
              </a:rPr>
              <a:t>Вопросов 35, в пилотном - 10 вопросов. (Данные размещены в программе </a:t>
            </a:r>
            <a:r>
              <a:rPr lang="en-US" b="1" dirty="0" err="1" smtClean="0">
                <a:solidFill>
                  <a:srgbClr val="4F81BD"/>
                </a:solidFill>
              </a:rPr>
              <a:t>SurveyMonkey.com</a:t>
            </a:r>
            <a:r>
              <a:rPr lang="en-US" b="1" dirty="0" smtClean="0">
                <a:solidFill>
                  <a:srgbClr val="4F81BD"/>
                </a:solidFill>
              </a:rPr>
              <a:t>)</a:t>
            </a:r>
            <a:endParaRPr lang="ru-RU" b="1" dirty="0" smtClean="0">
              <a:solidFill>
                <a:srgbClr val="4F81BD"/>
              </a:solidFill>
            </a:endParaRPr>
          </a:p>
          <a:p>
            <a:r>
              <a:rPr lang="ru-RU" b="1" dirty="0" smtClean="0">
                <a:solidFill>
                  <a:srgbClr val="4F81BD"/>
                </a:solidFill>
              </a:rPr>
              <a:t>В опросе приняли участие около 300 студентов.</a:t>
            </a:r>
          </a:p>
          <a:p>
            <a:r>
              <a:rPr lang="ru-RU" b="1" dirty="0" smtClean="0">
                <a:solidFill>
                  <a:srgbClr val="4F81BD"/>
                </a:solidFill>
              </a:rPr>
              <a:t> Из них  76% -девушки, 24 % - юноши</a:t>
            </a:r>
            <a:endParaRPr lang="ru-RU" b="1" dirty="0">
              <a:solidFill>
                <a:srgbClr val="4F81B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320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Изображение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672" y="1574800"/>
            <a:ext cx="8478000" cy="4243662"/>
          </a:xfrm>
          <a:prstGeom prst="rect">
            <a:avLst/>
          </a:prstGeom>
        </p:spPr>
      </p:pic>
      <p:sp>
        <p:nvSpPr>
          <p:cNvPr id="3" name="Название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4F81BD"/>
                </a:solidFill>
              </a:rPr>
              <a:t>Замечаете ли Вы в ежедневных материалах СМИ ошибки журналиста? </a:t>
            </a:r>
            <a:endParaRPr lang="ru-RU" b="1" dirty="0">
              <a:solidFill>
                <a:srgbClr val="4F81BD"/>
              </a:solidFill>
            </a:endParaRPr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0036" y="4842285"/>
            <a:ext cx="6320901" cy="1659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275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05" y="1359067"/>
            <a:ext cx="8557486" cy="4506116"/>
          </a:xfrm>
          <a:prstGeom prst="rect">
            <a:avLst/>
          </a:prstGeom>
        </p:spPr>
      </p:pic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4F81BD"/>
                </a:solidFill>
              </a:rPr>
              <a:t>Считаете ли Вы, что </a:t>
            </a:r>
            <a:r>
              <a:rPr lang="ru-RU" sz="3600" b="1" dirty="0" err="1" smtClean="0">
                <a:solidFill>
                  <a:srgbClr val="4F81BD"/>
                </a:solidFill>
              </a:rPr>
              <a:t>медиаграмотность</a:t>
            </a:r>
            <a:r>
              <a:rPr lang="ru-RU" sz="3600" b="1" dirty="0" smtClean="0">
                <a:solidFill>
                  <a:srgbClr val="4F81BD"/>
                </a:solidFill>
              </a:rPr>
              <a:t> важна для журналистов? </a:t>
            </a:r>
            <a:endParaRPr lang="ru-RU" sz="3600" b="1" dirty="0">
              <a:solidFill>
                <a:srgbClr val="4F81BD"/>
              </a:solidFill>
            </a:endParaRPr>
          </a:p>
        </p:txBody>
      </p:sp>
      <p:pic>
        <p:nvPicPr>
          <p:cNvPr id="3" name="Изображение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5500" y="5397500"/>
            <a:ext cx="7556500" cy="146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3431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3349</TotalTime>
  <Words>768</Words>
  <Application>Microsoft Macintosh PowerPoint</Application>
  <PresentationFormat>Другой</PresentationFormat>
  <Paragraphs>86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 Что знает о медиаграмотности «цифровое» поколение Казахстана?    Результаты пилотного исследования студентов  КазНУ им аль-Фараби</vt:lpstr>
      <vt:lpstr>Кто представляет «цифровое» поколение?</vt:lpstr>
      <vt:lpstr> «Цифровое поколение» в классификации</vt:lpstr>
      <vt:lpstr>Этапы развития медиаграмотности в Казахстане</vt:lpstr>
      <vt:lpstr>«Цифровой Казахстан» - сегодня</vt:lpstr>
      <vt:lpstr>Программа «Цифровой Казахстан»  2018-2022</vt:lpstr>
      <vt:lpstr>Методы исследования</vt:lpstr>
      <vt:lpstr>Замечаете ли Вы в ежедневных материалах СМИ ошибки журналиста? </vt:lpstr>
      <vt:lpstr>Считаете ли Вы, что медиаграмотность важна для журналистов? </vt:lpstr>
      <vt:lpstr>Часто ли Вы видите «фейковые» новости в Интернете? </vt:lpstr>
      <vt:lpstr>Часто ли Вы видите фейковые новости в традиционных медиа? </vt:lpstr>
      <vt:lpstr>Знаете ли Вы что такое буллинг? </vt:lpstr>
      <vt:lpstr>Где и как вы проверяете полученную информацию?</vt:lpstr>
      <vt:lpstr>Что такое критическое мышление?</vt:lpstr>
      <vt:lpstr>Какими гаджетами Вы пользуетесь? </vt:lpstr>
      <vt:lpstr>Какими социальными сетями Вы пользуетесь, чтобы узнать новости? </vt:lpstr>
      <vt:lpstr>Результаты:</vt:lpstr>
      <vt:lpstr>Результаты (продолжение) :</vt:lpstr>
      <vt:lpstr> 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Galiya Ibrayeva</cp:lastModifiedBy>
  <cp:revision>66</cp:revision>
  <dcterms:created xsi:type="dcterms:W3CDTF">2018-10-21T18:26:41Z</dcterms:created>
  <dcterms:modified xsi:type="dcterms:W3CDTF">2019-05-10T16:44:44Z</dcterms:modified>
</cp:coreProperties>
</file>