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306" r:id="rId6"/>
    <p:sldId id="275" r:id="rId7"/>
    <p:sldId id="276" r:id="rId8"/>
    <p:sldId id="286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9528C-DC5C-4F12-AA29-E259AB3ACC5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6F99A-1712-4C30-8336-6ED9345DA58E}" type="pres">
      <dgm:prSet presAssocID="{ECC9528C-DC5C-4F12-AA29-E259AB3ACC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0AD5C-BDD8-472A-9089-7E1C401B404A}" type="presOf" srcId="{ECC9528C-DC5C-4F12-AA29-E259AB3ACC56}" destId="{F596F99A-1712-4C30-8336-6ED9345DA58E}" srcOrd="0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F18BE-2B61-47E0-88DA-98557967C6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53B60A-901B-402A-8512-B991DE0AA559}">
      <dgm:prSet phldrT="[Текст]"/>
      <dgm:spPr/>
      <dgm:t>
        <a:bodyPr/>
        <a:lstStyle/>
        <a:p>
          <a:r>
            <a:rPr lang="ru-RU" dirty="0" smtClean="0"/>
            <a:t>1. Введение </a:t>
          </a:r>
          <a:r>
            <a:rPr lang="ru-RU" dirty="0" err="1" smtClean="0"/>
            <a:t>катетра</a:t>
          </a:r>
          <a:r>
            <a:rPr lang="ru-RU" dirty="0" smtClean="0"/>
            <a:t> в артерию</a:t>
          </a:r>
          <a:endParaRPr lang="ru-RU" dirty="0"/>
        </a:p>
      </dgm:t>
    </dgm:pt>
    <dgm:pt modelId="{64004089-2C33-4655-B791-DCBBEEAC9108}" type="parTrans" cxnId="{C59FF08C-EE18-4147-9B12-71256E2EBAE5}">
      <dgm:prSet/>
      <dgm:spPr/>
      <dgm:t>
        <a:bodyPr/>
        <a:lstStyle/>
        <a:p>
          <a:endParaRPr lang="ru-RU"/>
        </a:p>
      </dgm:t>
    </dgm:pt>
    <dgm:pt modelId="{E47D08F1-EA4E-49C4-84CF-883275CCEA5E}" type="sibTrans" cxnId="{C59FF08C-EE18-4147-9B12-71256E2EBAE5}">
      <dgm:prSet/>
      <dgm:spPr/>
      <dgm:t>
        <a:bodyPr/>
        <a:lstStyle/>
        <a:p>
          <a:endParaRPr lang="ru-RU"/>
        </a:p>
      </dgm:t>
    </dgm:pt>
    <dgm:pt modelId="{F9C94F07-6217-430F-8D9B-9F321F966946}">
      <dgm:prSet phldrT="[Текст]"/>
      <dgm:spPr/>
      <dgm:t>
        <a:bodyPr/>
        <a:lstStyle/>
        <a:p>
          <a:r>
            <a:rPr lang="ru-RU" dirty="0" smtClean="0"/>
            <a:t>2. Установка </a:t>
          </a:r>
          <a:r>
            <a:rPr lang="ru-RU" dirty="0" err="1" smtClean="0"/>
            <a:t>катетра</a:t>
          </a:r>
          <a:r>
            <a:rPr lang="ru-RU" dirty="0" smtClean="0"/>
            <a:t> в зоне поражения артерии</a:t>
          </a:r>
          <a:endParaRPr lang="ru-RU" dirty="0"/>
        </a:p>
      </dgm:t>
    </dgm:pt>
    <dgm:pt modelId="{D4BA9E37-F79F-4284-9524-277B6068A4B5}" type="parTrans" cxnId="{8539F3E2-1376-4676-AAE8-8BEFA6C8D913}">
      <dgm:prSet/>
      <dgm:spPr/>
      <dgm:t>
        <a:bodyPr/>
        <a:lstStyle/>
        <a:p>
          <a:endParaRPr lang="ru-RU"/>
        </a:p>
      </dgm:t>
    </dgm:pt>
    <dgm:pt modelId="{28CC1EB6-98DF-40A7-9C5A-CF0BF3B84503}" type="sibTrans" cxnId="{8539F3E2-1376-4676-AAE8-8BEFA6C8D913}">
      <dgm:prSet/>
      <dgm:spPr/>
      <dgm:t>
        <a:bodyPr/>
        <a:lstStyle/>
        <a:p>
          <a:endParaRPr lang="ru-RU"/>
        </a:p>
      </dgm:t>
    </dgm:pt>
    <dgm:pt modelId="{DABD7890-5F81-4AD7-91A2-B8476D98868B}">
      <dgm:prSet phldrT="[Текст]"/>
      <dgm:spPr/>
      <dgm:t>
        <a:bodyPr/>
        <a:lstStyle/>
        <a:p>
          <a:r>
            <a:rPr lang="ru-RU" dirty="0" smtClean="0"/>
            <a:t>3. Раздувание одновременно двух баллонов </a:t>
          </a:r>
          <a:r>
            <a:rPr lang="ru-RU" dirty="0" err="1" smtClean="0"/>
            <a:t>катетра</a:t>
          </a:r>
          <a:endParaRPr lang="ru-RU" dirty="0"/>
        </a:p>
      </dgm:t>
    </dgm:pt>
    <dgm:pt modelId="{E6E93EF6-A69B-49C6-9468-A8C1A0766D79}" type="parTrans" cxnId="{EEFC5423-D6B1-4D1F-9A6A-451282541105}">
      <dgm:prSet/>
      <dgm:spPr/>
      <dgm:t>
        <a:bodyPr/>
        <a:lstStyle/>
        <a:p>
          <a:endParaRPr lang="ru-RU"/>
        </a:p>
      </dgm:t>
    </dgm:pt>
    <dgm:pt modelId="{6EC0B464-6DF5-43FC-A314-EA0769430E0B}" type="sibTrans" cxnId="{EEFC5423-D6B1-4D1F-9A6A-451282541105}">
      <dgm:prSet/>
      <dgm:spPr/>
      <dgm:t>
        <a:bodyPr/>
        <a:lstStyle/>
        <a:p>
          <a:endParaRPr lang="ru-RU"/>
        </a:p>
      </dgm:t>
    </dgm:pt>
    <dgm:pt modelId="{6C1E07AC-853C-473B-BFE2-59C46A0DE904}" type="pres">
      <dgm:prSet presAssocID="{728F18BE-2B61-47E0-88DA-98557967C69F}" presName="Name0" presStyleCnt="0">
        <dgm:presLayoutVars>
          <dgm:dir/>
          <dgm:animLvl val="lvl"/>
          <dgm:resizeHandles val="exact"/>
        </dgm:presLayoutVars>
      </dgm:prSet>
      <dgm:spPr/>
    </dgm:pt>
    <dgm:pt modelId="{6C67296F-6984-4E89-A693-CC1A5E82DC13}" type="pres">
      <dgm:prSet presAssocID="{1253B60A-901B-402A-8512-B991DE0AA5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EB3B-F295-4797-B42F-650D166C2C4D}" type="pres">
      <dgm:prSet presAssocID="{E47D08F1-EA4E-49C4-84CF-883275CCEA5E}" presName="parTxOnlySpace" presStyleCnt="0"/>
      <dgm:spPr/>
    </dgm:pt>
    <dgm:pt modelId="{59622F2A-08E8-4CC6-AB5E-ECB58E65EE9E}" type="pres">
      <dgm:prSet presAssocID="{F9C94F07-6217-430F-8D9B-9F321F96694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69E6-6B10-4691-9896-1E45419CC8CA}" type="pres">
      <dgm:prSet presAssocID="{28CC1EB6-98DF-40A7-9C5A-CF0BF3B84503}" presName="parTxOnlySpace" presStyleCnt="0"/>
      <dgm:spPr/>
    </dgm:pt>
    <dgm:pt modelId="{2128FA58-5D9C-4D95-A647-065DA512E214}" type="pres">
      <dgm:prSet presAssocID="{DABD7890-5F81-4AD7-91A2-B8476D9886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EB066-26FE-4F38-B646-D8C7E258262F}" type="presOf" srcId="{728F18BE-2B61-47E0-88DA-98557967C69F}" destId="{6C1E07AC-853C-473B-BFE2-59C46A0DE904}" srcOrd="0" destOrd="0" presId="urn:microsoft.com/office/officeart/2005/8/layout/chevron1"/>
    <dgm:cxn modelId="{B6A425E0-B211-4EC6-AC25-84A5FC471D73}" type="presOf" srcId="{1253B60A-901B-402A-8512-B991DE0AA559}" destId="{6C67296F-6984-4E89-A693-CC1A5E82DC13}" srcOrd="0" destOrd="0" presId="urn:microsoft.com/office/officeart/2005/8/layout/chevron1"/>
    <dgm:cxn modelId="{EEFC5423-D6B1-4D1F-9A6A-451282541105}" srcId="{728F18BE-2B61-47E0-88DA-98557967C69F}" destId="{DABD7890-5F81-4AD7-91A2-B8476D98868B}" srcOrd="2" destOrd="0" parTransId="{E6E93EF6-A69B-49C6-9468-A8C1A0766D79}" sibTransId="{6EC0B464-6DF5-43FC-A314-EA0769430E0B}"/>
    <dgm:cxn modelId="{A3580CAD-F524-4717-92AD-BB1DF9B469C3}" type="presOf" srcId="{DABD7890-5F81-4AD7-91A2-B8476D98868B}" destId="{2128FA58-5D9C-4D95-A647-065DA512E214}" srcOrd="0" destOrd="0" presId="urn:microsoft.com/office/officeart/2005/8/layout/chevron1"/>
    <dgm:cxn modelId="{AAEC9E36-3155-4F1D-A197-CE453502E759}" type="presOf" srcId="{F9C94F07-6217-430F-8D9B-9F321F966946}" destId="{59622F2A-08E8-4CC6-AB5E-ECB58E65EE9E}" srcOrd="0" destOrd="0" presId="urn:microsoft.com/office/officeart/2005/8/layout/chevron1"/>
    <dgm:cxn modelId="{C59FF08C-EE18-4147-9B12-71256E2EBAE5}" srcId="{728F18BE-2B61-47E0-88DA-98557967C69F}" destId="{1253B60A-901B-402A-8512-B991DE0AA559}" srcOrd="0" destOrd="0" parTransId="{64004089-2C33-4655-B791-DCBBEEAC9108}" sibTransId="{E47D08F1-EA4E-49C4-84CF-883275CCEA5E}"/>
    <dgm:cxn modelId="{8539F3E2-1376-4676-AAE8-8BEFA6C8D913}" srcId="{728F18BE-2B61-47E0-88DA-98557967C69F}" destId="{F9C94F07-6217-430F-8D9B-9F321F966946}" srcOrd="1" destOrd="0" parTransId="{D4BA9E37-F79F-4284-9524-277B6068A4B5}" sibTransId="{28CC1EB6-98DF-40A7-9C5A-CF0BF3B84503}"/>
    <dgm:cxn modelId="{7A90D329-F386-468F-9353-B0BB1EA2C6A7}" type="presParOf" srcId="{6C1E07AC-853C-473B-BFE2-59C46A0DE904}" destId="{6C67296F-6984-4E89-A693-CC1A5E82DC13}" srcOrd="0" destOrd="0" presId="urn:microsoft.com/office/officeart/2005/8/layout/chevron1"/>
    <dgm:cxn modelId="{B37FC424-9D06-4336-850A-4FD3B39C9D52}" type="presParOf" srcId="{6C1E07AC-853C-473B-BFE2-59C46A0DE904}" destId="{856AEB3B-F295-4797-B42F-650D166C2C4D}" srcOrd="1" destOrd="0" presId="urn:microsoft.com/office/officeart/2005/8/layout/chevron1"/>
    <dgm:cxn modelId="{CBE6FEB5-B4A8-45D8-A0B8-8F218BEBF61B}" type="presParOf" srcId="{6C1E07AC-853C-473B-BFE2-59C46A0DE904}" destId="{59622F2A-08E8-4CC6-AB5E-ECB58E65EE9E}" srcOrd="2" destOrd="0" presId="urn:microsoft.com/office/officeart/2005/8/layout/chevron1"/>
    <dgm:cxn modelId="{76311EF3-8BB3-4A45-816E-A146540F2C9C}" type="presParOf" srcId="{6C1E07AC-853C-473B-BFE2-59C46A0DE904}" destId="{46B969E6-6B10-4691-9896-1E45419CC8CA}" srcOrd="3" destOrd="0" presId="urn:microsoft.com/office/officeart/2005/8/layout/chevron1"/>
    <dgm:cxn modelId="{3B165C69-9B80-4E99-9882-A3F07335B7F1}" type="presParOf" srcId="{6C1E07AC-853C-473B-BFE2-59C46A0DE904}" destId="{2128FA58-5D9C-4D95-A647-065DA512E214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F18BE-2B61-47E0-88DA-98557967C6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53B60A-901B-402A-8512-B991DE0AA559}">
      <dgm:prSet phldrT="[Текст]" custT="1"/>
      <dgm:spPr/>
      <dgm:t>
        <a:bodyPr/>
        <a:lstStyle/>
        <a:p>
          <a:r>
            <a:rPr lang="ru-RU" sz="1500" baseline="0" dirty="0" smtClean="0"/>
            <a:t>4. Отсасывание и промывание крови из герметичной полости артерии</a:t>
          </a:r>
          <a:endParaRPr lang="ru-RU" sz="1500" baseline="0" dirty="0"/>
        </a:p>
      </dgm:t>
    </dgm:pt>
    <dgm:pt modelId="{64004089-2C33-4655-B791-DCBBEEAC9108}" type="parTrans" cxnId="{C59FF08C-EE18-4147-9B12-71256E2EBAE5}">
      <dgm:prSet/>
      <dgm:spPr/>
      <dgm:t>
        <a:bodyPr/>
        <a:lstStyle/>
        <a:p>
          <a:endParaRPr lang="ru-RU"/>
        </a:p>
      </dgm:t>
    </dgm:pt>
    <dgm:pt modelId="{E47D08F1-EA4E-49C4-84CF-883275CCEA5E}" type="sibTrans" cxnId="{C59FF08C-EE18-4147-9B12-71256E2EBAE5}">
      <dgm:prSet/>
      <dgm:spPr/>
      <dgm:t>
        <a:bodyPr/>
        <a:lstStyle/>
        <a:p>
          <a:endParaRPr lang="ru-RU"/>
        </a:p>
      </dgm:t>
    </dgm:pt>
    <dgm:pt modelId="{F9C94F07-6217-430F-8D9B-9F321F966946}">
      <dgm:prSet phldrT="[Текст]"/>
      <dgm:spPr/>
      <dgm:t>
        <a:bodyPr/>
        <a:lstStyle/>
        <a:p>
          <a:r>
            <a:rPr lang="ru-RU" dirty="0" smtClean="0"/>
            <a:t>5.  Введение препарата для растворения  бляшки и удаление жидкого содержимого из артерии</a:t>
          </a:r>
          <a:endParaRPr lang="ru-RU" dirty="0"/>
        </a:p>
      </dgm:t>
    </dgm:pt>
    <dgm:pt modelId="{D4BA9E37-F79F-4284-9524-277B6068A4B5}" type="parTrans" cxnId="{8539F3E2-1376-4676-AAE8-8BEFA6C8D913}">
      <dgm:prSet/>
      <dgm:spPr/>
      <dgm:t>
        <a:bodyPr/>
        <a:lstStyle/>
        <a:p>
          <a:endParaRPr lang="ru-RU"/>
        </a:p>
      </dgm:t>
    </dgm:pt>
    <dgm:pt modelId="{28CC1EB6-98DF-40A7-9C5A-CF0BF3B84503}" type="sibTrans" cxnId="{8539F3E2-1376-4676-AAE8-8BEFA6C8D913}">
      <dgm:prSet/>
      <dgm:spPr/>
      <dgm:t>
        <a:bodyPr/>
        <a:lstStyle/>
        <a:p>
          <a:endParaRPr lang="ru-RU"/>
        </a:p>
      </dgm:t>
    </dgm:pt>
    <dgm:pt modelId="{DABD7890-5F81-4AD7-91A2-B8476D98868B}">
      <dgm:prSet phldrT="[Текст]"/>
      <dgm:spPr/>
      <dgm:t>
        <a:bodyPr/>
        <a:lstStyle/>
        <a:p>
          <a:r>
            <a:rPr lang="ru-RU" dirty="0" smtClean="0"/>
            <a:t>6. Выведение воздуха из двух баллонов и  удаление </a:t>
          </a:r>
          <a:r>
            <a:rPr lang="ru-RU" dirty="0" err="1" smtClean="0"/>
            <a:t>катетра</a:t>
          </a:r>
          <a:endParaRPr lang="ru-RU" dirty="0"/>
        </a:p>
      </dgm:t>
    </dgm:pt>
    <dgm:pt modelId="{E6E93EF6-A69B-49C6-9468-A8C1A0766D79}" type="parTrans" cxnId="{EEFC5423-D6B1-4D1F-9A6A-451282541105}">
      <dgm:prSet/>
      <dgm:spPr/>
      <dgm:t>
        <a:bodyPr/>
        <a:lstStyle/>
        <a:p>
          <a:endParaRPr lang="ru-RU"/>
        </a:p>
      </dgm:t>
    </dgm:pt>
    <dgm:pt modelId="{6EC0B464-6DF5-43FC-A314-EA0769430E0B}" type="sibTrans" cxnId="{EEFC5423-D6B1-4D1F-9A6A-451282541105}">
      <dgm:prSet/>
      <dgm:spPr/>
      <dgm:t>
        <a:bodyPr/>
        <a:lstStyle/>
        <a:p>
          <a:endParaRPr lang="ru-RU"/>
        </a:p>
      </dgm:t>
    </dgm:pt>
    <dgm:pt modelId="{6C1E07AC-853C-473B-BFE2-59C46A0DE904}" type="pres">
      <dgm:prSet presAssocID="{728F18BE-2B61-47E0-88DA-98557967C69F}" presName="Name0" presStyleCnt="0">
        <dgm:presLayoutVars>
          <dgm:dir/>
          <dgm:animLvl val="lvl"/>
          <dgm:resizeHandles val="exact"/>
        </dgm:presLayoutVars>
      </dgm:prSet>
      <dgm:spPr/>
    </dgm:pt>
    <dgm:pt modelId="{6C67296F-6984-4E89-A693-CC1A5E82DC13}" type="pres">
      <dgm:prSet presAssocID="{1253B60A-901B-402A-8512-B991DE0AA559}" presName="parTxOnly" presStyleLbl="node1" presStyleIdx="0" presStyleCnt="3" custLinFactNeighborX="-47515" custLinFactNeighborY="78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EB3B-F295-4797-B42F-650D166C2C4D}" type="pres">
      <dgm:prSet presAssocID="{E47D08F1-EA4E-49C4-84CF-883275CCEA5E}" presName="parTxOnlySpace" presStyleCnt="0"/>
      <dgm:spPr/>
    </dgm:pt>
    <dgm:pt modelId="{59622F2A-08E8-4CC6-AB5E-ECB58E65EE9E}" type="pres">
      <dgm:prSet presAssocID="{F9C94F07-6217-430F-8D9B-9F321F966946}" presName="parTxOnly" presStyleLbl="node1" presStyleIdx="1" presStyleCnt="3" custLinFactNeighborX="-28229" custLinFactNeighborY="78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69E6-6B10-4691-9896-1E45419CC8CA}" type="pres">
      <dgm:prSet presAssocID="{28CC1EB6-98DF-40A7-9C5A-CF0BF3B84503}" presName="parTxOnlySpace" presStyleCnt="0"/>
      <dgm:spPr/>
    </dgm:pt>
    <dgm:pt modelId="{2128FA58-5D9C-4D95-A647-065DA512E214}" type="pres">
      <dgm:prSet presAssocID="{DABD7890-5F81-4AD7-91A2-B8476D98868B}" presName="parTxOnly" presStyleLbl="node1" presStyleIdx="2" presStyleCnt="3" custLinFactNeighborX="-45873" custLinFactNeighborY="78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8D04F-03F6-456B-99A9-0C3C6FE1E58B}" type="presOf" srcId="{728F18BE-2B61-47E0-88DA-98557967C69F}" destId="{6C1E07AC-853C-473B-BFE2-59C46A0DE904}" srcOrd="0" destOrd="0" presId="urn:microsoft.com/office/officeart/2005/8/layout/chevron1"/>
    <dgm:cxn modelId="{EAE3BB4B-CEEE-4051-ADFA-E44F3394897F}" type="presOf" srcId="{1253B60A-901B-402A-8512-B991DE0AA559}" destId="{6C67296F-6984-4E89-A693-CC1A5E82DC13}" srcOrd="0" destOrd="0" presId="urn:microsoft.com/office/officeart/2005/8/layout/chevron1"/>
    <dgm:cxn modelId="{1D456056-722E-443F-A3B3-4CE547B80F7F}" type="presOf" srcId="{DABD7890-5F81-4AD7-91A2-B8476D98868B}" destId="{2128FA58-5D9C-4D95-A647-065DA512E214}" srcOrd="0" destOrd="0" presId="urn:microsoft.com/office/officeart/2005/8/layout/chevron1"/>
    <dgm:cxn modelId="{EEFC5423-D6B1-4D1F-9A6A-451282541105}" srcId="{728F18BE-2B61-47E0-88DA-98557967C69F}" destId="{DABD7890-5F81-4AD7-91A2-B8476D98868B}" srcOrd="2" destOrd="0" parTransId="{E6E93EF6-A69B-49C6-9468-A8C1A0766D79}" sibTransId="{6EC0B464-6DF5-43FC-A314-EA0769430E0B}"/>
    <dgm:cxn modelId="{9961AE23-C31E-421D-80C5-BADF0A66CBBF}" type="presOf" srcId="{F9C94F07-6217-430F-8D9B-9F321F966946}" destId="{59622F2A-08E8-4CC6-AB5E-ECB58E65EE9E}" srcOrd="0" destOrd="0" presId="urn:microsoft.com/office/officeart/2005/8/layout/chevron1"/>
    <dgm:cxn modelId="{C59FF08C-EE18-4147-9B12-71256E2EBAE5}" srcId="{728F18BE-2B61-47E0-88DA-98557967C69F}" destId="{1253B60A-901B-402A-8512-B991DE0AA559}" srcOrd="0" destOrd="0" parTransId="{64004089-2C33-4655-B791-DCBBEEAC9108}" sibTransId="{E47D08F1-EA4E-49C4-84CF-883275CCEA5E}"/>
    <dgm:cxn modelId="{8539F3E2-1376-4676-AAE8-8BEFA6C8D913}" srcId="{728F18BE-2B61-47E0-88DA-98557967C69F}" destId="{F9C94F07-6217-430F-8D9B-9F321F966946}" srcOrd="1" destOrd="0" parTransId="{D4BA9E37-F79F-4284-9524-277B6068A4B5}" sibTransId="{28CC1EB6-98DF-40A7-9C5A-CF0BF3B84503}"/>
    <dgm:cxn modelId="{03E9F122-038E-4748-A26B-E8AF9421CC52}" type="presParOf" srcId="{6C1E07AC-853C-473B-BFE2-59C46A0DE904}" destId="{6C67296F-6984-4E89-A693-CC1A5E82DC13}" srcOrd="0" destOrd="0" presId="urn:microsoft.com/office/officeart/2005/8/layout/chevron1"/>
    <dgm:cxn modelId="{E01B7AAA-011A-4928-ACC5-835EB4D3C861}" type="presParOf" srcId="{6C1E07AC-853C-473B-BFE2-59C46A0DE904}" destId="{856AEB3B-F295-4797-B42F-650D166C2C4D}" srcOrd="1" destOrd="0" presId="urn:microsoft.com/office/officeart/2005/8/layout/chevron1"/>
    <dgm:cxn modelId="{8D140ACC-3E83-4F27-8BBD-C7C587A9D592}" type="presParOf" srcId="{6C1E07AC-853C-473B-BFE2-59C46A0DE904}" destId="{59622F2A-08E8-4CC6-AB5E-ECB58E65EE9E}" srcOrd="2" destOrd="0" presId="urn:microsoft.com/office/officeart/2005/8/layout/chevron1"/>
    <dgm:cxn modelId="{BE01F3CF-A997-49E5-AF03-F820CE95064B}" type="presParOf" srcId="{6C1E07AC-853C-473B-BFE2-59C46A0DE904}" destId="{46B969E6-6B10-4691-9896-1E45419CC8CA}" srcOrd="3" destOrd="0" presId="urn:microsoft.com/office/officeart/2005/8/layout/chevron1"/>
    <dgm:cxn modelId="{BE94D6AB-ECA6-414D-84E1-E7FD5F7D08EA}" type="presParOf" srcId="{6C1E07AC-853C-473B-BFE2-59C46A0DE904}" destId="{2128FA58-5D9C-4D95-A647-065DA512E214}" srcOrd="4" destOrd="0" presId="urn:microsoft.com/office/officeart/2005/8/layout/chevron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Казахский национальный университет им. Аль-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Фараби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Факультет биологии и биотехнологии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Кафедра биофизики и биомедицины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Актуальные проблемы биомедицины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Дарменов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О. К.,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доктор медицинских наук, профессор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2153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4.Обеспечить генерации высокого дохода, исключающий применения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со стоимостью более чем 45-50 млрд. долларов США.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5.Снизить инвалидность, как следствие инфаркта миокарда, инсульта сосудов головного мозга, трофических язв  нижних конечностей, импотенций, болезнь Альцгеймера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6.Повысить трудоспособность человека, улучшить  качества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7.Уменьшить производственных  затрат, снизить себестоимость продукции.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8. Повысить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конкурентноспособность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планируемой продукции.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215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9. Обеспечить лучший эффект и качество лечения болезней системы кровообращения.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10.Значительно снижается расходы на лечение, реабилитации пациентов;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11.Отпадает необходимость или значительно снижается обязательный приём препаратов на длительный срок с целью профилактики образования тромбов в артериях и на установленных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стентах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21533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Задачи: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1. Разработка новых </a:t>
            </a:r>
            <a:r>
              <a:rPr lang="ru-RU" sz="3200" dirty="0" err="1" smtClean="0">
                <a:solidFill>
                  <a:srgbClr val="00B050"/>
                </a:solidFill>
                <a:latin typeface="Arial Black" pitchFamily="34" charset="0"/>
              </a:rPr>
              <a:t>лекар-ственных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 средств для растворения </a:t>
            </a:r>
            <a:r>
              <a:rPr lang="ru-RU" sz="3200" dirty="0" err="1" smtClean="0">
                <a:solidFill>
                  <a:srgbClr val="00B050"/>
                </a:solidFill>
                <a:latin typeface="Arial Black" pitchFamily="34" charset="0"/>
              </a:rPr>
              <a:t>атеросклеротичес-ких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  бляшек артериальных сосудов;</a:t>
            </a:r>
          </a:p>
          <a:p>
            <a:pPr algn="just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   2. Внедрение преобразующей технологии для решения  </a:t>
            </a:r>
            <a:r>
              <a:rPr lang="ru-RU" sz="3200" dirty="0" err="1" smtClean="0">
                <a:solidFill>
                  <a:srgbClr val="0070C0"/>
                </a:solidFill>
                <a:latin typeface="Arial Black" pitchFamily="34" charset="0"/>
              </a:rPr>
              <a:t>гран-диозных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вызовов глобального здоровья,  в обеспечении  </a:t>
            </a:r>
            <a:r>
              <a:rPr lang="ru-RU" sz="3200" dirty="0" err="1" smtClean="0">
                <a:solidFill>
                  <a:srgbClr val="0070C0"/>
                </a:solidFill>
                <a:latin typeface="Arial Black" pitchFamily="34" charset="0"/>
              </a:rPr>
              <a:t>гене-рации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высокого дохода.</a:t>
            </a:r>
          </a:p>
          <a:p>
            <a:r>
              <a:rPr lang="ru-RU" sz="2800" dirty="0" smtClean="0"/>
              <a:t>       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571612"/>
            <a:ext cx="821533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800" dirty="0" smtClean="0"/>
              <a:t>      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785926"/>
            <a:ext cx="750098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Одним из развитых разделов естественных наук эпохи </a:t>
            </a:r>
            <a:r>
              <a:rPr 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аль-Фараби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была медицина - как наука и как «искусство врачевания».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</a:rPr>
              <a:t>      Медико-философские идеи </a:t>
            </a:r>
            <a:r>
              <a:rPr lang="ru-RU" sz="2800" dirty="0" err="1" smtClean="0">
                <a:latin typeface="Arial Black" pitchFamily="34" charset="0"/>
              </a:rPr>
              <a:t>аль-Фараби</a:t>
            </a:r>
            <a:r>
              <a:rPr lang="ru-RU" sz="2800" dirty="0" smtClean="0">
                <a:latin typeface="Arial Black" pitchFamily="34" charset="0"/>
              </a:rPr>
              <a:t> изложены в следующих трактатах: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«Об органах человеческого [тела]»;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«О возражении Галену по поводу его разногласий с Аристотелем относительно органов человеческого тела»;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«Об органах [тела] животного, их функциях и потенциях»;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«Афоризмы государственного деятеля»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ed-explorer.ru/wp-content/uploads/2016/12/%D0%94%D0%B5%D1%81%D1%8F%D1%82%D1%8C-%D0%B2%D0%B5%D0%B4%D1%83%D1%89%D0%B8%D1%85-%D0%BF%D1%80%D0%B8%D1%87%D0%B8%D0%BD-%D1%81%D0%BC%D0%B5%D1%80%D1%82%D0%B8-%D0%B2-%D0%BC%D0%B8%D1%80%D0%B5-768x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0"/>
          <a:ext cx="9144000" cy="6838627"/>
        </p:xfrm>
        <a:graphic>
          <a:graphicData uri="http://schemas.openxmlformats.org/presentationml/2006/ole">
            <p:oleObj spid="_x0000_s28674" name="Слайд" r:id="rId3" imgW="4486496" imgH="336353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s://c1.iggcdn.com/indiegogo-media-prod-cld/image/upload/c_limit,w_695/v1545130478/yqfsbzn4sug4cecxtu5q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На основании многолетних исследований, анализа мировой научной и патентной литературы и учитывая недостатков </a:t>
            </a:r>
            <a:r>
              <a:rPr lang="ru-RU" sz="3200" dirty="0" err="1" smtClean="0">
                <a:solidFill>
                  <a:srgbClr val="0070C0"/>
                </a:solidFill>
                <a:latin typeface="Arial Black" pitchFamily="34" charset="0"/>
              </a:rPr>
              <a:t>перечис-ленных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методов лечения мною изобретено:</a:t>
            </a:r>
          </a:p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«Устройство и способы </a:t>
            </a:r>
            <a:r>
              <a:rPr lang="ru-RU" sz="3200" b="1" dirty="0" err="1" smtClean="0">
                <a:solidFill>
                  <a:srgbClr val="002060"/>
                </a:solidFill>
                <a:latin typeface="Arial Black" pitchFamily="34" charset="0"/>
              </a:rPr>
              <a:t>восстано-вления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проходимости артериальных сосудов»: 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Дарменов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Оралбай. Патент № 33009.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Электронный бюллетень 30'2018. 13 августа 2018г.</a:t>
            </a:r>
          </a:p>
          <a:p>
            <a:pPr algn="just"/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Данное устройство позволяет в просвете артерии на любом участке, пораженной атеросклеротическим бляшками создать герметичную  полость, куда доставляются  лекарственный препарат  для растворения и удаления  их  в жидком виде из артерии. При этом на участке артерии, где осуществляется манипуляция, кровоток по  артерии не прекращается.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Это позволяет полностью исключить операции </a:t>
            </a:r>
            <a:r>
              <a:rPr 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аорто-коронарных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шунтирований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и  </a:t>
            </a:r>
            <a:r>
              <a:rPr 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стентирование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артериальных сосудов сердца, сосудов головного мозга и другой локализации.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1397000"/>
          <a:ext cx="9144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2400" y="1549400"/>
          <a:ext cx="9144000" cy="35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     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Реализация нашего проекта дают следующие преимущества по сравнению с существующими методами лечения: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1.Ранная, эффективная, локально-адресная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профилактика инфаркта миокарда, инсульта сосудов головного мозга, трофических язв нижних конечностей, импотенций, болезнь Альцгеймера и др., в плановом порядке, возможность многократного применения.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Потребителями продукта могут быть часть населения мира,  возраст которого составляет свыше 40 и более лет, это составляет около  2 млрд. чел.  (20-25%).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Снизить заболеваемость и  смертность населения  в несколько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3.Продлить среднюю продолжительность жизни по меньшей мере на 15 и более лет.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562</Words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Оралбай</cp:lastModifiedBy>
  <cp:revision>43</cp:revision>
  <dcterms:created xsi:type="dcterms:W3CDTF">2019-03-29T03:53:50Z</dcterms:created>
  <dcterms:modified xsi:type="dcterms:W3CDTF">2019-05-09T17:27:44Z</dcterms:modified>
</cp:coreProperties>
</file>