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E389DCA3-D3E2-4D83-8C05-F2B1FD8960F8}"/>
              </a:ext>
            </a:extLst>
          </p:cNvPr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87 w 372"/>
              <a:gd name="T1" fmla="*/ 166 h 166"/>
              <a:gd name="T2" fmla="*/ 293 w 372"/>
              <a:gd name="T3" fmla="*/ 164 h 166"/>
              <a:gd name="T4" fmla="*/ 294 w 372"/>
              <a:gd name="T5" fmla="*/ 163 h 166"/>
              <a:gd name="T6" fmla="*/ 370 w 372"/>
              <a:gd name="T7" fmla="*/ 87 h 166"/>
              <a:gd name="T8" fmla="*/ 370 w 372"/>
              <a:gd name="T9" fmla="*/ 78 h 166"/>
              <a:gd name="T10" fmla="*/ 294 w 372"/>
              <a:gd name="T11" fmla="*/ 3 h 166"/>
              <a:gd name="T12" fmla="*/ 293 w 372"/>
              <a:gd name="T13" fmla="*/ 2 h 166"/>
              <a:gd name="T14" fmla="*/ 287 w 372"/>
              <a:gd name="T15" fmla="*/ 0 h 166"/>
              <a:gd name="T16" fmla="*/ 0 w 372"/>
              <a:gd name="T17" fmla="*/ 0 h 166"/>
              <a:gd name="T18" fmla="*/ 0 w 372"/>
              <a:gd name="T19" fmla="*/ 166 h 166"/>
              <a:gd name="T20" fmla="*/ 287 w 372"/>
              <a:gd name="T21" fmla="*/ 16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EA3949-332B-4D60-BC49-F55556A7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A356-3EF7-448F-8620-5E9C5CF7A509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7DD838-7061-4064-AA3B-49B6A6D10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6E7A34-872B-43DD-A7D0-F5631D1FD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F2443-41AB-4E43-B68A-84A11CA2A8BD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63246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678B1871-CE5C-4EF3-8AA2-794F139B7256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311C13-3F70-4174-8437-B03179AA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21A8-8403-40DC-AFDF-42BC9A6EB8DF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20DD30-87FF-4DF7-9D57-EA409DB5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C6421B-6B67-48F0-8D86-E717C842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E3F1-34A9-4D05-BAC2-D9E80AC129C0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60855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95C911BE-D2DA-4F3D-9D9F-0EB6F9B0A3E3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6" name="TextBox 36">
            <a:extLst>
              <a:ext uri="{FF2B5EF4-FFF2-40B4-BE49-F238E27FC236}">
                <a16:creationId xmlns:a16="http://schemas.microsoft.com/office/drawing/2014/main" id="{73D4B48D-F442-41D0-8545-AB18FF9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LID4096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691AB14F-9E1E-4103-A7F3-157B607CC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LID4096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B680001-06B2-4E5F-B798-53D46D92B9A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ADAD-487F-4968-9B02-F1E414D7CEC2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B466D9C-2814-49FA-A1A7-41331989331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E6C28FA-BBA4-4F0C-82C1-CC189265F1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89AD1-3BB4-47A5-95F5-F4BFAA965A5D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53245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D173715D-D7FC-43A4-96C5-5F8D5BEA1116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AAABCC9-B389-4A0F-B262-933832501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F4E8-E162-4592-992E-9A518A7192DD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659D3C5-84CD-4A26-8C8D-D2F2A5FE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ACE94A3-D418-4971-9E88-757F2A2D7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6E82B-40FD-41A5-A778-4E3EA8128A1A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527173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A310787A-6B40-420A-BAD9-028E0F633F13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6" name="TextBox 36">
            <a:extLst>
              <a:ext uri="{FF2B5EF4-FFF2-40B4-BE49-F238E27FC236}">
                <a16:creationId xmlns:a16="http://schemas.microsoft.com/office/drawing/2014/main" id="{20243C85-D99A-4E17-BB25-6C6E7FCC8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LID4096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37">
            <a:extLst>
              <a:ext uri="{FF2B5EF4-FFF2-40B4-BE49-F238E27FC236}">
                <a16:creationId xmlns:a16="http://schemas.microsoft.com/office/drawing/2014/main" id="{AE062D35-6593-47D8-BCDF-89577736D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4088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LID4096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E49567D-9E03-4069-A0F4-CDBC33C090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5F5C8-CD86-423A-A9C4-5ACD87BEA0FB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8003B52-E283-43C8-86C2-C1084C2E8E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A6FC125-5A4D-42E6-A233-CEC8351E45E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7F39A-371E-4769-81A6-D868F72C9E62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701297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2B987B78-98A3-4BFC-A6AF-C612E4A549EA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B7F442B-385F-4526-AEE2-7FDC2AC765F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F4A92-E2DE-4F2A-AEB5-F5974CABB640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B386936-1D4A-46F9-9CF0-228F9201979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16909B5-B011-410E-B20D-BAB4EEDE04C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756C1-E738-4E0E-8F6A-0FD05D8EFEBE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82252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DDD2CC5-BF97-45D0-A744-6BB7C6AB5CAE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A8C547-9F6A-441E-853F-87D1294F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008F4-2934-4623-9374-50EDC3AA1113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BBBA96-F498-422C-816F-3EB5B8658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19DF5E-C596-491C-8485-F1052CEAC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99B90-B409-4889-99F0-B532DD185660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53797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AC7349E8-DCA0-42C3-B724-69873E3BBD38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9C69C7-A1D6-4C06-904A-F1FD110D5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45A29-B023-4A31-A345-0426F7D807DA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58601E-03C8-49F9-A187-F22546E9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3087C-6ECC-4756-A882-13C8D93DC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1E8A9-6178-4897-A0E9-5AE0CA2AC2CD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71379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595252C2-A960-4785-899C-11D0952C8B74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B29B3B-BDC5-4F3D-BABF-4E4F2DBB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B475-FC83-4555-B78B-B8FF07F5933D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36ABD9-A633-4D3E-9854-E9D041071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06ECF5-BFF5-46C7-9663-7834486F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27B3F-0CDC-430B-9EEF-1F76AFBDB217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80001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FC4EEF2C-0ECD-46A5-9D8E-B9A9812EFF4D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3E9EF9-105C-4B2A-B617-26F7C441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F2DE6-D6E7-4689-963C-7EAE127E75B7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DF025D-632A-4BE3-B537-3F893D5F1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13F479-FB6A-42E7-BD48-96335414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C7BB4-53F8-4D98-8B71-695E9592ECBA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95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6E0CBC8B-FFB5-4D0F-B5FA-C1D0935FB8DC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1807192-3AAC-470A-BB84-C1E284626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1E2B-7E74-48D5-9069-0CFD9606C4B3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7E43774-9FF3-4370-B31F-3BF68A70E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A566FE8-772E-4644-A9A5-ED9CC6A06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788DB-135F-4931-B741-9162C9136D26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9041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EDFB981F-82D2-4BDF-9F50-117F122B0CC9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91301E1A-0A05-447B-88DB-568E3F9B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417B6-51D8-4156-806D-35AEEB9CF579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F79AB15-26C3-4557-81F5-A6DF709CF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93B3E76-D010-4FEA-932B-7B0F132B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550F0-689E-48F3-B81C-A5CC2AC2E2E0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72155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9EF65078-FA54-4A80-8441-13867CDE45C1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5C304E0C-C54F-4DB7-86EC-D32B42C74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75101-2EF4-4B32-92BD-82ADC3FFA87C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C3003C4-AAB0-4CCF-B382-4EAD39D9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07318E7-BB1B-4EFA-A207-452CAC32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203F9-099C-41D8-BFA7-EB70F67B22EF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40935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EB6334CF-26C6-4C5A-A40D-0790D6688312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947B13A-8BB0-4973-B358-2C804A13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C9890-1ABA-45B7-BBA3-6D9EC4D92FE5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F027EDB-9856-4EBF-94CB-DB5736A1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F98308D-0C00-4A55-BE2D-5C0640147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A8C6F-1CEC-499C-A704-973134E93909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88919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2CF4729-ECCA-45CF-8835-D14FD929B4F0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C191F51-2331-4E04-ACF2-3C6F443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48283-EA13-4178-B628-7ED05CBA3DF3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61A0F24-3635-4F60-89D7-F21B947B7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A0CEA5A-A507-452C-AEFC-ABD27126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2A9A1-677E-4784-82E1-BB12B4B7A045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65662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07B914A7-BC56-4981-9471-D4354B34B634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ID4096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50F3B91-638B-411E-BC06-E837A758D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C606D-9BF0-4C68-BEC8-F3CC439A4EB7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87084B0-A329-4D7C-9B8D-66F93EFD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21BA68A-7A8F-452B-972A-A99A5C26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A68E-CCE9-46FC-ADAD-9763D311F7FB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2330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>
            <a:extLst>
              <a:ext uri="{FF2B5EF4-FFF2-40B4-BE49-F238E27FC236}">
                <a16:creationId xmlns:a16="http://schemas.microsoft.com/office/drawing/2014/main" id="{0BD63087-030A-4ED9-82EF-A95A243E6A11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AB6E0940-253F-4B5A-9C80-8D581DC6F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BBE639D6-E151-4AF3-8ECF-ABCB413FF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FABAFA93-1AEE-4FBD-A395-F3B765172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50663521-FC71-40A3-B64C-C58376333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CB9C79D3-271A-4DA7-83F9-2FE9D0CA3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47885DED-F25C-4DF9-AD84-CAE9D317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19239FA8-101E-4EF9-9188-6CD1803BB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F1F5A8FE-A92C-40D7-B240-9777CCD8D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56C4AC26-64A6-4A80-A1C6-72BD47811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05CE827E-A959-4EC7-B76A-008D1217C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81B6CE04-5150-4297-B749-E31547F5C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04F05F0E-F63A-451F-8CB8-6DD28CB9B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</p:grpSp>
      <p:grpSp>
        <p:nvGrpSpPr>
          <p:cNvPr id="1027" name="Group 9">
            <a:extLst>
              <a:ext uri="{FF2B5EF4-FFF2-40B4-BE49-F238E27FC236}">
                <a16:creationId xmlns:a16="http://schemas.microsoft.com/office/drawing/2014/main" id="{158F1EE1-36E3-4ECC-81FA-441DF5940568}"/>
              </a:ext>
            </a:extLst>
          </p:cNvPr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391181A6-E7A6-4C73-8ABF-7B5D1E695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3B2F93C6-793F-4EC4-80B7-25A791876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0471E4DD-B426-4EC0-8E89-AE4CEBBCA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F9653E4A-0A85-470B-AC3D-8C8A8C63C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EFBA44AD-D80A-42B6-9FFE-E9DB2EDC6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FEE5EAFC-1E29-4E02-938B-16F767FF5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E8727856-2A12-454C-85A0-EA78D491D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A403D133-51C6-4D59-B400-9162C4F34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E0AC1AD9-6B76-48FF-BFB0-53914CC33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52578F33-BAD8-403F-ABAD-011E2608B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8C4D8785-C29D-4E5C-80C2-3242EFAD3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5B06AC8D-5244-4356-A2C0-4B9FA7DDD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B24C0028-9F74-4B23-9585-5A33834D3057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ED9A9EA0-1DF2-4CB3-A686-7DE0D27F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LID4096"/>
              <a:t>Образец заголовка</a:t>
            </a:r>
            <a:endParaRPr lang="en-US" altLang="LID4096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C3989C45-ACA0-4B5F-8FD5-D2E41502C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LID4096"/>
              <a:t>Образец текста</a:t>
            </a:r>
          </a:p>
          <a:p>
            <a:pPr lvl="1"/>
            <a:r>
              <a:rPr lang="ru-RU" altLang="LID4096"/>
              <a:t>Второй уровень</a:t>
            </a:r>
          </a:p>
          <a:p>
            <a:pPr lvl="2"/>
            <a:r>
              <a:rPr lang="ru-RU" altLang="LID4096"/>
              <a:t>Третий уровень</a:t>
            </a:r>
          </a:p>
          <a:p>
            <a:pPr lvl="3"/>
            <a:r>
              <a:rPr lang="ru-RU" altLang="LID4096"/>
              <a:t>Четвертый уровень</a:t>
            </a:r>
          </a:p>
          <a:p>
            <a:pPr lvl="4"/>
            <a:r>
              <a:rPr lang="ru-RU" altLang="LID4096"/>
              <a:t>Пятый уровень</a:t>
            </a:r>
            <a:endParaRPr lang="en-US" alt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E7407-AA7D-4DF6-8216-947C73B6B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E515B2-E797-46AF-BECD-519080235DC5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1287D-D5B0-4DF1-B269-EF9E0B358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02F49-89C1-49CB-847F-9B0C04FC0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2B2BD34C-BC3E-48F9-AF97-9BF2ED21FF87}" type="slidenum">
              <a:rPr lang="en-US" altLang="LID4096"/>
              <a:pPr>
                <a:defRPr/>
              </a:pPr>
              <a:t>‹#›</a:t>
            </a:fld>
            <a:endParaRPr lang="en-US" altLang="LID4096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id="{F6CF97D2-4401-4562-B0FD-E0F753C85F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89213" y="1697038"/>
            <a:ext cx="8915400" cy="2355850"/>
          </a:xfrm>
        </p:spPr>
        <p:txBody>
          <a:bodyPr/>
          <a:lstStyle/>
          <a:p>
            <a:pPr algn="ctr"/>
            <a:r>
              <a:rPr lang="kk-KZ" altLang="LID4096" sz="4800">
                <a:solidFill>
                  <a:srgbClr val="0070C0"/>
                </a:solidFill>
              </a:rPr>
              <a:t>Лекция </a:t>
            </a:r>
            <a:r>
              <a:rPr lang="ru-RU" altLang="LID4096" sz="4800">
                <a:solidFill>
                  <a:srgbClr val="0070C0"/>
                </a:solidFill>
              </a:rPr>
              <a:t>9 Управление сетевыми устройствами в </a:t>
            </a:r>
            <a:r>
              <a:rPr lang="en-US" altLang="LID4096" sz="4800">
                <a:solidFill>
                  <a:srgbClr val="0070C0"/>
                </a:solidFill>
              </a:rPr>
              <a:t>Windows, Linux</a:t>
            </a:r>
            <a:endParaRPr lang="ru-RU" altLang="LID4096" sz="4800">
              <a:solidFill>
                <a:srgbClr val="0070C0"/>
              </a:solidFill>
            </a:endParaRPr>
          </a:p>
        </p:txBody>
      </p:sp>
      <p:sp>
        <p:nvSpPr>
          <p:cNvPr id="18435" name="Подзаголовок 2">
            <a:extLst>
              <a:ext uri="{FF2B5EF4-FFF2-40B4-BE49-F238E27FC236}">
                <a16:creationId xmlns:a16="http://schemas.microsoft.com/office/drawing/2014/main" id="{14573585-1F2B-499A-86D6-FB32166180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/>
          <a:lstStyle/>
          <a:p>
            <a:pPr algn="r"/>
            <a:r>
              <a:rPr lang="ru-RU" altLang="LID4096">
                <a:solidFill>
                  <a:srgbClr val="002060"/>
                </a:solidFill>
              </a:rPr>
              <a:t>PhD, кафедра информационные системы</a:t>
            </a:r>
            <a:br>
              <a:rPr lang="ru-RU" altLang="LID4096">
                <a:solidFill>
                  <a:srgbClr val="002060"/>
                </a:solidFill>
              </a:rPr>
            </a:br>
            <a:r>
              <a:rPr lang="ru-RU" altLang="LID4096">
                <a:solidFill>
                  <a:srgbClr val="00B050"/>
                </a:solidFill>
              </a:rPr>
              <a:t>Карюкин В.И.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>
            <a:extLst>
              <a:ext uri="{FF2B5EF4-FFF2-40B4-BE49-F238E27FC236}">
                <a16:creationId xmlns:a16="http://schemas.microsoft.com/office/drawing/2014/main" id="{17358C51-F934-4235-ABAB-5E5963C6F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475" y="2033588"/>
            <a:ext cx="815181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Если вы являетесь единственным клиентом в сети - особого смысла устанавливать </a:t>
            </a:r>
            <a:b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прокси нет, т.к. он только замедлит быстродействие. Если же в вашей сети хотя бы 3 клиента, то, установив </a:t>
            </a:r>
            <a:b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кэширующий прокси, вы не только увеличите скорость доступа к Интернет, а и немного сэкономить.</a:t>
            </a:r>
            <a:endParaRPr lang="ru-RU" altLang="LID4096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Установите пакет squid </a:t>
            </a:r>
            <a:b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Осталось настроить и запустить его. Для этого нужно отредактировать файл конфигурации </a:t>
            </a:r>
            <a:b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/etc/squid/squid.conf</a:t>
            </a:r>
            <a:endParaRPr lang="ru-RU" altLang="LID4096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Прямоугольник 2">
            <a:extLst>
              <a:ext uri="{FF2B5EF4-FFF2-40B4-BE49-F238E27FC236}">
                <a16:creationId xmlns:a16="http://schemas.microsoft.com/office/drawing/2014/main" id="{E88A0441-FFFB-4B02-8D0F-F932D744B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693738"/>
            <a:ext cx="2495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Настройка </a:t>
            </a:r>
            <a:r>
              <a:rPr lang="en-US" altLang="LID4096" b="1">
                <a:solidFill>
                  <a:srgbClr val="000000"/>
                </a:solidFill>
                <a:latin typeface="Verdana" panose="020B0604030504040204" pitchFamily="34" charset="0"/>
              </a:rPr>
              <a:t>Proxy</a:t>
            </a:r>
            <a:endParaRPr lang="en-US" altLang="LID4096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7652" name="Рисунок 3">
            <a:extLst>
              <a:ext uri="{FF2B5EF4-FFF2-40B4-BE49-F238E27FC236}">
                <a16:creationId xmlns:a16="http://schemas.microsoft.com/office/drawing/2014/main" id="{6608CD60-83AD-4C21-8971-93399E370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864100"/>
            <a:ext cx="40274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>
            <a:extLst>
              <a:ext uri="{FF2B5EF4-FFF2-40B4-BE49-F238E27FC236}">
                <a16:creationId xmlns:a16="http://schemas.microsoft.com/office/drawing/2014/main" id="{92E4DC9E-EDAA-4ABB-BA07-98127AD5B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723900"/>
            <a:ext cx="6096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rgbClr val="333333"/>
                </a:solidFill>
                <a:latin typeface="Verdana" panose="020B0604030504040204" pitchFamily="34" charset="0"/>
              </a:rPr>
              <a:t>Настройка TCP/IP в Linux для работы в сети Ethernet</a:t>
            </a:r>
          </a:p>
        </p:txBody>
      </p:sp>
      <p:sp>
        <p:nvSpPr>
          <p:cNvPr id="28675" name="Прямоугольник 2">
            <a:extLst>
              <a:ext uri="{FF2B5EF4-FFF2-40B4-BE49-F238E27FC236}">
                <a16:creationId xmlns:a16="http://schemas.microsoft.com/office/drawing/2014/main" id="{D623A73F-0569-4EA6-B35E-D38967B6A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1971675"/>
            <a:ext cx="7920037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LID4096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chemeClr val="tx1"/>
                </a:solidFill>
              </a:rPr>
              <a:t>Для работы с сетевыми протоколами TCP/IP в Linux достаточно наличие только петлевого интерфейса, но если необходимо объединить хосты между собой, естественно, необходимо наличие сетевого интерфейса, каналов передачи данных (например витая пара), возможно, какого-либо сетевого оборудования. Так же, необходимо наличие установленных утилит для настройки сети (/sbin/ifconfig, /sbin/route и др.), обычно поставляемые в пакете net-tools. Так же необходимо наличие конфигурационных файлов для сети (например /etc/hosts) и поддержку сети ядром Linux.</a:t>
            </a:r>
          </a:p>
        </p:txBody>
      </p:sp>
      <p:pic>
        <p:nvPicPr>
          <p:cNvPr id="28676" name="Рисунок 3">
            <a:extLst>
              <a:ext uri="{FF2B5EF4-FFF2-40B4-BE49-F238E27FC236}">
                <a16:creationId xmlns:a16="http://schemas.microsoft.com/office/drawing/2014/main" id="{3D482C8B-3A9D-42FB-8911-1656B5032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864100"/>
            <a:ext cx="40274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>
            <a:extLst>
              <a:ext uri="{FF2B5EF4-FFF2-40B4-BE49-F238E27FC236}">
                <a16:creationId xmlns:a16="http://schemas.microsoft.com/office/drawing/2014/main" id="{7B83FD81-F524-46B1-B6CE-FD3BB6FCC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550" y="2716213"/>
            <a:ext cx="5386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sz="3600" b="1">
                <a:solidFill>
                  <a:schemeClr val="tx1"/>
                </a:solidFill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>
            <a:extLst>
              <a:ext uri="{FF2B5EF4-FFF2-40B4-BE49-F238E27FC236}">
                <a16:creationId xmlns:a16="http://schemas.microsoft.com/office/drawing/2014/main" id="{638D9D3E-803D-4812-9943-EB1635B3E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88938"/>
            <a:ext cx="8040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sz="2400" b="1">
                <a:solidFill>
                  <a:schemeClr val="tx1"/>
                </a:solidFill>
              </a:rPr>
              <a:t>Настройка сетевых параметров операционной системы Windows</a:t>
            </a:r>
          </a:p>
        </p:txBody>
      </p:sp>
      <p:sp>
        <p:nvSpPr>
          <p:cNvPr id="19459" name="Прямоугольник 2">
            <a:extLst>
              <a:ext uri="{FF2B5EF4-FFF2-40B4-BE49-F238E27FC236}">
                <a16:creationId xmlns:a16="http://schemas.microsoft.com/office/drawing/2014/main" id="{42B57A92-1EB9-46DD-8DBC-BFB5842F1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1743075"/>
            <a:ext cx="83629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chemeClr val="tx1"/>
                </a:solidFill>
                <a:latin typeface="Tahoma" panose="020B0604030504040204" pitchFamily="34" charset="0"/>
              </a:rPr>
              <a:t>Настройка локальной сети в операционной системе Windows начинается с такой области конфигурирования сетевых свойств, как компонент «Центр управления сетями и общим доступом». При помощи данного средства конфигурирования сетей можно выбирать сетевое размещение, просматривать карту сети, настраивать сетевое обнаружение, общий доступ к файлам и принтерам, а также настраивать и просматривать состояние ваших текущих сетевых подключений</a:t>
            </a:r>
            <a:endParaRPr lang="ru-RU" altLang="LID4096">
              <a:solidFill>
                <a:schemeClr val="tx1"/>
              </a:solidFill>
            </a:endParaRPr>
          </a:p>
        </p:txBody>
      </p:sp>
      <p:pic>
        <p:nvPicPr>
          <p:cNvPr id="19460" name="Рисунок 3">
            <a:extLst>
              <a:ext uri="{FF2B5EF4-FFF2-40B4-BE49-F238E27FC236}">
                <a16:creationId xmlns:a16="http://schemas.microsoft.com/office/drawing/2014/main" id="{8FFB37C6-6843-4F4F-B5B9-D617E004E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3" y="4244975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>
            <a:extLst>
              <a:ext uri="{FF2B5EF4-FFF2-40B4-BE49-F238E27FC236}">
                <a16:creationId xmlns:a16="http://schemas.microsoft.com/office/drawing/2014/main" id="{CC9A63E5-962A-4174-AB62-93021206A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" y="1209675"/>
            <a:ext cx="417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chemeClr val="tx1"/>
                </a:solidFill>
                <a:latin typeface="Tahoma" panose="020B0604030504040204" pitchFamily="34" charset="0"/>
              </a:rPr>
              <a:t>Понятие сетевого расположения</a:t>
            </a:r>
          </a:p>
        </p:txBody>
      </p:sp>
      <p:sp>
        <p:nvSpPr>
          <p:cNvPr id="20483" name="Прямоугольник 2">
            <a:extLst>
              <a:ext uri="{FF2B5EF4-FFF2-40B4-BE49-F238E27FC236}">
                <a16:creationId xmlns:a16="http://schemas.microsoft.com/office/drawing/2014/main" id="{DA1B59F7-C5BF-4D94-8CAB-1419718B8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263" y="2779713"/>
            <a:ext cx="77057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5A5A5A"/>
                </a:solidFill>
                <a:latin typeface="Tahoma" panose="020B0604030504040204" pitchFamily="34" charset="0"/>
              </a:rPr>
              <a:t>Этот параметр задается для компьютеров при первом подключении к сети и во время подключения автоматически настраивается брандмауэр и параметры безопасности для того типа сети, к которому производится подключение</a:t>
            </a:r>
            <a:endParaRPr lang="ru-RU" altLang="LID4096">
              <a:solidFill>
                <a:schemeClr val="tx1"/>
              </a:solidFill>
            </a:endParaRPr>
          </a:p>
        </p:txBody>
      </p:sp>
      <p:pic>
        <p:nvPicPr>
          <p:cNvPr id="20484" name="Рисунок 3">
            <a:extLst>
              <a:ext uri="{FF2B5EF4-FFF2-40B4-BE49-F238E27FC236}">
                <a16:creationId xmlns:a16="http://schemas.microsoft.com/office/drawing/2014/main" id="{5D585EF6-909D-4C65-8142-45F9A5473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3" y="4244975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>
            <a:extLst>
              <a:ext uri="{FF2B5EF4-FFF2-40B4-BE49-F238E27FC236}">
                <a16:creationId xmlns:a16="http://schemas.microsoft.com/office/drawing/2014/main" id="{141866B8-3EF2-4A67-9418-4CED11738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977900"/>
            <a:ext cx="1485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chemeClr val="tx1"/>
                </a:solidFill>
                <a:latin typeface="Tahoma" panose="020B0604030504040204" pitchFamily="34" charset="0"/>
              </a:rPr>
              <a:t>Карта сети</a:t>
            </a:r>
          </a:p>
        </p:txBody>
      </p:sp>
      <p:sp>
        <p:nvSpPr>
          <p:cNvPr id="21507" name="Прямоугольник 2">
            <a:extLst>
              <a:ext uri="{FF2B5EF4-FFF2-40B4-BE49-F238E27FC236}">
                <a16:creationId xmlns:a16="http://schemas.microsoft.com/office/drawing/2014/main" id="{D7DC0120-08F3-428B-B08B-A5FEA5FA4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4575" y="1708150"/>
            <a:ext cx="6096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5A5A5A"/>
                </a:solidFill>
                <a:latin typeface="Tahoma" panose="020B0604030504040204" pitchFamily="34" charset="0"/>
              </a:rPr>
              <a:t>Карта сети – это графическое представление расположения компьютеров и устройств, которое позволяет увидеть все устройства вашей локальной сети, а также схему их подключения друг к другу</a:t>
            </a:r>
            <a:endParaRPr lang="ru-RU" altLang="LID4096">
              <a:solidFill>
                <a:schemeClr val="tx1"/>
              </a:solidFill>
            </a:endParaRPr>
          </a:p>
        </p:txBody>
      </p:sp>
      <p:pic>
        <p:nvPicPr>
          <p:cNvPr id="21508" name="Рисунок 3">
            <a:extLst>
              <a:ext uri="{FF2B5EF4-FFF2-40B4-BE49-F238E27FC236}">
                <a16:creationId xmlns:a16="http://schemas.microsoft.com/office/drawing/2014/main" id="{B03BD522-5CF6-4E5A-B9A9-0B579C34AE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089400"/>
            <a:ext cx="66484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4">
            <a:extLst>
              <a:ext uri="{FF2B5EF4-FFF2-40B4-BE49-F238E27FC236}">
                <a16:creationId xmlns:a16="http://schemas.microsoft.com/office/drawing/2014/main" id="{6193B751-A800-4749-BE9B-BA44CFA8F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3" y="4244975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>
            <a:extLst>
              <a:ext uri="{FF2B5EF4-FFF2-40B4-BE49-F238E27FC236}">
                <a16:creationId xmlns:a16="http://schemas.microsoft.com/office/drawing/2014/main" id="{5FD7A286-73B1-4B72-B7FD-04523AFED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809625"/>
            <a:ext cx="294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chemeClr val="tx1"/>
                </a:solidFill>
                <a:latin typeface="Tahoma" panose="020B0604030504040204" pitchFamily="34" charset="0"/>
              </a:rPr>
              <a:t>Сетевые подключения</a:t>
            </a:r>
          </a:p>
        </p:txBody>
      </p:sp>
      <p:sp>
        <p:nvSpPr>
          <p:cNvPr id="22531" name="Прямоугольник 2">
            <a:extLst>
              <a:ext uri="{FF2B5EF4-FFF2-40B4-BE49-F238E27FC236}">
                <a16:creationId xmlns:a16="http://schemas.microsoft.com/office/drawing/2014/main" id="{789FBD11-B7FD-4C54-8769-DB84BF647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5" y="2049463"/>
            <a:ext cx="79629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5A5A5A"/>
                </a:solidFill>
                <a:latin typeface="Tahoma" panose="020B0604030504040204" pitchFamily="34" charset="0"/>
              </a:rPr>
              <a:t>После установки драйвера для каждого сетевого адаптера, операционная система Windows пытается автоматически сконфигурировать сетевые подключения на локальном компьютере. Все доступные сетевые подключения отображаются в окне </a:t>
            </a:r>
            <a:r>
              <a:rPr lang="ru-RU" altLang="LID4096" b="1">
                <a:solidFill>
                  <a:srgbClr val="5A5A5A"/>
                </a:solidFill>
                <a:latin typeface="Tahoma" panose="020B0604030504040204" pitchFamily="34" charset="0"/>
              </a:rPr>
              <a:t>«Сетевые подключения»</a:t>
            </a:r>
            <a:r>
              <a:rPr lang="ru-RU" altLang="LID4096">
                <a:solidFill>
                  <a:srgbClr val="5A5A5A"/>
                </a:solidFill>
                <a:latin typeface="Tahoma" panose="020B0604030504040204" pitchFamily="34" charset="0"/>
              </a:rPr>
              <a:t>. Сетевое подключение представляет собой набор данных, необходимых для подключения компьютера к Интернету, локальной сети или любому другому компьютеру.</a:t>
            </a:r>
            <a:endParaRPr lang="ru-RU" altLang="LID4096">
              <a:solidFill>
                <a:schemeClr val="tx1"/>
              </a:solidFill>
            </a:endParaRPr>
          </a:p>
        </p:txBody>
      </p:sp>
      <p:pic>
        <p:nvPicPr>
          <p:cNvPr id="22532" name="Рисунок 3">
            <a:extLst>
              <a:ext uri="{FF2B5EF4-FFF2-40B4-BE49-F238E27FC236}">
                <a16:creationId xmlns:a16="http://schemas.microsoft.com/office/drawing/2014/main" id="{E2E59747-F8C3-4B0D-A102-D15695A93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3" y="4244975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1">
            <a:extLst>
              <a:ext uri="{FF2B5EF4-FFF2-40B4-BE49-F238E27FC236}">
                <a16:creationId xmlns:a16="http://schemas.microsoft.com/office/drawing/2014/main" id="{83A3C6A6-E6CA-4F76-87DD-9D90249D7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738" y="376238"/>
            <a:ext cx="8350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sz="2400" b="1">
                <a:solidFill>
                  <a:schemeClr val="tx1"/>
                </a:solidFill>
              </a:rPr>
              <a:t>Настройка сетевых параметров операционной системы Linux.</a:t>
            </a:r>
          </a:p>
        </p:txBody>
      </p:sp>
      <p:sp>
        <p:nvSpPr>
          <p:cNvPr id="23555" name="Прямоугольник 2">
            <a:extLst>
              <a:ext uri="{FF2B5EF4-FFF2-40B4-BE49-F238E27FC236}">
                <a16:creationId xmlns:a16="http://schemas.microsoft.com/office/drawing/2014/main" id="{05E2F178-9197-4E74-9913-E1A884330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63" y="1943100"/>
            <a:ext cx="76803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Для начала авторизуйтесь в системе под root'ом. Настройка сети включает в себя следующие этапы: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Times New Roman" panose="02020603050405020304" pitchFamily="18" charset="0"/>
              </a:rPr>
              <a:t>   - </a:t>
            </a: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установка модуля сетевой платы</a:t>
            </a:r>
            <a:endParaRPr lang="ru-RU" altLang="LID4096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  - настройка параметров сети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LID4096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23556" name="Рисунок 3">
            <a:extLst>
              <a:ext uri="{FF2B5EF4-FFF2-40B4-BE49-F238E27FC236}">
                <a16:creationId xmlns:a16="http://schemas.microsoft.com/office/drawing/2014/main" id="{1A757AE0-E525-4F01-8C0C-169E6B176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864100"/>
            <a:ext cx="40274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>
            <a:extLst>
              <a:ext uri="{FF2B5EF4-FFF2-40B4-BE49-F238E27FC236}">
                <a16:creationId xmlns:a16="http://schemas.microsoft.com/office/drawing/2014/main" id="{33C2898B-7684-4667-8805-FFCD4497E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200" y="887413"/>
            <a:ext cx="70358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chemeClr val="tx1"/>
                </a:solidFill>
              </a:rPr>
              <a:t>Модуль сетевой платы уже должен быть установлен, кроме того случая, когда сетевая плата приобреталась после установки системы. Для проверки можно воспользоваться  конфигуратором </a:t>
            </a:r>
            <a:r>
              <a:rPr lang="en-US" altLang="LID4096" b="1">
                <a:solidFill>
                  <a:schemeClr val="tx1"/>
                </a:solidFill>
              </a:rPr>
              <a:t>DrakConf</a:t>
            </a:r>
            <a:endParaRPr lang="ru-RU" altLang="LID4096" b="1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LID4096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LID4096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chemeClr val="tx1"/>
                </a:solidFill>
              </a:rPr>
              <a:t>В окне конфигуратора сети настраиваем DNS. Активизируем DNS, вводим IP адреса сервера(ов) и перечисляем нужные нам домены. </a:t>
            </a:r>
            <a:endParaRPr lang="ru-RU" altLang="LID4096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4579" name="Рисунок 4">
            <a:extLst>
              <a:ext uri="{FF2B5EF4-FFF2-40B4-BE49-F238E27FC236}">
                <a16:creationId xmlns:a16="http://schemas.microsoft.com/office/drawing/2014/main" id="{9505E054-F658-4779-918B-90BE78F69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864100"/>
            <a:ext cx="40274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>
            <a:extLst>
              <a:ext uri="{FF2B5EF4-FFF2-40B4-BE49-F238E27FC236}">
                <a16:creationId xmlns:a16="http://schemas.microsoft.com/office/drawing/2014/main" id="{5D78EF87-355F-42D8-B849-9E8A483D5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2493963"/>
            <a:ext cx="91090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Нам нужно обеспечить маршрутиризацию между подсетями 192.168.1.0 и 192.168.2.0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Объявляем, что машины, которые находятся в нашем локальном сегменте 192.168.1.* сидят на первом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интерфейсе и общаться с ними нужно напрямую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route add net 192.168.1.0 192.168.1.1 netmask 255.255.255.0 0</a:t>
            </a: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А с машинами с адресами 192.168.2.* будем разговаривать через eth1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route add net 192.168.2.0 192.168.2.1 netmask 255.255.255.0 0</a:t>
            </a: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endParaRPr lang="ru-RU" altLang="LID4096">
              <a:solidFill>
                <a:schemeClr val="tx1"/>
              </a:solidFill>
            </a:endParaRPr>
          </a:p>
        </p:txBody>
      </p:sp>
      <p:sp>
        <p:nvSpPr>
          <p:cNvPr id="25603" name="Прямоугольник 2">
            <a:extLst>
              <a:ext uri="{FF2B5EF4-FFF2-40B4-BE49-F238E27FC236}">
                <a16:creationId xmlns:a16="http://schemas.microsoft.com/office/drawing/2014/main" id="{9665A6BF-93B9-4382-8D71-C6B28D6A2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1312863"/>
            <a:ext cx="2582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Настройка шлюза</a:t>
            </a:r>
            <a:endParaRPr lang="ru-RU" altLang="LID4096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5604" name="Рисунок 3">
            <a:extLst>
              <a:ext uri="{FF2B5EF4-FFF2-40B4-BE49-F238E27FC236}">
                <a16:creationId xmlns:a16="http://schemas.microsoft.com/office/drawing/2014/main" id="{56129057-904A-46BD-8C8F-6CB30DD17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864100"/>
            <a:ext cx="40274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1">
            <a:extLst>
              <a:ext uri="{FF2B5EF4-FFF2-40B4-BE49-F238E27FC236}">
                <a16:creationId xmlns:a16="http://schemas.microsoft.com/office/drawing/2014/main" id="{3E98031A-C518-4B82-8FDA-337517EB1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4575" y="971550"/>
            <a:ext cx="6096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 Настройка сервера </a:t>
            </a:r>
            <a:r>
              <a:rPr lang="en-US" altLang="LID4096" b="1">
                <a:solidFill>
                  <a:srgbClr val="000000"/>
                </a:solidFill>
                <a:latin typeface="Verdana" panose="020B0604030504040204" pitchFamily="34" charset="0"/>
              </a:rPr>
              <a:t>DNS (BIND)</a:t>
            </a:r>
            <a:endParaRPr lang="en-US" altLang="LID4096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Прямоугольник 2">
            <a:extLst>
              <a:ext uri="{FF2B5EF4-FFF2-40B4-BE49-F238E27FC236}">
                <a16:creationId xmlns:a16="http://schemas.microsoft.com/office/drawing/2014/main" id="{0E53036D-69F7-455B-A5EB-9CE11A95C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438" y="1489075"/>
            <a:ext cx="99171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Основной задачей сервера доменных имен (Domain Name System) является преобразование </a:t>
            </a:r>
            <a:r>
              <a:rPr lang="ru-RU" altLang="LID4096">
                <a:solidFill>
                  <a:schemeClr val="tx1"/>
                </a:solidFill>
              </a:rPr>
              <a:t> </a:t>
            </a: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мнемонических имен машин в IP-адреса и обратно. </a:t>
            </a:r>
            <a:br>
              <a:rPr lang="ru-RU" altLang="LID4096">
                <a:solidFill>
                  <a:schemeClr val="tx1"/>
                </a:solidFill>
              </a:rPr>
            </a:b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Обычно сервер DNS устанавливается на шлюзе, который используется для выхода в Internet.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Прежде чем приступить к настройке сервера, нужно определить запущен ли он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ps -ax | grep named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Если он запущен, его нужно остановить (или с помощью команды kill или ndc), а если он вообще не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установлен, то вам придется установить пакет </a:t>
            </a: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bind. Обратите внимание, что исполнимый файл</a:t>
            </a:r>
            <a:r>
              <a:rPr lang="ru-RU" altLang="LID4096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br>
              <a:rPr lang="ru-RU" altLang="LID4096">
                <a:solidFill>
                  <a:schemeClr val="tx1"/>
                </a:solidFill>
              </a:rPr>
            </a:br>
            <a:r>
              <a:rPr lang="ru-RU" altLang="LID4096" b="1">
                <a:solidFill>
                  <a:srgbClr val="000000"/>
                </a:solidFill>
                <a:latin typeface="Verdana" panose="020B0604030504040204" pitchFamily="34" charset="0"/>
              </a:rPr>
              <a:t>называется named, а сам пакет - bind</a:t>
            </a:r>
            <a:endParaRPr lang="ru-RU" altLang="LID4096">
              <a:solidFill>
                <a:schemeClr val="tx1"/>
              </a:solidFill>
            </a:endParaRPr>
          </a:p>
        </p:txBody>
      </p:sp>
      <p:pic>
        <p:nvPicPr>
          <p:cNvPr id="26628" name="Рисунок 3">
            <a:extLst>
              <a:ext uri="{FF2B5EF4-FFF2-40B4-BE49-F238E27FC236}">
                <a16:creationId xmlns:a16="http://schemas.microsoft.com/office/drawing/2014/main" id="{2C1EB558-24DC-4C00-ACE4-5A672AEC9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4864100"/>
            <a:ext cx="4027488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652</Words>
  <Application>Microsoft Office PowerPoint</Application>
  <PresentationFormat>Широкоэкранный</PresentationFormat>
  <Paragraphs>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Century Gothic</vt:lpstr>
      <vt:lpstr>Arial</vt:lpstr>
      <vt:lpstr>Wingdings 3</vt:lpstr>
      <vt:lpstr>Calibri</vt:lpstr>
      <vt:lpstr>Tahoma</vt:lpstr>
      <vt:lpstr>Verdana</vt:lpstr>
      <vt:lpstr>Times New Roman</vt:lpstr>
      <vt:lpstr>Легкий дым</vt:lpstr>
      <vt:lpstr>Лекция 9 Управление сетевыми устройствами в Windows, Linux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Настройка сетевых параметров операционных систем Windows и Linux</dc:title>
  <dc:creator>Владимир Перфилов</dc:creator>
  <cp:lastModifiedBy>Владислав Карюкин</cp:lastModifiedBy>
  <cp:revision>6</cp:revision>
  <dcterms:created xsi:type="dcterms:W3CDTF">2016-01-21T04:11:09Z</dcterms:created>
  <dcterms:modified xsi:type="dcterms:W3CDTF">2024-11-01T04:13:04Z</dcterms:modified>
</cp:coreProperties>
</file>