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5"/>
  </p:notesMasterIdLst>
  <p:sldIdLst>
    <p:sldId id="256" r:id="rId3"/>
    <p:sldId id="266" r:id="rId4"/>
    <p:sldId id="259" r:id="rId5"/>
    <p:sldId id="267" r:id="rId6"/>
    <p:sldId id="286" r:id="rId7"/>
    <p:sldId id="268" r:id="rId8"/>
    <p:sldId id="265" r:id="rId9"/>
    <p:sldId id="258" r:id="rId10"/>
    <p:sldId id="257" r:id="rId11"/>
    <p:sldId id="262" r:id="rId12"/>
    <p:sldId id="261" r:id="rId13"/>
    <p:sldId id="260" r:id="rId14"/>
    <p:sldId id="264" r:id="rId15"/>
    <p:sldId id="263" r:id="rId16"/>
    <p:sldId id="272" r:id="rId17"/>
    <p:sldId id="271" r:id="rId18"/>
    <p:sldId id="270" r:id="rId19"/>
    <p:sldId id="269" r:id="rId20"/>
    <p:sldId id="274" r:id="rId21"/>
    <p:sldId id="277" r:id="rId22"/>
    <p:sldId id="278" r:id="rId23"/>
    <p:sldId id="276" r:id="rId24"/>
    <p:sldId id="284" r:id="rId25"/>
    <p:sldId id="283" r:id="rId26"/>
    <p:sldId id="281" r:id="rId27"/>
    <p:sldId id="285" r:id="rId28"/>
    <p:sldId id="287" r:id="rId29"/>
    <p:sldId id="289" r:id="rId30"/>
    <p:sldId id="288" r:id="rId31"/>
    <p:sldId id="290" r:id="rId32"/>
    <p:sldId id="275" r:id="rId33"/>
    <p:sldId id="280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4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87F1DB-F840-4F27-8227-3CD96B0AF7DA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39BC7-E560-4C82-8F95-216BC1F0ED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136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D13C89-EB06-4F7F-9A4B-F2EB5AAD527B}" type="slidenum">
              <a:rPr lang="ru-RU" altLang="ru-RU">
                <a:solidFill>
                  <a:prstClr val="black"/>
                </a:solidFill>
              </a:rPr>
              <a:pPr/>
              <a:t>22</a:t>
            </a:fld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4672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D17E-1AF2-471C-BD63-F81CE5856590}" type="datetime1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572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EBF27-1AE9-4CBC-B245-E545C119FC96}" type="datetime1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405F-AEC8-40D9-9086-DF9E24617180}" type="datetime1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268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21" name="Group 7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6146" name="Group 2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6147" name="Rectangle 3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  <p:grpSp>
            <p:nvGrpSpPr>
              <p:cNvPr id="6148" name="Group 4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6149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50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51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5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53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54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55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56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57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58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59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60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61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62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63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64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65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66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67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68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69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70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71" name="Line 27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72" name="Line 28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73" name="Line 29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74" name="Line 30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75" name="Line 31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76" name="Line 32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77" name="Line 33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78" name="Line 34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79" name="Line 35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80" name="Line 36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81" name="Line 37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82" name="Line 38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83" name="Line 39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84" name="Line 40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85" name="Line 41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86" name="Line 42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87" name="Line 43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88" name="Line 44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89" name="Line 45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90" name="Line 46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91" name="Line 47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92" name="Line 48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93" name="Line 49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94" name="Line 50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95" name="Line 51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96" name="Line 52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97" name="Line 53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98" name="Line 54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99" name="Line 55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</p:grpSp>
          <p:sp>
            <p:nvSpPr>
              <p:cNvPr id="6200" name="Line 56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</p:grpSp>
        <p:grpSp>
          <p:nvGrpSpPr>
            <p:cNvPr id="6220" name="Group 76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6209" name="Line 65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  <p:sp>
            <p:nvSpPr>
              <p:cNvPr id="6207" name="Line 63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  <p:sp>
            <p:nvSpPr>
              <p:cNvPr id="6208" name="Line 64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  <p:sp>
            <p:nvSpPr>
              <p:cNvPr id="6210" name="Arc 66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</p:grpSp>
        <p:grpSp>
          <p:nvGrpSpPr>
            <p:cNvPr id="6219" name="Group 75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6211" name="Line 67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  <p:sp>
            <p:nvSpPr>
              <p:cNvPr id="6212" name="Line 68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  <p:sp>
            <p:nvSpPr>
              <p:cNvPr id="6213" name="Arc 69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  <p:sp>
        <p:nvSpPr>
          <p:cNvPr id="6215" name="Rectangle 7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F6ECB5E-F1E6-4362-8DBE-8F29998D9499}" type="datetime1">
              <a:rPr lang="ru-RU" altLang="ru-RU" smtClean="0">
                <a:solidFill>
                  <a:srgbClr val="40458C"/>
                </a:solidFill>
              </a:rPr>
              <a:t>30.10.2024</a:t>
            </a:fld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6216" name="Rectangle 7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6217" name="Rectangle 7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872E6A6-CE2D-4D27-8AD7-2B4406EB1FFF}" type="slidenum">
              <a:rPr lang="ru-RU" altLang="ru-RU">
                <a:solidFill>
                  <a:srgbClr val="40458C"/>
                </a:solidFill>
              </a:rPr>
              <a:pPr/>
              <a:t>‹#›</a:t>
            </a:fld>
            <a:endParaRPr lang="ru-RU" alt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170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D7D810-0E5A-4B6C-BF02-87B8455A4FCD}" type="datetime1">
              <a:rPr lang="ru-RU" altLang="ru-RU" smtClean="0">
                <a:solidFill>
                  <a:srgbClr val="40458C"/>
                </a:solidFill>
              </a:rPr>
              <a:t>30.10.2024</a:t>
            </a:fld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CDFD7-231D-48F4-ADDE-3BEC2AF5050C}" type="slidenum">
              <a:rPr lang="ru-RU" altLang="ru-RU">
                <a:solidFill>
                  <a:srgbClr val="40458C"/>
                </a:solidFill>
              </a:rPr>
              <a:pPr/>
              <a:t>‹#›</a:t>
            </a:fld>
            <a:endParaRPr lang="ru-RU" alt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629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DB5F63-5C73-45A9-9CAD-3D142635D780}" type="datetime1">
              <a:rPr lang="ru-RU" altLang="ru-RU" smtClean="0">
                <a:solidFill>
                  <a:srgbClr val="40458C"/>
                </a:solidFill>
              </a:rPr>
              <a:t>30.10.2024</a:t>
            </a:fld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44B41-3937-4EC2-B27D-A52C0CA961BC}" type="slidenum">
              <a:rPr lang="ru-RU" altLang="ru-RU">
                <a:solidFill>
                  <a:srgbClr val="40458C"/>
                </a:solidFill>
              </a:rPr>
              <a:pPr/>
              <a:t>‹#›</a:t>
            </a:fld>
            <a:endParaRPr lang="ru-RU" alt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129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95A9B5-D158-4671-8EF3-36960AB6F4E7}" type="datetime1">
              <a:rPr lang="ru-RU" altLang="ru-RU" smtClean="0">
                <a:solidFill>
                  <a:srgbClr val="40458C"/>
                </a:solidFill>
              </a:rPr>
              <a:t>30.10.2024</a:t>
            </a:fld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81226-E7EC-4C4D-BFE3-8FC7B851DE8D}" type="slidenum">
              <a:rPr lang="ru-RU" altLang="ru-RU">
                <a:solidFill>
                  <a:srgbClr val="40458C"/>
                </a:solidFill>
              </a:rPr>
              <a:pPr/>
              <a:t>‹#›</a:t>
            </a:fld>
            <a:endParaRPr lang="ru-RU" alt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868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BE3E73-E7D4-4411-ABB0-5B4477AAFD7A}" type="datetime1">
              <a:rPr lang="ru-RU" altLang="ru-RU" smtClean="0">
                <a:solidFill>
                  <a:srgbClr val="40458C"/>
                </a:solidFill>
              </a:rPr>
              <a:t>30.10.2024</a:t>
            </a:fld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0B1C8C-1CFC-48EF-8867-52C21B487BA7}" type="slidenum">
              <a:rPr lang="ru-RU" altLang="ru-RU">
                <a:solidFill>
                  <a:srgbClr val="40458C"/>
                </a:solidFill>
              </a:rPr>
              <a:pPr/>
              <a:t>‹#›</a:t>
            </a:fld>
            <a:endParaRPr lang="ru-RU" alt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11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C1D3B5-D28E-404A-87DF-6A69FB268075}" type="datetime1">
              <a:rPr lang="ru-RU" altLang="ru-RU" smtClean="0">
                <a:solidFill>
                  <a:srgbClr val="40458C"/>
                </a:solidFill>
              </a:rPr>
              <a:t>30.10.2024</a:t>
            </a:fld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2760C-2B5F-4B43-9651-BBC501AB0148}" type="slidenum">
              <a:rPr lang="ru-RU" altLang="ru-RU">
                <a:solidFill>
                  <a:srgbClr val="40458C"/>
                </a:solidFill>
              </a:rPr>
              <a:pPr/>
              <a:t>‹#›</a:t>
            </a:fld>
            <a:endParaRPr lang="ru-RU" alt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674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C1B5CC-1D2C-4A41-814C-4436A31E7382}" type="datetime1">
              <a:rPr lang="ru-RU" altLang="ru-RU" smtClean="0">
                <a:solidFill>
                  <a:srgbClr val="40458C"/>
                </a:solidFill>
              </a:rPr>
              <a:t>30.10.2024</a:t>
            </a:fld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9693B-A4D7-4463-92D3-DF8772C484C6}" type="slidenum">
              <a:rPr lang="ru-RU" altLang="ru-RU">
                <a:solidFill>
                  <a:srgbClr val="40458C"/>
                </a:solidFill>
              </a:rPr>
              <a:pPr/>
              <a:t>‹#›</a:t>
            </a:fld>
            <a:endParaRPr lang="ru-RU" alt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9773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45BB00-E693-40B1-AB44-D6EB76434C9E}" type="datetime1">
              <a:rPr lang="ru-RU" altLang="ru-RU" smtClean="0">
                <a:solidFill>
                  <a:srgbClr val="40458C"/>
                </a:solidFill>
              </a:rPr>
              <a:t>30.10.2024</a:t>
            </a:fld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FB886-96B7-489F-8AAF-31D1C0F5A181}" type="slidenum">
              <a:rPr lang="ru-RU" altLang="ru-RU">
                <a:solidFill>
                  <a:srgbClr val="40458C"/>
                </a:solidFill>
              </a:rPr>
              <a:pPr/>
              <a:t>‹#›</a:t>
            </a:fld>
            <a:endParaRPr lang="ru-RU" alt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88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820A3-48F7-48D1-9231-406366FF0B86}" type="datetime1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4558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8DC9A5-EC1D-4728-A669-03E13F418BD4}" type="datetime1">
              <a:rPr lang="ru-RU" altLang="ru-RU" smtClean="0">
                <a:solidFill>
                  <a:srgbClr val="40458C"/>
                </a:solidFill>
              </a:rPr>
              <a:t>30.10.2024</a:t>
            </a:fld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F0BD1-4AE6-4C9C-9A7E-AC301B2A8EA6}" type="slidenum">
              <a:rPr lang="ru-RU" altLang="ru-RU">
                <a:solidFill>
                  <a:srgbClr val="40458C"/>
                </a:solidFill>
              </a:rPr>
              <a:pPr/>
              <a:t>‹#›</a:t>
            </a:fld>
            <a:endParaRPr lang="ru-RU" alt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25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3D29E3-580F-4E22-A894-66D0CBA7CD7B}" type="datetime1">
              <a:rPr lang="ru-RU" altLang="ru-RU" smtClean="0">
                <a:solidFill>
                  <a:srgbClr val="40458C"/>
                </a:solidFill>
              </a:rPr>
              <a:t>30.10.2024</a:t>
            </a:fld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AF7E8-75E4-4734-8755-0E0D41CD01A9}" type="slidenum">
              <a:rPr lang="ru-RU" altLang="ru-RU">
                <a:solidFill>
                  <a:srgbClr val="40458C"/>
                </a:solidFill>
              </a:rPr>
              <a:pPr/>
              <a:t>‹#›</a:t>
            </a:fld>
            <a:endParaRPr lang="ru-RU" alt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5477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B80089-87B5-4703-BD2A-169F3422CD41}" type="datetime1">
              <a:rPr lang="ru-RU" altLang="ru-RU" smtClean="0">
                <a:solidFill>
                  <a:srgbClr val="40458C"/>
                </a:solidFill>
              </a:rPr>
              <a:t>30.10.2024</a:t>
            </a:fld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C7A00-BC24-49A9-BE7E-F1505B6AA1A4}" type="slidenum">
              <a:rPr lang="ru-RU" altLang="ru-RU">
                <a:solidFill>
                  <a:srgbClr val="40458C"/>
                </a:solidFill>
              </a:rPr>
              <a:pPr/>
              <a:t>‹#›</a:t>
            </a:fld>
            <a:endParaRPr lang="ru-RU" alt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5239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145B599-B36C-497B-B9B0-2CF0B99CB856}" type="datetime1">
              <a:rPr lang="ru-RU" altLang="ru-RU" smtClean="0">
                <a:solidFill>
                  <a:srgbClr val="40458C"/>
                </a:solidFill>
              </a:rPr>
              <a:t>30.10.2024</a:t>
            </a:fld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14C7D42-2C72-4B77-963D-A709F8B79659}" type="slidenum">
              <a:rPr lang="ru-RU" altLang="ru-RU">
                <a:solidFill>
                  <a:srgbClr val="40458C"/>
                </a:solidFill>
              </a:rPr>
              <a:pPr/>
              <a:t>‹#›</a:t>
            </a:fld>
            <a:endParaRPr lang="ru-RU" alt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3270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E054A32-2820-4A66-8221-42334CD1BC69}" type="datetime1">
              <a:rPr lang="ru-RU" altLang="ru-RU" smtClean="0">
                <a:solidFill>
                  <a:srgbClr val="40458C"/>
                </a:solidFill>
              </a:rPr>
              <a:t>30.10.2024</a:t>
            </a:fld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9088CF-4098-4632-A8E8-B3112F271DFE}" type="slidenum">
              <a:rPr lang="ru-RU" altLang="ru-RU">
                <a:solidFill>
                  <a:srgbClr val="40458C"/>
                </a:solidFill>
              </a:rPr>
              <a:pPr/>
              <a:t>‹#›</a:t>
            </a:fld>
            <a:endParaRPr lang="ru-RU" alt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6591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8943971-B062-4372-A20E-3D22D084BB77}" type="datetime1">
              <a:rPr lang="ru-RU" altLang="ru-RU" smtClean="0">
                <a:solidFill>
                  <a:srgbClr val="40458C"/>
                </a:solidFill>
              </a:rPr>
              <a:t>30.10.2024</a:t>
            </a:fld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FD3AC98-3A48-49A2-AB2E-995FB8384AA9}" type="slidenum">
              <a:rPr lang="ru-RU" altLang="ru-RU">
                <a:solidFill>
                  <a:srgbClr val="40458C"/>
                </a:solidFill>
              </a:rPr>
              <a:pPr/>
              <a:t>‹#›</a:t>
            </a:fld>
            <a:endParaRPr lang="ru-RU" alt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4516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77724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8200" y="4038600"/>
            <a:ext cx="77724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7A60B11-3F24-4CA3-94C2-C2821D5FF7C3}" type="datetime1">
              <a:rPr lang="ru-RU" altLang="ru-RU" smtClean="0">
                <a:solidFill>
                  <a:srgbClr val="40458C"/>
                </a:solidFill>
              </a:rPr>
              <a:t>30.10.2024</a:t>
            </a:fld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3C161DF-37D5-45C1-BC36-1EA63F5088F6}" type="slidenum">
              <a:rPr lang="ru-RU" altLang="ru-RU">
                <a:solidFill>
                  <a:srgbClr val="40458C"/>
                </a:solidFill>
              </a:rPr>
              <a:pPr/>
              <a:t>‹#›</a:t>
            </a:fld>
            <a:endParaRPr lang="ru-RU" alt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44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519B0-E3DB-4484-921F-FCAFB4DC3A89}" type="datetime1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51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EFD5-0CB8-4E0D-A801-5986A1A134A1}" type="datetime1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587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3F03F-CF49-4A42-9920-B3520CE1BBF8}" type="datetime1">
              <a:rPr lang="ru-RU" smtClean="0"/>
              <a:t>30.10.2024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28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B61F-6D76-4A00-89EA-695C7C3867A7}" type="datetime1">
              <a:rPr lang="ru-RU" smtClean="0"/>
              <a:t>30.10.2024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49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2B9E-A662-45F4-BDAA-BDCAD75E21BE}" type="datetime1">
              <a:rPr lang="ru-RU" smtClean="0"/>
              <a:t>30.10.2024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654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7A10-2190-404E-AE51-2A8FF7859233}" type="datetime1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76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3A09-6E15-4F14-AAA6-4FB205772C1E}" type="datetime1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224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D527A-B005-4254-B49D-5BB02E8623D2}" type="datetime1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6F798-CB40-4C64-89F1-5CDF1787D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72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27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28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29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30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31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3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33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34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35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36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37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38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39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0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1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2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3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4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5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6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7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8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9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50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</p:grpSp>
          <p:grpSp>
            <p:nvGrpSpPr>
              <p:cNvPr id="1051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52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53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54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55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56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57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58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59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0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1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2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3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4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5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6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7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8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9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0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1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2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3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4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5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6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7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8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9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80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</p:grpSp>
        </p:grpSp>
        <p:sp>
          <p:nvSpPr>
            <p:cNvPr id="1081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>
                <a:solidFill>
                  <a:srgbClr val="40458C"/>
                </a:solidFill>
              </a:endParaRPr>
            </a:p>
          </p:txBody>
        </p:sp>
        <p:sp>
          <p:nvSpPr>
            <p:cNvPr id="1082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>
                <a:solidFill>
                  <a:srgbClr val="40458C"/>
                </a:solidFill>
              </a:endParaRPr>
            </a:p>
          </p:txBody>
        </p:sp>
        <p:grpSp>
          <p:nvGrpSpPr>
            <p:cNvPr id="1083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84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  <p:sp>
            <p:nvSpPr>
              <p:cNvPr id="1085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  <p:sp>
            <p:nvSpPr>
              <p:cNvPr id="1086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</p:grpSp>
      </p:grpSp>
      <p:sp>
        <p:nvSpPr>
          <p:cNvPr id="108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8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E90915-FB98-4298-BA7B-5D028F4DA2B8}" type="datetime1">
              <a:rPr lang="ru-RU" altLang="ru-RU" smtClean="0">
                <a:solidFill>
                  <a:srgbClr val="40458C"/>
                </a:solidFill>
              </a:rPr>
              <a:t>30.10.2024</a:t>
            </a:fld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93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40458C"/>
              </a:solidFill>
            </a:endParaRPr>
          </a:p>
        </p:txBody>
      </p:sp>
      <p:sp>
        <p:nvSpPr>
          <p:cNvPr id="1094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037E879-0839-409C-B0FB-102C8F2544ED}" type="slidenum">
              <a:rPr lang="ru-RU" altLang="ru-RU" smtClean="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36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7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30734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kk-KZ" sz="4000" dirty="0"/>
              <a:t>Лекция </a:t>
            </a:r>
            <a:r>
              <a:rPr lang="ru-RU" sz="4000" dirty="0"/>
              <a:t>6 Определение требований к информационной системе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46040" y="4725144"/>
            <a:ext cx="6440760" cy="115212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2800" dirty="0">
                <a:solidFill>
                  <a:srgbClr val="0DEEF3"/>
                </a:solidFill>
              </a:rPr>
              <a:t>PhD, </a:t>
            </a:r>
            <a:r>
              <a:rPr lang="kk-KZ" sz="2800" dirty="0">
                <a:solidFill>
                  <a:srgbClr val="0DEEF3"/>
                </a:solidFill>
              </a:rPr>
              <a:t>кафедра информационные системы</a:t>
            </a:r>
          </a:p>
          <a:p>
            <a:pPr marL="0" indent="0" algn="r">
              <a:buNone/>
            </a:pPr>
            <a:r>
              <a:rPr lang="kk-KZ" sz="2800" dirty="0">
                <a:solidFill>
                  <a:srgbClr val="00B050"/>
                </a:solidFill>
              </a:rPr>
              <a:t>Карюкин В</a:t>
            </a:r>
            <a:r>
              <a:rPr lang="ru-RU" sz="2800" dirty="0">
                <a:solidFill>
                  <a:srgbClr val="00B050"/>
                </a:solidFill>
              </a:rPr>
              <a:t>.И.</a:t>
            </a:r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186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3600" dirty="0"/>
              <a:t>Производительность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    Требования к </a:t>
            </a:r>
            <a:r>
              <a:rPr lang="ru-RU" sz="2000" b="1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производительности</a:t>
            </a: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накладывают определенные условия на функциональные требования. Например, для определенной операции можно задать следующие требования к производительности: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скорость выполнения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эффективность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коэффициент готовности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точность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пропускная способность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время отклика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время восстановления</a:t>
            </a:r>
            <a:endParaRPr lang="ru-RU" sz="2800" dirty="0">
              <a:ea typeface="Calibri"/>
              <a:cs typeface="Times New Roman"/>
            </a:endParaRPr>
          </a:p>
          <a:p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используемые ресурсы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099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</a:pPr>
            <a:r>
              <a:rPr lang="ru-RU" sz="3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Удобство поддержки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Требования к </a:t>
            </a:r>
            <a:r>
              <a:rPr lang="ru-RU" sz="2000" b="1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удобству поддержки </a:t>
            </a: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охватывают следующие вопросы: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простота тестирования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простота расширения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простота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адаптируемости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простота обслуживания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совместимость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простота настройки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простота обслуживания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простота установки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простота локализации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873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</a:pPr>
            <a:r>
              <a:rPr lang="ru-RU" sz="3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Требования к структуре проекта и реализации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328592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     </a:t>
            </a:r>
            <a:r>
              <a:rPr lang="ru-RU" sz="2000" b="1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Требования к структуре проекта </a:t>
            </a: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охватывают вопросы, относящиеся к структуре системы</a:t>
            </a:r>
            <a:r>
              <a:rPr lang="ru-RU" sz="20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. И</a:t>
            </a: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х часто называют ограничениями на структуру.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Требования к реализации</a:t>
            </a:r>
            <a:endParaRPr lang="ru-RU" sz="2800" b="1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     Определяют особенности программирования и конструирования системы. Например: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соответствие стандартам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языки реализации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правила в отношении целостности баз данных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ограничения на ресурсы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рабочие среды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056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Bef>
                <a:spcPct val="20000"/>
              </a:spcBef>
            </a:pPr>
            <a:br>
              <a:rPr lang="ru-RU" sz="40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</a:br>
            <a:r>
              <a:rPr lang="ru-RU" sz="40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Требования к интерфейсу. Физические требования</a:t>
            </a:r>
            <a:br>
              <a:rPr lang="ru-RU" sz="2400" dirty="0">
                <a:solidFill>
                  <a:prstClr val="black"/>
                </a:solidFill>
                <a:ea typeface="Calibri"/>
                <a:cs typeface="Times New Roman"/>
              </a:rPr>
            </a:br>
            <a:br>
              <a:rPr lang="ru-RU" sz="24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328592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     Требования к интерфейсу </a:t>
            </a: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охватывают следующие вопросы: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внешние объекты, с которыми должна взаимодействовать система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ограничения на форматы, время ожидания и другие обстоятельства взаимодействия</a:t>
            </a:r>
            <a:endParaRPr lang="ru-RU" sz="20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     Физические требования </a:t>
            </a: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охватывают физические характеристики системы: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материалы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форма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габариты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вес</a:t>
            </a:r>
            <a:endParaRPr lang="ru-RU" sz="20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Эти требования могут применяться для описания особенностей аппаратного обеспечения, например, </a:t>
            </a: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необходимых сетевых интерфейсов.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519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/>
              <a:t>Требования к требованиям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ts val="1650"/>
              </a:lnSpc>
              <a:spcAft>
                <a:spcPts val="375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Полнота набора требований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ts val="1650"/>
              </a:lnSpc>
              <a:spcAft>
                <a:spcPts val="375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Ясность, недвусмысленность</a:t>
            </a:r>
            <a:endParaRPr lang="en-US" sz="2000" dirty="0">
              <a:solidFill>
                <a:srgbClr val="000000"/>
              </a:solidFill>
              <a:effectLst/>
              <a:latin typeface="Georgia"/>
              <a:ea typeface="Times New Roman"/>
              <a:cs typeface="Times New Roman"/>
            </a:endParaRPr>
          </a:p>
          <a:p>
            <a:pPr lvl="0">
              <a:lnSpc>
                <a:spcPts val="1650"/>
              </a:lnSpc>
              <a:spcAft>
                <a:spcPts val="375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Корректность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ts val="1650"/>
              </a:lnSpc>
              <a:spcAft>
                <a:spcPts val="375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Непротиворечивость набора требований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ts val="1650"/>
              </a:lnSpc>
              <a:spcAft>
                <a:spcPts val="375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 err="1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Проверяемость</a:t>
            </a:r>
            <a:r>
              <a:rPr lang="ru-RU" sz="2000" dirty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 (</a:t>
            </a:r>
            <a:r>
              <a:rPr lang="ru-RU" sz="2000" dirty="0" err="1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верифицируемость</a:t>
            </a:r>
            <a:r>
              <a:rPr lang="ru-RU" sz="2000" dirty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тестопригодность</a:t>
            </a:r>
            <a:r>
              <a:rPr lang="ru-RU" sz="2000" dirty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)</a:t>
            </a:r>
          </a:p>
          <a:p>
            <a:pPr lvl="0">
              <a:lnSpc>
                <a:spcPts val="1650"/>
              </a:lnSpc>
              <a:spcAft>
                <a:spcPts val="375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Georgia"/>
                <a:ea typeface="Calibri"/>
                <a:cs typeface="Times New Roman"/>
              </a:rPr>
              <a:t>Необходимость и полезность при эксплуатации</a:t>
            </a:r>
          </a:p>
          <a:p>
            <a:pPr lvl="0">
              <a:lnSpc>
                <a:spcPts val="1650"/>
              </a:lnSpc>
              <a:spcAft>
                <a:spcPts val="375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Georgia"/>
                <a:ea typeface="Calibri"/>
                <a:cs typeface="Times New Roman"/>
              </a:rPr>
              <a:t>Осуществимость</a:t>
            </a:r>
          </a:p>
          <a:p>
            <a:pPr lvl="0">
              <a:lnSpc>
                <a:spcPts val="1650"/>
              </a:lnSpc>
              <a:spcAft>
                <a:spcPts val="375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Georgia"/>
                <a:ea typeface="Calibri"/>
                <a:cs typeface="Times New Roman"/>
              </a:rPr>
              <a:t>Модифицируемость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ts val="1650"/>
              </a:lnSpc>
              <a:spcAft>
                <a:spcPts val="375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 err="1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Трассируемость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ts val="1650"/>
              </a:lnSpc>
              <a:spcAft>
                <a:spcPts val="375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ea typeface="Calibri"/>
                <a:cs typeface="Times New Roman"/>
              </a:rPr>
              <a:t>Ранжирование (упорядоченность)</a:t>
            </a:r>
          </a:p>
          <a:p>
            <a:pPr lvl="0">
              <a:lnSpc>
                <a:spcPts val="1650"/>
              </a:lnSpc>
              <a:spcAft>
                <a:spcPts val="375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ea typeface="Calibri"/>
                <a:cs typeface="Times New Roman"/>
              </a:rPr>
              <a:t>Наличие метрики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708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Autofit/>
          </a:bodyPr>
          <a:lstStyle/>
          <a:p>
            <a:pPr lvl="0">
              <a:lnSpc>
                <a:spcPts val="1650"/>
              </a:lnSpc>
              <a:spcAft>
                <a:spcPts val="375"/>
              </a:spcAft>
              <a:tabLst>
                <a:tab pos="457200" algn="l"/>
              </a:tabLst>
            </a:pPr>
            <a:br>
              <a:rPr lang="ru-RU" sz="3600" i="1" dirty="0"/>
            </a:br>
            <a:r>
              <a:rPr lang="ru-RU" sz="3600" dirty="0"/>
              <a:t>Полнота и ясность набора требований</a:t>
            </a:r>
            <a:br>
              <a:rPr lang="ru-RU" sz="3600" dirty="0"/>
            </a:br>
            <a:br>
              <a:rPr lang="en-US" sz="3600" i="1" dirty="0"/>
            </a:br>
            <a:endParaRPr lang="ru-RU" sz="36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9046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000" b="1" dirty="0"/>
              <a:t>     </a:t>
            </a:r>
            <a:r>
              <a:rPr lang="ru-RU" sz="2200" b="1" dirty="0"/>
              <a:t>Полнота </a:t>
            </a:r>
            <a:r>
              <a:rPr lang="ru-RU" sz="2200" dirty="0"/>
              <a:t>не должна пониматься как в математической логике.  Кроме того, только при каскадном подходе необходимо представлять будущее ПО до его создания и в каком то смысле полностью описать его. В рассматриваемой нами области полнота должна скорее пониматься в бытовом смысле как подробность описания, достаточная для достижения каких-то целей, обычно локальных.</a:t>
            </a:r>
          </a:p>
          <a:p>
            <a:pPr marL="0" indent="0">
              <a:buNone/>
            </a:pPr>
            <a:r>
              <a:rPr lang="ru-RU" sz="2200" dirty="0"/>
              <a:t>     В современных технологиях </a:t>
            </a:r>
            <a:r>
              <a:rPr lang="ru-RU" sz="2200" b="1" dirty="0"/>
              <a:t>полнота системы требований </a:t>
            </a:r>
            <a:r>
              <a:rPr lang="ru-RU" sz="2200" dirty="0"/>
              <a:t>всегда относительна.</a:t>
            </a:r>
          </a:p>
          <a:p>
            <a:pPr marL="0" indent="0">
              <a:buNone/>
            </a:pPr>
            <a:r>
              <a:rPr lang="ru-RU" sz="2200" dirty="0"/>
              <a:t>     </a:t>
            </a:r>
            <a:r>
              <a:rPr lang="ru-RU" sz="2200" b="1" dirty="0"/>
              <a:t>Полнота отдельного требования </a:t>
            </a:r>
            <a:r>
              <a:rPr lang="ru-RU" sz="2200" dirty="0"/>
              <a:t>означает, что описание требования не требует дополнительного уточнения или детализации.</a:t>
            </a:r>
          </a:p>
          <a:p>
            <a:pPr marL="0" indent="0">
              <a:buNone/>
            </a:pPr>
            <a:r>
              <a:rPr lang="ru-RU" sz="2200" dirty="0"/>
              <a:t>     </a:t>
            </a:r>
            <a:r>
              <a:rPr lang="ru-RU" sz="2200" b="1" dirty="0"/>
              <a:t>Ясность</a:t>
            </a:r>
            <a:r>
              <a:rPr lang="ru-RU" sz="2200" dirty="0"/>
              <a:t> или недвусмысленность требования достигается тогда когда все участники разработки начинают одинаково понимать требования. </a:t>
            </a:r>
          </a:p>
          <a:p>
            <a:pPr marL="0" indent="0">
              <a:buNone/>
            </a:pPr>
            <a:r>
              <a:rPr lang="ru-RU" sz="2200" dirty="0"/>
              <a:t>     На практике ясность достигается в процессе  многочисленных консультаций, в ходе которых происходит согласование тезаурусов всех участников процесса.</a:t>
            </a:r>
          </a:p>
          <a:p>
            <a:pPr marL="0" indent="0">
              <a:buNone/>
            </a:pPr>
            <a:r>
              <a:rPr lang="ru-RU" sz="2200" dirty="0"/>
              <a:t>      Полезно составлять словарь употребляемых в разработке понятий, которые могут пониматься неоднозначно или нечётко.</a:t>
            </a:r>
          </a:p>
          <a:p>
            <a:pPr marL="0" indent="0">
              <a:buNone/>
            </a:pPr>
            <a:r>
              <a:rPr lang="ru-RU" sz="2200" dirty="0"/>
              <a:t>     Понятие ясность требования включает еще его </a:t>
            </a:r>
            <a:r>
              <a:rPr lang="ru-RU" sz="2200" dirty="0" err="1"/>
              <a:t>прослеживаемость</a:t>
            </a:r>
            <a:r>
              <a:rPr lang="ru-RU" sz="2200" dirty="0"/>
              <a:t>, начиная от первой формулировки вплоть до рабочих спецификаций программ.</a:t>
            </a:r>
          </a:p>
          <a:p>
            <a:pPr marL="0" indent="0">
              <a:buNone/>
            </a:pPr>
            <a:r>
              <a:rPr lang="ru-RU" sz="2200" u="sng" dirty="0"/>
              <a:t>Цитата из </a:t>
            </a:r>
            <a:r>
              <a:rPr lang="ru-RU" sz="2200" u="sng" dirty="0" err="1"/>
              <a:t>Вигерса</a:t>
            </a:r>
            <a:r>
              <a:rPr lang="ru-RU" sz="2200" dirty="0"/>
              <a:t>: </a:t>
            </a:r>
            <a:r>
              <a:rPr lang="en-US" sz="2200" dirty="0"/>
              <a:t>“</a:t>
            </a:r>
            <a:r>
              <a:rPr lang="ru-RU" sz="2200" dirty="0"/>
              <a:t>Пишите документацию просто, кратко и чётко, применяя лексику, понятную пользователям</a:t>
            </a:r>
            <a:r>
              <a:rPr lang="en-US" sz="2200" dirty="0"/>
              <a:t>”</a:t>
            </a:r>
            <a:r>
              <a:rPr lang="ru-RU" sz="2200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92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Корректность, непротиворечивость и </a:t>
            </a:r>
            <a:r>
              <a:rPr lang="ru-RU" sz="3600" dirty="0" err="1"/>
              <a:t>верифицируемость</a:t>
            </a:r>
            <a:r>
              <a:rPr lang="ru-RU" sz="3600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97360"/>
            <a:ext cx="8712968" cy="57606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000" dirty="0"/>
              <a:t>     </a:t>
            </a:r>
            <a:r>
              <a:rPr lang="ru-RU" sz="2200" dirty="0"/>
              <a:t>Свойство </a:t>
            </a:r>
            <a:r>
              <a:rPr lang="ru-RU" sz="2200" b="1" dirty="0"/>
              <a:t>корректности</a:t>
            </a:r>
            <a:r>
              <a:rPr lang="ru-RU" sz="2200" dirty="0"/>
              <a:t> задает дихотомию: требование либо корректно, либо некорректно.</a:t>
            </a:r>
          </a:p>
          <a:p>
            <a:pPr marL="0" indent="0">
              <a:buNone/>
            </a:pPr>
            <a:r>
              <a:rPr lang="ru-RU" sz="2200" dirty="0"/>
              <a:t>      Необходимо также рассматривать взаимную корректность требований. Если два требования вступают в конфликт, то по крайней мере одно из них некорректно.</a:t>
            </a:r>
          </a:p>
          <a:p>
            <a:pPr marL="0" indent="0">
              <a:buNone/>
            </a:pPr>
            <a:r>
              <a:rPr lang="ru-RU" sz="2200" dirty="0"/>
              <a:t>      Вспомним, что требования характеризуется еще вертикальной и горизонтальный согласованностью. Иначе говоря, каждое требование не должно </a:t>
            </a:r>
            <a:r>
              <a:rPr lang="ru-RU" sz="2200" b="1" dirty="0"/>
              <a:t>противоречить</a:t>
            </a:r>
            <a:r>
              <a:rPr lang="ru-RU" sz="2200" dirty="0"/>
              <a:t> требованиям своего уровня иерархии и требованиям всех родительских уровней. В частности, требования пользователей не должны противоречить бизнес-требованиям, </a:t>
            </a:r>
          </a:p>
          <a:p>
            <a:pPr marL="0" indent="0">
              <a:buNone/>
            </a:pPr>
            <a:r>
              <a:rPr lang="ru-RU" sz="2200" dirty="0"/>
              <a:t>а функциональные требования требованиям пользователей.</a:t>
            </a:r>
          </a:p>
          <a:p>
            <a:pPr marL="0" indent="0">
              <a:buNone/>
            </a:pPr>
            <a:r>
              <a:rPr lang="ru-RU" sz="2200" dirty="0"/>
              <a:t>     Свойства </a:t>
            </a:r>
            <a:r>
              <a:rPr lang="ru-RU" sz="2200" b="1" dirty="0" err="1"/>
              <a:t>верифицируемости</a:t>
            </a:r>
            <a:r>
              <a:rPr lang="ru-RU" sz="2200" dirty="0"/>
              <a:t> или возможность требования быть проверенным коррелируется со свойствами ясности и полноты. Если требование является полным, то есть в нем не опущены важные для реализации детали, и изложено на языке одинаково воспринимаемым  всеми участниками процесса, то это свойство можно верифицировать.</a:t>
            </a:r>
          </a:p>
          <a:p>
            <a:pPr marL="0" indent="0">
              <a:buNone/>
            </a:pPr>
            <a:r>
              <a:rPr lang="ru-RU" sz="2200" dirty="0"/>
              <a:t>     Неверифицируемые требования не могут быть проверены. Поэтому они не должны включаться список требований к программному обеспечению,</a:t>
            </a:r>
          </a:p>
          <a:p>
            <a:pPr marL="0" indent="0">
              <a:buNone/>
            </a:pPr>
            <a:r>
              <a:rPr lang="ru-RU" sz="2200" dirty="0"/>
              <a:t>который обычно является неотъемлемым компонентом договора на разработку ПО.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477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008112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ts val="1650"/>
              </a:lnSpc>
              <a:spcBef>
                <a:spcPct val="20000"/>
              </a:spcBef>
              <a:spcAft>
                <a:spcPts val="375"/>
              </a:spcAft>
              <a:tabLst>
                <a:tab pos="457200" algn="l"/>
              </a:tabLst>
            </a:pPr>
            <a:br>
              <a:rPr lang="ru-RU" sz="3600" dirty="0">
                <a:solidFill>
                  <a:srgbClr val="000000"/>
                </a:solidFill>
                <a:latin typeface="Georgia"/>
                <a:ea typeface="Calibri"/>
                <a:cs typeface="Times New Roman"/>
              </a:rPr>
            </a:br>
            <a:br>
              <a:rPr lang="ru-RU" sz="3600" dirty="0">
                <a:solidFill>
                  <a:srgbClr val="000000"/>
                </a:solidFill>
                <a:latin typeface="Georgia"/>
                <a:ea typeface="Calibri"/>
                <a:cs typeface="Times New Roman"/>
              </a:rPr>
            </a:br>
            <a:r>
              <a:rPr lang="ru-RU" sz="3600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Необходимость и полезность при </a:t>
            </a:r>
            <a:br>
              <a:rPr lang="ru-RU" sz="3600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</a:br>
            <a:br>
              <a:rPr lang="ru-RU" sz="3600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</a:br>
            <a:r>
              <a:rPr lang="ru-RU" sz="3600" dirty="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эксплуатации</a:t>
            </a:r>
            <a:br>
              <a:rPr lang="ru-RU" sz="2000" dirty="0">
                <a:solidFill>
                  <a:srgbClr val="000000"/>
                </a:solidFill>
                <a:latin typeface="Georgia"/>
                <a:ea typeface="Calibri"/>
                <a:cs typeface="Times New Roman"/>
              </a:rPr>
            </a:br>
            <a:br>
              <a:rPr lang="ru-RU" sz="2000" dirty="0">
                <a:solidFill>
                  <a:srgbClr val="000000"/>
                </a:solidFill>
                <a:latin typeface="Georgia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616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/>
              <a:t>     Разграничение между свойствами требований "необходимость" и "полезность при эксплуатации".</a:t>
            </a:r>
          </a:p>
          <a:p>
            <a:pPr marL="0" indent="0">
              <a:buNone/>
            </a:pPr>
            <a:r>
              <a:rPr lang="ru-RU" sz="2000" dirty="0"/>
              <a:t>     </a:t>
            </a:r>
            <a:r>
              <a:rPr lang="ru-RU" sz="2000" b="1" dirty="0"/>
              <a:t>Необходимым</a:t>
            </a:r>
            <a:r>
              <a:rPr lang="ru-RU" sz="2000" dirty="0"/>
              <a:t> является требование, без выполнения которого невозможна либо затруднена реализация</a:t>
            </a:r>
          </a:p>
          <a:p>
            <a:pPr marL="0" indent="0">
              <a:buNone/>
            </a:pPr>
            <a:r>
              <a:rPr lang="ru-RU" sz="2000" dirty="0"/>
              <a:t>автоматизированных бизнес-функция пользователей.</a:t>
            </a:r>
          </a:p>
          <a:p>
            <a:pPr marL="0" indent="0">
              <a:buNone/>
            </a:pPr>
            <a:r>
              <a:rPr lang="ru-RU" sz="2000" dirty="0"/>
              <a:t>     Любое свойство повышающее качество программного продукта можно считать </a:t>
            </a:r>
            <a:r>
              <a:rPr lang="ru-RU" sz="2000" b="1" dirty="0"/>
              <a:t>полезным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r>
              <a:rPr lang="ru-RU" sz="2000" dirty="0"/>
              <a:t>     При обсуждении с заказчиком необходимости и полезности требования следует помнить о том, что большинство функциональных требований вытекают из требований  бизнеса или пользователя. Но некоторые функциональные требования могут лежать вне компетенции заказчика.</a:t>
            </a:r>
          </a:p>
          <a:p>
            <a:pPr marL="0" indent="0">
              <a:buNone/>
            </a:pPr>
            <a:r>
              <a:rPr lang="ru-RU" sz="2000" dirty="0"/>
              <a:t>Такие требования формулирует исполнитель, который представляет необходимость решений, не вытекающих непосредственно из бизнес-требований или требований пользователя.</a:t>
            </a:r>
          </a:p>
          <a:p>
            <a:pPr marL="0" indent="0">
              <a:buNone/>
            </a:pPr>
            <a:r>
              <a:rPr lang="ru-RU" sz="2000" dirty="0"/>
              <a:t>      Аргументы за или против включение требования будут лучше восприняты заказчиком если они будут излагаться в терминологии  бизнеса заказчика.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94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836712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0000"/>
                </a:solidFill>
                <a:latin typeface="Georgia"/>
                <a:ea typeface="Calibri"/>
                <a:cs typeface="Times New Roman"/>
              </a:rPr>
              <a:t>Осуществимость и трассировка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/>
              <a:t>     </a:t>
            </a:r>
            <a:r>
              <a:rPr lang="ru-RU" sz="2000" b="1" dirty="0"/>
              <a:t>Осуществимость</a:t>
            </a:r>
            <a:r>
              <a:rPr lang="ru-RU" sz="2000" dirty="0"/>
              <a:t> требования можно оценить, сравнивая ценность требования, ресурсы потребные для его реализации,</a:t>
            </a:r>
          </a:p>
          <a:p>
            <a:pPr marL="0" indent="0">
              <a:buNone/>
            </a:pPr>
            <a:r>
              <a:rPr lang="ru-RU" sz="2000" dirty="0"/>
              <a:t>и учитывая предысторию работы по выявлению требований к ПО.  Попросту говоря, если заказчик готов платить, а разработчик имеет возможность доработать проект с учетом изменений, то требование следует считать осуществимым.</a:t>
            </a:r>
          </a:p>
          <a:p>
            <a:pPr marL="0" indent="0">
              <a:buNone/>
            </a:pPr>
            <a:r>
              <a:rPr lang="ru-RU" sz="2000" dirty="0"/>
              <a:t>     Необходимо </a:t>
            </a:r>
            <a:r>
              <a:rPr lang="ru-RU" sz="2000" b="1" dirty="0"/>
              <a:t>поддерживать историю изменений требований</a:t>
            </a:r>
            <a:r>
              <a:rPr lang="ru-RU" sz="2000" dirty="0"/>
              <a:t>. Каждое требование должно быть записано только один раз. При необходимости следует использовать ссылки, но не дублировать требования.</a:t>
            </a:r>
          </a:p>
          <a:p>
            <a:pPr marL="0" indent="0">
              <a:buNone/>
            </a:pPr>
            <a:r>
              <a:rPr lang="ru-RU" sz="2000" dirty="0"/>
              <a:t>     </a:t>
            </a:r>
            <a:r>
              <a:rPr lang="ru-RU" sz="2000" b="1" dirty="0"/>
              <a:t>Трассировка </a:t>
            </a:r>
            <a:r>
              <a:rPr lang="ru-RU" sz="2000" dirty="0"/>
              <a:t>это прослеживание связей между требованием и связанными с ним моделями, документами, текстами программ. </a:t>
            </a:r>
          </a:p>
          <a:p>
            <a:pPr marL="0" indent="0">
              <a:buNone/>
            </a:pPr>
            <a:r>
              <a:rPr lang="ru-RU" sz="2000" dirty="0"/>
              <a:t>      Трассировка позволяет выявить:</a:t>
            </a:r>
          </a:p>
          <a:p>
            <a:r>
              <a:rPr lang="ru-RU" sz="2000" dirty="0"/>
              <a:t>артефакты информационной системы, у которых нет связей ни с одним из требований.</a:t>
            </a:r>
          </a:p>
          <a:p>
            <a:r>
              <a:rPr lang="ru-RU" sz="2000" dirty="0"/>
              <a:t>требования не включённые в список требований.</a:t>
            </a:r>
          </a:p>
          <a:p>
            <a:r>
              <a:rPr lang="ru-RU" sz="2000" dirty="0"/>
              <a:t>требования, у которых нет связей с другими артефактами ИС.</a:t>
            </a:r>
          </a:p>
          <a:p>
            <a:pPr marL="0" indent="0">
              <a:buNone/>
            </a:pPr>
            <a:r>
              <a:rPr lang="ru-RU" sz="2000" dirty="0"/>
              <a:t>      Если трассировка выполнена, легче выяснить какие артефакты необходимо изменить при изменении требований.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531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Ранжирование, стабильность и метрики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     Ранжирование </a:t>
            </a:r>
            <a:r>
              <a:rPr lang="ru-RU" sz="2000" dirty="0"/>
              <a:t>требований задаёт их приоритеты, определяя тем самым  соотношение затрат труда на их реализацию.</a:t>
            </a:r>
          </a:p>
          <a:p>
            <a:pPr marL="0" indent="0">
              <a:buNone/>
            </a:pPr>
            <a:r>
              <a:rPr lang="ru-RU" sz="2000" dirty="0"/>
              <a:t>     </a:t>
            </a:r>
            <a:r>
              <a:rPr lang="ru-RU" sz="2000" b="1" dirty="0"/>
              <a:t>Стабильность </a:t>
            </a:r>
            <a:r>
              <a:rPr lang="ru-RU" sz="2000" dirty="0"/>
              <a:t> это неизменяемость требования со временем. </a:t>
            </a:r>
          </a:p>
          <a:p>
            <a:pPr marL="0" indent="0">
              <a:buNone/>
            </a:pPr>
            <a:r>
              <a:rPr lang="ru-RU" sz="2000" dirty="0"/>
              <a:t>Для некоторых требований, в первую очередь нефункциональных, могут задаваться количественные </a:t>
            </a:r>
            <a:r>
              <a:rPr lang="ru-RU" sz="2000" b="1" dirty="0"/>
              <a:t>метрики</a:t>
            </a:r>
            <a:r>
              <a:rPr lang="ru-RU" sz="2000" dirty="0"/>
              <a:t>, например, время отработки в секундах, средняя наработка на отказ в часах и т.д.</a:t>
            </a:r>
          </a:p>
          <a:p>
            <a:pPr marL="0" indent="0">
              <a:buNone/>
            </a:pPr>
            <a:r>
              <a:rPr lang="ru-RU" sz="2000" dirty="0"/>
              <a:t>     </a:t>
            </a:r>
            <a:r>
              <a:rPr lang="ru-RU" sz="2000" u="sng" dirty="0"/>
              <a:t>Предупреждение:</a:t>
            </a:r>
            <a:r>
              <a:rPr lang="ru-RU" sz="2000" dirty="0"/>
              <a:t> Требования не должны содержать описания проекта или деталей проектирования и реализации, то есть, они должны отвечать на вопрос </a:t>
            </a:r>
            <a:r>
              <a:rPr lang="en-US" sz="2000" dirty="0"/>
              <a:t>“</a:t>
            </a:r>
            <a:r>
              <a:rPr lang="ru-RU" sz="2000" dirty="0"/>
              <a:t>что делать</a:t>
            </a:r>
            <a:r>
              <a:rPr lang="en-US" sz="2000" dirty="0"/>
              <a:t>”</a:t>
            </a:r>
            <a:r>
              <a:rPr lang="ru-RU" sz="2000" dirty="0"/>
              <a:t>, а не </a:t>
            </a:r>
            <a:r>
              <a:rPr lang="en-US" sz="2000" dirty="0"/>
              <a:t>“</a:t>
            </a:r>
            <a:r>
              <a:rPr lang="ru-RU" sz="2000" dirty="0"/>
              <a:t>как делать</a:t>
            </a:r>
            <a:r>
              <a:rPr lang="en-US" sz="2000" dirty="0"/>
              <a:t>”</a:t>
            </a:r>
            <a:r>
              <a:rPr lang="ru-RU" sz="2000" dirty="0"/>
              <a:t>. </a:t>
            </a:r>
          </a:p>
          <a:p>
            <a:pPr marL="0" indent="0">
              <a:buNone/>
            </a:pPr>
            <a:r>
              <a:rPr lang="ru-RU" sz="2000" dirty="0"/>
              <a:t>     Заметим, что упомянутые ранее (слайд 11) требования к структуре проекта это ограничениями на структуру, но не её описание.</a:t>
            </a:r>
          </a:p>
          <a:p>
            <a:pPr marL="0" indent="0">
              <a:buNone/>
            </a:pPr>
            <a:r>
              <a:rPr lang="ru-RU" sz="2000" dirty="0"/>
              <a:t>     Принятие проектных решений на стадии составления требований может быть губительным для проекта.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363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2157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prstClr val="black"/>
                </a:solidFill>
              </a:rPr>
              <a:t>Требования к про</a:t>
            </a:r>
            <a:r>
              <a:rPr lang="ru-RU" sz="3200" dirty="0"/>
              <a:t>дукту и процессу его разработки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	</a:t>
            </a:r>
            <a:r>
              <a:rPr lang="en-US" sz="2000" dirty="0"/>
              <a:t>“</a:t>
            </a:r>
            <a:r>
              <a:rPr lang="ru-RU" sz="2000" dirty="0"/>
              <a:t>В начале было Слово, и Слово было у Бога, и Слово было Бог.</a:t>
            </a:r>
          </a:p>
          <a:p>
            <a:pPr marL="0" indent="0">
              <a:buNone/>
            </a:pPr>
            <a:r>
              <a:rPr lang="ru-RU" sz="2000" dirty="0"/>
              <a:t>	Оно было в начале у Бога.</a:t>
            </a:r>
          </a:p>
          <a:p>
            <a:pPr marL="0" indent="0">
              <a:buNone/>
            </a:pPr>
            <a:r>
              <a:rPr lang="ru-RU" sz="2000" dirty="0"/>
              <a:t>	Все чрез Него </a:t>
            </a:r>
            <a:r>
              <a:rPr lang="ru-RU" sz="2000" dirty="0" err="1"/>
              <a:t>нáчало</a:t>
            </a:r>
            <a:r>
              <a:rPr lang="ru-RU" sz="2000" dirty="0"/>
              <a:t> быть, и без Него ничто не </a:t>
            </a:r>
            <a:r>
              <a:rPr lang="ru-RU" sz="2000" dirty="0" err="1"/>
              <a:t>нáчало</a:t>
            </a:r>
            <a:r>
              <a:rPr lang="ru-RU" sz="2000" dirty="0"/>
              <a:t> быть, что 							</a:t>
            </a:r>
            <a:r>
              <a:rPr lang="ru-RU" sz="2000" dirty="0" err="1"/>
              <a:t>нáчало</a:t>
            </a:r>
            <a:r>
              <a:rPr lang="ru-RU" sz="2000" dirty="0"/>
              <a:t> быть.</a:t>
            </a:r>
            <a:r>
              <a:rPr lang="en-US" sz="2000" dirty="0"/>
              <a:t>”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				</a:t>
            </a:r>
            <a:r>
              <a:rPr lang="ru-RU" sz="1800" i="1" dirty="0"/>
              <a:t>Евангелие от Иоанна, гл. 1, стих 1-4</a:t>
            </a:r>
            <a:endParaRPr lang="ru-RU" sz="2000" dirty="0"/>
          </a:p>
          <a:p>
            <a:pPr marL="457200" indent="-457200">
              <a:buAutoNum type="arabicPeriod"/>
            </a:pPr>
            <a:r>
              <a:rPr lang="ru-RU" sz="2000" dirty="0"/>
              <a:t>Требования к продукту – основной класс требований.</a:t>
            </a:r>
          </a:p>
          <a:p>
            <a:pPr marL="457200" indent="-457200">
              <a:buAutoNum type="arabicPeriod"/>
            </a:pPr>
            <a:r>
              <a:rPr lang="ru-RU" sz="2000" dirty="0"/>
              <a:t>Требования к процессу разработки выдвигаются обычно для того, чтобы уменьшить риски заказчика. </a:t>
            </a:r>
          </a:p>
          <a:p>
            <a:pPr marL="0" indent="0">
              <a:buNone/>
            </a:pPr>
            <a:r>
              <a:rPr lang="ru-RU" sz="2000" dirty="0"/>
              <a:t>     Понятно, что регламентация процесса разработки приводит к дополнительным накладным расходам. Однако существуют ситуации, в которых необходимо самый детальный контроль процесса разработки.      </a:t>
            </a:r>
          </a:p>
          <a:p>
            <a:pPr marL="0" indent="0">
              <a:buNone/>
            </a:pPr>
            <a:r>
              <a:rPr lang="ru-RU" sz="2000" dirty="0"/>
              <a:t>     Типичный случай -- выполнение оффшорного проекта. Разработчик может создать согласованный с заказчиком план работы с детализацией до дней и конкретных исполнителей. По нему разработчик выполняет ежедневные сборки, регрессионное тестирование разрабатываемых компонентов и тестирование продукта в  целом.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034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04"/>
            <a:ext cx="8229600" cy="763700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Причины неудач связанных с требованиями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     </a:t>
            </a:r>
          </a:p>
          <a:p>
            <a:pPr marL="0" indent="0">
              <a:buNone/>
            </a:pPr>
            <a:r>
              <a:rPr lang="ru-RU" sz="2000" dirty="0"/>
              <a:t>     Причины неудач:</a:t>
            </a:r>
          </a:p>
          <a:p>
            <a:r>
              <a:rPr lang="ru-RU" sz="2000" dirty="0"/>
              <a:t>Неточность, </a:t>
            </a:r>
            <a:r>
              <a:rPr lang="ru-RU" sz="2000" dirty="0" err="1">
                <a:solidFill>
                  <a:prstClr val="black"/>
                </a:solidFill>
              </a:rPr>
              <a:t>денотационная</a:t>
            </a:r>
            <a:r>
              <a:rPr lang="ru-RU" sz="2000" dirty="0">
                <a:solidFill>
                  <a:prstClr val="black"/>
                </a:solidFill>
              </a:rPr>
              <a:t> неясность,</a:t>
            </a:r>
            <a:r>
              <a:rPr lang="ru-RU" sz="2000" dirty="0"/>
              <a:t> </a:t>
            </a:r>
            <a:r>
              <a:rPr lang="ru-RU" sz="2000" dirty="0" err="1"/>
              <a:t>недоопределённость</a:t>
            </a:r>
            <a:r>
              <a:rPr lang="ru-RU" sz="2000" dirty="0"/>
              <a:t> , и неполнота в формулировках требований</a:t>
            </a:r>
          </a:p>
          <a:p>
            <a:r>
              <a:rPr lang="ru-RU" sz="2000" dirty="0"/>
              <a:t>Недостаточное вовлечение заказчика в работу над проектом</a:t>
            </a:r>
          </a:p>
          <a:p>
            <a:r>
              <a:rPr lang="ru-RU" sz="2000" dirty="0"/>
              <a:t> Недостаточное вложение ресурсов</a:t>
            </a:r>
          </a:p>
          <a:p>
            <a:r>
              <a:rPr lang="ru-RU" sz="2000" dirty="0"/>
              <a:t>Плохое планирование и управление проектом</a:t>
            </a:r>
          </a:p>
          <a:p>
            <a:r>
              <a:rPr lang="ru-RU" sz="2000" dirty="0"/>
              <a:t>Слишком частое или редкое изменение и фиксация требований</a:t>
            </a:r>
          </a:p>
          <a:p>
            <a:r>
              <a:rPr lang="ru-RU" sz="2000" dirty="0"/>
              <a:t>Несовершенство используемой технологии</a:t>
            </a:r>
          </a:p>
          <a:p>
            <a:r>
              <a:rPr lang="ru-RU" sz="2000" dirty="0"/>
              <a:t>Недостаточная поддержка со стороны руководства</a:t>
            </a:r>
          </a:p>
          <a:p>
            <a:r>
              <a:rPr lang="ru-RU" sz="2000" dirty="0"/>
              <a:t>Недостаточно высокая квалификация разработчиков</a:t>
            </a:r>
          </a:p>
          <a:p>
            <a:r>
              <a:rPr lang="ru-RU" sz="2000" dirty="0"/>
              <a:t>Отсутствие  опыта специфичного для проекта</a:t>
            </a:r>
          </a:p>
          <a:p>
            <a:r>
              <a:rPr lang="ru-RU" sz="2000" dirty="0"/>
              <a:t>Пренебрежение чужим или своим накопленным опытом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660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prstClr val="black"/>
                </a:solidFill>
              </a:rPr>
              <a:t>Причины неудач проектов</a:t>
            </a:r>
            <a:r>
              <a:rPr lang="ru-RU" sz="3600" dirty="0"/>
              <a:t>. Эффект домино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032" y="607424"/>
            <a:ext cx="8712968" cy="5725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>
                <a:solidFill>
                  <a:prstClr val="black"/>
                </a:solidFill>
              </a:rPr>
              <a:t>     </a:t>
            </a:r>
            <a:r>
              <a:rPr lang="ru-RU" sz="2000" dirty="0">
                <a:solidFill>
                  <a:prstClr val="black"/>
                </a:solidFill>
              </a:rPr>
              <a:t>Ошибки в требованиях – самые дорогостоящие и  самые распространенные ошибки. Составляют до 70%  стоимости переделки продукта и до 30-40% всего бюджета проекта.    Следует помнить, что:</a:t>
            </a:r>
          </a:p>
          <a:p>
            <a:r>
              <a:rPr lang="ru-RU" sz="2000" dirty="0"/>
              <a:t>требования формулируются на естественном языке, приходят из разных источников, основывающихся на разных онтологиях/тезаурусах;</a:t>
            </a:r>
          </a:p>
          <a:p>
            <a:r>
              <a:rPr lang="ru-RU" sz="2000" dirty="0"/>
              <a:t>требования разнотипны и могут выдвигаться в количестве, которое трудно контролировать;</a:t>
            </a:r>
          </a:p>
          <a:p>
            <a:r>
              <a:rPr lang="ru-RU" sz="2000" dirty="0"/>
              <a:t>требования связаны между собой и другими проектными данными; требования изменяются на разных этапах  ЖЦ ПО.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6F89F7"/>
              </a:buClr>
              <a:buSzPct val="110000"/>
              <a:buNone/>
            </a:pPr>
            <a:r>
              <a:rPr lang="ru-RU" altLang="ru-RU" sz="2000" dirty="0"/>
              <a:t>     Неправильная работа с требованиями на любом из этапов жизненного цикла может вызвать  эффект  домино.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6F89F7"/>
              </a:buClr>
              <a:buSzPct val="110000"/>
              <a:buNone/>
            </a:pPr>
            <a:r>
              <a:rPr lang="ru-RU" altLang="ru-RU" sz="2000" dirty="0"/>
              <a:t>     Например, пропуск (</a:t>
            </a:r>
            <a:r>
              <a:rPr lang="ru-RU" altLang="ru-RU" sz="2000" dirty="0" err="1"/>
              <a:t>неучет</a:t>
            </a:r>
            <a:r>
              <a:rPr lang="ru-RU" altLang="ru-RU" sz="2000" dirty="0"/>
              <a:t>) требования пользователя  ведет к пропуску  системного требования. Это  – в свою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6F89F7"/>
              </a:buClr>
              <a:buSzPct val="110000"/>
              <a:buNone/>
            </a:pPr>
            <a:r>
              <a:rPr lang="ru-RU" altLang="ru-RU" sz="2000" dirty="0"/>
              <a:t>очередь – приводит к отсутствию 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6F89F7"/>
              </a:buClr>
              <a:buSzPct val="110000"/>
              <a:buNone/>
            </a:pPr>
            <a:r>
              <a:rPr lang="ru-RU" altLang="ru-RU" sz="2000" dirty="0"/>
              <a:t>элемента дизайна, а потому и к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6F89F7"/>
              </a:buClr>
              <a:buSzPct val="110000"/>
              <a:buNone/>
            </a:pPr>
            <a:r>
              <a:rPr lang="ru-RU" altLang="ru-RU" sz="2000" dirty="0"/>
              <a:t>отсутствию  функциональности.</a:t>
            </a:r>
            <a:endParaRPr lang="en-US" altLang="ru-RU" sz="2000" dirty="0"/>
          </a:p>
          <a:p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725144"/>
            <a:ext cx="46767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142656"/>
            <a:ext cx="890587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105" y="5229200"/>
            <a:ext cx="1365250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742" y="5626844"/>
            <a:ext cx="1165225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350" y="3141663"/>
            <a:ext cx="15113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32" y="6096077"/>
            <a:ext cx="151130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608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58775"/>
            <a:ext cx="8351837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9693B-A4D7-4463-92D3-DF8772C484C6}" type="slidenum">
              <a:rPr lang="ru-RU" altLang="ru-RU" smtClean="0">
                <a:solidFill>
                  <a:srgbClr val="40458C"/>
                </a:solidFill>
              </a:rPr>
              <a:pPr/>
              <a:t>22</a:t>
            </a:fld>
            <a:endParaRPr lang="ru-RU" alt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3969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br>
              <a:rPr lang="ru-RU" sz="4000" dirty="0"/>
            </a:br>
            <a:r>
              <a:rPr lang="ru-RU" sz="4000" dirty="0"/>
              <a:t>Контекст</a:t>
            </a:r>
            <a:r>
              <a:rPr lang="ru-RU" sz="4000" dirty="0">
                <a:solidFill>
                  <a:prstClr val="black"/>
                </a:solidFill>
                <a:ea typeface="+mn-ea"/>
                <a:cs typeface="+mn-cs"/>
              </a:rPr>
              <a:t> задачи анализа требований</a:t>
            </a:r>
            <a:br>
              <a:rPr lang="ru-RU" sz="3200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/>
              <a:t>     </a:t>
            </a:r>
            <a:r>
              <a:rPr lang="ru-RU" sz="2000" b="1" dirty="0"/>
              <a:t>Контекст</a:t>
            </a:r>
            <a:r>
              <a:rPr lang="ru-RU" sz="2000" dirty="0"/>
              <a:t> задачи анализа требований определяется в первую очередь</a:t>
            </a:r>
          </a:p>
          <a:p>
            <a:pPr marL="457200" indent="-457200">
              <a:buAutoNum type="arabicPeriod"/>
            </a:pPr>
            <a:r>
              <a:rPr lang="ru-RU" sz="2000" dirty="0"/>
              <a:t>Использованием</a:t>
            </a:r>
            <a:r>
              <a:rPr lang="ru-RU" sz="2000" dirty="0">
                <a:solidFill>
                  <a:prstClr val="black"/>
                </a:solidFill>
              </a:rPr>
              <a:t> моделей бизнеса (каких) либо словарей (тезаурусов)</a:t>
            </a:r>
          </a:p>
          <a:p>
            <a:pPr marL="457200" indent="-457200">
              <a:buAutoNum type="arabicPeriod"/>
            </a:pPr>
            <a:r>
              <a:rPr lang="ru-RU" sz="2000" dirty="0"/>
              <a:t>Выбором методологии анализа бизнеса</a:t>
            </a:r>
          </a:p>
          <a:p>
            <a:pPr marL="0" indent="0">
              <a:buNone/>
            </a:pPr>
            <a:r>
              <a:rPr lang="ru-RU" sz="2000" dirty="0"/>
              <a:t>     После этого необходимо: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Выработать  согласованное определение решаемой проблемы.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Выделить основные причины вызвавшие появление проблемы.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Выявить заинтересованных лиц и пользователей ПО.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Определить границы решения.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Выявить ограничения, которые необходимо наложить на решение.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b="1" dirty="0"/>
              <a:t>Этап 1. Определение решаемой проблемы</a:t>
            </a:r>
          </a:p>
          <a:p>
            <a:pPr marL="0" indent="0">
              <a:buNone/>
            </a:pPr>
            <a:r>
              <a:rPr lang="ru-RU" sz="2000" dirty="0"/>
              <a:t>Вопрос 1: Воздействием чего на что(кого) и результатом чего является проблема</a:t>
            </a:r>
          </a:p>
          <a:p>
            <a:pPr marL="0" indent="0">
              <a:buNone/>
            </a:pPr>
            <a:r>
              <a:rPr lang="ru-RU" sz="2000" dirty="0"/>
              <a:t>Вопрос 2: Какое решение принимаем. Перечислить преимущества решения</a:t>
            </a:r>
            <a:endParaRPr lang="en-US" sz="2000" dirty="0"/>
          </a:p>
          <a:p>
            <a:pPr marL="0" indent="0">
              <a:buNone/>
            </a:pPr>
            <a:r>
              <a:rPr lang="ru-RU" sz="2000" dirty="0"/>
              <a:t>Вопрос 3: Какие проблемы создаёт принятое решение (немного </a:t>
            </a:r>
            <a:r>
              <a:rPr lang="ru-RU" sz="2000" dirty="0" err="1"/>
              <a:t>Голдратта</a:t>
            </a:r>
            <a:r>
              <a:rPr lang="ru-RU" sz="2000" dirty="0"/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364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74044"/>
          </a:xfrm>
        </p:spPr>
        <p:txBody>
          <a:bodyPr>
            <a:normAutofit fontScale="90000"/>
          </a:bodyPr>
          <a:lstStyle/>
          <a:p>
            <a:br>
              <a:rPr lang="ru-RU" sz="3600" dirty="0"/>
            </a:br>
            <a:r>
              <a:rPr lang="ru-RU" sz="3600" dirty="0"/>
              <a:t>Этап 1. Выделить основные причины вызвавшие появление проблемы.</a:t>
            </a:r>
            <a:br>
              <a:rPr lang="ru-RU" sz="3600" dirty="0"/>
            </a:br>
            <a:r>
              <a:rPr lang="ru-RU" sz="3600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Пример: Простая ИС</a:t>
            </a:r>
          </a:p>
        </p:txBody>
      </p:sp>
      <p:pic>
        <p:nvPicPr>
          <p:cNvPr id="4" name="Picture 7" descr="itob07_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77784"/>
            <a:ext cx="7231063" cy="404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17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04"/>
            <a:ext cx="9144000" cy="1143000"/>
          </a:xfrm>
        </p:spPr>
        <p:txBody>
          <a:bodyPr/>
          <a:lstStyle/>
          <a:p>
            <a:r>
              <a:rPr lang="ru-RU" altLang="ru-RU" sz="3200" kern="0" dirty="0">
                <a:latin typeface="+mn-lt"/>
              </a:rPr>
              <a:t>Этапы 3 и 4.Выявление заинтересованных лиц и пользователей, определение границ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     Вопросы для выявления заинтересованных лиц и пользователей:</a:t>
            </a:r>
          </a:p>
          <a:p>
            <a:r>
              <a:rPr lang="ru-RU" sz="2000" dirty="0"/>
              <a:t>Кто будет пользователем системы?</a:t>
            </a:r>
          </a:p>
          <a:p>
            <a:r>
              <a:rPr lang="ru-RU" sz="2000" dirty="0"/>
              <a:t>Кто является заказчиком системы? </a:t>
            </a:r>
          </a:p>
          <a:p>
            <a:r>
              <a:rPr lang="ru-RU" sz="2000" dirty="0"/>
              <a:t>Кто распоряжается деньгами?</a:t>
            </a:r>
          </a:p>
          <a:p>
            <a:r>
              <a:rPr lang="ru-RU" sz="2000" dirty="0"/>
              <a:t>На кого окажут влияние введение системы?</a:t>
            </a:r>
          </a:p>
          <a:p>
            <a:r>
              <a:rPr lang="ru-RU" sz="2000" dirty="0"/>
              <a:t>Кто будет оценивать и принимать систему?</a:t>
            </a:r>
          </a:p>
          <a:p>
            <a:r>
              <a:rPr lang="ru-RU" sz="2000" dirty="0"/>
              <a:t>Существуют ли другие пользователи системы чьи потребности стоит учесть (во вторую очередь)?</a:t>
            </a:r>
          </a:p>
          <a:p>
            <a:r>
              <a:rPr lang="ru-RU" sz="2000" dirty="0"/>
              <a:t>Кто будет сопровождать систему?</a:t>
            </a:r>
          </a:p>
          <a:p>
            <a:r>
              <a:rPr lang="ru-RU" sz="2000" dirty="0"/>
              <a:t>Не забыли ли мы кого-нибудь?</a:t>
            </a:r>
          </a:p>
          <a:p>
            <a:pPr marL="0" indent="0">
              <a:buNone/>
            </a:pPr>
            <a:r>
              <a:rPr lang="ru-RU" sz="2000" dirty="0"/>
              <a:t>     Вопросы для определения границы системы: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000" dirty="0"/>
              <a:t>Кто будет управлять системой?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000" dirty="0"/>
              <a:t>Кто будет осуществлять сопровождение системы?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000" dirty="0"/>
              <a:t>Откуда система получает информацию?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000" dirty="0"/>
              <a:t>Какие внешние системы будут взаимодействовать с системой?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6963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Этап 5. Выявление ограничений на решение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spcBef>
                <a:spcPts val="480"/>
              </a:spcBef>
            </a:pPr>
            <a:r>
              <a:rPr lang="ru-RU" sz="2000" dirty="0">
                <a:latin typeface="Tahoma"/>
              </a:rPr>
              <a:t>  Экономические (источники финансирования, конкуренция, </a:t>
            </a:r>
          </a:p>
          <a:p>
            <a:pPr marL="0" indent="0" fontAlgn="base">
              <a:spcBef>
                <a:spcPts val="480"/>
              </a:spcBef>
              <a:buNone/>
            </a:pPr>
            <a:r>
              <a:rPr lang="ru-RU" sz="2000" dirty="0">
                <a:latin typeface="Tahoma"/>
              </a:rPr>
              <a:t>   себестоимость, лицензирование)</a:t>
            </a:r>
            <a:endParaRPr lang="ru-RU" sz="1800" dirty="0">
              <a:latin typeface="Arial"/>
            </a:endParaRPr>
          </a:p>
          <a:p>
            <a:pPr marL="0" indent="0" fontAlgn="base">
              <a:spcBef>
                <a:spcPts val="480"/>
              </a:spcBef>
            </a:pPr>
            <a:r>
              <a:rPr lang="ru-RU" sz="2000" dirty="0">
                <a:latin typeface="Tahoma"/>
              </a:rPr>
              <a:t>  Политические (отношения между подразделениями)</a:t>
            </a:r>
            <a:endParaRPr lang="ru-RU" sz="1800" dirty="0">
              <a:latin typeface="Arial"/>
            </a:endParaRPr>
          </a:p>
          <a:p>
            <a:pPr marL="0" indent="0" fontAlgn="base">
              <a:spcBef>
                <a:spcPts val="480"/>
              </a:spcBef>
            </a:pPr>
            <a:r>
              <a:rPr lang="ru-RU" sz="2000" dirty="0">
                <a:latin typeface="Tahoma"/>
              </a:rPr>
              <a:t>  Технические (используемые технологии, СУБД, операционные </a:t>
            </a:r>
          </a:p>
          <a:p>
            <a:pPr marL="0" indent="0" fontAlgn="base">
              <a:spcBef>
                <a:spcPts val="480"/>
              </a:spcBef>
              <a:buNone/>
            </a:pPr>
            <a:r>
              <a:rPr lang="ru-RU" sz="2000" dirty="0">
                <a:latin typeface="Tahoma"/>
              </a:rPr>
              <a:t>   системы,  условия эксплуатации)</a:t>
            </a:r>
            <a:endParaRPr lang="ru-RU" sz="1800" dirty="0">
              <a:latin typeface="Arial"/>
            </a:endParaRPr>
          </a:p>
          <a:p>
            <a:pPr marL="0" indent="0" fontAlgn="base">
              <a:spcBef>
                <a:spcPts val="480"/>
              </a:spcBef>
            </a:pPr>
            <a:r>
              <a:rPr lang="ru-RU" sz="2000" dirty="0">
                <a:latin typeface="Tahoma"/>
              </a:rPr>
              <a:t>  Системные</a:t>
            </a:r>
            <a:endParaRPr lang="ru-RU" sz="1800" dirty="0">
              <a:latin typeface="Arial"/>
            </a:endParaRPr>
          </a:p>
          <a:p>
            <a:pPr marL="0" indent="0" fontAlgn="base">
              <a:spcBef>
                <a:spcPts val="480"/>
              </a:spcBef>
            </a:pPr>
            <a:r>
              <a:rPr lang="ru-RU" sz="2000" dirty="0">
                <a:latin typeface="Tahoma"/>
              </a:rPr>
              <a:t>  Эксплуатационные</a:t>
            </a:r>
            <a:endParaRPr lang="ru-RU" sz="1800" dirty="0">
              <a:latin typeface="Arial"/>
            </a:endParaRPr>
          </a:p>
          <a:p>
            <a:pPr marL="0" indent="0" fontAlgn="base">
              <a:spcBef>
                <a:spcPts val="480"/>
              </a:spcBef>
            </a:pPr>
            <a:r>
              <a:rPr lang="ru-RU" sz="2000" dirty="0">
                <a:latin typeface="Tahoma"/>
              </a:rPr>
              <a:t>  Графики выполнения работ и ресурсы</a:t>
            </a:r>
            <a:endParaRPr lang="ru-RU" sz="1800" dirty="0">
              <a:latin typeface="Arial"/>
            </a:endParaRP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0382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rmAutofit/>
          </a:bodyPr>
          <a:lstStyle/>
          <a:p>
            <a:r>
              <a:rPr lang="ru-RU" sz="3600" dirty="0"/>
              <a:t>Выявление требований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   Методы выявления требований:</a:t>
            </a:r>
          </a:p>
          <a:p>
            <a:r>
              <a:rPr lang="ru-RU" sz="2000" dirty="0"/>
              <a:t>Интервьюирование;</a:t>
            </a:r>
          </a:p>
          <a:p>
            <a:r>
              <a:rPr lang="ru-RU" sz="2000" dirty="0"/>
              <a:t>Анкетирование;</a:t>
            </a:r>
          </a:p>
          <a:p>
            <a:r>
              <a:rPr lang="ru-RU" sz="2000" dirty="0"/>
              <a:t>Совещания;</a:t>
            </a:r>
          </a:p>
          <a:p>
            <a:r>
              <a:rPr lang="ru-RU" sz="2000" dirty="0"/>
              <a:t>Мозговой штурм и отбор идей;</a:t>
            </a:r>
          </a:p>
          <a:p>
            <a:r>
              <a:rPr lang="ru-RU" sz="2000" dirty="0"/>
              <a:t>Прецеденты;</a:t>
            </a:r>
          </a:p>
          <a:p>
            <a:r>
              <a:rPr lang="ru-RU" sz="2000" dirty="0"/>
              <a:t>Обыгрывание ролей;</a:t>
            </a:r>
          </a:p>
          <a:p>
            <a:r>
              <a:rPr lang="ru-RU" sz="2000" dirty="0"/>
              <a:t>Создание прототипов, в том числе </a:t>
            </a:r>
            <a:r>
              <a:rPr lang="ru-RU" sz="2000" dirty="0" err="1"/>
              <a:t>кликабельных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8707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r>
              <a:rPr lang="ru-RU" sz="3600" dirty="0"/>
              <a:t>Интервью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lvl="0" indent="0">
              <a:buNone/>
            </a:pPr>
            <a:r>
              <a:rPr lang="ru-RU" dirty="0"/>
              <a:t>   </a:t>
            </a:r>
            <a:r>
              <a:rPr lang="ru-RU" sz="2000" dirty="0">
                <a:solidFill>
                  <a:prstClr val="black"/>
                </a:solidFill>
              </a:rPr>
              <a:t>Преимущес</a:t>
            </a:r>
            <a:r>
              <a:rPr lang="ru-RU" sz="2000" dirty="0"/>
              <a:t>тва:</a:t>
            </a:r>
          </a:p>
          <a:p>
            <a:r>
              <a:rPr lang="ru-RU" sz="2000" dirty="0"/>
              <a:t>Малые затраты труда для респондента;</a:t>
            </a:r>
          </a:p>
          <a:p>
            <a:r>
              <a:rPr lang="ru-RU" sz="2000" dirty="0"/>
              <a:t>Легко перестраивать ход опроса.</a:t>
            </a:r>
          </a:p>
          <a:p>
            <a:pPr marL="0" indent="0">
              <a:buNone/>
            </a:pPr>
            <a:r>
              <a:rPr lang="ru-RU" sz="2000" dirty="0"/>
              <a:t>     Недостатки:</a:t>
            </a:r>
          </a:p>
          <a:p>
            <a:r>
              <a:rPr lang="ru-RU" sz="2000" dirty="0"/>
              <a:t>Сильно зависит от квалификации интервьюера;</a:t>
            </a:r>
          </a:p>
          <a:p>
            <a:r>
              <a:rPr lang="ru-RU" sz="2000" dirty="0"/>
              <a:t>Высокая трудоёмкость.</a:t>
            </a:r>
          </a:p>
          <a:p>
            <a:pPr marL="0" indent="0">
              <a:buNone/>
            </a:pPr>
            <a:r>
              <a:rPr lang="ru-RU" sz="2000" dirty="0"/>
              <a:t>     Этапы:</a:t>
            </a:r>
          </a:p>
          <a:p>
            <a:r>
              <a:rPr lang="ru-RU" sz="2000" dirty="0"/>
              <a:t>Подготовка.</a:t>
            </a:r>
          </a:p>
          <a:p>
            <a:r>
              <a:rPr lang="ru-RU" sz="2000" dirty="0"/>
              <a:t>Проведение опроса.</a:t>
            </a:r>
          </a:p>
          <a:p>
            <a:r>
              <a:rPr lang="ru-RU" sz="2000" dirty="0"/>
              <a:t>Завершение и отчёт.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42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ru-RU" sz="3600" dirty="0"/>
              <a:t>Правила проведения интервью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784976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		</a:t>
            </a:r>
            <a:r>
              <a:rPr lang="en-US" sz="2000" dirty="0"/>
              <a:t>“</a:t>
            </a:r>
            <a:r>
              <a:rPr lang="ru-RU" sz="2000" dirty="0"/>
              <a:t>Никогда не задавай вопросов, на которые не знаешь всех 		  ответов</a:t>
            </a:r>
            <a:r>
              <a:rPr lang="en-US" sz="2000" dirty="0"/>
              <a:t>”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			</a:t>
            </a:r>
            <a:r>
              <a:rPr lang="ru-RU" sz="2000" i="1" dirty="0"/>
              <a:t>Одно из пра</a:t>
            </a:r>
            <a:r>
              <a:rPr lang="ru-RU" sz="2000" dirty="0"/>
              <a:t>вил дипломата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ru-RU" sz="2000" dirty="0"/>
              <a:t>Длительность не более 1, 2 часов.</a:t>
            </a:r>
          </a:p>
          <a:p>
            <a:r>
              <a:rPr lang="ru-RU" sz="2000" dirty="0"/>
              <a:t>Проводить не перед обедом и не перед концом рабочего дня.</a:t>
            </a:r>
          </a:p>
          <a:p>
            <a:r>
              <a:rPr lang="ru-RU" sz="2000" dirty="0"/>
              <a:t>Четко представлять цель интервью.</a:t>
            </a:r>
          </a:p>
          <a:p>
            <a:r>
              <a:rPr lang="ru-RU" sz="2000" dirty="0"/>
              <a:t>Объяснить свою роль респонденту перед началом интервью.</a:t>
            </a:r>
          </a:p>
          <a:p>
            <a:r>
              <a:rPr lang="ru-RU" sz="2000" dirty="0"/>
              <a:t>Ограничить число прорабатываемых вопросов.</a:t>
            </a:r>
          </a:p>
          <a:p>
            <a:r>
              <a:rPr lang="ru-RU" sz="2000" dirty="0"/>
              <a:t>Вопросы должны быть подготовлены и тщательно продуманы заранее</a:t>
            </a:r>
          </a:p>
          <a:p>
            <a:r>
              <a:rPr lang="ru-RU" sz="2000" dirty="0"/>
              <a:t>Перед проведением интервью необходимо ознакомиться с предметной подобластью.</a:t>
            </a:r>
          </a:p>
          <a:p>
            <a:r>
              <a:rPr lang="ru-RU" sz="2000" dirty="0"/>
              <a:t>Желательно познакомиться с имеющейся нормативной и другой документацией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780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48680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Уровни требований к ПО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856984" cy="6237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/>
              <a:t>      Требование</a:t>
            </a:r>
            <a:r>
              <a:rPr lang="ru-RU" sz="2000" dirty="0"/>
              <a:t> - это "условие или возможность, которым должна соответствовать система</a:t>
            </a:r>
            <a:r>
              <a:rPr lang="en-US" sz="2000" dirty="0"/>
              <a:t>”</a:t>
            </a:r>
            <a:r>
              <a:rPr lang="ru-RU" sz="2000" dirty="0"/>
              <a:t> (русская редакция  </a:t>
            </a:r>
            <a:r>
              <a:rPr lang="en-US" sz="2000" dirty="0"/>
              <a:t>RUP</a:t>
            </a:r>
            <a:r>
              <a:rPr lang="ru-RU" sz="2000" dirty="0"/>
              <a:t>).</a:t>
            </a:r>
          </a:p>
          <a:p>
            <a:pPr marL="0" indent="0">
              <a:buNone/>
            </a:pPr>
            <a:r>
              <a:rPr lang="en-US" sz="2000" dirty="0"/>
              <a:t>      “</a:t>
            </a:r>
            <a:r>
              <a:rPr lang="ru-RU" sz="2000" dirty="0"/>
              <a:t>Требования – это исходные данные, на основе которых проектируются или создаются автоматизированные информационные системы</a:t>
            </a:r>
            <a:r>
              <a:rPr lang="en-US" sz="2000" dirty="0"/>
              <a:t>” (</a:t>
            </a:r>
            <a:r>
              <a:rPr lang="ru-RU" sz="2000" dirty="0" err="1"/>
              <a:t>Маглинец</a:t>
            </a:r>
            <a:r>
              <a:rPr lang="en-US" sz="2000" dirty="0"/>
              <a:t>)</a:t>
            </a:r>
            <a:r>
              <a:rPr lang="ru-RU" sz="2000" dirty="0"/>
              <a:t>.</a:t>
            </a:r>
            <a:endParaRPr lang="en-US" sz="2000" dirty="0"/>
          </a:p>
          <a:p>
            <a:pPr marL="0" indent="0">
              <a:buNone/>
            </a:pPr>
            <a:r>
              <a:rPr lang="ru-RU" sz="2000" dirty="0"/>
              <a:t>      </a:t>
            </a:r>
            <a:r>
              <a:rPr lang="ru-RU" sz="2000" b="1" dirty="0"/>
              <a:t>Уровни требований</a:t>
            </a:r>
            <a:r>
              <a:rPr lang="ru-RU" sz="2000" dirty="0"/>
              <a:t>:</a:t>
            </a:r>
          </a:p>
          <a:p>
            <a:r>
              <a:rPr lang="ru-RU" sz="2000" dirty="0"/>
              <a:t>На верхнем уровне находятся бизнес-требования (от топ-менеджеров)</a:t>
            </a:r>
            <a:r>
              <a:rPr lang="en-US" sz="2000" dirty="0"/>
              <a:t>.</a:t>
            </a:r>
            <a:endParaRPr lang="ru-RU" sz="2000" dirty="0"/>
          </a:p>
          <a:p>
            <a:r>
              <a:rPr lang="ru-RU" sz="2000" dirty="0"/>
              <a:t>Второй уровень это требование пользователей.</a:t>
            </a:r>
          </a:p>
          <a:p>
            <a:pPr marL="0" indent="0">
              <a:buNone/>
            </a:pPr>
            <a:r>
              <a:rPr lang="ru-RU" sz="2000" dirty="0"/>
              <a:t>     Как правило, требования этого уровня формируется плохо, имеют противоречия, дублирование и плохую структуру.</a:t>
            </a:r>
          </a:p>
          <a:p>
            <a:r>
              <a:rPr lang="ru-RU" sz="2000" dirty="0"/>
              <a:t>Третий уровень -- </a:t>
            </a:r>
            <a:r>
              <a:rPr lang="ru-RU" sz="2000" b="1" dirty="0"/>
              <a:t>функциональные требования</a:t>
            </a:r>
            <a:r>
              <a:rPr lang="ru-RU" sz="2000" dirty="0"/>
              <a:t>, которые определяют функции реализуемые системой, и </a:t>
            </a:r>
            <a:r>
              <a:rPr lang="ru-RU" sz="2000" b="1" dirty="0"/>
              <a:t>нефункциональные требования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r>
              <a:rPr lang="ru-RU" sz="2000" dirty="0"/>
              <a:t>     Возможно появления противоречий в требованиях различных уровней. Так,  требование полноты информации может противоречить требованию предоставления минимально необходимой для управления информации.</a:t>
            </a:r>
          </a:p>
          <a:p>
            <a:pPr marL="0" indent="0">
              <a:buNone/>
            </a:pPr>
            <a:r>
              <a:rPr lang="ru-RU" sz="2000" b="1" dirty="0"/>
              <a:t>Правило </a:t>
            </a:r>
            <a:r>
              <a:rPr lang="en-US" sz="2000" b="1" dirty="0"/>
              <a:t>“</a:t>
            </a:r>
            <a:r>
              <a:rPr lang="ru-RU" sz="2000" b="1" dirty="0"/>
              <a:t>одна точка сбора</a:t>
            </a:r>
            <a:r>
              <a:rPr lang="en-US" sz="2000" dirty="0"/>
              <a:t>”</a:t>
            </a:r>
            <a:r>
              <a:rPr lang="ru-RU" sz="2000" dirty="0"/>
              <a:t>: </a:t>
            </a:r>
            <a:r>
              <a:rPr lang="en-US" sz="2000" dirty="0"/>
              <a:t>“</a:t>
            </a:r>
            <a:r>
              <a:rPr lang="ru-RU" sz="2000" dirty="0"/>
              <a:t>Данные собираются там, где они появляются.</a:t>
            </a:r>
            <a:r>
              <a:rPr lang="en-US" sz="2000" dirty="0"/>
              <a:t>”</a:t>
            </a:r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ru-RU" sz="2000" u="sng" dirty="0"/>
              <a:t>Замечание</a:t>
            </a:r>
            <a:r>
              <a:rPr lang="ru-RU" sz="2000" dirty="0"/>
              <a:t>: Оно напоминает принцип </a:t>
            </a:r>
            <a:r>
              <a:rPr lang="en-US" sz="2000" dirty="0"/>
              <a:t>“Information Expert (</a:t>
            </a:r>
            <a:r>
              <a:rPr lang="ru-RU" sz="2000" dirty="0"/>
              <a:t>Информационные эксперт) </a:t>
            </a:r>
            <a:r>
              <a:rPr lang="en-US" sz="2000" dirty="0"/>
              <a:t>” </a:t>
            </a:r>
            <a:r>
              <a:rPr lang="ru-RU" sz="2000" dirty="0"/>
              <a:t>из </a:t>
            </a:r>
            <a:r>
              <a:rPr lang="en-US" sz="2000" dirty="0"/>
              <a:t>GRASP</a:t>
            </a:r>
            <a:r>
              <a:rPr lang="ru-RU" sz="2000" dirty="0"/>
              <a:t>, по которому, если объект владеет всей информацией  для какой-то операции, то  этот объект будет выполнять всю обработку сам, либо делегировать выполнение этой операции  другим объектам.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1036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Что вы скажете респонденту перед интервью </a:t>
            </a:r>
            <a:br>
              <a:rPr lang="ru-RU" sz="3600" dirty="0"/>
            </a:br>
            <a:r>
              <a:rPr lang="ru-RU" sz="3600" dirty="0"/>
              <a:t>и некоторые правила проведения интервью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733256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  <a:buNone/>
            </a:pPr>
            <a:r>
              <a:rPr lang="ru-RU" altLang="ru-RU" sz="2000" kern="0" dirty="0">
                <a:latin typeface="Tahoma"/>
              </a:rPr>
              <a:t>     Перед интервью сообщим: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200" dirty="0"/>
              <a:t>Почему проводится это интервью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200" dirty="0"/>
              <a:t>Кто разрешил/приказал его проводить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200" dirty="0"/>
              <a:t>Кто еще будет проинтервьюирован (может быть!)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200" dirty="0"/>
              <a:t>Как и кто выбирал интервьюируемых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200" dirty="0"/>
              <a:t>Как будет использована полученная информация (осторожно!)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200" dirty="0"/>
              <a:t>Будет ли интервью анонимным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200" dirty="0"/>
              <a:t>Будет ли интервью отражено в отчете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200" dirty="0"/>
              <a:t>Какова будет обратная связь по итогам обработки результатов интервью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200" dirty="0"/>
              <a:t>Почему вам важно получить  точную</a:t>
            </a:r>
            <a:r>
              <a:rPr lang="en-US" altLang="ru-RU" sz="2200" dirty="0"/>
              <a:t> </a:t>
            </a:r>
            <a:r>
              <a:rPr lang="ru-RU" altLang="ru-RU" sz="2200" dirty="0"/>
              <a:t>информацию </a:t>
            </a:r>
          </a:p>
          <a:p>
            <a:pPr marL="0" indent="0">
              <a:buNone/>
            </a:pPr>
            <a:endParaRPr lang="ru-RU" sz="2200" dirty="0"/>
          </a:p>
          <a:p>
            <a:pPr marL="0" indent="0">
              <a:buNone/>
            </a:pPr>
            <a:r>
              <a:rPr lang="ru-RU" sz="2200" dirty="0"/>
              <a:t>     Некоторые правила: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en-US" altLang="ru-RU" sz="2200" dirty="0"/>
              <a:t>H</a:t>
            </a:r>
            <a:r>
              <a:rPr lang="ru-RU" altLang="ru-RU" sz="2200" dirty="0"/>
              <a:t>е отвлекаться на темы, связанным с обсуждаемым предметом, но не входящие в тематику интервью 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200" dirty="0"/>
              <a:t>Наладить доверительные отношения 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200" dirty="0"/>
              <a:t>Не указывать интервьюируемому на его затруднения 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200" dirty="0"/>
              <a:t>Давать респонденту время подумать 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200" dirty="0"/>
              <a:t>Отделить факты от личных оценок 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200" dirty="0"/>
              <a:t>Не иронизировать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200" dirty="0"/>
              <a:t>Концентрироваться на наиболее сложных аспектах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200" dirty="0"/>
              <a:t>Помнить, что эксперт не вы, а ваш респондент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r>
              <a:rPr lang="ru-RU" altLang="ru-RU" sz="2200" dirty="0"/>
              <a:t>Не увеличивать длительность проведения интервью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6F89F7"/>
              </a:buClr>
              <a:buSzPct val="110000"/>
            </a:pP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7625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278847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9687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Программное обеспечение (ПО), как система, в свою очередь является подсистемой некоторой информационной системы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355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8721"/>
            <a:ext cx="9793088" cy="683975"/>
          </a:xfrm>
        </p:spPr>
        <p:txBody>
          <a:bodyPr>
            <a:noAutofit/>
          </a:bodyPr>
          <a:lstStyle/>
          <a:p>
            <a:r>
              <a:rPr lang="ru-RU" sz="3200" dirty="0"/>
              <a:t>Функциональные и нефункциональные требования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892480" cy="6165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/>
              <a:t>      Функция (</a:t>
            </a:r>
            <a:r>
              <a:rPr lang="ru-RU" sz="2000" b="1" dirty="0" err="1"/>
              <a:t>feature</a:t>
            </a:r>
            <a:r>
              <a:rPr lang="ru-RU" sz="2000" b="1" dirty="0"/>
              <a:t>) – </a:t>
            </a:r>
            <a:r>
              <a:rPr lang="ru-RU" sz="2000" dirty="0"/>
              <a:t>предоставляемая системой услуга для удовлетворения одной или нескольких потребностей заинтересованных лиц.</a:t>
            </a:r>
          </a:p>
          <a:p>
            <a:pPr marL="0" indent="0">
              <a:buNone/>
            </a:pPr>
            <a:r>
              <a:rPr lang="ru-RU" sz="2000" b="1" dirty="0"/>
              <a:t>     Функциональные требования </a:t>
            </a:r>
            <a:r>
              <a:rPr lang="ru-RU" sz="2000" dirty="0"/>
              <a:t>определяют поведение системы  и устанавливают цели,  задачи и предоставляемые сервисы. Описываются они с помощью предписывающих правил, например, </a:t>
            </a:r>
            <a:r>
              <a:rPr lang="en-US" sz="2000" dirty="0"/>
              <a:t>“</a:t>
            </a:r>
            <a:r>
              <a:rPr lang="ru-RU" sz="2000" dirty="0"/>
              <a:t>система должна позволять сформировать приходные и расходные накладные</a:t>
            </a:r>
            <a:r>
              <a:rPr lang="en-US" sz="2000" dirty="0"/>
              <a:t>”</a:t>
            </a:r>
            <a:r>
              <a:rPr lang="ru-RU" sz="2000" dirty="0"/>
              <a:t>. Другой способ </a:t>
            </a:r>
            <a:r>
              <a:rPr lang="en-US" sz="2000" dirty="0"/>
              <a:t>-- </a:t>
            </a:r>
            <a:r>
              <a:rPr lang="ru-RU" sz="2000" dirty="0"/>
              <a:t>это варианты использования  </a:t>
            </a:r>
            <a:r>
              <a:rPr lang="en-US" sz="2000" dirty="0"/>
              <a:t>Use Cases</a:t>
            </a:r>
            <a:r>
              <a:rPr lang="ru-RU" sz="2000" dirty="0"/>
              <a:t> из стандарта </a:t>
            </a:r>
            <a:r>
              <a:rPr lang="en-US" sz="2000" dirty="0"/>
              <a:t>UML</a:t>
            </a:r>
            <a:r>
              <a:rPr lang="ru-RU" sz="2000" dirty="0"/>
              <a:t>. </a:t>
            </a:r>
          </a:p>
          <a:p>
            <a:pPr marL="0" indent="0">
              <a:buNone/>
            </a:pPr>
            <a:r>
              <a:rPr lang="ru-RU" sz="2000" b="1" dirty="0"/>
              <a:t>      Нефункциональные требования </a:t>
            </a:r>
            <a:r>
              <a:rPr lang="ru-RU" sz="2000" dirty="0"/>
              <a:t>описывают атрибуты системы или же атрибуты системного окружения, задающие:</a:t>
            </a:r>
          </a:p>
          <a:p>
            <a:r>
              <a:rPr lang="ru-RU" sz="2000" dirty="0"/>
              <a:t>особенности эксплуатации (реентерабельность, программная и аппаратная совместимость, адаптивность, свойства поддержки);</a:t>
            </a:r>
          </a:p>
          <a:p>
            <a:r>
              <a:rPr lang="ru-RU" sz="2000" dirty="0"/>
              <a:t>производительность;</a:t>
            </a:r>
          </a:p>
          <a:p>
            <a:r>
              <a:rPr lang="ru-RU" sz="2000" dirty="0"/>
              <a:t>свойства реализации (стандарты, языки, ОС и др.);</a:t>
            </a:r>
          </a:p>
          <a:p>
            <a:r>
              <a:rPr lang="ru-RU" sz="2000" dirty="0"/>
              <a:t>атрибуты качества и надежности (частота сбоев, </a:t>
            </a:r>
            <a:r>
              <a:rPr lang="ru-RU" sz="2000" dirty="0" err="1"/>
              <a:t>возможн</a:t>
            </a:r>
            <a:r>
              <a:rPr lang="ru-RU" sz="2000" dirty="0"/>
              <a:t>. восстановления);</a:t>
            </a:r>
          </a:p>
          <a:p>
            <a:r>
              <a:rPr lang="ru-RU" sz="2000" dirty="0"/>
              <a:t>интерфейсы, включая </a:t>
            </a:r>
            <a:r>
              <a:rPr lang="ru-RU" altLang="ru-RU" sz="2000" dirty="0"/>
              <a:t>регламенты взаимодействия сущностей</a:t>
            </a:r>
            <a:r>
              <a:rPr lang="ru-RU" sz="2000" dirty="0"/>
              <a:t>;</a:t>
            </a:r>
          </a:p>
          <a:p>
            <a:r>
              <a:rPr lang="ru-RU" sz="2000" dirty="0"/>
              <a:t>атрибуты качества.</a:t>
            </a:r>
          </a:p>
          <a:p>
            <a:pPr marL="0" indent="0">
              <a:buNone/>
            </a:pPr>
            <a:r>
              <a:rPr lang="ru-RU" sz="2000" b="1" dirty="0">
                <a:solidFill>
                  <a:prstClr val="black"/>
                </a:solidFill>
              </a:rPr>
              <a:t>     Интерфейсы</a:t>
            </a:r>
            <a:r>
              <a:rPr lang="ru-RU" sz="2000" dirty="0">
                <a:solidFill>
                  <a:prstClr val="black"/>
                </a:solidFill>
              </a:rPr>
              <a:t> могут быть аппаратными, программными и интерфейсами пользователя. Конечно, выделяются  интерфейсы с внешними устройствами. 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833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205" y="201298"/>
            <a:ext cx="8229600" cy="912813"/>
          </a:xfrm>
        </p:spPr>
        <p:txBody>
          <a:bodyPr>
            <a:normAutofit/>
          </a:bodyPr>
          <a:lstStyle/>
          <a:p>
            <a:r>
              <a:rPr lang="ru-RU" altLang="ru-RU" sz="3600" kern="0" dirty="0">
                <a:latin typeface="Tahoma"/>
              </a:rPr>
              <a:t>Атрибуты требований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205" y="1124744"/>
            <a:ext cx="8229600" cy="5400600"/>
          </a:xfrm>
        </p:spPr>
        <p:txBody>
          <a:bodyPr>
            <a:normAutofit/>
          </a:bodyPr>
          <a:lstStyle/>
          <a:p>
            <a:pPr algn="just">
              <a:tabLst>
                <a:tab pos="778510" algn="l"/>
              </a:tabLst>
            </a:pPr>
            <a:r>
              <a:rPr lang="ru-RU" sz="2000" dirty="0"/>
              <a:t>Приоритет (высокий, средний, низкий);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порядок очередности при планировании работ или при проектировании продукта.</a:t>
            </a:r>
            <a:endParaRPr lang="ru-RU" sz="2000" dirty="0"/>
          </a:p>
          <a:p>
            <a:r>
              <a:rPr lang="ru-RU" sz="2000" dirty="0"/>
              <a:t>Статус (предложено, одобрено, утверждено, реализовано, верифицировано);</a:t>
            </a:r>
          </a:p>
          <a:p>
            <a:r>
              <a:rPr lang="ru-RU" sz="2000" dirty="0"/>
              <a:t>Стоимость (высокая, средняя, низкая или числовое значение);</a:t>
            </a:r>
          </a:p>
          <a:p>
            <a:r>
              <a:rPr lang="ru-RU" sz="2000" dirty="0"/>
              <a:t>Сложность реализации (высокая, средняя, низкая);</a:t>
            </a:r>
          </a:p>
          <a:p>
            <a:pPr algn="just">
              <a:tabLst>
                <a:tab pos="778510" algn="l"/>
              </a:tabLst>
            </a:pPr>
            <a:r>
              <a:rPr lang="ru-RU" sz="2000" dirty="0"/>
              <a:t>Стабильность (высокая, средняя, низкая);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отражает степень постоянства требования. Перечисляются все требования, которые могут быть изменены на протяжении ЖЦ. </a:t>
            </a:r>
          </a:p>
          <a:p>
            <a:r>
              <a:rPr lang="ru-RU" sz="2000" dirty="0"/>
              <a:t>Исполнитель (группа, конкретный исполнитель или характеристики класса исполнителей).</a:t>
            </a:r>
          </a:p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Возможность верификации - возможность проверки присутствия данного требования на разных этапах разработки. 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u="sng" dirty="0"/>
              <a:t>Важно</a:t>
            </a:r>
            <a:r>
              <a:rPr lang="ru-RU" sz="2000" dirty="0"/>
              <a:t>: система требований должна быть полной и согласованной.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625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Атрибуты качества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Основные </a:t>
            </a:r>
            <a:r>
              <a:rPr lang="ru-RU" sz="2000" b="1" dirty="0">
                <a:solidFill>
                  <a:prstClr val="black"/>
                </a:solidFill>
              </a:rPr>
              <a:t>атрибуты качества</a:t>
            </a:r>
            <a:r>
              <a:rPr lang="ru-RU" sz="2000" dirty="0">
                <a:solidFill>
                  <a:prstClr val="black"/>
                </a:solidFill>
              </a:rPr>
              <a:t>: </a:t>
            </a:r>
          </a:p>
          <a:p>
            <a:pPr lvl="0"/>
            <a:r>
              <a:rPr lang="ru-RU" sz="2000" dirty="0">
                <a:solidFill>
                  <a:prstClr val="black"/>
                </a:solidFill>
              </a:rPr>
              <a:t>применимость</a:t>
            </a:r>
          </a:p>
          <a:p>
            <a:pPr lvl="0"/>
            <a:r>
              <a:rPr lang="ru-RU" sz="2000" dirty="0">
                <a:solidFill>
                  <a:prstClr val="black"/>
                </a:solidFill>
              </a:rPr>
              <a:t>надежность, </a:t>
            </a:r>
          </a:p>
          <a:p>
            <a:pPr lvl="0"/>
            <a:r>
              <a:rPr lang="ru-RU" sz="2000" dirty="0">
                <a:solidFill>
                  <a:prstClr val="black"/>
                </a:solidFill>
              </a:rPr>
              <a:t>производительность, </a:t>
            </a:r>
          </a:p>
          <a:p>
            <a:pPr lvl="0"/>
            <a:r>
              <a:rPr lang="ru-RU" sz="2000" dirty="0">
                <a:solidFill>
                  <a:prstClr val="black"/>
                </a:solidFill>
              </a:rPr>
              <a:t>эксплуатационная пригодность.</a:t>
            </a:r>
          </a:p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     Ограничения -- это формулировки условий модифицирующие требования или наборы требований которые сужают возможность решения по их реализации , выбор платформы и особенности развертывания.</a:t>
            </a:r>
          </a:p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     Характеристика продукта в целом это набор связанных функциональных требований, которые обеспечивают возможности пользователя и удовлетворяют бизнес-целям.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649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79208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prstClr val="black"/>
                </a:solidFill>
                <a:ea typeface="+mn-ea"/>
                <a:cs typeface="+mn-cs"/>
              </a:rPr>
              <a:t>Модель FURPS+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90465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1900" dirty="0">
                <a:solidFill>
                  <a:prstClr val="black"/>
                </a:solidFill>
              </a:rPr>
              <a:t>    </a:t>
            </a:r>
            <a:r>
              <a:rPr lang="ru-RU" sz="1900" dirty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Модель FURPS+  это одна из классификаций требований. Используется в </a:t>
            </a:r>
            <a:r>
              <a:rPr lang="en-US" sz="2000" dirty="0">
                <a:solidFill>
                  <a:prstClr val="black"/>
                </a:solidFill>
              </a:rPr>
              <a:t>Rational Unified Process.</a:t>
            </a: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</a:rPr>
              <a:t>     </a:t>
            </a:r>
            <a:r>
              <a:rPr lang="ru-RU" sz="2000" dirty="0">
                <a:solidFill>
                  <a:prstClr val="black"/>
                </a:solidFill>
              </a:rPr>
              <a:t>Аббревиатура FURPS составлена по первым буквам названий видов требований:</a:t>
            </a:r>
          </a:p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•	</a:t>
            </a:r>
            <a:r>
              <a:rPr lang="ru-RU" sz="2000" dirty="0" err="1">
                <a:solidFill>
                  <a:prstClr val="black"/>
                </a:solidFill>
              </a:rPr>
              <a:t>Functionality</a:t>
            </a:r>
            <a:r>
              <a:rPr lang="ru-RU" sz="2000" dirty="0">
                <a:solidFill>
                  <a:prstClr val="black"/>
                </a:solidFill>
              </a:rPr>
              <a:t> (функциональные требования)</a:t>
            </a:r>
          </a:p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•	</a:t>
            </a:r>
            <a:r>
              <a:rPr lang="ru-RU" sz="2000" dirty="0" err="1">
                <a:solidFill>
                  <a:prstClr val="black"/>
                </a:solidFill>
              </a:rPr>
              <a:t>Usability</a:t>
            </a:r>
            <a:r>
              <a:rPr lang="ru-RU" sz="2000" dirty="0">
                <a:solidFill>
                  <a:prstClr val="black"/>
                </a:solidFill>
              </a:rPr>
              <a:t> (требования к удобству работы)</a:t>
            </a:r>
          </a:p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•	</a:t>
            </a:r>
            <a:r>
              <a:rPr lang="ru-RU" sz="2000" dirty="0" err="1">
                <a:solidFill>
                  <a:prstClr val="black"/>
                </a:solidFill>
              </a:rPr>
              <a:t>Reliability</a:t>
            </a:r>
            <a:r>
              <a:rPr lang="ru-RU" sz="2000" dirty="0">
                <a:solidFill>
                  <a:prstClr val="black"/>
                </a:solidFill>
              </a:rPr>
              <a:t> (требования к надежности)</a:t>
            </a:r>
          </a:p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•	</a:t>
            </a:r>
            <a:r>
              <a:rPr lang="ru-RU" sz="2000" dirty="0" err="1">
                <a:solidFill>
                  <a:prstClr val="black"/>
                </a:solidFill>
              </a:rPr>
              <a:t>Performance</a:t>
            </a:r>
            <a:r>
              <a:rPr lang="ru-RU" sz="2000" dirty="0">
                <a:solidFill>
                  <a:prstClr val="black"/>
                </a:solidFill>
              </a:rPr>
              <a:t> (требования к производительности)</a:t>
            </a:r>
          </a:p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•	</a:t>
            </a:r>
            <a:r>
              <a:rPr lang="ru-RU" sz="2000" dirty="0" err="1">
                <a:solidFill>
                  <a:prstClr val="black"/>
                </a:solidFill>
              </a:rPr>
              <a:t>Supportability</a:t>
            </a:r>
            <a:r>
              <a:rPr lang="ru-RU" sz="2000" dirty="0">
                <a:solidFill>
                  <a:prstClr val="black"/>
                </a:solidFill>
              </a:rPr>
              <a:t> (требования к простоте поддержки)</a:t>
            </a:r>
          </a:p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     Знак плюс "+" в аббревиатуре FURPS+ означает, что учитываются  дополнительные виды требований:</a:t>
            </a:r>
          </a:p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•	ограничения на структуру проекта</a:t>
            </a:r>
          </a:p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•	требования к реализации</a:t>
            </a:r>
          </a:p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•	требования к интерфейсу</a:t>
            </a:r>
          </a:p>
          <a:p>
            <a:pPr marL="0" lvl="0" indent="0">
              <a:buNone/>
            </a:pPr>
            <a:r>
              <a:rPr lang="ru-RU" sz="2000" dirty="0">
                <a:solidFill>
                  <a:prstClr val="black"/>
                </a:solidFill>
              </a:rPr>
              <a:t>•	физические требования.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173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Bef>
                <a:spcPct val="20000"/>
              </a:spcBef>
            </a:pPr>
            <a:br>
              <a:rPr lang="ru-RU" sz="40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</a:br>
            <a:r>
              <a:rPr lang="ru-RU" sz="40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Функциональные требования и удобство работы</a:t>
            </a:r>
            <a:br>
              <a:rPr lang="ru-RU" sz="26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256584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Функциональные требования </a:t>
            </a: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это: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набор выполняемых функций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возможности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защита</a:t>
            </a:r>
            <a:endParaRPr lang="ru-RU" sz="20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1000" b="1" dirty="0">
              <a:solidFill>
                <a:srgbClr val="000000"/>
              </a:solidFill>
              <a:effectLst/>
              <a:latin typeface="Arial"/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Удобство работы:</a:t>
            </a:r>
            <a:endParaRPr lang="ru-RU" sz="2000" b="1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человеческий фактор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эстетика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последовательность пользовательского интерфейса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электронная и контекстная справочные системы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 err="1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мастеры</a:t>
            </a: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и агенты</a:t>
            </a:r>
            <a:endParaRPr lang="ru-RU" sz="2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пользовательская документация</a:t>
            </a:r>
            <a:endParaRPr lang="ru-RU" sz="2000" dirty="0">
              <a:ea typeface="Calibri"/>
              <a:cs typeface="Times New Roman"/>
            </a:endParaRPr>
          </a:p>
          <a:p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</a:rPr>
              <a:t>учебные материалы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280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Надёжность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Надежность это: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частота и серьезность сбоев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возможность восстановления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предсказуемость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точность</a:t>
            </a:r>
            <a:endParaRPr lang="ru-RU" sz="2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средняя продолжительность бесперебойной работы (MTBF)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6F798-CB40-4C64-89F1-5CDF1787DEB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3560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Эскиз">
  <a:themeElements>
    <a:clrScheme name="Эскиз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Эски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Эскиз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2448</TotalTime>
  <Words>2657</Words>
  <Application>Microsoft Office PowerPoint</Application>
  <PresentationFormat>Экран (4:3)</PresentationFormat>
  <Paragraphs>333</Paragraphs>
  <Slides>32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32</vt:i4>
      </vt:variant>
    </vt:vector>
  </HeadingPairs>
  <TitlesOfParts>
    <vt:vector size="41" baseType="lpstr">
      <vt:lpstr>Arial</vt:lpstr>
      <vt:lpstr>Calibri</vt:lpstr>
      <vt:lpstr>Georgia</vt:lpstr>
      <vt:lpstr>Symbol</vt:lpstr>
      <vt:lpstr>Tahoma</vt:lpstr>
      <vt:lpstr>Times New Roman</vt:lpstr>
      <vt:lpstr>Wingdings</vt:lpstr>
      <vt:lpstr>Тема Office</vt:lpstr>
      <vt:lpstr>Эскиз</vt:lpstr>
      <vt:lpstr>Лекция 6 Определение требований к информационной системе</vt:lpstr>
      <vt:lpstr>Требования к продукту и процессу его разработки </vt:lpstr>
      <vt:lpstr>Уровни требований к ПО</vt:lpstr>
      <vt:lpstr>Функциональные и нефункциональные требования </vt:lpstr>
      <vt:lpstr>Атрибуты требований </vt:lpstr>
      <vt:lpstr>Атрибуты качества</vt:lpstr>
      <vt:lpstr>Модель FURPS+</vt:lpstr>
      <vt:lpstr> Функциональные требования и удобство работы </vt:lpstr>
      <vt:lpstr>Надёжность</vt:lpstr>
      <vt:lpstr>Производительность</vt:lpstr>
      <vt:lpstr>Удобство поддержки</vt:lpstr>
      <vt:lpstr>Требования к структуре проекта и реализации</vt:lpstr>
      <vt:lpstr> Требования к интерфейсу. Физические требования  </vt:lpstr>
      <vt:lpstr>Требования к требованиям </vt:lpstr>
      <vt:lpstr> Полнота и ясность набора требований  </vt:lpstr>
      <vt:lpstr>Корректность, непротиворечивость и верифицируемость </vt:lpstr>
      <vt:lpstr>  Необходимость и полезность при   эксплуатации  </vt:lpstr>
      <vt:lpstr>Осуществимость и трассировка</vt:lpstr>
      <vt:lpstr>Ранжирование, стабильность и метрики</vt:lpstr>
      <vt:lpstr>Причины неудач связанных с требованиями</vt:lpstr>
      <vt:lpstr>Причины неудач проектов. Эффект домино</vt:lpstr>
      <vt:lpstr>Презентация PowerPoint</vt:lpstr>
      <vt:lpstr> Контекст задачи анализа требований </vt:lpstr>
      <vt:lpstr> Этап 1. Выделить основные причины вызвавшие появление проблемы.  </vt:lpstr>
      <vt:lpstr>Этапы 3 и 4.Выявление заинтересованных лиц и пользователей, определение границ</vt:lpstr>
      <vt:lpstr>Этап 5. Выявление ограничений на решение </vt:lpstr>
      <vt:lpstr>Выявление требований</vt:lpstr>
      <vt:lpstr>Интервью</vt:lpstr>
      <vt:lpstr>Правила проведения интервью</vt:lpstr>
      <vt:lpstr>Что вы скажете респонденту перед интервью  и некоторые правила проведения интервью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</dc:title>
  <dc:creator>Bessarabov</dc:creator>
  <cp:lastModifiedBy>Владислав Карюкин</cp:lastModifiedBy>
  <cp:revision>90</cp:revision>
  <dcterms:created xsi:type="dcterms:W3CDTF">2016-02-09T05:14:33Z</dcterms:created>
  <dcterms:modified xsi:type="dcterms:W3CDTF">2024-10-30T11:49:22Z</dcterms:modified>
</cp:coreProperties>
</file>