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310" r:id="rId3"/>
    <p:sldId id="311" r:id="rId4"/>
    <p:sldId id="301" r:id="rId5"/>
    <p:sldId id="302" r:id="rId6"/>
    <p:sldId id="259" r:id="rId7"/>
    <p:sldId id="262" r:id="rId8"/>
    <p:sldId id="264" r:id="rId9"/>
    <p:sldId id="300" r:id="rId10"/>
    <p:sldId id="269" r:id="rId11"/>
    <p:sldId id="288" r:id="rId12"/>
    <p:sldId id="261" r:id="rId13"/>
    <p:sldId id="267" r:id="rId14"/>
    <p:sldId id="270" r:id="rId15"/>
    <p:sldId id="271" r:id="rId16"/>
    <p:sldId id="266" r:id="rId17"/>
    <p:sldId id="272" r:id="rId18"/>
    <p:sldId id="273" r:id="rId19"/>
    <p:sldId id="292" r:id="rId20"/>
    <p:sldId id="274" r:id="rId21"/>
    <p:sldId id="304" r:id="rId22"/>
    <p:sldId id="303" r:id="rId23"/>
    <p:sldId id="305" r:id="rId24"/>
    <p:sldId id="268" r:id="rId25"/>
    <p:sldId id="289" r:id="rId26"/>
    <p:sldId id="280" r:id="rId27"/>
    <p:sldId id="281" r:id="rId28"/>
    <p:sldId id="260" r:id="rId29"/>
    <p:sldId id="283" r:id="rId30"/>
    <p:sldId id="293" r:id="rId31"/>
    <p:sldId id="294" r:id="rId32"/>
    <p:sldId id="296" r:id="rId33"/>
    <p:sldId id="297" r:id="rId3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77"/>
      </p:cViewPr>
      <p:guideLst>
        <p:guide orient="horz" pos="2160"/>
        <p:guide pos="2880"/>
      </p:guideLst>
    </p:cSldViewPr>
  </p:slideViewPr>
  <p:notesTextViewPr>
    <p:cViewPr>
      <p:scale>
        <a:sx n="1" d="1"/>
        <a:sy n="1" d="1"/>
      </p:scale>
      <p:origin x="0" y="0"/>
    </p:cViewPr>
  </p:notesTextViewPr>
  <p:sorterViewPr>
    <p:cViewPr>
      <p:scale>
        <a:sx n="100" d="100"/>
        <a:sy n="100" d="100"/>
      </p:scale>
      <p:origin x="0" y="-8227"/>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207221-9110-4BB4-8A36-ED4392A093DE}"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ru-RU"/>
        </a:p>
      </dgm:t>
    </dgm:pt>
    <dgm:pt modelId="{DC1B1062-1493-41B1-86A1-17449820A8C9}">
      <dgm:prSet phldrT="[Текст]"/>
      <dgm:spPr/>
      <dgm:t>
        <a:bodyPr/>
        <a:lstStyle/>
        <a:p>
          <a:r>
            <a:rPr lang="en-US"/>
            <a:t>International Organizations</a:t>
          </a:r>
          <a:endParaRPr lang="ru-RU"/>
        </a:p>
      </dgm:t>
    </dgm:pt>
    <dgm:pt modelId="{3BB8A616-0A52-44DB-8CCD-4E96B95DB87D}" type="parTrans" cxnId="{011BD37C-8208-484F-B584-790B3266DFDE}">
      <dgm:prSet/>
      <dgm:spPr/>
      <dgm:t>
        <a:bodyPr/>
        <a:lstStyle/>
        <a:p>
          <a:endParaRPr lang="ru-RU"/>
        </a:p>
      </dgm:t>
    </dgm:pt>
    <dgm:pt modelId="{7647BA0E-B0D1-47F0-AB17-BA4860BE0492}" type="sibTrans" cxnId="{011BD37C-8208-484F-B584-790B3266DFDE}">
      <dgm:prSet/>
      <dgm:spPr/>
      <dgm:t>
        <a:bodyPr/>
        <a:lstStyle/>
        <a:p>
          <a:endParaRPr lang="ru-RU"/>
        </a:p>
      </dgm:t>
    </dgm:pt>
    <dgm:pt modelId="{B2F01B1E-28AE-4D34-87C5-F2898281C7A7}">
      <dgm:prSet phldrT="[Текст]"/>
      <dgm:spPr/>
      <dgm:t>
        <a:bodyPr/>
        <a:lstStyle/>
        <a:p>
          <a:r>
            <a:rPr lang="en-US"/>
            <a:t>Nongovernmental Organizations</a:t>
          </a:r>
          <a:endParaRPr lang="ru-RU"/>
        </a:p>
      </dgm:t>
    </dgm:pt>
    <dgm:pt modelId="{6F3D42CF-DD72-4CFA-8022-85D9EE48B371}" type="parTrans" cxnId="{AC97ED8B-4208-45F6-811B-D035681F5482}">
      <dgm:prSet/>
      <dgm:spPr/>
      <dgm:t>
        <a:bodyPr/>
        <a:lstStyle/>
        <a:p>
          <a:endParaRPr lang="ru-RU"/>
        </a:p>
      </dgm:t>
    </dgm:pt>
    <dgm:pt modelId="{89147C8C-67D8-44B1-BF48-7E5B4D2F4E34}" type="sibTrans" cxnId="{AC97ED8B-4208-45F6-811B-D035681F5482}">
      <dgm:prSet/>
      <dgm:spPr/>
      <dgm:t>
        <a:bodyPr/>
        <a:lstStyle/>
        <a:p>
          <a:endParaRPr lang="ru-RU"/>
        </a:p>
      </dgm:t>
    </dgm:pt>
    <dgm:pt modelId="{7F993E78-F791-41B5-AA7A-C7297F6B408A}">
      <dgm:prSet phldrT="[Текст]"/>
      <dgm:spPr/>
      <dgm:t>
        <a:bodyPr/>
        <a:lstStyle/>
        <a:p>
          <a:r>
            <a:rPr lang="en-US"/>
            <a:t>Noncommercial Organizations</a:t>
          </a:r>
          <a:endParaRPr lang="ru-RU"/>
        </a:p>
      </dgm:t>
    </dgm:pt>
    <dgm:pt modelId="{FBBD1403-30E1-4ECE-A09F-87BE07E0EC81}" type="parTrans" cxnId="{339156E1-8DED-4CC2-B5BF-21FD33A5D656}">
      <dgm:prSet/>
      <dgm:spPr/>
      <dgm:t>
        <a:bodyPr/>
        <a:lstStyle/>
        <a:p>
          <a:endParaRPr lang="ru-RU"/>
        </a:p>
      </dgm:t>
    </dgm:pt>
    <dgm:pt modelId="{22931D0B-E806-4622-85B7-EB032900C8F9}" type="sibTrans" cxnId="{339156E1-8DED-4CC2-B5BF-21FD33A5D656}">
      <dgm:prSet/>
      <dgm:spPr/>
      <dgm:t>
        <a:bodyPr/>
        <a:lstStyle/>
        <a:p>
          <a:endParaRPr lang="ru-RU"/>
        </a:p>
      </dgm:t>
    </dgm:pt>
    <dgm:pt modelId="{2E75B8A3-01A9-478A-A921-583EE5FA1FD2}">
      <dgm:prSet phldrT="[Текст]"/>
      <dgm:spPr/>
      <dgm:t>
        <a:bodyPr/>
        <a:lstStyle/>
        <a:p>
          <a:r>
            <a:rPr lang="en-US"/>
            <a:t>Transnational Corporations</a:t>
          </a:r>
          <a:endParaRPr lang="ru-RU"/>
        </a:p>
      </dgm:t>
    </dgm:pt>
    <dgm:pt modelId="{C5F66CEC-066D-483A-8A4D-7B6EB83B37FE}" type="parTrans" cxnId="{DCBE3FE5-6683-4D00-9A36-0480AB47EBF3}">
      <dgm:prSet/>
      <dgm:spPr/>
      <dgm:t>
        <a:bodyPr/>
        <a:lstStyle/>
        <a:p>
          <a:endParaRPr lang="ru-RU"/>
        </a:p>
      </dgm:t>
    </dgm:pt>
    <dgm:pt modelId="{64EBF23F-E451-4CE6-ADB6-659A87165660}" type="sibTrans" cxnId="{DCBE3FE5-6683-4D00-9A36-0480AB47EBF3}">
      <dgm:prSet/>
      <dgm:spPr/>
      <dgm:t>
        <a:bodyPr/>
        <a:lstStyle/>
        <a:p>
          <a:endParaRPr lang="ru-RU"/>
        </a:p>
      </dgm:t>
    </dgm:pt>
    <dgm:pt modelId="{50F452DA-77B3-4A27-A28C-1111D0FB23F6}">
      <dgm:prSet phldrT="[Текст]"/>
      <dgm:spPr/>
      <dgm:t>
        <a:bodyPr/>
        <a:lstStyle/>
        <a:p>
          <a:r>
            <a:rPr lang="en-US"/>
            <a:t>Intergovernmental Organizations</a:t>
          </a:r>
          <a:endParaRPr lang="ru-RU"/>
        </a:p>
      </dgm:t>
    </dgm:pt>
    <dgm:pt modelId="{430DBC43-F45F-4B73-A446-764CDFA760A8}" type="parTrans" cxnId="{59DE42FD-25C1-4BB0-8142-6DE4A7BDB11D}">
      <dgm:prSet/>
      <dgm:spPr/>
      <dgm:t>
        <a:bodyPr/>
        <a:lstStyle/>
        <a:p>
          <a:endParaRPr lang="ru-RU"/>
        </a:p>
      </dgm:t>
    </dgm:pt>
    <dgm:pt modelId="{F09EA4C6-94D8-443A-A761-691C0B34D7CA}" type="sibTrans" cxnId="{59DE42FD-25C1-4BB0-8142-6DE4A7BDB11D}">
      <dgm:prSet/>
      <dgm:spPr/>
      <dgm:t>
        <a:bodyPr/>
        <a:lstStyle/>
        <a:p>
          <a:endParaRPr lang="ru-RU"/>
        </a:p>
      </dgm:t>
    </dgm:pt>
    <dgm:pt modelId="{0C57154A-D22B-4A79-9DB6-1B1F05AF2D79}">
      <dgm:prSet phldrT="[Текст]"/>
      <dgm:spPr/>
      <dgm:t>
        <a:bodyPr/>
        <a:lstStyle/>
        <a:p>
          <a:r>
            <a:rPr lang="en-US"/>
            <a:t>Formal,</a:t>
          </a:r>
          <a:endParaRPr lang="ru-RU"/>
        </a:p>
        <a:p>
          <a:r>
            <a:rPr lang="en-US"/>
            <a:t>Clubs and Forums</a:t>
          </a:r>
          <a:endParaRPr lang="ru-RU"/>
        </a:p>
      </dgm:t>
    </dgm:pt>
    <dgm:pt modelId="{39778D2D-D65D-4267-A76B-C3173F2FCB6B}" type="parTrans" cxnId="{E1B8E1C3-118A-4ACF-A7B0-5346876F1F47}">
      <dgm:prSet/>
      <dgm:spPr/>
      <dgm:t>
        <a:bodyPr/>
        <a:lstStyle/>
        <a:p>
          <a:endParaRPr lang="ru-RU"/>
        </a:p>
      </dgm:t>
    </dgm:pt>
    <dgm:pt modelId="{01775653-68CA-451A-9EC8-5D06954512EB}" type="sibTrans" cxnId="{E1B8E1C3-118A-4ACF-A7B0-5346876F1F47}">
      <dgm:prSet/>
      <dgm:spPr/>
      <dgm:t>
        <a:bodyPr/>
        <a:lstStyle/>
        <a:p>
          <a:endParaRPr lang="ru-RU"/>
        </a:p>
      </dgm:t>
    </dgm:pt>
    <dgm:pt modelId="{9898C699-846B-4317-8EC8-A2D9A832B151}" type="pres">
      <dgm:prSet presAssocID="{E5207221-9110-4BB4-8A36-ED4392A093DE}" presName="hierChild1" presStyleCnt="0">
        <dgm:presLayoutVars>
          <dgm:chPref val="1"/>
          <dgm:dir/>
          <dgm:animOne val="branch"/>
          <dgm:animLvl val="lvl"/>
          <dgm:resizeHandles/>
        </dgm:presLayoutVars>
      </dgm:prSet>
      <dgm:spPr/>
      <dgm:t>
        <a:bodyPr/>
        <a:lstStyle/>
        <a:p>
          <a:endParaRPr lang="ru-RU"/>
        </a:p>
      </dgm:t>
    </dgm:pt>
    <dgm:pt modelId="{4B550215-B43F-4090-9165-21E0E5D59F8E}" type="pres">
      <dgm:prSet presAssocID="{DC1B1062-1493-41B1-86A1-17449820A8C9}" presName="hierRoot1" presStyleCnt="0"/>
      <dgm:spPr/>
    </dgm:pt>
    <dgm:pt modelId="{6AD31F86-7BE2-45FC-A645-11771E13B866}" type="pres">
      <dgm:prSet presAssocID="{DC1B1062-1493-41B1-86A1-17449820A8C9}" presName="composite" presStyleCnt="0"/>
      <dgm:spPr/>
    </dgm:pt>
    <dgm:pt modelId="{57A0299F-A012-43CB-8A88-B46DA49D82C5}" type="pres">
      <dgm:prSet presAssocID="{DC1B1062-1493-41B1-86A1-17449820A8C9}" presName="background" presStyleLbl="node0" presStyleIdx="0" presStyleCnt="1"/>
      <dgm:spPr/>
    </dgm:pt>
    <dgm:pt modelId="{57FB7381-9619-4478-B37D-C7F8D44E562C}" type="pres">
      <dgm:prSet presAssocID="{DC1B1062-1493-41B1-86A1-17449820A8C9}" presName="text" presStyleLbl="fgAcc0" presStyleIdx="0" presStyleCnt="1">
        <dgm:presLayoutVars>
          <dgm:chPref val="3"/>
        </dgm:presLayoutVars>
      </dgm:prSet>
      <dgm:spPr/>
      <dgm:t>
        <a:bodyPr/>
        <a:lstStyle/>
        <a:p>
          <a:endParaRPr lang="ru-RU"/>
        </a:p>
      </dgm:t>
    </dgm:pt>
    <dgm:pt modelId="{7BD5930B-9AB6-4BBF-A022-79889530CC86}" type="pres">
      <dgm:prSet presAssocID="{DC1B1062-1493-41B1-86A1-17449820A8C9}" presName="hierChild2" presStyleCnt="0"/>
      <dgm:spPr/>
    </dgm:pt>
    <dgm:pt modelId="{9BAAC2A0-545C-4D32-89D6-56B4BDA3D0D7}" type="pres">
      <dgm:prSet presAssocID="{6F3D42CF-DD72-4CFA-8022-85D9EE48B371}" presName="Name10" presStyleLbl="parChTrans1D2" presStyleIdx="0" presStyleCnt="2"/>
      <dgm:spPr/>
      <dgm:t>
        <a:bodyPr/>
        <a:lstStyle/>
        <a:p>
          <a:endParaRPr lang="ru-RU"/>
        </a:p>
      </dgm:t>
    </dgm:pt>
    <dgm:pt modelId="{50BEF900-3943-47D2-8344-7C5F043B4E5A}" type="pres">
      <dgm:prSet presAssocID="{B2F01B1E-28AE-4D34-87C5-F2898281C7A7}" presName="hierRoot2" presStyleCnt="0"/>
      <dgm:spPr/>
    </dgm:pt>
    <dgm:pt modelId="{6DA70BF3-0337-4987-B3E4-8FF01F93FD04}" type="pres">
      <dgm:prSet presAssocID="{B2F01B1E-28AE-4D34-87C5-F2898281C7A7}" presName="composite2" presStyleCnt="0"/>
      <dgm:spPr/>
    </dgm:pt>
    <dgm:pt modelId="{6BC839C6-3BC2-49E4-9B34-CE01EF4D6BAE}" type="pres">
      <dgm:prSet presAssocID="{B2F01B1E-28AE-4D34-87C5-F2898281C7A7}" presName="background2" presStyleLbl="node2" presStyleIdx="0" presStyleCnt="2"/>
      <dgm:spPr/>
    </dgm:pt>
    <dgm:pt modelId="{633CB496-E970-4DE4-A99D-9CEDCFE7611E}" type="pres">
      <dgm:prSet presAssocID="{B2F01B1E-28AE-4D34-87C5-F2898281C7A7}" presName="text2" presStyleLbl="fgAcc2" presStyleIdx="0" presStyleCnt="2">
        <dgm:presLayoutVars>
          <dgm:chPref val="3"/>
        </dgm:presLayoutVars>
      </dgm:prSet>
      <dgm:spPr/>
      <dgm:t>
        <a:bodyPr/>
        <a:lstStyle/>
        <a:p>
          <a:endParaRPr lang="ru-RU"/>
        </a:p>
      </dgm:t>
    </dgm:pt>
    <dgm:pt modelId="{24F00103-64F6-4EE4-A148-9D28B7674231}" type="pres">
      <dgm:prSet presAssocID="{B2F01B1E-28AE-4D34-87C5-F2898281C7A7}" presName="hierChild3" presStyleCnt="0"/>
      <dgm:spPr/>
    </dgm:pt>
    <dgm:pt modelId="{5153DE5F-3966-4AF4-B77B-E5C840F9D6B6}" type="pres">
      <dgm:prSet presAssocID="{FBBD1403-30E1-4ECE-A09F-87BE07E0EC81}" presName="Name17" presStyleLbl="parChTrans1D3" presStyleIdx="0" presStyleCnt="3"/>
      <dgm:spPr/>
      <dgm:t>
        <a:bodyPr/>
        <a:lstStyle/>
        <a:p>
          <a:endParaRPr lang="ru-RU"/>
        </a:p>
      </dgm:t>
    </dgm:pt>
    <dgm:pt modelId="{317BCEE1-069C-4C56-BA4B-EE89E4A28F20}" type="pres">
      <dgm:prSet presAssocID="{7F993E78-F791-41B5-AA7A-C7297F6B408A}" presName="hierRoot3" presStyleCnt="0"/>
      <dgm:spPr/>
    </dgm:pt>
    <dgm:pt modelId="{08F152D8-C83F-4784-BB31-48896D3F1012}" type="pres">
      <dgm:prSet presAssocID="{7F993E78-F791-41B5-AA7A-C7297F6B408A}" presName="composite3" presStyleCnt="0"/>
      <dgm:spPr/>
    </dgm:pt>
    <dgm:pt modelId="{2CFDE558-43D0-4616-A65B-335093D4B54A}" type="pres">
      <dgm:prSet presAssocID="{7F993E78-F791-41B5-AA7A-C7297F6B408A}" presName="background3" presStyleLbl="node3" presStyleIdx="0" presStyleCnt="3"/>
      <dgm:spPr/>
    </dgm:pt>
    <dgm:pt modelId="{15764830-9308-4E33-BD1A-674ECEFBF5AC}" type="pres">
      <dgm:prSet presAssocID="{7F993E78-F791-41B5-AA7A-C7297F6B408A}" presName="text3" presStyleLbl="fgAcc3" presStyleIdx="0" presStyleCnt="3">
        <dgm:presLayoutVars>
          <dgm:chPref val="3"/>
        </dgm:presLayoutVars>
      </dgm:prSet>
      <dgm:spPr/>
      <dgm:t>
        <a:bodyPr/>
        <a:lstStyle/>
        <a:p>
          <a:endParaRPr lang="ru-RU"/>
        </a:p>
      </dgm:t>
    </dgm:pt>
    <dgm:pt modelId="{1B39F8A6-3D70-48E0-AAFC-AF68060806F6}" type="pres">
      <dgm:prSet presAssocID="{7F993E78-F791-41B5-AA7A-C7297F6B408A}" presName="hierChild4" presStyleCnt="0"/>
      <dgm:spPr/>
    </dgm:pt>
    <dgm:pt modelId="{3DA773AF-1763-4FCE-AF18-E982624A93F7}" type="pres">
      <dgm:prSet presAssocID="{C5F66CEC-066D-483A-8A4D-7B6EB83B37FE}" presName="Name17" presStyleLbl="parChTrans1D3" presStyleIdx="1" presStyleCnt="3"/>
      <dgm:spPr/>
      <dgm:t>
        <a:bodyPr/>
        <a:lstStyle/>
        <a:p>
          <a:endParaRPr lang="ru-RU"/>
        </a:p>
      </dgm:t>
    </dgm:pt>
    <dgm:pt modelId="{4CF52BE9-F797-4665-81FE-1A201A3FAC0D}" type="pres">
      <dgm:prSet presAssocID="{2E75B8A3-01A9-478A-A921-583EE5FA1FD2}" presName="hierRoot3" presStyleCnt="0"/>
      <dgm:spPr/>
    </dgm:pt>
    <dgm:pt modelId="{75366D15-350C-4DE7-A4C1-04668F21DD4A}" type="pres">
      <dgm:prSet presAssocID="{2E75B8A3-01A9-478A-A921-583EE5FA1FD2}" presName="composite3" presStyleCnt="0"/>
      <dgm:spPr/>
    </dgm:pt>
    <dgm:pt modelId="{E80D5005-044D-428A-8FF1-957A080764AD}" type="pres">
      <dgm:prSet presAssocID="{2E75B8A3-01A9-478A-A921-583EE5FA1FD2}" presName="background3" presStyleLbl="node3" presStyleIdx="1" presStyleCnt="3"/>
      <dgm:spPr/>
    </dgm:pt>
    <dgm:pt modelId="{C82D94A8-ED0D-4676-8886-E2A2AD7DFBE2}" type="pres">
      <dgm:prSet presAssocID="{2E75B8A3-01A9-478A-A921-583EE5FA1FD2}" presName="text3" presStyleLbl="fgAcc3" presStyleIdx="1" presStyleCnt="3">
        <dgm:presLayoutVars>
          <dgm:chPref val="3"/>
        </dgm:presLayoutVars>
      </dgm:prSet>
      <dgm:spPr/>
      <dgm:t>
        <a:bodyPr/>
        <a:lstStyle/>
        <a:p>
          <a:endParaRPr lang="ru-RU"/>
        </a:p>
      </dgm:t>
    </dgm:pt>
    <dgm:pt modelId="{994A22E6-E0CC-4930-B815-33D91FAF084B}" type="pres">
      <dgm:prSet presAssocID="{2E75B8A3-01A9-478A-A921-583EE5FA1FD2}" presName="hierChild4" presStyleCnt="0"/>
      <dgm:spPr/>
    </dgm:pt>
    <dgm:pt modelId="{7E6F4468-D879-40DD-86F9-5CDE8CC97947}" type="pres">
      <dgm:prSet presAssocID="{430DBC43-F45F-4B73-A446-764CDFA760A8}" presName="Name10" presStyleLbl="parChTrans1D2" presStyleIdx="1" presStyleCnt="2"/>
      <dgm:spPr/>
      <dgm:t>
        <a:bodyPr/>
        <a:lstStyle/>
        <a:p>
          <a:endParaRPr lang="ru-RU"/>
        </a:p>
      </dgm:t>
    </dgm:pt>
    <dgm:pt modelId="{0A1776AE-AC46-408F-9C20-488C4F81FEAF}" type="pres">
      <dgm:prSet presAssocID="{50F452DA-77B3-4A27-A28C-1111D0FB23F6}" presName="hierRoot2" presStyleCnt="0"/>
      <dgm:spPr/>
    </dgm:pt>
    <dgm:pt modelId="{F0FDB705-6ACE-4DE0-819A-DD0A936D0F8D}" type="pres">
      <dgm:prSet presAssocID="{50F452DA-77B3-4A27-A28C-1111D0FB23F6}" presName="composite2" presStyleCnt="0"/>
      <dgm:spPr/>
    </dgm:pt>
    <dgm:pt modelId="{5601CF1B-3841-44B1-A6FA-5B1BAD3FD668}" type="pres">
      <dgm:prSet presAssocID="{50F452DA-77B3-4A27-A28C-1111D0FB23F6}" presName="background2" presStyleLbl="node2" presStyleIdx="1" presStyleCnt="2"/>
      <dgm:spPr/>
    </dgm:pt>
    <dgm:pt modelId="{82861F50-7978-41AE-854F-1B900508A343}" type="pres">
      <dgm:prSet presAssocID="{50F452DA-77B3-4A27-A28C-1111D0FB23F6}" presName="text2" presStyleLbl="fgAcc2" presStyleIdx="1" presStyleCnt="2">
        <dgm:presLayoutVars>
          <dgm:chPref val="3"/>
        </dgm:presLayoutVars>
      </dgm:prSet>
      <dgm:spPr/>
      <dgm:t>
        <a:bodyPr/>
        <a:lstStyle/>
        <a:p>
          <a:endParaRPr lang="ru-RU"/>
        </a:p>
      </dgm:t>
    </dgm:pt>
    <dgm:pt modelId="{D81AD813-ACC9-410C-BF6F-4D4F1A18CA25}" type="pres">
      <dgm:prSet presAssocID="{50F452DA-77B3-4A27-A28C-1111D0FB23F6}" presName="hierChild3" presStyleCnt="0"/>
      <dgm:spPr/>
    </dgm:pt>
    <dgm:pt modelId="{AAFF6DD2-9E40-4B19-8AA8-622718946E32}" type="pres">
      <dgm:prSet presAssocID="{39778D2D-D65D-4267-A76B-C3173F2FCB6B}" presName="Name17" presStyleLbl="parChTrans1D3" presStyleIdx="2" presStyleCnt="3"/>
      <dgm:spPr/>
      <dgm:t>
        <a:bodyPr/>
        <a:lstStyle/>
        <a:p>
          <a:endParaRPr lang="ru-RU"/>
        </a:p>
      </dgm:t>
    </dgm:pt>
    <dgm:pt modelId="{A55F0BE8-618F-41E1-AD81-5497AAAD16C1}" type="pres">
      <dgm:prSet presAssocID="{0C57154A-D22B-4A79-9DB6-1B1F05AF2D79}" presName="hierRoot3" presStyleCnt="0"/>
      <dgm:spPr/>
    </dgm:pt>
    <dgm:pt modelId="{DF15A009-5681-4C97-BDBF-4DD4C47F69C3}" type="pres">
      <dgm:prSet presAssocID="{0C57154A-D22B-4A79-9DB6-1B1F05AF2D79}" presName="composite3" presStyleCnt="0"/>
      <dgm:spPr/>
    </dgm:pt>
    <dgm:pt modelId="{EBA7EDF5-060E-4BAD-B422-A6B2A1C5067D}" type="pres">
      <dgm:prSet presAssocID="{0C57154A-D22B-4A79-9DB6-1B1F05AF2D79}" presName="background3" presStyleLbl="node3" presStyleIdx="2" presStyleCnt="3"/>
      <dgm:spPr/>
    </dgm:pt>
    <dgm:pt modelId="{D04701AB-500B-4271-B2D3-F813C8456363}" type="pres">
      <dgm:prSet presAssocID="{0C57154A-D22B-4A79-9DB6-1B1F05AF2D79}" presName="text3" presStyleLbl="fgAcc3" presStyleIdx="2" presStyleCnt="3">
        <dgm:presLayoutVars>
          <dgm:chPref val="3"/>
        </dgm:presLayoutVars>
      </dgm:prSet>
      <dgm:spPr/>
      <dgm:t>
        <a:bodyPr/>
        <a:lstStyle/>
        <a:p>
          <a:endParaRPr lang="ru-RU"/>
        </a:p>
      </dgm:t>
    </dgm:pt>
    <dgm:pt modelId="{A4EA3DA4-17A7-48B9-8AA9-406528FE0A1C}" type="pres">
      <dgm:prSet presAssocID="{0C57154A-D22B-4A79-9DB6-1B1F05AF2D79}" presName="hierChild4" presStyleCnt="0"/>
      <dgm:spPr/>
    </dgm:pt>
  </dgm:ptLst>
  <dgm:cxnLst>
    <dgm:cxn modelId="{81D0492E-DCD4-46B6-A0CA-6B8DDC06FF21}" type="presOf" srcId="{C5F66CEC-066D-483A-8A4D-7B6EB83B37FE}" destId="{3DA773AF-1763-4FCE-AF18-E982624A93F7}" srcOrd="0" destOrd="0" presId="urn:microsoft.com/office/officeart/2005/8/layout/hierarchy1"/>
    <dgm:cxn modelId="{339156E1-8DED-4CC2-B5BF-21FD33A5D656}" srcId="{B2F01B1E-28AE-4D34-87C5-F2898281C7A7}" destId="{7F993E78-F791-41B5-AA7A-C7297F6B408A}" srcOrd="0" destOrd="0" parTransId="{FBBD1403-30E1-4ECE-A09F-87BE07E0EC81}" sibTransId="{22931D0B-E806-4622-85B7-EB032900C8F9}"/>
    <dgm:cxn modelId="{DCBE3FE5-6683-4D00-9A36-0480AB47EBF3}" srcId="{B2F01B1E-28AE-4D34-87C5-F2898281C7A7}" destId="{2E75B8A3-01A9-478A-A921-583EE5FA1FD2}" srcOrd="1" destOrd="0" parTransId="{C5F66CEC-066D-483A-8A4D-7B6EB83B37FE}" sibTransId="{64EBF23F-E451-4CE6-ADB6-659A87165660}"/>
    <dgm:cxn modelId="{154033F1-959B-46FF-A35A-9DA2FE63103D}" type="presOf" srcId="{FBBD1403-30E1-4ECE-A09F-87BE07E0EC81}" destId="{5153DE5F-3966-4AF4-B77B-E5C840F9D6B6}" srcOrd="0" destOrd="0" presId="urn:microsoft.com/office/officeart/2005/8/layout/hierarchy1"/>
    <dgm:cxn modelId="{AC97ED8B-4208-45F6-811B-D035681F5482}" srcId="{DC1B1062-1493-41B1-86A1-17449820A8C9}" destId="{B2F01B1E-28AE-4D34-87C5-F2898281C7A7}" srcOrd="0" destOrd="0" parTransId="{6F3D42CF-DD72-4CFA-8022-85D9EE48B371}" sibTransId="{89147C8C-67D8-44B1-BF48-7E5B4D2F4E34}"/>
    <dgm:cxn modelId="{EB595675-A6BD-4190-8AF3-A71B2E136686}" type="presOf" srcId="{7F993E78-F791-41B5-AA7A-C7297F6B408A}" destId="{15764830-9308-4E33-BD1A-674ECEFBF5AC}" srcOrd="0" destOrd="0" presId="urn:microsoft.com/office/officeart/2005/8/layout/hierarchy1"/>
    <dgm:cxn modelId="{011BD37C-8208-484F-B584-790B3266DFDE}" srcId="{E5207221-9110-4BB4-8A36-ED4392A093DE}" destId="{DC1B1062-1493-41B1-86A1-17449820A8C9}" srcOrd="0" destOrd="0" parTransId="{3BB8A616-0A52-44DB-8CCD-4E96B95DB87D}" sibTransId="{7647BA0E-B0D1-47F0-AB17-BA4860BE0492}"/>
    <dgm:cxn modelId="{E1B8E1C3-118A-4ACF-A7B0-5346876F1F47}" srcId="{50F452DA-77B3-4A27-A28C-1111D0FB23F6}" destId="{0C57154A-D22B-4A79-9DB6-1B1F05AF2D79}" srcOrd="0" destOrd="0" parTransId="{39778D2D-D65D-4267-A76B-C3173F2FCB6B}" sibTransId="{01775653-68CA-451A-9EC8-5D06954512EB}"/>
    <dgm:cxn modelId="{3ED3A243-4BBB-487B-9FA0-B15CC282407C}" type="presOf" srcId="{B2F01B1E-28AE-4D34-87C5-F2898281C7A7}" destId="{633CB496-E970-4DE4-A99D-9CEDCFE7611E}" srcOrd="0" destOrd="0" presId="urn:microsoft.com/office/officeart/2005/8/layout/hierarchy1"/>
    <dgm:cxn modelId="{59DE42FD-25C1-4BB0-8142-6DE4A7BDB11D}" srcId="{DC1B1062-1493-41B1-86A1-17449820A8C9}" destId="{50F452DA-77B3-4A27-A28C-1111D0FB23F6}" srcOrd="1" destOrd="0" parTransId="{430DBC43-F45F-4B73-A446-764CDFA760A8}" sibTransId="{F09EA4C6-94D8-443A-A761-691C0B34D7CA}"/>
    <dgm:cxn modelId="{F47E73EC-A928-403B-8650-122812B56998}" type="presOf" srcId="{0C57154A-D22B-4A79-9DB6-1B1F05AF2D79}" destId="{D04701AB-500B-4271-B2D3-F813C8456363}" srcOrd="0" destOrd="0" presId="urn:microsoft.com/office/officeart/2005/8/layout/hierarchy1"/>
    <dgm:cxn modelId="{F982C29F-8C84-48B3-9D5E-490F762A182F}" type="presOf" srcId="{6F3D42CF-DD72-4CFA-8022-85D9EE48B371}" destId="{9BAAC2A0-545C-4D32-89D6-56B4BDA3D0D7}" srcOrd="0" destOrd="0" presId="urn:microsoft.com/office/officeart/2005/8/layout/hierarchy1"/>
    <dgm:cxn modelId="{7F08172D-F537-4294-82D5-10B10DC1F009}" type="presOf" srcId="{DC1B1062-1493-41B1-86A1-17449820A8C9}" destId="{57FB7381-9619-4478-B37D-C7F8D44E562C}" srcOrd="0" destOrd="0" presId="urn:microsoft.com/office/officeart/2005/8/layout/hierarchy1"/>
    <dgm:cxn modelId="{BA952311-C563-4438-8622-F19474A2753F}" type="presOf" srcId="{50F452DA-77B3-4A27-A28C-1111D0FB23F6}" destId="{82861F50-7978-41AE-854F-1B900508A343}" srcOrd="0" destOrd="0" presId="urn:microsoft.com/office/officeart/2005/8/layout/hierarchy1"/>
    <dgm:cxn modelId="{C233D6F6-5464-46FD-8C1E-55A5222E3ED3}" type="presOf" srcId="{E5207221-9110-4BB4-8A36-ED4392A093DE}" destId="{9898C699-846B-4317-8EC8-A2D9A832B151}" srcOrd="0" destOrd="0" presId="urn:microsoft.com/office/officeart/2005/8/layout/hierarchy1"/>
    <dgm:cxn modelId="{4B69B06B-5724-4365-B695-A4C8FE2CBC1E}" type="presOf" srcId="{2E75B8A3-01A9-478A-A921-583EE5FA1FD2}" destId="{C82D94A8-ED0D-4676-8886-E2A2AD7DFBE2}" srcOrd="0" destOrd="0" presId="urn:microsoft.com/office/officeart/2005/8/layout/hierarchy1"/>
    <dgm:cxn modelId="{0FFB1E3B-6D19-499E-8A93-7D4139C14BBB}" type="presOf" srcId="{39778D2D-D65D-4267-A76B-C3173F2FCB6B}" destId="{AAFF6DD2-9E40-4B19-8AA8-622718946E32}" srcOrd="0" destOrd="0" presId="urn:microsoft.com/office/officeart/2005/8/layout/hierarchy1"/>
    <dgm:cxn modelId="{49A7CF89-0184-4AA6-AFAE-23DA73E6A70B}" type="presOf" srcId="{430DBC43-F45F-4B73-A446-764CDFA760A8}" destId="{7E6F4468-D879-40DD-86F9-5CDE8CC97947}" srcOrd="0" destOrd="0" presId="urn:microsoft.com/office/officeart/2005/8/layout/hierarchy1"/>
    <dgm:cxn modelId="{35C42476-D918-494C-A984-E84A1D2BABC9}" type="presParOf" srcId="{9898C699-846B-4317-8EC8-A2D9A832B151}" destId="{4B550215-B43F-4090-9165-21E0E5D59F8E}" srcOrd="0" destOrd="0" presId="urn:microsoft.com/office/officeart/2005/8/layout/hierarchy1"/>
    <dgm:cxn modelId="{EB378DFA-7FB2-4A32-B22C-8BB195896410}" type="presParOf" srcId="{4B550215-B43F-4090-9165-21E0E5D59F8E}" destId="{6AD31F86-7BE2-45FC-A645-11771E13B866}" srcOrd="0" destOrd="0" presId="urn:microsoft.com/office/officeart/2005/8/layout/hierarchy1"/>
    <dgm:cxn modelId="{748C8478-DA59-44F4-A0F7-38845AA8F320}" type="presParOf" srcId="{6AD31F86-7BE2-45FC-A645-11771E13B866}" destId="{57A0299F-A012-43CB-8A88-B46DA49D82C5}" srcOrd="0" destOrd="0" presId="urn:microsoft.com/office/officeart/2005/8/layout/hierarchy1"/>
    <dgm:cxn modelId="{8D5298F4-E570-478A-98FD-7BF0FD4010D8}" type="presParOf" srcId="{6AD31F86-7BE2-45FC-A645-11771E13B866}" destId="{57FB7381-9619-4478-B37D-C7F8D44E562C}" srcOrd="1" destOrd="0" presId="urn:microsoft.com/office/officeart/2005/8/layout/hierarchy1"/>
    <dgm:cxn modelId="{A46DB240-1BF7-4B72-8EC6-3CE2B94FEA5D}" type="presParOf" srcId="{4B550215-B43F-4090-9165-21E0E5D59F8E}" destId="{7BD5930B-9AB6-4BBF-A022-79889530CC86}" srcOrd="1" destOrd="0" presId="urn:microsoft.com/office/officeart/2005/8/layout/hierarchy1"/>
    <dgm:cxn modelId="{F0EDED42-F0F0-42D4-8179-47FE4D645A7C}" type="presParOf" srcId="{7BD5930B-9AB6-4BBF-A022-79889530CC86}" destId="{9BAAC2A0-545C-4D32-89D6-56B4BDA3D0D7}" srcOrd="0" destOrd="0" presId="urn:microsoft.com/office/officeart/2005/8/layout/hierarchy1"/>
    <dgm:cxn modelId="{AE18973C-4315-46C1-AFCB-D219F53BE7DD}" type="presParOf" srcId="{7BD5930B-9AB6-4BBF-A022-79889530CC86}" destId="{50BEF900-3943-47D2-8344-7C5F043B4E5A}" srcOrd="1" destOrd="0" presId="urn:microsoft.com/office/officeart/2005/8/layout/hierarchy1"/>
    <dgm:cxn modelId="{FCE482EB-EB97-4F57-BD0C-DEF828F15846}" type="presParOf" srcId="{50BEF900-3943-47D2-8344-7C5F043B4E5A}" destId="{6DA70BF3-0337-4987-B3E4-8FF01F93FD04}" srcOrd="0" destOrd="0" presId="urn:microsoft.com/office/officeart/2005/8/layout/hierarchy1"/>
    <dgm:cxn modelId="{EF8328A6-B796-4F40-92E7-0554AF6E3393}" type="presParOf" srcId="{6DA70BF3-0337-4987-B3E4-8FF01F93FD04}" destId="{6BC839C6-3BC2-49E4-9B34-CE01EF4D6BAE}" srcOrd="0" destOrd="0" presId="urn:microsoft.com/office/officeart/2005/8/layout/hierarchy1"/>
    <dgm:cxn modelId="{4B018862-DAAF-4925-B990-853F7C9F4A09}" type="presParOf" srcId="{6DA70BF3-0337-4987-B3E4-8FF01F93FD04}" destId="{633CB496-E970-4DE4-A99D-9CEDCFE7611E}" srcOrd="1" destOrd="0" presId="urn:microsoft.com/office/officeart/2005/8/layout/hierarchy1"/>
    <dgm:cxn modelId="{48F2381A-8A35-49CB-BED5-AD3D01E110BA}" type="presParOf" srcId="{50BEF900-3943-47D2-8344-7C5F043B4E5A}" destId="{24F00103-64F6-4EE4-A148-9D28B7674231}" srcOrd="1" destOrd="0" presId="urn:microsoft.com/office/officeart/2005/8/layout/hierarchy1"/>
    <dgm:cxn modelId="{0F37DE2B-7DF5-4176-8D82-FED6A251B2F4}" type="presParOf" srcId="{24F00103-64F6-4EE4-A148-9D28B7674231}" destId="{5153DE5F-3966-4AF4-B77B-E5C840F9D6B6}" srcOrd="0" destOrd="0" presId="urn:microsoft.com/office/officeart/2005/8/layout/hierarchy1"/>
    <dgm:cxn modelId="{F975A4F8-05AE-41F0-B98B-925CF05F3149}" type="presParOf" srcId="{24F00103-64F6-4EE4-A148-9D28B7674231}" destId="{317BCEE1-069C-4C56-BA4B-EE89E4A28F20}" srcOrd="1" destOrd="0" presId="urn:microsoft.com/office/officeart/2005/8/layout/hierarchy1"/>
    <dgm:cxn modelId="{4CDAE4CC-35C1-4254-AA57-7E5E2219E9E2}" type="presParOf" srcId="{317BCEE1-069C-4C56-BA4B-EE89E4A28F20}" destId="{08F152D8-C83F-4784-BB31-48896D3F1012}" srcOrd="0" destOrd="0" presId="urn:microsoft.com/office/officeart/2005/8/layout/hierarchy1"/>
    <dgm:cxn modelId="{DCE7D401-8114-4866-BC09-A015AE3B7332}" type="presParOf" srcId="{08F152D8-C83F-4784-BB31-48896D3F1012}" destId="{2CFDE558-43D0-4616-A65B-335093D4B54A}" srcOrd="0" destOrd="0" presId="urn:microsoft.com/office/officeart/2005/8/layout/hierarchy1"/>
    <dgm:cxn modelId="{B2E17464-8723-4C2D-AC5A-9966FE0221BB}" type="presParOf" srcId="{08F152D8-C83F-4784-BB31-48896D3F1012}" destId="{15764830-9308-4E33-BD1A-674ECEFBF5AC}" srcOrd="1" destOrd="0" presId="urn:microsoft.com/office/officeart/2005/8/layout/hierarchy1"/>
    <dgm:cxn modelId="{01AF83DF-4625-4AA7-A446-CE0BC93731E7}" type="presParOf" srcId="{317BCEE1-069C-4C56-BA4B-EE89E4A28F20}" destId="{1B39F8A6-3D70-48E0-AAFC-AF68060806F6}" srcOrd="1" destOrd="0" presId="urn:microsoft.com/office/officeart/2005/8/layout/hierarchy1"/>
    <dgm:cxn modelId="{A99442F5-F4B4-4C7B-A6A6-438BBE7DF115}" type="presParOf" srcId="{24F00103-64F6-4EE4-A148-9D28B7674231}" destId="{3DA773AF-1763-4FCE-AF18-E982624A93F7}" srcOrd="2" destOrd="0" presId="urn:microsoft.com/office/officeart/2005/8/layout/hierarchy1"/>
    <dgm:cxn modelId="{7FE48CAA-7E01-47AF-B991-D40025E1EFDE}" type="presParOf" srcId="{24F00103-64F6-4EE4-A148-9D28B7674231}" destId="{4CF52BE9-F797-4665-81FE-1A201A3FAC0D}" srcOrd="3" destOrd="0" presId="urn:microsoft.com/office/officeart/2005/8/layout/hierarchy1"/>
    <dgm:cxn modelId="{88912BB4-C40B-4F7E-8E8C-F5AD266C761D}" type="presParOf" srcId="{4CF52BE9-F797-4665-81FE-1A201A3FAC0D}" destId="{75366D15-350C-4DE7-A4C1-04668F21DD4A}" srcOrd="0" destOrd="0" presId="urn:microsoft.com/office/officeart/2005/8/layout/hierarchy1"/>
    <dgm:cxn modelId="{D8BF4049-3DA5-415E-BF58-23C984F5A24F}" type="presParOf" srcId="{75366D15-350C-4DE7-A4C1-04668F21DD4A}" destId="{E80D5005-044D-428A-8FF1-957A080764AD}" srcOrd="0" destOrd="0" presId="urn:microsoft.com/office/officeart/2005/8/layout/hierarchy1"/>
    <dgm:cxn modelId="{F802F732-108E-4683-A245-02EF5D20B821}" type="presParOf" srcId="{75366D15-350C-4DE7-A4C1-04668F21DD4A}" destId="{C82D94A8-ED0D-4676-8886-E2A2AD7DFBE2}" srcOrd="1" destOrd="0" presId="urn:microsoft.com/office/officeart/2005/8/layout/hierarchy1"/>
    <dgm:cxn modelId="{34D8C6A4-6435-411F-BAB2-BC1B51269FE0}" type="presParOf" srcId="{4CF52BE9-F797-4665-81FE-1A201A3FAC0D}" destId="{994A22E6-E0CC-4930-B815-33D91FAF084B}" srcOrd="1" destOrd="0" presId="urn:microsoft.com/office/officeart/2005/8/layout/hierarchy1"/>
    <dgm:cxn modelId="{F9FB00AF-4F9B-4A89-A035-3801C1F9C718}" type="presParOf" srcId="{7BD5930B-9AB6-4BBF-A022-79889530CC86}" destId="{7E6F4468-D879-40DD-86F9-5CDE8CC97947}" srcOrd="2" destOrd="0" presId="urn:microsoft.com/office/officeart/2005/8/layout/hierarchy1"/>
    <dgm:cxn modelId="{2B4376B8-4BBF-45EC-871A-17D53C0DA0EB}" type="presParOf" srcId="{7BD5930B-9AB6-4BBF-A022-79889530CC86}" destId="{0A1776AE-AC46-408F-9C20-488C4F81FEAF}" srcOrd="3" destOrd="0" presId="urn:microsoft.com/office/officeart/2005/8/layout/hierarchy1"/>
    <dgm:cxn modelId="{A83DCB18-73A9-4799-A940-9B158E6BF308}" type="presParOf" srcId="{0A1776AE-AC46-408F-9C20-488C4F81FEAF}" destId="{F0FDB705-6ACE-4DE0-819A-DD0A936D0F8D}" srcOrd="0" destOrd="0" presId="urn:microsoft.com/office/officeart/2005/8/layout/hierarchy1"/>
    <dgm:cxn modelId="{51B43746-0F1D-4B75-828B-F03CEEC3BD87}" type="presParOf" srcId="{F0FDB705-6ACE-4DE0-819A-DD0A936D0F8D}" destId="{5601CF1B-3841-44B1-A6FA-5B1BAD3FD668}" srcOrd="0" destOrd="0" presId="urn:microsoft.com/office/officeart/2005/8/layout/hierarchy1"/>
    <dgm:cxn modelId="{A4FCBF27-D4A8-4D63-B04C-7545C2D0169F}" type="presParOf" srcId="{F0FDB705-6ACE-4DE0-819A-DD0A936D0F8D}" destId="{82861F50-7978-41AE-854F-1B900508A343}" srcOrd="1" destOrd="0" presId="urn:microsoft.com/office/officeart/2005/8/layout/hierarchy1"/>
    <dgm:cxn modelId="{5B59D973-3743-407E-97BC-6F7FFE31182A}" type="presParOf" srcId="{0A1776AE-AC46-408F-9C20-488C4F81FEAF}" destId="{D81AD813-ACC9-410C-BF6F-4D4F1A18CA25}" srcOrd="1" destOrd="0" presId="urn:microsoft.com/office/officeart/2005/8/layout/hierarchy1"/>
    <dgm:cxn modelId="{A06EB5FB-78C3-4225-A509-08A632451820}" type="presParOf" srcId="{D81AD813-ACC9-410C-BF6F-4D4F1A18CA25}" destId="{AAFF6DD2-9E40-4B19-8AA8-622718946E32}" srcOrd="0" destOrd="0" presId="urn:microsoft.com/office/officeart/2005/8/layout/hierarchy1"/>
    <dgm:cxn modelId="{0F78E4D0-01F3-455C-8033-30CA5D9D0C3B}" type="presParOf" srcId="{D81AD813-ACC9-410C-BF6F-4D4F1A18CA25}" destId="{A55F0BE8-618F-41E1-AD81-5497AAAD16C1}" srcOrd="1" destOrd="0" presId="urn:microsoft.com/office/officeart/2005/8/layout/hierarchy1"/>
    <dgm:cxn modelId="{D0F4F6B6-1476-4069-9628-D8C07F58265B}" type="presParOf" srcId="{A55F0BE8-618F-41E1-AD81-5497AAAD16C1}" destId="{DF15A009-5681-4C97-BDBF-4DD4C47F69C3}" srcOrd="0" destOrd="0" presId="urn:microsoft.com/office/officeart/2005/8/layout/hierarchy1"/>
    <dgm:cxn modelId="{7AE419D9-1E65-4C7F-934D-714499AF8676}" type="presParOf" srcId="{DF15A009-5681-4C97-BDBF-4DD4C47F69C3}" destId="{EBA7EDF5-060E-4BAD-B422-A6B2A1C5067D}" srcOrd="0" destOrd="0" presId="urn:microsoft.com/office/officeart/2005/8/layout/hierarchy1"/>
    <dgm:cxn modelId="{64CAF682-BB33-40FC-BF2C-E74F97DAFEEC}" type="presParOf" srcId="{DF15A009-5681-4C97-BDBF-4DD4C47F69C3}" destId="{D04701AB-500B-4271-B2D3-F813C8456363}" srcOrd="1" destOrd="0" presId="urn:microsoft.com/office/officeart/2005/8/layout/hierarchy1"/>
    <dgm:cxn modelId="{700C52A5-0492-456E-B6D8-A0C1B0B931B9}" type="presParOf" srcId="{A55F0BE8-618F-41E1-AD81-5497AAAD16C1}" destId="{A4EA3DA4-17A7-48B9-8AA9-406528FE0A1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FF6DD2-9E40-4B19-8AA8-622718946E32}">
      <dsp:nvSpPr>
        <dsp:cNvPr id="0" name=""/>
        <dsp:cNvSpPr/>
      </dsp:nvSpPr>
      <dsp:spPr>
        <a:xfrm>
          <a:off x="5745593" y="2807542"/>
          <a:ext cx="91440" cy="522406"/>
        </a:xfrm>
        <a:custGeom>
          <a:avLst/>
          <a:gdLst/>
          <a:ahLst/>
          <a:cxnLst/>
          <a:rect l="0" t="0" r="0" b="0"/>
          <a:pathLst>
            <a:path>
              <a:moveTo>
                <a:pt x="45720" y="0"/>
              </a:moveTo>
              <a:lnTo>
                <a:pt x="45720" y="52240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6F4468-D879-40DD-86F9-5CDE8CC97947}">
      <dsp:nvSpPr>
        <dsp:cNvPr id="0" name=""/>
        <dsp:cNvSpPr/>
      </dsp:nvSpPr>
      <dsp:spPr>
        <a:xfrm>
          <a:off x="4144760" y="1144523"/>
          <a:ext cx="1646553" cy="522406"/>
        </a:xfrm>
        <a:custGeom>
          <a:avLst/>
          <a:gdLst/>
          <a:ahLst/>
          <a:cxnLst/>
          <a:rect l="0" t="0" r="0" b="0"/>
          <a:pathLst>
            <a:path>
              <a:moveTo>
                <a:pt x="0" y="0"/>
              </a:moveTo>
              <a:lnTo>
                <a:pt x="0" y="356004"/>
              </a:lnTo>
              <a:lnTo>
                <a:pt x="1646553" y="356004"/>
              </a:lnTo>
              <a:lnTo>
                <a:pt x="1646553" y="522406"/>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A773AF-1763-4FCE-AF18-E982624A93F7}">
      <dsp:nvSpPr>
        <dsp:cNvPr id="0" name=""/>
        <dsp:cNvSpPr/>
      </dsp:nvSpPr>
      <dsp:spPr>
        <a:xfrm>
          <a:off x="2498206" y="2807542"/>
          <a:ext cx="1097702" cy="522406"/>
        </a:xfrm>
        <a:custGeom>
          <a:avLst/>
          <a:gdLst/>
          <a:ahLst/>
          <a:cxnLst/>
          <a:rect l="0" t="0" r="0" b="0"/>
          <a:pathLst>
            <a:path>
              <a:moveTo>
                <a:pt x="0" y="0"/>
              </a:moveTo>
              <a:lnTo>
                <a:pt x="0" y="356004"/>
              </a:lnTo>
              <a:lnTo>
                <a:pt x="1097702" y="356004"/>
              </a:lnTo>
              <a:lnTo>
                <a:pt x="1097702" y="52240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53DE5F-3966-4AF4-B77B-E5C840F9D6B6}">
      <dsp:nvSpPr>
        <dsp:cNvPr id="0" name=""/>
        <dsp:cNvSpPr/>
      </dsp:nvSpPr>
      <dsp:spPr>
        <a:xfrm>
          <a:off x="1400504" y="2807542"/>
          <a:ext cx="1097702" cy="522406"/>
        </a:xfrm>
        <a:custGeom>
          <a:avLst/>
          <a:gdLst/>
          <a:ahLst/>
          <a:cxnLst/>
          <a:rect l="0" t="0" r="0" b="0"/>
          <a:pathLst>
            <a:path>
              <a:moveTo>
                <a:pt x="1097702" y="0"/>
              </a:moveTo>
              <a:lnTo>
                <a:pt x="1097702" y="356004"/>
              </a:lnTo>
              <a:lnTo>
                <a:pt x="0" y="356004"/>
              </a:lnTo>
              <a:lnTo>
                <a:pt x="0" y="52240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AAC2A0-545C-4D32-89D6-56B4BDA3D0D7}">
      <dsp:nvSpPr>
        <dsp:cNvPr id="0" name=""/>
        <dsp:cNvSpPr/>
      </dsp:nvSpPr>
      <dsp:spPr>
        <a:xfrm>
          <a:off x="2498206" y="1144523"/>
          <a:ext cx="1646553" cy="522406"/>
        </a:xfrm>
        <a:custGeom>
          <a:avLst/>
          <a:gdLst/>
          <a:ahLst/>
          <a:cxnLst/>
          <a:rect l="0" t="0" r="0" b="0"/>
          <a:pathLst>
            <a:path>
              <a:moveTo>
                <a:pt x="1646553" y="0"/>
              </a:moveTo>
              <a:lnTo>
                <a:pt x="1646553" y="356004"/>
              </a:lnTo>
              <a:lnTo>
                <a:pt x="0" y="356004"/>
              </a:lnTo>
              <a:lnTo>
                <a:pt x="0" y="522406"/>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A0299F-A012-43CB-8A88-B46DA49D82C5}">
      <dsp:nvSpPr>
        <dsp:cNvPr id="0" name=""/>
        <dsp:cNvSpPr/>
      </dsp:nvSpPr>
      <dsp:spPr>
        <a:xfrm>
          <a:off x="3246639" y="3911"/>
          <a:ext cx="1796240" cy="1140612"/>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FB7381-9619-4478-B37D-C7F8D44E562C}">
      <dsp:nvSpPr>
        <dsp:cNvPr id="0" name=""/>
        <dsp:cNvSpPr/>
      </dsp:nvSpPr>
      <dsp:spPr>
        <a:xfrm>
          <a:off x="3446222" y="193514"/>
          <a:ext cx="1796240" cy="1140612"/>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a:t>International Organizations</a:t>
          </a:r>
          <a:endParaRPr lang="ru-RU" sz="1600" kern="1200"/>
        </a:p>
      </dsp:txBody>
      <dsp:txXfrm>
        <a:off x="3479629" y="226921"/>
        <a:ext cx="1729426" cy="1073798"/>
      </dsp:txXfrm>
    </dsp:sp>
    <dsp:sp modelId="{6BC839C6-3BC2-49E4-9B34-CE01EF4D6BAE}">
      <dsp:nvSpPr>
        <dsp:cNvPr id="0" name=""/>
        <dsp:cNvSpPr/>
      </dsp:nvSpPr>
      <dsp:spPr>
        <a:xfrm>
          <a:off x="1600086" y="1666930"/>
          <a:ext cx="1796240" cy="1140612"/>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3CB496-E970-4DE4-A99D-9CEDCFE7611E}">
      <dsp:nvSpPr>
        <dsp:cNvPr id="0" name=""/>
        <dsp:cNvSpPr/>
      </dsp:nvSpPr>
      <dsp:spPr>
        <a:xfrm>
          <a:off x="1799668" y="1856533"/>
          <a:ext cx="1796240" cy="1140612"/>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a:t>Nongovernmental Organizations</a:t>
          </a:r>
          <a:endParaRPr lang="ru-RU" sz="1600" kern="1200"/>
        </a:p>
      </dsp:txBody>
      <dsp:txXfrm>
        <a:off x="1833075" y="1889940"/>
        <a:ext cx="1729426" cy="1073798"/>
      </dsp:txXfrm>
    </dsp:sp>
    <dsp:sp modelId="{2CFDE558-43D0-4616-A65B-335093D4B54A}">
      <dsp:nvSpPr>
        <dsp:cNvPr id="0" name=""/>
        <dsp:cNvSpPr/>
      </dsp:nvSpPr>
      <dsp:spPr>
        <a:xfrm>
          <a:off x="502384" y="3329949"/>
          <a:ext cx="1796240" cy="1140612"/>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764830-9308-4E33-BD1A-674ECEFBF5AC}">
      <dsp:nvSpPr>
        <dsp:cNvPr id="0" name=""/>
        <dsp:cNvSpPr/>
      </dsp:nvSpPr>
      <dsp:spPr>
        <a:xfrm>
          <a:off x="701966" y="3519552"/>
          <a:ext cx="1796240" cy="1140612"/>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a:t>Noncommercial Organizations</a:t>
          </a:r>
          <a:endParaRPr lang="ru-RU" sz="1600" kern="1200"/>
        </a:p>
      </dsp:txBody>
      <dsp:txXfrm>
        <a:off x="735373" y="3552959"/>
        <a:ext cx="1729426" cy="1073798"/>
      </dsp:txXfrm>
    </dsp:sp>
    <dsp:sp modelId="{E80D5005-044D-428A-8FF1-957A080764AD}">
      <dsp:nvSpPr>
        <dsp:cNvPr id="0" name=""/>
        <dsp:cNvSpPr/>
      </dsp:nvSpPr>
      <dsp:spPr>
        <a:xfrm>
          <a:off x="2697788" y="3329949"/>
          <a:ext cx="1796240" cy="1140612"/>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2D94A8-ED0D-4676-8886-E2A2AD7DFBE2}">
      <dsp:nvSpPr>
        <dsp:cNvPr id="0" name=""/>
        <dsp:cNvSpPr/>
      </dsp:nvSpPr>
      <dsp:spPr>
        <a:xfrm>
          <a:off x="2897371" y="3519552"/>
          <a:ext cx="1796240" cy="1140612"/>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a:t>Transnational Corporations</a:t>
          </a:r>
          <a:endParaRPr lang="ru-RU" sz="1600" kern="1200"/>
        </a:p>
      </dsp:txBody>
      <dsp:txXfrm>
        <a:off x="2930778" y="3552959"/>
        <a:ext cx="1729426" cy="1073798"/>
      </dsp:txXfrm>
    </dsp:sp>
    <dsp:sp modelId="{5601CF1B-3841-44B1-A6FA-5B1BAD3FD668}">
      <dsp:nvSpPr>
        <dsp:cNvPr id="0" name=""/>
        <dsp:cNvSpPr/>
      </dsp:nvSpPr>
      <dsp:spPr>
        <a:xfrm>
          <a:off x="4893193" y="1666930"/>
          <a:ext cx="1796240" cy="1140612"/>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861F50-7978-41AE-854F-1B900508A343}">
      <dsp:nvSpPr>
        <dsp:cNvPr id="0" name=""/>
        <dsp:cNvSpPr/>
      </dsp:nvSpPr>
      <dsp:spPr>
        <a:xfrm>
          <a:off x="5092775" y="1856533"/>
          <a:ext cx="1796240" cy="1140612"/>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a:t>Intergovernmental Organizations</a:t>
          </a:r>
          <a:endParaRPr lang="ru-RU" sz="1600" kern="1200"/>
        </a:p>
      </dsp:txBody>
      <dsp:txXfrm>
        <a:off x="5126182" y="1889940"/>
        <a:ext cx="1729426" cy="1073798"/>
      </dsp:txXfrm>
    </dsp:sp>
    <dsp:sp modelId="{EBA7EDF5-060E-4BAD-B422-A6B2A1C5067D}">
      <dsp:nvSpPr>
        <dsp:cNvPr id="0" name=""/>
        <dsp:cNvSpPr/>
      </dsp:nvSpPr>
      <dsp:spPr>
        <a:xfrm>
          <a:off x="4893193" y="3329949"/>
          <a:ext cx="1796240" cy="1140612"/>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4701AB-500B-4271-B2D3-F813C8456363}">
      <dsp:nvSpPr>
        <dsp:cNvPr id="0" name=""/>
        <dsp:cNvSpPr/>
      </dsp:nvSpPr>
      <dsp:spPr>
        <a:xfrm>
          <a:off x="5092775" y="3519552"/>
          <a:ext cx="1796240" cy="1140612"/>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a:t>Formal,</a:t>
          </a:r>
          <a:endParaRPr lang="ru-RU" sz="1600" kern="1200"/>
        </a:p>
        <a:p>
          <a:pPr lvl="0" algn="ctr" defTabSz="711200">
            <a:lnSpc>
              <a:spcPct val="90000"/>
            </a:lnSpc>
            <a:spcBef>
              <a:spcPct val="0"/>
            </a:spcBef>
            <a:spcAft>
              <a:spcPct val="35000"/>
            </a:spcAft>
          </a:pPr>
          <a:r>
            <a:rPr lang="en-US" sz="1600" kern="1200"/>
            <a:t>Clubs and Forums</a:t>
          </a:r>
          <a:endParaRPr lang="ru-RU" sz="1600" kern="1200"/>
        </a:p>
      </dsp:txBody>
      <dsp:txXfrm>
        <a:off x="5126182" y="3552959"/>
        <a:ext cx="1729426" cy="107379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01EC4BD-C0B3-498A-9E20-2DE7ABD7E919}"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4088928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1EC4BD-C0B3-498A-9E20-2DE7ABD7E919}"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1198503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1EC4BD-C0B3-498A-9E20-2DE7ABD7E919}"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170988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1EC4BD-C0B3-498A-9E20-2DE7ABD7E919}"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264993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1EC4BD-C0B3-498A-9E20-2DE7ABD7E919}" type="datetimeFigureOut">
              <a:rPr lang="en-US" smtClean="0"/>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690677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1EC4BD-C0B3-498A-9E20-2DE7ABD7E919}" type="datetimeFigureOut">
              <a:rPr lang="en-US" smtClean="0"/>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3962066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1EC4BD-C0B3-498A-9E20-2DE7ABD7E919}" type="datetimeFigureOut">
              <a:rPr lang="en-US" smtClean="0"/>
              <a:t>9/14/2023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4227981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1EC4BD-C0B3-498A-9E20-2DE7ABD7E919}" type="datetimeFigureOut">
              <a:rPr lang="en-US" smtClean="0"/>
              <a:t>9/14/2023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1426589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EC4BD-C0B3-498A-9E20-2DE7ABD7E919}" type="datetimeFigureOut">
              <a:rPr lang="en-US" smtClean="0"/>
              <a:t>9/14/2023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1840278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1EC4BD-C0B3-498A-9E20-2DE7ABD7E919}" type="datetimeFigureOut">
              <a:rPr lang="en-US" smtClean="0"/>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3293380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1EC4BD-C0B3-498A-9E20-2DE7ABD7E919}" type="datetimeFigureOut">
              <a:rPr lang="en-US" smtClean="0"/>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295154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EC4BD-C0B3-498A-9E20-2DE7ABD7E919}" type="datetimeFigureOut">
              <a:rPr lang="en-US" smtClean="0"/>
              <a:t>9/14/2023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63412C-0666-419F-986A-42CB326471B5}" type="slidenum">
              <a:rPr lang="en-US" smtClean="0"/>
              <a:t>‹#›</a:t>
            </a:fld>
            <a:endParaRPr lang="en-US"/>
          </a:p>
        </p:txBody>
      </p:sp>
    </p:spTree>
    <p:extLst>
      <p:ext uri="{BB962C8B-B14F-4D97-AF65-F5344CB8AC3E}">
        <p14:creationId xmlns:p14="http://schemas.microsoft.com/office/powerpoint/2010/main" val="2429166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www.doctorswithoutborders.org/" TargetMode="External"/><Relationship Id="rId3" Type="http://schemas.openxmlformats.org/officeDocument/2006/relationships/hyperlink" Target="http://www.icrc.org/" TargetMode="External"/><Relationship Id="rId7" Type="http://schemas.openxmlformats.org/officeDocument/2006/relationships/hyperlink" Target="http://www.amnesty.org/" TargetMode="External"/><Relationship Id="rId2" Type="http://schemas.openxmlformats.org/officeDocument/2006/relationships/hyperlink" Target="http://www.upu.int/" TargetMode="External"/><Relationship Id="rId1" Type="http://schemas.openxmlformats.org/officeDocument/2006/relationships/slideLayout" Target="../slideLayouts/slideLayout2.xml"/><Relationship Id="rId6" Type="http://schemas.openxmlformats.org/officeDocument/2006/relationships/hyperlink" Target="http://www.greenpeaceusa.org/" TargetMode="External"/><Relationship Id="rId5" Type="http://schemas.openxmlformats.org/officeDocument/2006/relationships/hyperlink" Target="http://www.who.int/en" TargetMode="External"/><Relationship Id="rId4" Type="http://schemas.openxmlformats.org/officeDocument/2006/relationships/hyperlink" Target="http://www.ilo.org/" TargetMode="External"/><Relationship Id="rId9" Type="http://schemas.openxmlformats.org/officeDocument/2006/relationships/hyperlink" Target="http://www.nato.in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www.un.org/sustainabledevelopment/sustainable-development-goal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endParaRPr lang="ru-RU" sz="2800" b="1" dirty="0">
              <a:latin typeface="Arial" panose="020B0604020202020204" pitchFamily="34" charset="0"/>
            </a:endParaRPr>
          </a:p>
        </p:txBody>
      </p:sp>
      <p:sp>
        <p:nvSpPr>
          <p:cNvPr id="5" name="TextBox 4"/>
          <p:cNvSpPr txBox="1"/>
          <p:nvPr/>
        </p:nvSpPr>
        <p:spPr>
          <a:xfrm>
            <a:off x="2195736" y="3311189"/>
            <a:ext cx="6624736" cy="954107"/>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Working practices of international organizations</a:t>
            </a:r>
            <a:endParaRPr lang="ru-RU" sz="40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endParaRPr lang="" sz="2400" b="1" dirty="0">
              <a:latin typeface="Arial" panose="020B0604020202020204" pitchFamily="34" charset="0"/>
            </a:endParaRP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3639447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7"/>
          <p:cNvSpPr>
            <a:spLocks noGrp="1" noChangeArrowheads="1"/>
          </p:cNvSpPr>
          <p:nvPr>
            <p:ph idx="1"/>
          </p:nvPr>
        </p:nvSpPr>
        <p:spPr>
          <a:xfrm>
            <a:off x="304800" y="914400"/>
            <a:ext cx="8591550" cy="5870575"/>
          </a:xfrm>
        </p:spPr>
        <p:txBody>
          <a:bodyPr>
            <a:normAutofit/>
          </a:bodyPr>
          <a:lstStyle/>
          <a:p>
            <a:pPr marL="0" indent="0" algn="ctr" eaLnBrk="1" hangingPunct="1">
              <a:lnSpc>
                <a:spcPct val="80000"/>
              </a:lnSpc>
              <a:buNone/>
            </a:pPr>
            <a:r>
              <a:rPr lang="en-CA" sz="2400" b="1" dirty="0">
                <a:solidFill>
                  <a:srgbClr val="C00000"/>
                </a:solidFill>
              </a:rPr>
              <a:t>International organizations </a:t>
            </a:r>
            <a:r>
              <a:rPr lang="en-CA" sz="2400" dirty="0"/>
              <a:t>are created on the basis of </a:t>
            </a:r>
            <a:r>
              <a:rPr lang="en-CA" sz="2400" b="1" u="sng" dirty="0">
                <a:solidFill>
                  <a:srgbClr val="C00000"/>
                </a:solidFill>
              </a:rPr>
              <a:t>interests and concerns</a:t>
            </a:r>
            <a:r>
              <a:rPr lang="en-CA" sz="2400" u="sng" dirty="0"/>
              <a:t> </a:t>
            </a:r>
            <a:r>
              <a:rPr lang="en-CA" sz="2400" dirty="0"/>
              <a:t>which </a:t>
            </a:r>
            <a:r>
              <a:rPr lang="en-CA" sz="2400" b="1" u="sng" dirty="0">
                <a:solidFill>
                  <a:srgbClr val="C00000"/>
                </a:solidFill>
              </a:rPr>
              <a:t>transcend interstate borders</a:t>
            </a:r>
          </a:p>
          <a:p>
            <a:pPr marL="0" indent="0" eaLnBrk="1" hangingPunct="1">
              <a:lnSpc>
                <a:spcPct val="80000"/>
              </a:lnSpc>
              <a:buNone/>
            </a:pPr>
            <a:endParaRPr lang="en-CA" sz="2400" b="1" u="sng" dirty="0">
              <a:solidFill>
                <a:srgbClr val="C00000"/>
              </a:solidFill>
            </a:endParaRPr>
          </a:p>
          <a:p>
            <a:pPr lvl="1" eaLnBrk="1" hangingPunct="1">
              <a:lnSpc>
                <a:spcPct val="80000"/>
              </a:lnSpc>
            </a:pPr>
            <a:r>
              <a:rPr lang="en-CA" sz="2200" dirty="0"/>
              <a:t>Universal Postal Union </a:t>
            </a:r>
            <a:r>
              <a:rPr lang="en-CA" sz="2200" dirty="0">
                <a:hlinkClick r:id="rId2"/>
              </a:rPr>
              <a:t>Universal Postal Union, </a:t>
            </a:r>
            <a:r>
              <a:rPr lang="en-CA" sz="2200" dirty="0" err="1">
                <a:hlinkClick r:id="rId2"/>
              </a:rPr>
              <a:t>UPU</a:t>
            </a:r>
            <a:r>
              <a:rPr lang="en-CA" sz="2200" dirty="0">
                <a:hlinkClick r:id="rId2"/>
              </a:rPr>
              <a:t>: Worldwide postal organization</a:t>
            </a:r>
            <a:endParaRPr lang="en-CA" sz="2200" dirty="0"/>
          </a:p>
          <a:p>
            <a:pPr lvl="1" eaLnBrk="1" hangingPunct="1">
              <a:lnSpc>
                <a:spcPct val="80000"/>
              </a:lnSpc>
            </a:pPr>
            <a:r>
              <a:rPr lang="en-CA" sz="2200" dirty="0"/>
              <a:t>International Red Cross/Red Crescent </a:t>
            </a:r>
            <a:r>
              <a:rPr lang="en-CA" sz="2200" dirty="0">
                <a:hlinkClick r:id="rId3"/>
              </a:rPr>
              <a:t>International Committee of the Red Cross (</a:t>
            </a:r>
            <a:r>
              <a:rPr lang="en-CA" sz="2200" dirty="0" err="1">
                <a:hlinkClick r:id="rId3"/>
              </a:rPr>
              <a:t>ICRC</a:t>
            </a:r>
            <a:r>
              <a:rPr lang="en-CA" sz="2200" dirty="0">
                <a:hlinkClick r:id="rId3"/>
              </a:rPr>
              <a:t>) - Home</a:t>
            </a:r>
            <a:endParaRPr lang="en-CA" sz="2200" dirty="0"/>
          </a:p>
          <a:p>
            <a:pPr lvl="1" eaLnBrk="1" hangingPunct="1">
              <a:lnSpc>
                <a:spcPct val="80000"/>
              </a:lnSpc>
            </a:pPr>
            <a:r>
              <a:rPr lang="en-CA" sz="2200" dirty="0"/>
              <a:t>International Labour Organization </a:t>
            </a:r>
            <a:r>
              <a:rPr lang="en-CA" sz="2200" dirty="0">
                <a:hlinkClick r:id="rId4"/>
              </a:rPr>
              <a:t>International Labour Organization - </a:t>
            </a:r>
            <a:r>
              <a:rPr lang="en-CA" sz="2200" dirty="0" err="1">
                <a:hlinkClick r:id="rId4"/>
              </a:rPr>
              <a:t>ILO</a:t>
            </a:r>
            <a:r>
              <a:rPr lang="en-CA" sz="2200" dirty="0">
                <a:hlinkClick r:id="rId4"/>
              </a:rPr>
              <a:t> Web site</a:t>
            </a:r>
            <a:endParaRPr lang="en-CA" sz="2200" dirty="0"/>
          </a:p>
          <a:p>
            <a:pPr lvl="1" eaLnBrk="1" hangingPunct="1">
              <a:lnSpc>
                <a:spcPct val="80000"/>
              </a:lnSpc>
            </a:pPr>
            <a:r>
              <a:rPr lang="en-CA" sz="2200" dirty="0"/>
              <a:t>World Health Organization </a:t>
            </a:r>
            <a:r>
              <a:rPr lang="en-CA" sz="2200" dirty="0">
                <a:hlinkClick r:id="rId5"/>
              </a:rPr>
              <a:t>WHO | World Health Organization</a:t>
            </a:r>
            <a:endParaRPr lang="en-CA" sz="2200" dirty="0"/>
          </a:p>
          <a:p>
            <a:pPr lvl="1" eaLnBrk="1" hangingPunct="1">
              <a:lnSpc>
                <a:spcPct val="80000"/>
              </a:lnSpc>
            </a:pPr>
            <a:r>
              <a:rPr lang="en-CA" sz="2200" dirty="0"/>
              <a:t>Greenpeace </a:t>
            </a:r>
            <a:r>
              <a:rPr lang="en-CA" sz="2200" dirty="0" err="1">
                <a:hlinkClick r:id="rId6"/>
              </a:rPr>
              <a:t>Greenpeace</a:t>
            </a:r>
            <a:endParaRPr lang="en-CA" sz="2200" dirty="0"/>
          </a:p>
          <a:p>
            <a:pPr lvl="1" eaLnBrk="1" hangingPunct="1">
              <a:lnSpc>
                <a:spcPct val="80000"/>
              </a:lnSpc>
            </a:pPr>
            <a:r>
              <a:rPr lang="en-CA" sz="2200" dirty="0"/>
              <a:t>Amnesty International </a:t>
            </a:r>
            <a:r>
              <a:rPr lang="en-CA" sz="2200" dirty="0">
                <a:hlinkClick r:id="rId7"/>
              </a:rPr>
              <a:t>Amnesty International - Working To Protect Human Rights Worldwide</a:t>
            </a:r>
            <a:endParaRPr lang="en-CA" sz="2200" dirty="0"/>
          </a:p>
          <a:p>
            <a:pPr lvl="1" eaLnBrk="1" hangingPunct="1">
              <a:lnSpc>
                <a:spcPct val="80000"/>
              </a:lnSpc>
            </a:pPr>
            <a:r>
              <a:rPr lang="en-CA" sz="2200" dirty="0" err="1"/>
              <a:t>Medecins</a:t>
            </a:r>
            <a:r>
              <a:rPr lang="en-CA" sz="2200" dirty="0"/>
              <a:t> Sans </a:t>
            </a:r>
            <a:r>
              <a:rPr lang="en-CA" sz="2200" dirty="0" err="1"/>
              <a:t>Frontieres</a:t>
            </a:r>
            <a:r>
              <a:rPr lang="en-CA" sz="2200" dirty="0"/>
              <a:t>/Doctors Without Borders </a:t>
            </a:r>
            <a:r>
              <a:rPr lang="en-CA" sz="2200" dirty="0">
                <a:hlinkClick r:id="rId8"/>
              </a:rPr>
              <a:t>Doctors Without Borders/</a:t>
            </a:r>
            <a:r>
              <a:rPr lang="en-CA" sz="2200" dirty="0" err="1">
                <a:hlinkClick r:id="rId8"/>
              </a:rPr>
              <a:t>Médecins</a:t>
            </a:r>
            <a:r>
              <a:rPr lang="en-CA" sz="2200" dirty="0">
                <a:hlinkClick r:id="rId8"/>
              </a:rPr>
              <a:t> Sans </a:t>
            </a:r>
            <a:r>
              <a:rPr lang="en-CA" sz="2200" dirty="0" err="1">
                <a:hlinkClick r:id="rId8"/>
              </a:rPr>
              <a:t>Frontières</a:t>
            </a:r>
            <a:r>
              <a:rPr lang="en-CA" sz="2200" dirty="0">
                <a:hlinkClick r:id="rId8"/>
              </a:rPr>
              <a:t> (</a:t>
            </a:r>
            <a:r>
              <a:rPr lang="en-CA" sz="2200" dirty="0" err="1">
                <a:hlinkClick r:id="rId8"/>
              </a:rPr>
              <a:t>MSF</a:t>
            </a:r>
            <a:r>
              <a:rPr lang="en-CA" sz="2200" dirty="0">
                <a:hlinkClick r:id="rId8"/>
              </a:rPr>
              <a:t>) U.S. Web Site</a:t>
            </a:r>
            <a:endParaRPr lang="en-CA" sz="2200" dirty="0"/>
          </a:p>
          <a:p>
            <a:pPr lvl="1" eaLnBrk="1" hangingPunct="1">
              <a:lnSpc>
                <a:spcPct val="80000"/>
              </a:lnSpc>
            </a:pPr>
            <a:r>
              <a:rPr lang="en-CA" sz="2200" dirty="0"/>
              <a:t>North Atlantic Treaty Organization </a:t>
            </a:r>
            <a:r>
              <a:rPr lang="en-CA" sz="2200" dirty="0">
                <a:hlinkClick r:id="rId9"/>
              </a:rPr>
              <a:t>NATO Official Homepage</a:t>
            </a:r>
            <a:endParaRPr lang="en-CA" sz="2200" dirty="0"/>
          </a:p>
          <a:p>
            <a:pPr eaLnBrk="1" hangingPunct="1">
              <a:lnSpc>
                <a:spcPct val="80000"/>
              </a:lnSpc>
            </a:pPr>
            <a:endParaRPr lang="en-US" sz="2400" dirty="0"/>
          </a:p>
        </p:txBody>
      </p:sp>
      <p:sp>
        <p:nvSpPr>
          <p:cNvPr id="12290" name="Rectangle 6"/>
          <p:cNvSpPr>
            <a:spLocks noGrp="1" noChangeArrowheads="1"/>
          </p:cNvSpPr>
          <p:nvPr>
            <p:ph type="title"/>
          </p:nvPr>
        </p:nvSpPr>
        <p:spPr>
          <a:xfrm rot="10800000" flipV="1">
            <a:off x="457200" y="76200"/>
            <a:ext cx="8001000" cy="609600"/>
          </a:xfrm>
        </p:spPr>
        <p:txBody>
          <a:bodyPr>
            <a:normAutofit fontScale="90000"/>
          </a:bodyPr>
          <a:lstStyle/>
          <a:p>
            <a:pPr eaLnBrk="1" hangingPunct="1"/>
            <a:r>
              <a:rPr lang="en-US" sz="4400" dirty="0"/>
              <a:t>Examples:</a:t>
            </a:r>
          </a:p>
        </p:txBody>
      </p:sp>
    </p:spTree>
    <p:extLst>
      <p:ext uri="{BB962C8B-B14F-4D97-AF65-F5344CB8AC3E}">
        <p14:creationId xmlns:p14="http://schemas.microsoft.com/office/powerpoint/2010/main" val="2308478304"/>
      </p:ext>
    </p:extLst>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15962"/>
          </a:xfrm>
        </p:spPr>
        <p:txBody>
          <a:bodyPr>
            <a:normAutofit fontScale="90000"/>
          </a:bodyPr>
          <a:lstStyle/>
          <a:p>
            <a:r>
              <a:rPr lang="en-US" b="1" dirty="0"/>
              <a:t>Definitions:</a:t>
            </a:r>
            <a:endParaRPr lang="ru-RU" b="1" dirty="0"/>
          </a:p>
        </p:txBody>
      </p:sp>
      <p:sp>
        <p:nvSpPr>
          <p:cNvPr id="3" name="Объект 2"/>
          <p:cNvSpPr>
            <a:spLocks noGrp="1"/>
          </p:cNvSpPr>
          <p:nvPr>
            <p:ph idx="1"/>
          </p:nvPr>
        </p:nvSpPr>
        <p:spPr>
          <a:xfrm>
            <a:off x="457200" y="1066800"/>
            <a:ext cx="8229600" cy="5059363"/>
          </a:xfrm>
        </p:spPr>
        <p:txBody>
          <a:bodyPr>
            <a:normAutofit fontScale="92500"/>
          </a:bodyPr>
          <a:lstStyle/>
          <a:p>
            <a:pPr marL="0" indent="0">
              <a:buNone/>
            </a:pPr>
            <a:r>
              <a:rPr lang="en-US" u="sng" dirty="0"/>
              <a:t>by OECD Statistical Glossary</a:t>
            </a:r>
            <a:r>
              <a:rPr lang="en-US" dirty="0"/>
              <a:t>:</a:t>
            </a:r>
          </a:p>
          <a:p>
            <a:pPr marL="0" indent="0">
              <a:buNone/>
            </a:pPr>
            <a:r>
              <a:rPr lang="en-US" dirty="0"/>
              <a:t>International organizations are:</a:t>
            </a:r>
          </a:p>
          <a:p>
            <a:pPr>
              <a:buFont typeface="Wingdings" panose="05000000000000000000" pitchFamily="2" charset="2"/>
              <a:buChar char="Ø"/>
            </a:pPr>
            <a:r>
              <a:rPr lang="en-US" b="1" dirty="0"/>
              <a:t>entities</a:t>
            </a:r>
            <a:r>
              <a:rPr lang="en-US" dirty="0"/>
              <a:t> established by </a:t>
            </a:r>
            <a:r>
              <a:rPr lang="en-US" b="1" u="sng" dirty="0"/>
              <a:t>formal political agreements</a:t>
            </a:r>
            <a:r>
              <a:rPr lang="en-US" b="1" dirty="0"/>
              <a:t> </a:t>
            </a:r>
            <a:r>
              <a:rPr lang="en-US" dirty="0"/>
              <a:t>between their members that have the </a:t>
            </a:r>
            <a:r>
              <a:rPr lang="en-US" b="1" u="sng" dirty="0"/>
              <a:t>status of international treaties</a:t>
            </a:r>
            <a:r>
              <a:rPr lang="en-US" dirty="0"/>
              <a:t>; </a:t>
            </a:r>
          </a:p>
          <a:p>
            <a:pPr>
              <a:buFont typeface="Wingdings" panose="05000000000000000000" pitchFamily="2" charset="2"/>
              <a:buChar char="Ø"/>
            </a:pPr>
            <a:r>
              <a:rPr lang="en-US" dirty="0"/>
              <a:t>their existence </a:t>
            </a:r>
            <a:r>
              <a:rPr lang="en-US" b="1" u="sng" dirty="0"/>
              <a:t>is recognized by law in their member countries</a:t>
            </a:r>
            <a:r>
              <a:rPr lang="en-US" dirty="0"/>
              <a:t>; </a:t>
            </a:r>
          </a:p>
          <a:p>
            <a:pPr>
              <a:buFont typeface="Wingdings" panose="05000000000000000000" pitchFamily="2" charset="2"/>
              <a:buChar char="Ø"/>
            </a:pPr>
            <a:r>
              <a:rPr lang="en-US" dirty="0"/>
              <a:t>they </a:t>
            </a:r>
            <a:r>
              <a:rPr lang="en-US" b="1" u="sng" dirty="0"/>
              <a:t>are not treated as resident institutional units</a:t>
            </a:r>
            <a:r>
              <a:rPr lang="en-US" b="1" dirty="0"/>
              <a:t> </a:t>
            </a:r>
            <a:r>
              <a:rPr lang="en-US" dirty="0"/>
              <a:t>of the countries in which they are located.</a:t>
            </a:r>
          </a:p>
          <a:p>
            <a:pPr marL="0" indent="0" algn="r">
              <a:buNone/>
            </a:pPr>
            <a:r>
              <a:rPr lang="en-US" sz="2600" i="1" dirty="0"/>
              <a:t>(definition from the international </a:t>
            </a:r>
            <a:r>
              <a:rPr lang="en-US" sz="2600" b="1" i="1" u="sng" dirty="0">
                <a:solidFill>
                  <a:srgbClr val="C00000"/>
                </a:solidFill>
              </a:rPr>
              <a:t>legal </a:t>
            </a:r>
            <a:r>
              <a:rPr lang="en-US" sz="2600" i="1" u="sng" dirty="0"/>
              <a:t>prospective</a:t>
            </a:r>
            <a:r>
              <a:rPr lang="en-US" sz="2600" i="1" dirty="0"/>
              <a:t>)</a:t>
            </a:r>
            <a:endParaRPr lang="ru-RU" sz="2600" i="1" dirty="0"/>
          </a:p>
        </p:txBody>
      </p:sp>
    </p:spTree>
    <p:extLst>
      <p:ext uri="{BB962C8B-B14F-4D97-AF65-F5344CB8AC3E}">
        <p14:creationId xmlns:p14="http://schemas.microsoft.com/office/powerpoint/2010/main" val="1164867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43"/>
            <a:ext cx="8229600" cy="1143000"/>
          </a:xfrm>
        </p:spPr>
        <p:txBody>
          <a:bodyPr>
            <a:normAutofit/>
          </a:bodyPr>
          <a:lstStyle/>
          <a:p>
            <a:r>
              <a:rPr lang="en-US" b="1" dirty="0"/>
              <a:t>Definitions: </a:t>
            </a:r>
            <a:endParaRPr lang="en-US" dirty="0"/>
          </a:p>
        </p:txBody>
      </p:sp>
      <p:sp>
        <p:nvSpPr>
          <p:cNvPr id="3" name="Content Placeholder 2"/>
          <p:cNvSpPr>
            <a:spLocks noGrp="1"/>
          </p:cNvSpPr>
          <p:nvPr>
            <p:ph idx="1"/>
          </p:nvPr>
        </p:nvSpPr>
        <p:spPr>
          <a:xfrm>
            <a:off x="457200" y="1219200"/>
            <a:ext cx="8229600" cy="5257800"/>
          </a:xfrm>
        </p:spPr>
        <p:txBody>
          <a:bodyPr>
            <a:normAutofit fontScale="70000" lnSpcReduction="20000"/>
          </a:bodyPr>
          <a:lstStyle/>
          <a:p>
            <a:pPr marL="0" indent="0">
              <a:buNone/>
            </a:pPr>
            <a:r>
              <a:rPr lang="en-US" b="1" u="sng" dirty="0"/>
              <a:t>A </a:t>
            </a:r>
            <a:r>
              <a:rPr lang="en-US" b="1" u="sng" dirty="0">
                <a:solidFill>
                  <a:srgbClr val="C00000"/>
                </a:solidFill>
              </a:rPr>
              <a:t>formal</a:t>
            </a:r>
            <a:r>
              <a:rPr lang="en-US" b="1" u="sng" dirty="0"/>
              <a:t>  international organization must</a:t>
            </a:r>
            <a:r>
              <a:rPr lang="en-US" b="1" dirty="0"/>
              <a:t>:</a:t>
            </a:r>
          </a:p>
          <a:p>
            <a:pPr>
              <a:buFont typeface="Wingdings" panose="05000000000000000000" pitchFamily="2" charset="2"/>
              <a:buChar char="Ø"/>
            </a:pPr>
            <a:r>
              <a:rPr lang="en-US" dirty="0"/>
              <a:t>consist of at </a:t>
            </a:r>
            <a:r>
              <a:rPr lang="en-US" b="1" dirty="0"/>
              <a:t>least </a:t>
            </a:r>
            <a:r>
              <a:rPr lang="en-US" b="1" u="sng" dirty="0"/>
              <a:t>two qualified </a:t>
            </a:r>
            <a:r>
              <a:rPr lang="en-US" b="1" dirty="0"/>
              <a:t>members </a:t>
            </a:r>
            <a:r>
              <a:rPr lang="en-US" dirty="0"/>
              <a:t>of the international system; </a:t>
            </a:r>
          </a:p>
          <a:p>
            <a:pPr>
              <a:buFont typeface="Wingdings" panose="05000000000000000000" pitchFamily="2" charset="2"/>
              <a:buChar char="Ø"/>
            </a:pPr>
            <a:r>
              <a:rPr lang="en-US" dirty="0"/>
              <a:t>have been created </a:t>
            </a:r>
            <a:r>
              <a:rPr lang="en-US" u="sng" dirty="0"/>
              <a:t>by </a:t>
            </a:r>
            <a:r>
              <a:rPr lang="en-US" b="1" u="sng" dirty="0"/>
              <a:t>a formal instrument of agreement</a:t>
            </a:r>
            <a:r>
              <a:rPr lang="en-US" u="sng" dirty="0"/>
              <a:t> </a:t>
            </a:r>
            <a:r>
              <a:rPr lang="en-US" dirty="0"/>
              <a:t>between the governments of national states;</a:t>
            </a:r>
          </a:p>
          <a:p>
            <a:pPr>
              <a:buFont typeface="Wingdings" panose="05000000000000000000" pitchFamily="2" charset="2"/>
              <a:buChar char="Ø"/>
            </a:pPr>
            <a:r>
              <a:rPr lang="en-US" b="1" dirty="0"/>
              <a:t>hold more or less </a:t>
            </a:r>
            <a:r>
              <a:rPr lang="en-US" b="1" u="sng" dirty="0"/>
              <a:t>regular plenary sessions </a:t>
            </a:r>
            <a:r>
              <a:rPr lang="en-US" dirty="0"/>
              <a:t>at intervals not greater than a decade</a:t>
            </a:r>
          </a:p>
          <a:p>
            <a:pPr>
              <a:buFont typeface="Wingdings" panose="05000000000000000000" pitchFamily="2" charset="2"/>
              <a:buChar char="Ø"/>
            </a:pPr>
            <a:r>
              <a:rPr lang="en-US" dirty="0"/>
              <a:t>have a </a:t>
            </a:r>
            <a:r>
              <a:rPr lang="en-US" b="1" u="sng" dirty="0"/>
              <a:t>permanent secretariat with a permanent headquarters </a:t>
            </a:r>
            <a:r>
              <a:rPr lang="en-US" dirty="0"/>
              <a:t>which performs ongoing tasks.</a:t>
            </a:r>
            <a:endParaRPr lang="en-US" b="1" dirty="0"/>
          </a:p>
          <a:p>
            <a:pPr marL="0" indent="0" algn="r">
              <a:buNone/>
            </a:pPr>
            <a:r>
              <a:rPr lang="en-US" b="1" dirty="0"/>
              <a:t>Michael Wallace and David Singer (1970)</a:t>
            </a:r>
          </a:p>
          <a:p>
            <a:pPr marL="0" indent="0" algn="r">
              <a:buNone/>
            </a:pPr>
            <a:endParaRPr lang="en-US" b="1" dirty="0"/>
          </a:p>
          <a:p>
            <a:pPr marL="0" indent="0">
              <a:buNone/>
            </a:pPr>
            <a:r>
              <a:rPr lang="en-US" dirty="0" err="1"/>
              <a:t>IOs</a:t>
            </a:r>
            <a:r>
              <a:rPr lang="en-US" dirty="0"/>
              <a:t> are… </a:t>
            </a:r>
            <a:r>
              <a:rPr lang="en-US" b="1" u="sng" dirty="0"/>
              <a:t>formal,</a:t>
            </a:r>
            <a:r>
              <a:rPr lang="en-US" dirty="0"/>
              <a:t> continuous structures established by </a:t>
            </a:r>
            <a:r>
              <a:rPr lang="en-US" b="1" dirty="0"/>
              <a:t>agreement</a:t>
            </a:r>
            <a:r>
              <a:rPr lang="en-US" dirty="0"/>
              <a:t> between members… from </a:t>
            </a:r>
            <a:r>
              <a:rPr lang="en-US" u="sng" dirty="0"/>
              <a:t>two or more </a:t>
            </a:r>
            <a:r>
              <a:rPr lang="en-US" dirty="0"/>
              <a:t>sovereign states with the aim of pursuing the </a:t>
            </a:r>
            <a:r>
              <a:rPr lang="en-US" b="1" u="sng" dirty="0"/>
              <a:t>common interest of membership</a:t>
            </a:r>
          </a:p>
          <a:p>
            <a:pPr marL="0" indent="0" algn="r">
              <a:buNone/>
            </a:pPr>
            <a:r>
              <a:rPr lang="en-US" b="1" dirty="0"/>
              <a:t>Clive Archer (2001)</a:t>
            </a:r>
          </a:p>
          <a:p>
            <a:pPr marL="0" indent="0" algn="r">
              <a:buNone/>
            </a:pPr>
            <a:r>
              <a:rPr lang="en-US" dirty="0"/>
              <a:t>(</a:t>
            </a:r>
            <a:r>
              <a:rPr lang="en-US" b="1" i="1" u="sng" dirty="0">
                <a:solidFill>
                  <a:srgbClr val="C00000"/>
                </a:solidFill>
              </a:rPr>
              <a:t>organizational structure </a:t>
            </a:r>
            <a:r>
              <a:rPr lang="en-US" i="1" dirty="0"/>
              <a:t>prospective)</a:t>
            </a:r>
            <a:endParaRPr lang="en-US" dirty="0"/>
          </a:p>
          <a:p>
            <a:pPr marL="0" indent="0" algn="r">
              <a:buNone/>
            </a:pPr>
            <a:endParaRPr lang="en-US" b="1" dirty="0"/>
          </a:p>
        </p:txBody>
      </p:sp>
    </p:spTree>
    <p:extLst>
      <p:ext uri="{BB962C8B-B14F-4D97-AF65-F5344CB8AC3E}">
        <p14:creationId xmlns:p14="http://schemas.microsoft.com/office/powerpoint/2010/main" val="1881588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international organizations</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solidFill>
                  <a:srgbClr val="C00000"/>
                </a:solidFill>
              </a:rPr>
              <a:t>(1) </a:t>
            </a:r>
            <a:r>
              <a:rPr lang="en-US" b="1" u="sng" dirty="0">
                <a:solidFill>
                  <a:srgbClr val="C00000"/>
                </a:solidFill>
              </a:rPr>
              <a:t>By membership type (who are the members)</a:t>
            </a:r>
            <a:r>
              <a:rPr lang="en-US" b="1" dirty="0">
                <a:solidFill>
                  <a:srgbClr val="C00000"/>
                </a:solidFill>
              </a:rPr>
              <a:t>:</a:t>
            </a:r>
          </a:p>
          <a:p>
            <a:pPr>
              <a:buFont typeface="Wingdings" panose="05000000000000000000" pitchFamily="2" charset="2"/>
              <a:buChar char="Ø"/>
            </a:pPr>
            <a:r>
              <a:rPr lang="en-US" b="1" dirty="0"/>
              <a:t>States</a:t>
            </a:r>
            <a:r>
              <a:rPr lang="en-US" dirty="0"/>
              <a:t>: Intergovernmental organizations (</a:t>
            </a:r>
            <a:r>
              <a:rPr lang="en-US" b="1" dirty="0" err="1"/>
              <a:t>IGOs</a:t>
            </a:r>
            <a:r>
              <a:rPr lang="en-US" b="1" dirty="0"/>
              <a:t>)</a:t>
            </a:r>
          </a:p>
          <a:p>
            <a:pPr lvl="1">
              <a:buFont typeface="Wingdings" panose="05000000000000000000" pitchFamily="2" charset="2"/>
              <a:buChar char="Ø"/>
            </a:pPr>
            <a:r>
              <a:rPr lang="en-US" dirty="0"/>
              <a:t>Global (UN, IMF)</a:t>
            </a:r>
          </a:p>
          <a:p>
            <a:pPr lvl="1">
              <a:buFont typeface="Wingdings" panose="05000000000000000000" pitchFamily="2" charset="2"/>
              <a:buChar char="Ø"/>
            </a:pPr>
            <a:r>
              <a:rPr lang="en-US" dirty="0"/>
              <a:t>Regional (NAFTA, EU, NATO)</a:t>
            </a:r>
          </a:p>
          <a:p>
            <a:pPr>
              <a:buFont typeface="Wingdings" panose="05000000000000000000" pitchFamily="2" charset="2"/>
              <a:buChar char="Ø"/>
            </a:pPr>
            <a:r>
              <a:rPr lang="en-US" b="1" dirty="0"/>
              <a:t>Investors</a:t>
            </a:r>
            <a:r>
              <a:rPr lang="en-US" dirty="0"/>
              <a:t>: Transnational corporations (</a:t>
            </a:r>
            <a:r>
              <a:rPr lang="en-US" dirty="0" err="1"/>
              <a:t>TNCs</a:t>
            </a:r>
            <a:r>
              <a:rPr lang="en-US" dirty="0"/>
              <a:t>)</a:t>
            </a:r>
          </a:p>
          <a:p>
            <a:pPr>
              <a:buFont typeface="Wingdings" panose="05000000000000000000" pitchFamily="2" charset="2"/>
              <a:buChar char="Ø"/>
            </a:pPr>
            <a:r>
              <a:rPr lang="en-US" b="1" dirty="0"/>
              <a:t>Individuals/Legal bodies</a:t>
            </a:r>
            <a:r>
              <a:rPr lang="en-US" dirty="0"/>
              <a:t>: International Non-Governmental Organizations (</a:t>
            </a:r>
            <a:r>
              <a:rPr lang="en-US" b="1" dirty="0" err="1"/>
              <a:t>INGOs</a:t>
            </a:r>
            <a:r>
              <a:rPr lang="en-US" dirty="0"/>
              <a:t>): e.g. Red Cross, FIFA, </a:t>
            </a:r>
            <a:r>
              <a:rPr lang="en-US" dirty="0" err="1"/>
              <a:t>etc</a:t>
            </a:r>
            <a:r>
              <a:rPr lang="en-US" dirty="0"/>
              <a:t>, Civil society organizations (</a:t>
            </a:r>
            <a:r>
              <a:rPr lang="en-US" dirty="0" err="1"/>
              <a:t>CSOs</a:t>
            </a:r>
            <a:r>
              <a:rPr lang="en-US" dirty="0"/>
              <a:t>) </a:t>
            </a:r>
          </a:p>
          <a:p>
            <a:pPr lvl="1">
              <a:buFont typeface="Wingdings" panose="05000000000000000000" pitchFamily="2" charset="2"/>
              <a:buChar char="Ø"/>
            </a:pPr>
            <a:r>
              <a:rPr lang="en-US" dirty="0"/>
              <a:t>Legitimate </a:t>
            </a:r>
          </a:p>
          <a:p>
            <a:pPr lvl="1">
              <a:buFont typeface="Wingdings" panose="05000000000000000000" pitchFamily="2" charset="2"/>
              <a:buChar char="Ø"/>
            </a:pPr>
            <a:r>
              <a:rPr lang="en-US" dirty="0"/>
              <a:t>Illegitimate (terrorist groups, organized crime structures)</a:t>
            </a:r>
          </a:p>
          <a:p>
            <a:endParaRPr lang="en-US" dirty="0"/>
          </a:p>
        </p:txBody>
      </p:sp>
    </p:spTree>
    <p:extLst>
      <p:ext uri="{BB962C8B-B14F-4D97-AF65-F5344CB8AC3E}">
        <p14:creationId xmlns:p14="http://schemas.microsoft.com/office/powerpoint/2010/main" val="931284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international organizations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a:solidFill>
                  <a:srgbClr val="C00000"/>
                </a:solidFill>
              </a:rPr>
              <a:t>(2) </a:t>
            </a:r>
            <a:r>
              <a:rPr lang="en-CA" b="1" u="sng" dirty="0">
                <a:solidFill>
                  <a:srgbClr val="C00000"/>
                </a:solidFill>
              </a:rPr>
              <a:t>By focus of activity</a:t>
            </a:r>
            <a:r>
              <a:rPr lang="en-CA" b="1" dirty="0">
                <a:solidFill>
                  <a:srgbClr val="C00000"/>
                </a:solidFill>
              </a:rPr>
              <a:t>:</a:t>
            </a:r>
          </a:p>
          <a:p>
            <a:pPr>
              <a:buNone/>
            </a:pPr>
            <a:r>
              <a:rPr lang="en-CA" dirty="0"/>
              <a:t>- International security</a:t>
            </a:r>
          </a:p>
          <a:p>
            <a:pPr>
              <a:buNone/>
            </a:pPr>
            <a:r>
              <a:rPr lang="en-CA" dirty="0"/>
              <a:t>- Trade and investment</a:t>
            </a:r>
          </a:p>
          <a:p>
            <a:pPr>
              <a:buNone/>
            </a:pPr>
            <a:r>
              <a:rPr lang="en-CA" dirty="0"/>
              <a:t>- Economic development</a:t>
            </a:r>
          </a:p>
          <a:p>
            <a:pPr>
              <a:buNone/>
            </a:pPr>
            <a:r>
              <a:rPr lang="en-CA" dirty="0"/>
              <a:t>- Human rights</a:t>
            </a:r>
          </a:p>
          <a:p>
            <a:pPr>
              <a:buNone/>
            </a:pPr>
            <a:r>
              <a:rPr lang="en-CA" dirty="0"/>
              <a:t>- Social problems</a:t>
            </a:r>
          </a:p>
          <a:p>
            <a:pPr>
              <a:buNone/>
            </a:pPr>
            <a:r>
              <a:rPr lang="en-CA" dirty="0"/>
              <a:t>- Protection of the environment</a:t>
            </a:r>
          </a:p>
          <a:p>
            <a:pPr>
              <a:buNone/>
            </a:pPr>
            <a:r>
              <a:rPr lang="en-CA" dirty="0"/>
              <a:t>- Political agendas</a:t>
            </a:r>
          </a:p>
          <a:p>
            <a:pPr>
              <a:buNone/>
            </a:pPr>
            <a:r>
              <a:rPr lang="en-CA" dirty="0"/>
              <a:t>- Others</a:t>
            </a:r>
          </a:p>
          <a:p>
            <a:pPr>
              <a:buNone/>
            </a:pPr>
            <a:r>
              <a:rPr lang="en-CA" b="1" dirty="0"/>
              <a:t>- UNIVERSAL</a:t>
            </a:r>
            <a:r>
              <a:rPr lang="en-CA" dirty="0"/>
              <a:t> (all of the above) – </a:t>
            </a:r>
            <a:r>
              <a:rPr lang="en-CA" b="1" dirty="0">
                <a:solidFill>
                  <a:srgbClr val="C00000"/>
                </a:solidFill>
              </a:rPr>
              <a:t>The United Nations system</a:t>
            </a:r>
            <a:endParaRPr lang="en-CA" dirty="0"/>
          </a:p>
          <a:p>
            <a:pPr marL="0" indent="0">
              <a:buNone/>
            </a:pPr>
            <a:endParaRPr lang="en-US" dirty="0"/>
          </a:p>
        </p:txBody>
      </p:sp>
    </p:spTree>
    <p:extLst>
      <p:ext uri="{BB962C8B-B14F-4D97-AF65-F5344CB8AC3E}">
        <p14:creationId xmlns:p14="http://schemas.microsoft.com/office/powerpoint/2010/main" val="396180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international organizations</a:t>
            </a:r>
            <a:endParaRPr lang="en-US" dirty="0"/>
          </a:p>
        </p:txBody>
      </p:sp>
      <p:sp>
        <p:nvSpPr>
          <p:cNvPr id="3" name="Content Placeholder 2"/>
          <p:cNvSpPr>
            <a:spLocks noGrp="1"/>
          </p:cNvSpPr>
          <p:nvPr>
            <p:ph idx="1"/>
          </p:nvPr>
        </p:nvSpPr>
        <p:spPr/>
        <p:txBody>
          <a:bodyPr/>
          <a:lstStyle/>
          <a:p>
            <a:pPr marL="0" indent="0">
              <a:buNone/>
            </a:pPr>
            <a:r>
              <a:rPr lang="en-US" b="1" dirty="0">
                <a:solidFill>
                  <a:srgbClr val="C00000"/>
                </a:solidFill>
              </a:rPr>
              <a:t>(3) </a:t>
            </a:r>
            <a:r>
              <a:rPr lang="en-US" b="1" u="sng" dirty="0">
                <a:solidFill>
                  <a:srgbClr val="C00000"/>
                </a:solidFill>
              </a:rPr>
              <a:t>By limits to states’ sovereignty</a:t>
            </a:r>
            <a:r>
              <a:rPr lang="en-US" b="1" dirty="0">
                <a:solidFill>
                  <a:srgbClr val="C00000"/>
                </a:solidFill>
              </a:rPr>
              <a:t>:</a:t>
            </a:r>
          </a:p>
          <a:p>
            <a:pPr>
              <a:buFont typeface="Wingdings" panose="05000000000000000000" pitchFamily="2" charset="2"/>
              <a:buChar char="Ø"/>
            </a:pPr>
            <a:r>
              <a:rPr lang="en-US" b="1" dirty="0"/>
              <a:t>International</a:t>
            </a:r>
            <a:r>
              <a:rPr lang="en-US" dirty="0"/>
              <a:t> – based on </a:t>
            </a:r>
            <a:r>
              <a:rPr lang="en-US" b="1" dirty="0"/>
              <a:t>cooperation </a:t>
            </a:r>
            <a:r>
              <a:rPr lang="en-US" dirty="0"/>
              <a:t>among </a:t>
            </a:r>
            <a:r>
              <a:rPr lang="en-US" u="sng" dirty="0"/>
              <a:t>sovereign</a:t>
            </a:r>
            <a:r>
              <a:rPr lang="en-US" dirty="0"/>
              <a:t> states on common issues, its resolutions are </a:t>
            </a:r>
            <a:r>
              <a:rPr lang="en-US" u="sng" dirty="0"/>
              <a:t>advisory</a:t>
            </a:r>
            <a:r>
              <a:rPr lang="en-US" dirty="0"/>
              <a:t>, and not always obligatory;</a:t>
            </a:r>
          </a:p>
          <a:p>
            <a:pPr>
              <a:buFont typeface="Wingdings" panose="05000000000000000000" pitchFamily="2" charset="2"/>
              <a:buChar char="Ø"/>
            </a:pPr>
            <a:r>
              <a:rPr lang="en-US" dirty="0"/>
              <a:t> </a:t>
            </a:r>
            <a:r>
              <a:rPr lang="en-US" b="1" dirty="0"/>
              <a:t>Supranational </a:t>
            </a:r>
            <a:r>
              <a:rPr lang="en-US" dirty="0"/>
              <a:t>– could adopt </a:t>
            </a:r>
            <a:r>
              <a:rPr lang="en-US" u="sng" dirty="0"/>
              <a:t>binding </a:t>
            </a:r>
            <a:r>
              <a:rPr lang="en-US" dirty="0"/>
              <a:t>and </a:t>
            </a:r>
            <a:r>
              <a:rPr lang="en-US" u="sng" dirty="0"/>
              <a:t>obligatory </a:t>
            </a:r>
            <a:r>
              <a:rPr lang="en-US" dirty="0"/>
              <a:t>decisions for legal bodies and individuals in member countries</a:t>
            </a:r>
          </a:p>
        </p:txBody>
      </p:sp>
    </p:spTree>
    <p:extLst>
      <p:ext uri="{BB962C8B-B14F-4D97-AF65-F5344CB8AC3E}">
        <p14:creationId xmlns:p14="http://schemas.microsoft.com/office/powerpoint/2010/main" val="374782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International vs </a:t>
            </a:r>
            <a:r>
              <a:rPr lang="en-US" b="1" dirty="0">
                <a:solidFill>
                  <a:srgbClr val="C00000"/>
                </a:solidFill>
              </a:rPr>
              <a:t>Supra</a:t>
            </a:r>
            <a:r>
              <a:rPr lang="en-US" b="1" dirty="0"/>
              <a:t>national</a:t>
            </a:r>
            <a:br>
              <a:rPr lang="en-US" b="1" dirty="0"/>
            </a:br>
            <a:endParaRPr lang="en-US" dirty="0"/>
          </a:p>
        </p:txBody>
      </p:sp>
      <p:sp>
        <p:nvSpPr>
          <p:cNvPr id="3" name="Content Placeholder 2"/>
          <p:cNvSpPr>
            <a:spLocks noGrp="1"/>
          </p:cNvSpPr>
          <p:nvPr>
            <p:ph idx="1"/>
          </p:nvPr>
        </p:nvSpPr>
        <p:spPr/>
        <p:txBody>
          <a:bodyPr/>
          <a:lstStyle/>
          <a:p>
            <a:pPr marL="0" indent="0" algn="ctr">
              <a:buNone/>
            </a:pPr>
            <a:r>
              <a:rPr lang="en-US" sz="4000" b="1" dirty="0"/>
              <a:t>What is the European Union?</a:t>
            </a:r>
          </a:p>
          <a:p>
            <a:pPr marL="0" indent="0" algn="ctr">
              <a:buNone/>
            </a:pPr>
            <a:endParaRPr lang="en-US" b="1" dirty="0"/>
          </a:p>
          <a:p>
            <a:pPr marL="0" indent="0" algn="ctr">
              <a:buNone/>
            </a:pPr>
            <a:r>
              <a:rPr lang="en-US" b="1" dirty="0"/>
              <a:t>organization </a:t>
            </a:r>
            <a:r>
              <a:rPr lang="en-US" b="1" dirty="0">
                <a:solidFill>
                  <a:srgbClr val="C00000"/>
                </a:solidFill>
              </a:rPr>
              <a:t>or</a:t>
            </a:r>
            <a:r>
              <a:rPr lang="en-US" b="1" dirty="0"/>
              <a:t> institution</a:t>
            </a:r>
          </a:p>
          <a:p>
            <a:pPr marL="0" indent="0" algn="ctr">
              <a:buNone/>
            </a:pPr>
            <a:endParaRPr lang="en-US" b="1" dirty="0"/>
          </a:p>
          <a:p>
            <a:pPr marL="0" indent="0" algn="ctr">
              <a:buNone/>
            </a:pPr>
            <a:r>
              <a:rPr lang="en-US" b="1" dirty="0"/>
              <a:t>international </a:t>
            </a:r>
            <a:r>
              <a:rPr lang="en-US" b="1" dirty="0">
                <a:solidFill>
                  <a:srgbClr val="C00000"/>
                </a:solidFill>
              </a:rPr>
              <a:t>or</a:t>
            </a:r>
            <a:r>
              <a:rPr lang="en-US" b="1" dirty="0"/>
              <a:t> supranational</a:t>
            </a:r>
          </a:p>
          <a:p>
            <a:pPr marL="0" indent="0" algn="ctr">
              <a:buNone/>
            </a:pPr>
            <a:endParaRPr lang="en-US" b="1" dirty="0"/>
          </a:p>
          <a:p>
            <a:pPr marL="0" indent="0" algn="ctr">
              <a:buNone/>
            </a:pPr>
            <a:endParaRPr lang="en-US" dirty="0"/>
          </a:p>
        </p:txBody>
      </p:sp>
      <p:sp>
        <p:nvSpPr>
          <p:cNvPr id="4" name="Action Button: Help 3">
            <a:hlinkClick r:id="" action="ppaction://noaction" highlightClick="1"/>
          </p:cNvPr>
          <p:cNvSpPr/>
          <p:nvPr/>
        </p:nvSpPr>
        <p:spPr>
          <a:xfrm>
            <a:off x="457200" y="2514600"/>
            <a:ext cx="1042416" cy="1042416"/>
          </a:xfrm>
          <a:prstGeom prst="actionButtonHelp">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1517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international organizations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a:solidFill>
                  <a:srgbClr val="C00000"/>
                </a:solidFill>
              </a:rPr>
              <a:t>4) </a:t>
            </a:r>
            <a:r>
              <a:rPr lang="en-US" b="1" u="sng" dirty="0">
                <a:solidFill>
                  <a:srgbClr val="C00000"/>
                </a:solidFill>
              </a:rPr>
              <a:t>By Principles of Entry :</a:t>
            </a:r>
          </a:p>
          <a:p>
            <a:pPr>
              <a:buFont typeface="Wingdings" panose="05000000000000000000" pitchFamily="2" charset="2"/>
              <a:buChar char="Ø"/>
            </a:pPr>
            <a:r>
              <a:rPr lang="en-US" b="1" dirty="0"/>
              <a:t> Open </a:t>
            </a:r>
            <a:r>
              <a:rPr lang="en-US" dirty="0"/>
              <a:t>– any country/legal/physical body  could join;</a:t>
            </a:r>
          </a:p>
          <a:p>
            <a:pPr>
              <a:buFont typeface="Wingdings" panose="05000000000000000000" pitchFamily="2" charset="2"/>
              <a:buChar char="Ø"/>
            </a:pPr>
            <a:r>
              <a:rPr lang="en-US" b="1" dirty="0"/>
              <a:t>Closed </a:t>
            </a:r>
            <a:r>
              <a:rPr lang="en-US" dirty="0"/>
              <a:t>– by invitation of the founding members (e.g. NATO, ASEAN, others)</a:t>
            </a:r>
          </a:p>
          <a:p>
            <a:pPr marL="0" indent="0">
              <a:buNone/>
            </a:pPr>
            <a:endParaRPr lang="en-US" b="1" dirty="0"/>
          </a:p>
          <a:p>
            <a:pPr marL="0" indent="0">
              <a:buNone/>
            </a:pPr>
            <a:r>
              <a:rPr lang="en-US" b="1" dirty="0">
                <a:solidFill>
                  <a:srgbClr val="C00000"/>
                </a:solidFill>
              </a:rPr>
              <a:t>5) </a:t>
            </a:r>
            <a:r>
              <a:rPr lang="en-US" b="1" u="sng" dirty="0">
                <a:solidFill>
                  <a:srgbClr val="C00000"/>
                </a:solidFill>
              </a:rPr>
              <a:t>By Geographical coverage:</a:t>
            </a:r>
            <a:endParaRPr lang="en-US" dirty="0">
              <a:solidFill>
                <a:srgbClr val="C00000"/>
              </a:solidFill>
            </a:endParaRPr>
          </a:p>
          <a:p>
            <a:pPr>
              <a:buFont typeface="Wingdings" panose="05000000000000000000" pitchFamily="2" charset="2"/>
              <a:buChar char="Ø"/>
            </a:pPr>
            <a:r>
              <a:rPr lang="en-US" b="1" dirty="0"/>
              <a:t> Global </a:t>
            </a:r>
            <a:r>
              <a:rPr lang="en-US" dirty="0"/>
              <a:t>(UN, WB, IMF, International Associations)</a:t>
            </a:r>
          </a:p>
          <a:p>
            <a:pPr>
              <a:buFont typeface="Wingdings" panose="05000000000000000000" pitchFamily="2" charset="2"/>
              <a:buChar char="Ø"/>
            </a:pPr>
            <a:r>
              <a:rPr lang="en-US" b="1" dirty="0"/>
              <a:t>Regional </a:t>
            </a:r>
            <a:r>
              <a:rPr lang="en-US" dirty="0"/>
              <a:t>(Organization of Gulf(African)  states, APEC)</a:t>
            </a:r>
          </a:p>
          <a:p>
            <a:pPr>
              <a:buFont typeface="Wingdings" panose="05000000000000000000" pitchFamily="2" charset="2"/>
              <a:buChar char="Ø"/>
            </a:pPr>
            <a:r>
              <a:rPr lang="en-US" b="1" dirty="0"/>
              <a:t>Cross-regional</a:t>
            </a:r>
            <a:r>
              <a:rPr lang="en-US" dirty="0"/>
              <a:t>, based on a particular criteria, subject matter (Organization of Islamic Conference - </a:t>
            </a:r>
            <a:r>
              <a:rPr lang="en-US" dirty="0" err="1"/>
              <a:t>OIC</a:t>
            </a:r>
            <a:r>
              <a:rPr lang="en-US" dirty="0"/>
              <a:t>, Organization of petroleum exporting Countries – OPEC)</a:t>
            </a:r>
          </a:p>
        </p:txBody>
      </p:sp>
    </p:spTree>
    <p:extLst>
      <p:ext uri="{BB962C8B-B14F-4D97-AF65-F5344CB8AC3E}">
        <p14:creationId xmlns:p14="http://schemas.microsoft.com/office/powerpoint/2010/main" val="338340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international organizations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u="sng" dirty="0">
                <a:solidFill>
                  <a:srgbClr val="C00000"/>
                </a:solidFill>
              </a:rPr>
              <a:t>6) By Type of Establishment Agreement</a:t>
            </a:r>
            <a:r>
              <a:rPr lang="en-US" b="1" dirty="0"/>
              <a:t>:</a:t>
            </a:r>
          </a:p>
          <a:p>
            <a:pPr>
              <a:buFont typeface="Wingdings" panose="05000000000000000000" pitchFamily="2" charset="2"/>
              <a:buChar char="Ø"/>
            </a:pPr>
            <a:r>
              <a:rPr lang="en-US" dirty="0"/>
              <a:t> formed on the basis of </a:t>
            </a:r>
            <a:r>
              <a:rPr lang="en-US" b="1" dirty="0"/>
              <a:t>international treaties</a:t>
            </a:r>
            <a:r>
              <a:rPr lang="en-US" dirty="0"/>
              <a:t>, ratified by member countries;</a:t>
            </a:r>
          </a:p>
          <a:p>
            <a:pPr>
              <a:buFont typeface="Wingdings" panose="05000000000000000000" pitchFamily="2" charset="2"/>
              <a:buChar char="Ø"/>
            </a:pPr>
            <a:r>
              <a:rPr lang="en-US" dirty="0"/>
              <a:t>formed on the basis of </a:t>
            </a:r>
            <a:r>
              <a:rPr lang="en-US" b="1" dirty="0"/>
              <a:t>joint statements, declarations</a:t>
            </a:r>
            <a:r>
              <a:rPr lang="en-US" dirty="0"/>
              <a:t> (BRICS, G20);</a:t>
            </a:r>
          </a:p>
          <a:p>
            <a:pPr marL="0" indent="0">
              <a:buNone/>
            </a:pPr>
            <a:endParaRPr lang="en-US" dirty="0"/>
          </a:p>
          <a:p>
            <a:pPr marL="0" indent="0">
              <a:buNone/>
            </a:pPr>
            <a:r>
              <a:rPr lang="en-US" b="1" u="sng" dirty="0">
                <a:solidFill>
                  <a:srgbClr val="C00000"/>
                </a:solidFill>
              </a:rPr>
              <a:t>7) By type of structure/ bureaucracy:</a:t>
            </a:r>
          </a:p>
          <a:p>
            <a:pPr>
              <a:buFont typeface="Wingdings" panose="05000000000000000000" pitchFamily="2" charset="2"/>
              <a:buChar char="Ø"/>
            </a:pPr>
            <a:r>
              <a:rPr lang="en-US" dirty="0"/>
              <a:t> </a:t>
            </a:r>
            <a:r>
              <a:rPr lang="en-US" b="1" dirty="0"/>
              <a:t>formal (developed) </a:t>
            </a:r>
            <a:r>
              <a:rPr lang="en-US" dirty="0"/>
              <a:t>structures, offices, secretariats, Boards, permanent staff;</a:t>
            </a:r>
          </a:p>
          <a:p>
            <a:pPr>
              <a:buFont typeface="Wingdings" panose="05000000000000000000" pitchFamily="2" charset="2"/>
              <a:buChar char="Ø"/>
            </a:pPr>
            <a:r>
              <a:rPr lang="en-US" b="1" dirty="0"/>
              <a:t>simple</a:t>
            </a:r>
            <a:r>
              <a:rPr lang="en-US" dirty="0"/>
              <a:t> structures (small rotating secretariats, no physical headquarters)</a:t>
            </a:r>
          </a:p>
        </p:txBody>
      </p:sp>
    </p:spTree>
    <p:extLst>
      <p:ext uri="{BB962C8B-B14F-4D97-AF65-F5344CB8AC3E}">
        <p14:creationId xmlns:p14="http://schemas.microsoft.com/office/powerpoint/2010/main" val="167394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dirty="0"/>
              <a:t>International Organizations</a:t>
            </a:r>
            <a:endParaRPr lang="ru-RU" dirty="0"/>
          </a:p>
        </p:txBody>
      </p:sp>
      <p:graphicFrame>
        <p:nvGraphicFramePr>
          <p:cNvPr id="5" name="Схема 4"/>
          <p:cNvGraphicFramePr/>
          <p:nvPr>
            <p:extLst>
              <p:ext uri="{D42A27DB-BD31-4B8C-83A1-F6EECF244321}">
                <p14:modId xmlns:p14="http://schemas.microsoft.com/office/powerpoint/2010/main" val="1540055372"/>
              </p:ext>
            </p:extLst>
          </p:nvPr>
        </p:nvGraphicFramePr>
        <p:xfrm>
          <a:off x="762000" y="1417638"/>
          <a:ext cx="7391400" cy="4664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663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276982"/>
            <a:ext cx="6624736" cy="1077218"/>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Working practices of international organizations</a:t>
            </a:r>
            <a:endParaRPr lang="ru-RU" sz="4400" b="1" dirty="0">
              <a:latin typeface="Arial" panose="020B0604020202020204" pitchFamily="34" charset="0"/>
              <a:cs typeface="Arial" panose="020B0604020202020204" pitchFamily="34" charset="0"/>
            </a:endParaRPr>
          </a:p>
        </p:txBody>
      </p:sp>
      <p:sp>
        <p:nvSpPr>
          <p:cNvPr id="6" name="TextBox 5"/>
          <p:cNvSpPr txBox="1"/>
          <p:nvPr/>
        </p:nvSpPr>
        <p:spPr>
          <a:xfrm>
            <a:off x="2051720" y="3624654"/>
            <a:ext cx="6863680" cy="1569660"/>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ru-RU" sz="3200" b="1" dirty="0" smtClean="0">
                <a:solidFill>
                  <a:srgbClr val="0070C0"/>
                </a:solidFill>
                <a:latin typeface="Arial" panose="020B0604020202020204" pitchFamily="34" charset="0"/>
              </a:rPr>
              <a:t>2</a:t>
            </a:r>
          </a:p>
          <a:p>
            <a:r>
              <a:rPr lang="en-US" sz="3200" dirty="0"/>
              <a:t>Understanding International Organizations: typology, </a:t>
            </a:r>
            <a:r>
              <a:rPr lang="en-US" sz="3200" dirty="0" smtClean="0"/>
              <a:t>definition</a:t>
            </a:r>
            <a:endParaRPr lang="ru-RU" sz="4800" b="1" dirty="0">
              <a:solidFill>
                <a:srgbClr val="0070C0"/>
              </a:solidFill>
              <a:latin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2065733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43"/>
            <a:ext cx="8229600" cy="1143000"/>
          </a:xfrm>
        </p:spPr>
        <p:txBody>
          <a:bodyPr>
            <a:normAutofit fontScale="90000"/>
          </a:bodyPr>
          <a:lstStyle/>
          <a:p>
            <a:r>
              <a:rPr lang="en-US" b="1" dirty="0"/>
              <a:t>Theory of International Organizations</a:t>
            </a:r>
          </a:p>
        </p:txBody>
      </p:sp>
      <p:sp>
        <p:nvSpPr>
          <p:cNvPr id="3" name="Content Placeholder 2"/>
          <p:cNvSpPr>
            <a:spLocks noGrp="1"/>
          </p:cNvSpPr>
          <p:nvPr>
            <p:ph idx="1"/>
          </p:nvPr>
        </p:nvSpPr>
        <p:spPr>
          <a:xfrm>
            <a:off x="457200" y="990600"/>
            <a:ext cx="8229600" cy="5334000"/>
          </a:xfrm>
        </p:spPr>
        <p:txBody>
          <a:bodyPr>
            <a:normAutofit fontScale="92500" lnSpcReduction="20000"/>
          </a:bodyPr>
          <a:lstStyle/>
          <a:p>
            <a:pPr marL="0" indent="0">
              <a:buNone/>
            </a:pPr>
            <a:r>
              <a:rPr lang="en-US" dirty="0"/>
              <a:t>Theoretical framework and underpinnings of the IO analysis have </a:t>
            </a:r>
            <a:r>
              <a:rPr lang="en-US" b="1" u="sng" dirty="0"/>
              <a:t>several streams/schools </a:t>
            </a:r>
            <a:r>
              <a:rPr lang="en-US" b="1" dirty="0"/>
              <a:t>differing in their approach as regards:</a:t>
            </a:r>
          </a:p>
          <a:p>
            <a:pPr>
              <a:buFont typeface="Wingdings" panose="05000000000000000000" pitchFamily="2" charset="2"/>
              <a:buChar char="Ø"/>
            </a:pPr>
            <a:r>
              <a:rPr lang="en-US" dirty="0"/>
              <a:t>positioning </a:t>
            </a:r>
            <a:r>
              <a:rPr lang="en-US" dirty="0" err="1"/>
              <a:t>IOs</a:t>
            </a:r>
            <a:r>
              <a:rPr lang="en-US" dirty="0"/>
              <a:t> within the international “</a:t>
            </a:r>
            <a:r>
              <a:rPr lang="en-US" dirty="0" err="1"/>
              <a:t>power&amp;politics</a:t>
            </a:r>
            <a:r>
              <a:rPr lang="en-US" dirty="0"/>
              <a:t>” framework</a:t>
            </a:r>
          </a:p>
          <a:p>
            <a:pPr>
              <a:buFont typeface="Wingdings" panose="05000000000000000000" pitchFamily="2" charset="2"/>
              <a:buChar char="Ø"/>
            </a:pPr>
            <a:r>
              <a:rPr lang="en-US" dirty="0"/>
              <a:t>who is considered to be the main actor in international politics</a:t>
            </a:r>
          </a:p>
          <a:p>
            <a:pPr marL="0" indent="0">
              <a:buNone/>
            </a:pPr>
            <a:r>
              <a:rPr lang="en-US" b="1" dirty="0"/>
              <a:t>Main schools of thought:</a:t>
            </a:r>
          </a:p>
          <a:p>
            <a:pPr>
              <a:buFont typeface="Wingdings" panose="05000000000000000000" pitchFamily="2" charset="2"/>
              <a:buChar char="Ø"/>
            </a:pPr>
            <a:r>
              <a:rPr lang="en-US" dirty="0"/>
              <a:t>Realism - political aspect of </a:t>
            </a:r>
            <a:r>
              <a:rPr lang="en-US" dirty="0" err="1"/>
              <a:t>IOs</a:t>
            </a:r>
            <a:endParaRPr lang="en-US" dirty="0"/>
          </a:p>
          <a:p>
            <a:pPr>
              <a:buFont typeface="Wingdings" panose="05000000000000000000" pitchFamily="2" charset="2"/>
              <a:buChar char="Ø"/>
            </a:pPr>
            <a:r>
              <a:rPr lang="en-US" dirty="0"/>
              <a:t>Liberalism (internationalism) –legal aspect of </a:t>
            </a:r>
            <a:r>
              <a:rPr lang="en-US" dirty="0" err="1"/>
              <a:t>IOs</a:t>
            </a:r>
            <a:endParaRPr lang="en-US" dirty="0"/>
          </a:p>
          <a:p>
            <a:pPr>
              <a:buFont typeface="Wingdings" panose="05000000000000000000" pitchFamily="2" charset="2"/>
              <a:buChar char="Ø"/>
            </a:pPr>
            <a:r>
              <a:rPr lang="en-US" dirty="0">
                <a:solidFill>
                  <a:prstClr val="black"/>
                </a:solidFill>
              </a:rPr>
              <a:t>Constructivism (universalism) – social aspect of </a:t>
            </a:r>
            <a:r>
              <a:rPr lang="en-US" dirty="0" err="1">
                <a:solidFill>
                  <a:prstClr val="black"/>
                </a:solidFill>
              </a:rPr>
              <a:t>IOs</a:t>
            </a:r>
            <a:endParaRPr lang="en-US" dirty="0"/>
          </a:p>
          <a:p>
            <a:endParaRPr lang="en-US" b="1" dirty="0"/>
          </a:p>
          <a:p>
            <a:pPr marL="0" indent="0">
              <a:buNone/>
            </a:pPr>
            <a:endParaRPr lang="en-US" dirty="0"/>
          </a:p>
        </p:txBody>
      </p:sp>
    </p:spTree>
    <p:extLst>
      <p:ext uri="{BB962C8B-B14F-4D97-AF65-F5344CB8AC3E}">
        <p14:creationId xmlns:p14="http://schemas.microsoft.com/office/powerpoint/2010/main" val="337833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474D04-1EEC-4836-99EE-BE0C9A6ADAD3}"/>
              </a:ext>
            </a:extLst>
          </p:cNvPr>
          <p:cNvSpPr>
            <a:spLocks noGrp="1"/>
          </p:cNvSpPr>
          <p:nvPr>
            <p:ph type="title"/>
          </p:nvPr>
        </p:nvSpPr>
        <p:spPr>
          <a:xfrm>
            <a:off x="457200" y="274638"/>
            <a:ext cx="8229600" cy="1020762"/>
          </a:xfrm>
        </p:spPr>
        <p:txBody>
          <a:bodyPr/>
          <a:lstStyle/>
          <a:p>
            <a:r>
              <a:rPr lang="en-US" dirty="0"/>
              <a:t>Theory of </a:t>
            </a:r>
            <a:r>
              <a:rPr lang="en-US" dirty="0" err="1"/>
              <a:t>IOs</a:t>
            </a:r>
            <a:r>
              <a:rPr lang="en-US" dirty="0"/>
              <a:t>: Realism</a:t>
            </a:r>
            <a:endParaRPr lang="ru-RU" dirty="0"/>
          </a:p>
        </p:txBody>
      </p:sp>
      <p:sp>
        <p:nvSpPr>
          <p:cNvPr id="3" name="Объект 2">
            <a:extLst>
              <a:ext uri="{FF2B5EF4-FFF2-40B4-BE49-F238E27FC236}">
                <a16:creationId xmlns:a16="http://schemas.microsoft.com/office/drawing/2014/main" id="{872E758F-D054-4C14-B8E7-855644BA74BC}"/>
              </a:ext>
            </a:extLst>
          </p:cNvPr>
          <p:cNvSpPr>
            <a:spLocks noGrp="1"/>
          </p:cNvSpPr>
          <p:nvPr>
            <p:ph idx="1"/>
          </p:nvPr>
        </p:nvSpPr>
        <p:spPr>
          <a:xfrm>
            <a:off x="457200" y="1371600"/>
            <a:ext cx="8229600" cy="4754563"/>
          </a:xfrm>
        </p:spPr>
        <p:txBody>
          <a:bodyPr>
            <a:normAutofit lnSpcReduction="10000"/>
          </a:bodyPr>
          <a:lstStyle/>
          <a:p>
            <a:pPr marL="0" marR="0" lvl="0" indent="0" algn="l" defTabSz="914400" rtl="0" eaLnBrk="1" fontAlgn="auto" latinLnBrk="0" hangingPunct="1">
              <a:lnSpc>
                <a:spcPct val="100000"/>
              </a:lnSpc>
              <a:spcBef>
                <a:spcPct val="20000"/>
              </a:spcBef>
              <a:spcAft>
                <a:spcPts val="0"/>
              </a:spcAft>
              <a:buClrTx/>
              <a:buSzTx/>
              <a:buNone/>
              <a:tabLst/>
              <a:defRPr/>
            </a:pPr>
            <a:r>
              <a:rPr kumimoji="0" lang="en-US" sz="2500" b="1" i="0" u="none" strike="noStrike" kern="1200" cap="none" spc="0" normalizeH="0" baseline="0" noProof="0" dirty="0">
                <a:ln>
                  <a:noFill/>
                </a:ln>
                <a:solidFill>
                  <a:prstClr val="black"/>
                </a:solidFill>
                <a:effectLst/>
                <a:uLnTx/>
                <a:uFillTx/>
                <a:latin typeface="Calibri"/>
                <a:ea typeface="+mn-ea"/>
                <a:cs typeface="+mn-cs"/>
              </a:rPr>
              <a:t>Realism</a:t>
            </a:r>
            <a:r>
              <a:rPr kumimoji="0" lang="en-US" sz="2500" b="0" i="0" u="none" strike="noStrike" kern="1200" cap="none" spc="0" normalizeH="0" baseline="0" noProof="0" dirty="0">
                <a:ln>
                  <a:noFill/>
                </a:ln>
                <a:solidFill>
                  <a:prstClr val="black"/>
                </a:solidFill>
                <a:effectLst/>
                <a:uLnTx/>
                <a:uFillTx/>
                <a:latin typeface="Calibri"/>
                <a:ea typeface="+mn-ea"/>
                <a:cs typeface="+mn-cs"/>
              </a:rPr>
              <a:t> – </a:t>
            </a:r>
            <a:r>
              <a:rPr kumimoji="0" lang="en-US" sz="2500" b="1" i="0" u="none" strike="noStrike" kern="1200" cap="none" spc="0" normalizeH="0" baseline="0" noProof="0" dirty="0">
                <a:ln>
                  <a:noFill/>
                </a:ln>
                <a:solidFill>
                  <a:srgbClr val="C00000"/>
                </a:solidFill>
                <a:effectLst/>
                <a:uLnTx/>
                <a:uFillTx/>
                <a:latin typeface="Calibri"/>
                <a:ea typeface="+mn-ea"/>
                <a:cs typeface="+mn-cs"/>
              </a:rPr>
              <a:t>“skeptical” view on </a:t>
            </a:r>
            <a:r>
              <a:rPr kumimoji="0" lang="en-US" sz="2500" b="1" i="0" u="none" strike="noStrike" kern="1200" cap="none" spc="0" normalizeH="0" baseline="0" noProof="0" dirty="0" err="1">
                <a:ln>
                  <a:noFill/>
                </a:ln>
                <a:solidFill>
                  <a:srgbClr val="C00000"/>
                </a:solidFill>
                <a:effectLst/>
                <a:uLnTx/>
                <a:uFillTx/>
                <a:latin typeface="Calibri"/>
                <a:ea typeface="+mn-ea"/>
                <a:cs typeface="+mn-cs"/>
              </a:rPr>
              <a:t>IOs</a:t>
            </a:r>
            <a:r>
              <a:rPr kumimoji="0" lang="en-US" sz="2500" b="0" i="0" u="none" strike="noStrike" kern="1200" cap="none" spc="0" normalizeH="0" baseline="0" noProof="0" dirty="0">
                <a:ln>
                  <a:noFill/>
                </a:ln>
                <a:solidFill>
                  <a:prstClr val="black"/>
                </a:solidFill>
                <a:effectLst/>
                <a:uLnTx/>
                <a:uFillTx/>
                <a:latin typeface="Calibri"/>
                <a:ea typeface="+mn-ea"/>
                <a:cs typeface="+mn-cs"/>
              </a:rPr>
              <a:t>: </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500" b="0" i="0" u="none" strike="noStrike" kern="1200" cap="none" spc="0" normalizeH="0" baseline="0" noProof="0" dirty="0">
                <a:ln>
                  <a:noFill/>
                </a:ln>
                <a:solidFill>
                  <a:prstClr val="black"/>
                </a:solidFill>
                <a:effectLst/>
                <a:uLnTx/>
                <a:uFillTx/>
                <a:latin typeface="Calibri"/>
                <a:ea typeface="+mn-ea"/>
                <a:cs typeface="+mn-cs"/>
              </a:rPr>
              <a:t>The ultimate arbiter of outcomes in international relations is </a:t>
            </a:r>
            <a:r>
              <a:rPr kumimoji="0" lang="en-US" sz="2500" b="1" i="0" u="sng" strike="noStrike" kern="1200" cap="none" spc="0" normalizeH="0" baseline="0" noProof="0" dirty="0">
                <a:ln>
                  <a:noFill/>
                </a:ln>
                <a:solidFill>
                  <a:prstClr val="black"/>
                </a:solidFill>
                <a:effectLst/>
                <a:uLnTx/>
                <a:uFillTx/>
                <a:latin typeface="Calibri"/>
                <a:ea typeface="+mn-ea"/>
                <a:cs typeface="+mn-cs"/>
              </a:rPr>
              <a:t>power</a:t>
            </a:r>
            <a:r>
              <a:rPr kumimoji="0" lang="en-US" sz="2500" b="1" i="0" u="none" strike="noStrike" kern="1200" cap="none" spc="0" normalizeH="0" baseline="0" noProof="0" dirty="0">
                <a:ln>
                  <a:noFill/>
                </a:ln>
                <a:solidFill>
                  <a:prstClr val="black"/>
                </a:solidFill>
                <a:effectLst/>
                <a:uLnTx/>
                <a:uFillTx/>
                <a:latin typeface="Calibri"/>
                <a:ea typeface="+mn-ea"/>
                <a:cs typeface="+mn-cs"/>
              </a:rPr>
              <a:t>.</a:t>
            </a:r>
            <a:r>
              <a:rPr kumimoji="0" lang="en-US" sz="2500" b="0" i="0" u="none" strike="noStrike" kern="1200" cap="none" spc="0" normalizeH="0" baseline="0" noProof="0" dirty="0">
                <a:ln>
                  <a:noFill/>
                </a:ln>
                <a:solidFill>
                  <a:prstClr val="black"/>
                </a:solidFill>
                <a:effectLst/>
                <a:uLnTx/>
                <a:uFillTx/>
                <a:latin typeface="Calibri"/>
                <a:ea typeface="+mn-ea"/>
                <a:cs typeface="+mn-cs"/>
              </a:rPr>
              <a:t> </a:t>
            </a:r>
            <a:r>
              <a:rPr kumimoji="0" lang="en-US" sz="2500" b="1" i="0" u="none" strike="noStrike" kern="1200" cap="none" spc="0" normalizeH="0" baseline="0" noProof="0" dirty="0">
                <a:ln>
                  <a:noFill/>
                </a:ln>
                <a:solidFill>
                  <a:prstClr val="black"/>
                </a:solidFill>
                <a:effectLst/>
                <a:uLnTx/>
                <a:uFillTx/>
                <a:latin typeface="Calibri"/>
                <a:ea typeface="+mn-ea"/>
                <a:cs typeface="+mn-cs"/>
              </a:rPr>
              <a:t>Power drives the politics.</a:t>
            </a:r>
            <a:r>
              <a:rPr kumimoji="0" lang="en-US" sz="2500" b="0" i="0" u="none" strike="noStrike" kern="1200" cap="none" spc="0" normalizeH="0" baseline="0" noProof="0" dirty="0">
                <a:ln>
                  <a:noFill/>
                </a:ln>
                <a:solidFill>
                  <a:prstClr val="black"/>
                </a:solidFill>
                <a:effectLst/>
                <a:uLnTx/>
                <a:uFillTx/>
                <a:latin typeface="Calibri"/>
                <a:ea typeface="+mn-ea"/>
                <a:cs typeface="+mn-cs"/>
              </a:rPr>
              <a:t> </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500" b="1" i="0" u="none" strike="noStrike" kern="1200" cap="none" spc="0" normalizeH="0" baseline="0" noProof="0" dirty="0">
                <a:ln>
                  <a:noFill/>
                </a:ln>
                <a:solidFill>
                  <a:prstClr val="black"/>
                </a:solidFill>
                <a:effectLst/>
                <a:uLnTx/>
                <a:uFillTx/>
                <a:latin typeface="Calibri"/>
                <a:ea typeface="+mn-ea"/>
                <a:cs typeface="+mn-cs"/>
              </a:rPr>
              <a:t>States</a:t>
            </a:r>
            <a:r>
              <a:rPr kumimoji="0" lang="en-US" sz="2500" b="0" i="0" u="none" strike="noStrike" kern="1200" cap="none" spc="0" normalizeH="0" baseline="0" noProof="0" dirty="0">
                <a:ln>
                  <a:noFill/>
                </a:ln>
                <a:solidFill>
                  <a:prstClr val="black"/>
                </a:solidFill>
                <a:effectLst/>
                <a:uLnTx/>
                <a:uFillTx/>
                <a:latin typeface="Calibri"/>
                <a:ea typeface="+mn-ea"/>
                <a:cs typeface="+mn-cs"/>
              </a:rPr>
              <a:t> (countries) are the key international actors with the most power since they control most of the planet’s </a:t>
            </a:r>
            <a:r>
              <a:rPr kumimoji="0" lang="en-US" sz="2500" b="1" i="0" u="none" strike="noStrike" kern="1200" cap="none" spc="0" normalizeH="0" baseline="0" noProof="0" dirty="0">
                <a:ln>
                  <a:noFill/>
                </a:ln>
                <a:solidFill>
                  <a:prstClr val="black"/>
                </a:solidFill>
                <a:effectLst/>
                <a:uLnTx/>
                <a:uFillTx/>
                <a:latin typeface="Calibri"/>
                <a:ea typeface="+mn-ea"/>
                <a:cs typeface="+mn-cs"/>
              </a:rPr>
              <a:t>military power.</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500" b="0" i="0" u="none" strike="noStrike" kern="1200" cap="none" spc="0" normalizeH="0" baseline="0" noProof="0" dirty="0" err="1">
                <a:ln>
                  <a:noFill/>
                </a:ln>
                <a:solidFill>
                  <a:prstClr val="black"/>
                </a:solidFill>
                <a:effectLst/>
                <a:uLnTx/>
                <a:uFillTx/>
                <a:latin typeface="Calibri"/>
                <a:ea typeface="+mn-ea"/>
                <a:cs typeface="+mn-cs"/>
              </a:rPr>
              <a:t>IOs</a:t>
            </a:r>
            <a:r>
              <a:rPr kumimoji="0" lang="en-US" sz="2500" b="0" i="0" u="none" strike="noStrike" kern="1200" cap="none" spc="0" normalizeH="0" baseline="0" noProof="0" dirty="0">
                <a:ln>
                  <a:noFill/>
                </a:ln>
                <a:solidFill>
                  <a:prstClr val="black"/>
                </a:solidFill>
                <a:effectLst/>
                <a:uLnTx/>
                <a:uFillTx/>
                <a:latin typeface="Calibri"/>
                <a:ea typeface="+mn-ea"/>
                <a:cs typeface="+mn-cs"/>
              </a:rPr>
              <a:t> do not have such power. </a:t>
            </a:r>
            <a:r>
              <a:rPr kumimoji="0" lang="en-US" sz="2500" b="1" i="0" u="sng" strike="noStrike" kern="1200" cap="none" spc="0" normalizeH="0" baseline="0" noProof="0" dirty="0" err="1">
                <a:ln>
                  <a:noFill/>
                </a:ln>
                <a:solidFill>
                  <a:prstClr val="black"/>
                </a:solidFill>
                <a:effectLst/>
                <a:uLnTx/>
                <a:uFillTx/>
                <a:latin typeface="Calibri"/>
                <a:ea typeface="+mn-ea"/>
                <a:cs typeface="+mn-cs"/>
              </a:rPr>
              <a:t>IOs</a:t>
            </a:r>
            <a:r>
              <a:rPr kumimoji="0" lang="en-US" sz="2500" b="1" i="0" u="sng" strike="noStrike" kern="1200" cap="none" spc="0" normalizeH="0" baseline="0" noProof="0" dirty="0">
                <a:ln>
                  <a:noFill/>
                </a:ln>
                <a:solidFill>
                  <a:prstClr val="black"/>
                </a:solidFill>
                <a:effectLst/>
                <a:uLnTx/>
                <a:uFillTx/>
                <a:latin typeface="Calibri"/>
                <a:ea typeface="+mn-ea"/>
                <a:cs typeface="+mn-cs"/>
              </a:rPr>
              <a:t> just reflect the existing balance of power and the interests of powerful states</a:t>
            </a:r>
            <a:r>
              <a:rPr kumimoji="0" lang="en-US" sz="2500" b="0" i="0" u="none" strike="noStrike" kern="1200" cap="none" spc="0" normalizeH="0" baseline="0" noProof="0" dirty="0">
                <a:ln>
                  <a:noFill/>
                </a:ln>
                <a:solidFill>
                  <a:prstClr val="black"/>
                </a:solidFill>
                <a:effectLst/>
                <a:uLnTx/>
                <a:uFillTx/>
                <a:latin typeface="Calibri"/>
                <a:ea typeface="+mn-ea"/>
                <a:cs typeface="+mn-cs"/>
              </a:rPr>
              <a:t>. </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500" b="0" i="0" u="sng" strike="noStrike" kern="1200" cap="none" spc="0" normalizeH="0" baseline="0" noProof="0" dirty="0">
                <a:ln>
                  <a:noFill/>
                </a:ln>
                <a:solidFill>
                  <a:prstClr val="black"/>
                </a:solidFill>
                <a:effectLst/>
                <a:uLnTx/>
                <a:uFillTx/>
                <a:latin typeface="Calibri"/>
                <a:ea typeface="+mn-ea"/>
                <a:cs typeface="+mn-cs"/>
              </a:rPr>
              <a:t>Hence, </a:t>
            </a:r>
            <a:r>
              <a:rPr kumimoji="0" lang="en-US" sz="2500" b="1" i="0" u="sng" strike="noStrike" kern="1200" cap="none" spc="0" normalizeH="0" baseline="0" noProof="0" dirty="0" err="1">
                <a:ln>
                  <a:noFill/>
                </a:ln>
                <a:solidFill>
                  <a:srgbClr val="C00000"/>
                </a:solidFill>
                <a:effectLst/>
                <a:uLnTx/>
                <a:uFillTx/>
                <a:latin typeface="Calibri"/>
                <a:ea typeface="+mn-ea"/>
                <a:cs typeface="+mn-cs"/>
              </a:rPr>
              <a:t>IOs</a:t>
            </a:r>
            <a:r>
              <a:rPr kumimoji="0" lang="en-US" sz="2500" b="1" i="0" u="sng" strike="noStrike" kern="1200" cap="none" spc="0" normalizeH="0" baseline="0" noProof="0" dirty="0">
                <a:ln>
                  <a:noFill/>
                </a:ln>
                <a:solidFill>
                  <a:srgbClr val="C00000"/>
                </a:solidFill>
                <a:effectLst/>
                <a:uLnTx/>
                <a:uFillTx/>
                <a:latin typeface="Calibri"/>
                <a:ea typeface="+mn-ea"/>
                <a:cs typeface="+mn-cs"/>
              </a:rPr>
              <a:t> are axillary in the international politics </a:t>
            </a:r>
            <a:r>
              <a:rPr kumimoji="0" lang="en-US" sz="2500" b="0" i="0" u="sng" strike="noStrike" kern="1200" cap="none" spc="0" normalizeH="0" baseline="0" noProof="0" dirty="0">
                <a:ln>
                  <a:noFill/>
                </a:ln>
                <a:solidFill>
                  <a:prstClr val="black"/>
                </a:solidFill>
                <a:effectLst/>
                <a:uLnTx/>
                <a:uFillTx/>
                <a:latin typeface="Calibri"/>
                <a:ea typeface="+mn-ea"/>
                <a:cs typeface="+mn-cs"/>
              </a:rPr>
              <a:t>as they function to the benefit and in the interest of most powerful states</a:t>
            </a:r>
            <a:r>
              <a:rPr kumimoji="0" lang="en-US" sz="25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None/>
              <a:tabLst/>
              <a:defRPr/>
            </a:pPr>
            <a:r>
              <a:rPr kumimoji="0" lang="en-US" sz="2500" b="0" i="0" u="none" strike="noStrike" kern="1200" cap="none" spc="0" normalizeH="0" baseline="0" noProof="0" dirty="0">
                <a:ln>
                  <a:noFill/>
                </a:ln>
                <a:solidFill>
                  <a:prstClr val="black"/>
                </a:solidFill>
                <a:effectLst/>
                <a:uLnTx/>
                <a:uFillTx/>
                <a:latin typeface="Calibri"/>
                <a:ea typeface="+mn-ea"/>
                <a:cs typeface="+mn-cs"/>
              </a:rPr>
              <a:t>(also called the “system analysis” scientific stream of thought)</a:t>
            </a:r>
            <a:endParaRPr kumimoji="0" lang="en-US" sz="2500" b="1" i="0" u="none" strike="noStrike" kern="1200" cap="none" spc="0" normalizeH="0" baseline="0" noProof="0" dirty="0">
              <a:ln>
                <a:noFill/>
              </a:ln>
              <a:solidFill>
                <a:prstClr val="black"/>
              </a:solidFill>
              <a:effectLst/>
              <a:uLnTx/>
              <a:uFillTx/>
              <a:latin typeface="Calibri"/>
              <a:ea typeface="+mn-ea"/>
              <a:cs typeface="+mn-cs"/>
            </a:endParaRPr>
          </a:p>
          <a:p>
            <a:pPr marL="0" indent="0">
              <a:buNone/>
            </a:pPr>
            <a:endParaRPr lang="ru-RU" dirty="0"/>
          </a:p>
        </p:txBody>
      </p:sp>
    </p:spTree>
    <p:extLst>
      <p:ext uri="{BB962C8B-B14F-4D97-AF65-F5344CB8AC3E}">
        <p14:creationId xmlns:p14="http://schemas.microsoft.com/office/powerpoint/2010/main" val="340885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EE67BB-AFD2-4627-AF9E-EBBF6004D957}"/>
              </a:ext>
            </a:extLst>
          </p:cNvPr>
          <p:cNvSpPr>
            <a:spLocks noGrp="1"/>
          </p:cNvSpPr>
          <p:nvPr>
            <p:ph type="title"/>
          </p:nvPr>
        </p:nvSpPr>
        <p:spPr>
          <a:xfrm>
            <a:off x="457200" y="274638"/>
            <a:ext cx="8229600" cy="868362"/>
          </a:xfrm>
        </p:spPr>
        <p:txBody>
          <a:bodyPr/>
          <a:lstStyle/>
          <a:p>
            <a:r>
              <a:rPr lang="en-US" dirty="0"/>
              <a:t>Theory of </a:t>
            </a:r>
            <a:r>
              <a:rPr lang="en-US" dirty="0" err="1"/>
              <a:t>IOs</a:t>
            </a:r>
            <a:r>
              <a:rPr lang="en-US" dirty="0"/>
              <a:t> - Liberalism</a:t>
            </a:r>
            <a:endParaRPr lang="ru-RU" dirty="0"/>
          </a:p>
        </p:txBody>
      </p:sp>
      <p:sp>
        <p:nvSpPr>
          <p:cNvPr id="3" name="Объект 2">
            <a:extLst>
              <a:ext uri="{FF2B5EF4-FFF2-40B4-BE49-F238E27FC236}">
                <a16:creationId xmlns:a16="http://schemas.microsoft.com/office/drawing/2014/main" id="{75008C95-C688-4FBB-A32A-C7F46D59A4D1}"/>
              </a:ext>
            </a:extLst>
          </p:cNvPr>
          <p:cNvSpPr>
            <a:spLocks noGrp="1"/>
          </p:cNvSpPr>
          <p:nvPr>
            <p:ph idx="1"/>
          </p:nvPr>
        </p:nvSpPr>
        <p:spPr>
          <a:xfrm>
            <a:off x="457200" y="1371600"/>
            <a:ext cx="8229600" cy="4800600"/>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a:ea typeface="+mn-ea"/>
                <a:cs typeface="+mn-cs"/>
              </a:rPr>
              <a:t>Liberalism</a:t>
            </a:r>
            <a:r>
              <a:rPr kumimoji="0" lang="en-US" sz="2000" b="0" i="0" u="none" strike="noStrike" kern="1200" cap="none" spc="0" normalizeH="0" baseline="0" noProof="0" dirty="0">
                <a:ln>
                  <a:noFill/>
                </a:ln>
                <a:solidFill>
                  <a:prstClr val="black"/>
                </a:solidFill>
                <a:effectLst/>
                <a:uLnTx/>
                <a:uFillTx/>
                <a:latin typeface="Calibri"/>
                <a:ea typeface="+mn-ea"/>
                <a:cs typeface="+mn-cs"/>
              </a:rPr>
              <a:t> – </a:t>
            </a:r>
            <a:r>
              <a:rPr kumimoji="0" lang="en-US" sz="2000" b="1" i="0" u="none" strike="noStrike" kern="1200" cap="none" spc="0" normalizeH="0" baseline="0" noProof="0" dirty="0">
                <a:ln>
                  <a:noFill/>
                </a:ln>
                <a:solidFill>
                  <a:srgbClr val="C00000"/>
                </a:solidFill>
                <a:effectLst/>
                <a:uLnTx/>
                <a:uFillTx/>
                <a:latin typeface="Calibri"/>
                <a:ea typeface="+mn-ea"/>
                <a:cs typeface="+mn-cs"/>
              </a:rPr>
              <a:t>optimistic/idealistic view on </a:t>
            </a:r>
            <a:r>
              <a:rPr kumimoji="0" lang="en-US" sz="2000" b="1" i="0" u="none" strike="noStrike" kern="1200" cap="none" spc="0" normalizeH="0" baseline="0" noProof="0" dirty="0" err="1">
                <a:ln>
                  <a:noFill/>
                </a:ln>
                <a:solidFill>
                  <a:srgbClr val="C00000"/>
                </a:solidFill>
                <a:effectLst/>
                <a:uLnTx/>
                <a:uFillTx/>
                <a:latin typeface="Calibri"/>
                <a:ea typeface="+mn-ea"/>
                <a:cs typeface="+mn-cs"/>
              </a:rPr>
              <a:t>IOs</a:t>
            </a:r>
            <a:r>
              <a:rPr kumimoji="0" lang="en-US" sz="2000" b="0" i="0" u="none" strike="noStrike" kern="1200" cap="none" spc="0" normalizeH="0" baseline="0" noProof="0" dirty="0">
                <a:ln>
                  <a:noFill/>
                </a:ln>
                <a:solidFill>
                  <a:prstClr val="black"/>
                </a:solidFill>
                <a:effectLst/>
                <a:uLnTx/>
                <a:uFillTx/>
                <a:latin typeface="Calibri"/>
                <a:ea typeface="+mn-ea"/>
                <a:cs typeface="+mn-cs"/>
              </a:rPr>
              <a:t>:  </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lang="en-US" sz="2000" dirty="0">
                <a:solidFill>
                  <a:prstClr val="black"/>
                </a:solidFill>
                <a:latin typeface="Calibri"/>
              </a:rPr>
              <a:t>t</a:t>
            </a:r>
            <a:r>
              <a:rPr kumimoji="0" lang="en-US" sz="2000" b="0" i="0" u="none" strike="noStrike" kern="1200" cap="none" spc="0" normalizeH="0" baseline="0" noProof="0" dirty="0">
                <a:ln>
                  <a:noFill/>
                </a:ln>
                <a:solidFill>
                  <a:prstClr val="black"/>
                </a:solidFill>
                <a:effectLst/>
                <a:uLnTx/>
                <a:uFillTx/>
                <a:latin typeface="Calibri"/>
                <a:ea typeface="+mn-ea"/>
                <a:cs typeface="+mn-cs"/>
              </a:rPr>
              <a:t>he approach is based on the </a:t>
            </a:r>
            <a:r>
              <a:rPr kumimoji="0" lang="en-US" sz="2000" b="1" i="0" u="none" strike="noStrike" kern="1200" cap="none" spc="0" normalizeH="0" baseline="0" noProof="0" dirty="0">
                <a:ln>
                  <a:noFill/>
                </a:ln>
                <a:solidFill>
                  <a:prstClr val="black"/>
                </a:solidFill>
                <a:effectLst/>
                <a:uLnTx/>
                <a:uFillTx/>
                <a:latin typeface="Calibri"/>
                <a:ea typeface="+mn-ea"/>
                <a:cs typeface="+mn-cs"/>
              </a:rPr>
              <a:t>international law prospective (rules, regimes, agreements) </a:t>
            </a:r>
            <a:r>
              <a:rPr kumimoji="0" lang="en-US" sz="2000" b="0" i="0" u="none" strike="noStrike" kern="1200" cap="none" spc="0" normalizeH="0" baseline="0" noProof="0" dirty="0">
                <a:ln>
                  <a:noFill/>
                </a:ln>
                <a:solidFill>
                  <a:prstClr val="black"/>
                </a:solidFill>
                <a:effectLst/>
                <a:uLnTx/>
                <a:uFillTx/>
                <a:latin typeface="Calibri"/>
                <a:ea typeface="+mn-ea"/>
                <a:cs typeface="+mn-cs"/>
              </a:rPr>
              <a:t>rather than on the study of </a:t>
            </a:r>
            <a:r>
              <a:rPr kumimoji="0" lang="en-US" sz="2000" b="0" i="0" u="none" strike="noStrike" kern="1200" cap="none" spc="0" normalizeH="0" baseline="0" noProof="0" dirty="0" err="1">
                <a:ln>
                  <a:noFill/>
                </a:ln>
                <a:solidFill>
                  <a:prstClr val="black"/>
                </a:solidFill>
                <a:effectLst/>
                <a:uLnTx/>
                <a:uFillTx/>
                <a:latin typeface="Calibri"/>
                <a:ea typeface="+mn-ea"/>
                <a:cs typeface="+mn-cs"/>
              </a:rPr>
              <a:t>power&amp;politics</a:t>
            </a:r>
            <a:r>
              <a:rPr kumimoji="0" lang="en-US" sz="2000" b="0" i="0" u="none" strike="noStrike" kern="1200" cap="none" spc="0" normalizeH="0" baseline="0" noProof="0" dirty="0">
                <a:ln>
                  <a:noFill/>
                </a:ln>
                <a:solidFill>
                  <a:prstClr val="black"/>
                </a:solidFill>
                <a:effectLst/>
                <a:uLnTx/>
                <a:uFillTx/>
                <a:latin typeface="Calibri"/>
                <a:ea typeface="+mn-ea"/>
                <a:cs typeface="+mn-cs"/>
              </a:rPr>
              <a:t> </a:t>
            </a:r>
            <a:r>
              <a:rPr kumimoji="0" lang="en-US" sz="2000" b="0" i="0" u="sng" strike="noStrike" kern="1200" cap="none" spc="0" normalizeH="0" baseline="0" noProof="0" dirty="0">
                <a:ln>
                  <a:noFill/>
                </a:ln>
                <a:solidFill>
                  <a:prstClr val="black"/>
                </a:solidFill>
                <a:effectLst/>
                <a:uLnTx/>
                <a:uFillTx/>
                <a:latin typeface="Calibri"/>
                <a:ea typeface="+mn-ea"/>
                <a:cs typeface="+mn-cs"/>
              </a:rPr>
              <a:t>(“institutional analysis” school of thought</a:t>
            </a:r>
            <a:r>
              <a:rPr kumimoji="0" lang="en-US" sz="2000" b="0" i="0" u="none" strike="noStrike" kern="1200" cap="none" spc="0" normalizeH="0" baseline="0" noProof="0" dirty="0">
                <a:ln>
                  <a:noFill/>
                </a:ln>
                <a:solidFill>
                  <a:prstClr val="black"/>
                </a:solidFill>
                <a:effectLst/>
                <a:uLnTx/>
                <a:uFillTx/>
                <a:latin typeface="Calibri"/>
                <a:ea typeface="+mn-ea"/>
                <a:cs typeface="+mn-cs"/>
              </a:rPr>
              <a:t>) </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lang="en-US" sz="2000" dirty="0">
                <a:solidFill>
                  <a:prstClr val="black"/>
                </a:solidFill>
                <a:latin typeface="Calibri"/>
              </a:rPr>
              <a:t>i</a:t>
            </a:r>
            <a:r>
              <a:rPr kumimoji="0" lang="en-US" sz="2000" b="0" i="0" u="none" strike="noStrike" kern="1200" cap="none" spc="0" normalizeH="0" baseline="0" noProof="0" dirty="0">
                <a:ln>
                  <a:noFill/>
                </a:ln>
                <a:solidFill>
                  <a:prstClr val="black"/>
                </a:solidFill>
                <a:effectLst/>
                <a:uLnTx/>
                <a:uFillTx/>
                <a:latin typeface="Calibri"/>
                <a:ea typeface="+mn-ea"/>
                <a:cs typeface="+mn-cs"/>
              </a:rPr>
              <a:t>t sees states in international society as people in domestic society. People are generally following the rules and laws established in their domestic society. So do the states in international society. Hence, </a:t>
            </a:r>
            <a:r>
              <a:rPr kumimoji="0" lang="en-US" sz="2000" b="1" i="0" u="sng" strike="noStrike" kern="1200" cap="none" spc="0" normalizeH="0" baseline="0" noProof="0" dirty="0" err="1">
                <a:ln>
                  <a:noFill/>
                </a:ln>
                <a:solidFill>
                  <a:prstClr val="black"/>
                </a:solidFill>
                <a:effectLst/>
                <a:uLnTx/>
                <a:uFillTx/>
                <a:latin typeface="Calibri"/>
                <a:ea typeface="+mn-ea"/>
                <a:cs typeface="+mn-cs"/>
              </a:rPr>
              <a:t>IOs</a:t>
            </a:r>
            <a:r>
              <a:rPr kumimoji="0" lang="en-US" sz="2000" b="1" i="0" u="sng" strike="noStrike" kern="1200" cap="none" spc="0" normalizeH="0" baseline="0" noProof="0" dirty="0">
                <a:ln>
                  <a:noFill/>
                </a:ln>
                <a:solidFill>
                  <a:prstClr val="black"/>
                </a:solidFill>
                <a:effectLst/>
                <a:uLnTx/>
                <a:uFillTx/>
                <a:latin typeface="Calibri"/>
                <a:ea typeface="+mn-ea"/>
                <a:cs typeface="+mn-cs"/>
              </a:rPr>
              <a:t> become the expressions of the rules that govern international society.</a:t>
            </a:r>
            <a:r>
              <a:rPr kumimoji="0" lang="en-US" sz="2000" b="1" i="0" u="none" strike="noStrike" kern="1200" cap="none" spc="0" normalizeH="0" baseline="0" noProof="0" dirty="0">
                <a:ln>
                  <a:noFill/>
                </a:ln>
                <a:solidFill>
                  <a:prstClr val="black"/>
                </a:solidFill>
                <a:effectLst/>
                <a:uLnTx/>
                <a:uFillTx/>
                <a:latin typeface="Calibri"/>
                <a:ea typeface="+mn-ea"/>
                <a:cs typeface="+mn-cs"/>
              </a:rPr>
              <a:t> </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000" b="1" i="0" u="none" strike="noStrike" kern="1200" cap="none" spc="0" normalizeH="0" baseline="0" noProof="0" dirty="0" err="1">
                <a:ln>
                  <a:noFill/>
                </a:ln>
                <a:solidFill>
                  <a:srgbClr val="C00000"/>
                </a:solidFill>
                <a:effectLst/>
                <a:uLnTx/>
                <a:uFillTx/>
                <a:latin typeface="Calibri"/>
                <a:ea typeface="+mn-ea"/>
                <a:cs typeface="+mn-cs"/>
              </a:rPr>
              <a:t>IOs</a:t>
            </a:r>
            <a:r>
              <a:rPr kumimoji="0" lang="en-US" sz="2000" b="1" i="0" u="none" strike="noStrike" kern="1200" cap="none" spc="0" normalizeH="0" baseline="0" noProof="0" dirty="0">
                <a:ln>
                  <a:noFill/>
                </a:ln>
                <a:solidFill>
                  <a:srgbClr val="C00000"/>
                </a:solidFill>
                <a:effectLst/>
                <a:uLnTx/>
                <a:uFillTx/>
                <a:latin typeface="Calibri"/>
                <a:ea typeface="+mn-ea"/>
                <a:cs typeface="+mn-cs"/>
              </a:rPr>
              <a:t> are important because they regulate relations among states. </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000" b="0" i="0" u="none" strike="noStrike" kern="1200" cap="none" spc="0" normalizeH="0" baseline="0" noProof="0" dirty="0" err="1">
                <a:ln>
                  <a:noFill/>
                </a:ln>
                <a:solidFill>
                  <a:prstClr val="black"/>
                </a:solidFill>
                <a:effectLst/>
                <a:uLnTx/>
                <a:uFillTx/>
                <a:latin typeface="Calibri"/>
                <a:ea typeface="+mn-ea"/>
                <a:cs typeface="+mn-cs"/>
              </a:rPr>
              <a:t>IOs</a:t>
            </a:r>
            <a:r>
              <a:rPr kumimoji="0" lang="en-US" sz="2000" b="0" i="0" u="none" strike="noStrike" kern="1200" cap="none" spc="0" normalizeH="0" baseline="0" noProof="0" dirty="0">
                <a:ln>
                  <a:noFill/>
                </a:ln>
                <a:solidFill>
                  <a:prstClr val="black"/>
                </a:solidFill>
                <a:effectLst/>
                <a:uLnTx/>
                <a:uFillTx/>
                <a:latin typeface="Calibri"/>
                <a:ea typeface="+mn-ea"/>
                <a:cs typeface="+mn-cs"/>
              </a:rPr>
              <a:t> are important </a:t>
            </a:r>
            <a:r>
              <a:rPr kumimoji="0" lang="en-US" sz="2000" b="1" i="0" u="sng" strike="noStrike" kern="1200" cap="none" spc="0" normalizeH="0" baseline="0" noProof="0" dirty="0">
                <a:ln>
                  <a:noFill/>
                </a:ln>
                <a:solidFill>
                  <a:prstClr val="black"/>
                </a:solidFill>
                <a:effectLst/>
                <a:uLnTx/>
                <a:uFillTx/>
                <a:latin typeface="Calibri"/>
                <a:ea typeface="+mn-ea"/>
                <a:cs typeface="+mn-cs"/>
              </a:rPr>
              <a:t>institutes of international governance</a:t>
            </a:r>
            <a:r>
              <a:rPr kumimoji="0" lang="en-US" sz="2000" b="0" i="0" u="none" strike="noStrike" kern="1200" cap="none" spc="0" normalizeH="0" baseline="0" noProof="0" dirty="0">
                <a:ln>
                  <a:noFill/>
                </a:ln>
                <a:solidFill>
                  <a:prstClr val="black"/>
                </a:solidFill>
                <a:effectLst/>
                <a:uLnTx/>
                <a:uFillTx/>
                <a:latin typeface="Calibri"/>
                <a:ea typeface="+mn-ea"/>
                <a:cs typeface="+mn-cs"/>
              </a:rPr>
              <a:t>, enabling dialogue and development of new international institutions (norms, rules)</a:t>
            </a:r>
          </a:p>
          <a:p>
            <a:pPr marR="0" lvl="0" algn="l"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lang="en-US" sz="2000" dirty="0" err="1">
                <a:solidFill>
                  <a:prstClr val="black"/>
                </a:solidFill>
                <a:latin typeface="Calibri"/>
              </a:rPr>
              <a:t>IOs</a:t>
            </a:r>
            <a:r>
              <a:rPr lang="en-US" sz="2000" dirty="0">
                <a:solidFill>
                  <a:prstClr val="black"/>
                </a:solidFill>
                <a:latin typeface="Calibri"/>
              </a:rPr>
              <a:t> are </a:t>
            </a:r>
            <a:r>
              <a:rPr lang="en-US" sz="2000" b="1" u="sng" dirty="0">
                <a:solidFill>
                  <a:srgbClr val="C00000"/>
                </a:solidFill>
                <a:latin typeface="Calibri"/>
              </a:rPr>
              <a:t>fundamentally cooperative </a:t>
            </a:r>
            <a:r>
              <a:rPr lang="en-US" sz="2000" dirty="0">
                <a:solidFill>
                  <a:prstClr val="black"/>
                </a:solidFill>
                <a:latin typeface="Calibri"/>
              </a:rPr>
              <a:t>since they arise only with the consent of all actors (states)</a:t>
            </a:r>
            <a:endParaRPr lang="ru-RU" dirty="0"/>
          </a:p>
        </p:txBody>
      </p:sp>
    </p:spTree>
    <p:extLst>
      <p:ext uri="{BB962C8B-B14F-4D97-AF65-F5344CB8AC3E}">
        <p14:creationId xmlns:p14="http://schemas.microsoft.com/office/powerpoint/2010/main" val="152136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453D58-0444-45AE-972F-75EA68D8CA22}"/>
              </a:ext>
            </a:extLst>
          </p:cNvPr>
          <p:cNvSpPr>
            <a:spLocks noGrp="1"/>
          </p:cNvSpPr>
          <p:nvPr>
            <p:ph type="title"/>
          </p:nvPr>
        </p:nvSpPr>
        <p:spPr/>
        <p:txBody>
          <a:bodyPr/>
          <a:lstStyle/>
          <a:p>
            <a:r>
              <a:rPr lang="en-US" dirty="0"/>
              <a:t>Theory of </a:t>
            </a:r>
            <a:r>
              <a:rPr lang="en-US" dirty="0" err="1"/>
              <a:t>IOs</a:t>
            </a:r>
            <a:r>
              <a:rPr lang="en-US" dirty="0"/>
              <a:t>: Constructivism</a:t>
            </a:r>
            <a:endParaRPr lang="ru-RU" dirty="0"/>
          </a:p>
        </p:txBody>
      </p:sp>
      <p:sp>
        <p:nvSpPr>
          <p:cNvPr id="3" name="Объект 2">
            <a:extLst>
              <a:ext uri="{FF2B5EF4-FFF2-40B4-BE49-F238E27FC236}">
                <a16:creationId xmlns:a16="http://schemas.microsoft.com/office/drawing/2014/main" id="{415757E4-688F-4679-9DE4-CB64F9E0BA8C}"/>
              </a:ext>
            </a:extLst>
          </p:cNvPr>
          <p:cNvSpPr>
            <a:spLocks noGrp="1"/>
          </p:cNvSpPr>
          <p:nvPr>
            <p:ph idx="1"/>
          </p:nvPr>
        </p:nvSpPr>
        <p:spPr/>
        <p:txBody>
          <a:bodyPr>
            <a:normAutofit fontScale="77500" lnSpcReduction="20000"/>
          </a:bodyPr>
          <a:lstStyle/>
          <a:p>
            <a:pPr marL="0" marR="0" lvl="0" indent="0" algn="l" defTabSz="914400" rtl="0" eaLnBrk="1" fontAlgn="auto" latinLnBrk="0" hangingPunct="1">
              <a:lnSpc>
                <a:spcPct val="100000"/>
              </a:lnSpc>
              <a:spcBef>
                <a:spcPct val="20000"/>
              </a:spcBef>
              <a:spcAft>
                <a:spcPts val="0"/>
              </a:spcAft>
              <a:buClrTx/>
              <a:buSzTx/>
              <a:buNone/>
              <a:tabLst/>
              <a:defRPr/>
            </a:pPr>
            <a:r>
              <a:rPr kumimoji="0" lang="en-US" sz="2900" b="1" i="0" u="none" strike="noStrike" kern="1200" cap="none" spc="0" normalizeH="0" baseline="0" noProof="0" dirty="0">
                <a:ln>
                  <a:noFill/>
                </a:ln>
                <a:solidFill>
                  <a:prstClr val="black"/>
                </a:solidFill>
                <a:effectLst/>
                <a:uLnTx/>
                <a:uFillTx/>
                <a:latin typeface="Calibri"/>
                <a:ea typeface="+mn-ea"/>
                <a:cs typeface="+mn-cs"/>
              </a:rPr>
              <a:t>Constructivism </a:t>
            </a:r>
            <a:r>
              <a:rPr kumimoji="0" lang="en-US" sz="2900" b="0" i="0" u="none" strike="noStrike" kern="1200" cap="none" spc="0" normalizeH="0" baseline="0" noProof="0" dirty="0">
                <a:ln>
                  <a:noFill/>
                </a:ln>
                <a:solidFill>
                  <a:prstClr val="black"/>
                </a:solidFill>
                <a:effectLst/>
                <a:uLnTx/>
                <a:uFillTx/>
                <a:latin typeface="Calibri"/>
                <a:ea typeface="+mn-ea"/>
                <a:cs typeface="+mn-cs"/>
              </a:rPr>
              <a:t>– </a:t>
            </a:r>
            <a:r>
              <a:rPr kumimoji="0" lang="en-US" sz="2900" b="1" i="0" u="none" strike="noStrike" kern="1200" cap="none" spc="0" normalizeH="0" baseline="0" noProof="0" dirty="0">
                <a:ln>
                  <a:noFill/>
                </a:ln>
                <a:solidFill>
                  <a:srgbClr val="C00000"/>
                </a:solidFill>
                <a:effectLst/>
                <a:uLnTx/>
                <a:uFillTx/>
                <a:latin typeface="Calibri"/>
                <a:ea typeface="+mn-ea"/>
                <a:cs typeface="+mn-cs"/>
              </a:rPr>
              <a:t>“global governance” prospective view on </a:t>
            </a:r>
            <a:r>
              <a:rPr kumimoji="0" lang="en-US" sz="2900" b="1" i="0" u="none" strike="noStrike" kern="1200" cap="none" spc="0" normalizeH="0" baseline="0" noProof="0" dirty="0" err="1">
                <a:ln>
                  <a:noFill/>
                </a:ln>
                <a:solidFill>
                  <a:srgbClr val="C00000"/>
                </a:solidFill>
                <a:effectLst/>
                <a:uLnTx/>
                <a:uFillTx/>
                <a:latin typeface="Calibri"/>
                <a:ea typeface="+mn-ea"/>
                <a:cs typeface="+mn-cs"/>
              </a:rPr>
              <a:t>IOs</a:t>
            </a:r>
            <a:r>
              <a:rPr lang="en-US" sz="2900" b="1" dirty="0">
                <a:solidFill>
                  <a:srgbClr val="C00000"/>
                </a:solidFill>
                <a:latin typeface="Calibri"/>
              </a:rPr>
              <a:t>:</a:t>
            </a:r>
            <a:endParaRPr kumimoji="0" lang="en-US" sz="2900" b="1" i="0" u="none" strike="noStrike" kern="1200" cap="none" spc="0" normalizeH="0" baseline="0" noProof="0" dirty="0">
              <a:ln>
                <a:noFill/>
              </a:ln>
              <a:solidFill>
                <a:srgbClr val="C00000"/>
              </a:solidFill>
              <a:effectLst/>
              <a:uLnTx/>
              <a:uFillTx/>
              <a:latin typeface="Calibri"/>
              <a:ea typeface="+mn-ea"/>
              <a:cs typeface="+mn-cs"/>
            </a:endParaRPr>
          </a:p>
          <a:p>
            <a:pPr>
              <a:buFont typeface="Wingdings" panose="05000000000000000000" pitchFamily="2" charset="2"/>
              <a:buChar char="Ø"/>
            </a:pPr>
            <a:r>
              <a:rPr lang="en-US" sz="2900" dirty="0"/>
              <a:t>differs fundamentally from the previous two as it is </a:t>
            </a:r>
            <a:r>
              <a:rPr lang="en-US" sz="2900" b="1" u="sng" dirty="0">
                <a:solidFill>
                  <a:srgbClr val="C00000"/>
                </a:solidFill>
              </a:rPr>
              <a:t>not state-centric</a:t>
            </a:r>
          </a:p>
          <a:p>
            <a:pPr>
              <a:buFont typeface="Wingdings" panose="05000000000000000000" pitchFamily="2" charset="2"/>
              <a:buChar char="Ø"/>
              <a:defRPr/>
            </a:pPr>
            <a:r>
              <a:rPr kumimoji="0" lang="en-US" sz="2900" b="0" i="0" u="none" strike="noStrike" kern="1200" cap="none" spc="0" normalizeH="0" baseline="0" noProof="0" dirty="0">
                <a:ln>
                  <a:noFill/>
                </a:ln>
                <a:solidFill>
                  <a:prstClr val="black"/>
                </a:solidFill>
                <a:effectLst/>
                <a:uLnTx/>
                <a:uFillTx/>
                <a:latin typeface="Calibri"/>
                <a:ea typeface="+mn-ea"/>
                <a:cs typeface="+mn-cs"/>
              </a:rPr>
              <a:t>the focus on complexity of international relations and increasingly </a:t>
            </a:r>
            <a:r>
              <a:rPr kumimoji="0" lang="en-US" sz="2900" b="0" i="0" u="sng" strike="noStrike" kern="1200" cap="none" spc="0" normalizeH="0" baseline="0" noProof="0" dirty="0">
                <a:ln>
                  <a:noFill/>
                </a:ln>
                <a:solidFill>
                  <a:prstClr val="black"/>
                </a:solidFill>
                <a:effectLst/>
                <a:uLnTx/>
                <a:uFillTx/>
                <a:latin typeface="Calibri"/>
                <a:ea typeface="+mn-ea"/>
                <a:cs typeface="+mn-cs"/>
              </a:rPr>
              <a:t>diminishing roles of sovereign states </a:t>
            </a:r>
            <a:r>
              <a:rPr kumimoji="0" lang="en-US" sz="2900" b="0" i="0" u="none" strike="noStrike" kern="1200" cap="none" spc="0" normalizeH="0" baseline="0" noProof="0" dirty="0">
                <a:ln>
                  <a:noFill/>
                </a:ln>
                <a:solidFill>
                  <a:prstClr val="black"/>
                </a:solidFill>
                <a:effectLst/>
                <a:uLnTx/>
                <a:uFillTx/>
                <a:latin typeface="Calibri"/>
                <a:ea typeface="+mn-ea"/>
                <a:cs typeface="+mn-cs"/>
              </a:rPr>
              <a:t>in global governance</a:t>
            </a:r>
          </a:p>
          <a:p>
            <a:pPr>
              <a:buFont typeface="Wingdings" panose="05000000000000000000" pitchFamily="2" charset="2"/>
              <a:buChar char="Ø"/>
            </a:pPr>
            <a:r>
              <a:rPr lang="en-US" sz="2900" dirty="0"/>
              <a:t>sees states as increasingly irrelevant in the face of a developing global society, </a:t>
            </a:r>
            <a:r>
              <a:rPr lang="en-US" sz="2900" u="sng" dirty="0"/>
              <a:t>a global society of </a:t>
            </a:r>
            <a:r>
              <a:rPr lang="en-US" sz="2900" b="1" u="sng" dirty="0">
                <a:solidFill>
                  <a:srgbClr val="C00000"/>
                </a:solidFill>
              </a:rPr>
              <a:t>people</a:t>
            </a:r>
            <a:r>
              <a:rPr lang="en-US" sz="2900" u="sng" dirty="0"/>
              <a:t> </a:t>
            </a:r>
            <a:r>
              <a:rPr lang="en-US" sz="2900" dirty="0"/>
              <a:t>rather than of states</a:t>
            </a:r>
          </a:p>
          <a:p>
            <a:pPr>
              <a:buFont typeface="Wingdings" panose="05000000000000000000" pitchFamily="2" charset="2"/>
              <a:buChar char="Ø"/>
            </a:pPr>
            <a:r>
              <a:rPr lang="en-US" sz="2900" dirty="0"/>
              <a:t>considers that much of the international politics is shaped based on </a:t>
            </a:r>
            <a:r>
              <a:rPr lang="en-US" sz="2900" u="sng" dirty="0"/>
              <a:t>the </a:t>
            </a:r>
            <a:r>
              <a:rPr lang="en-US" sz="2900" b="1" u="sng" dirty="0">
                <a:solidFill>
                  <a:srgbClr val="C00000"/>
                </a:solidFill>
              </a:rPr>
              <a:t>ideas (perceptions) </a:t>
            </a:r>
            <a:r>
              <a:rPr lang="en-US" sz="2900" dirty="0"/>
              <a:t>of people and states about themselves and the world around them (ideas about “ally” and “enemy”)</a:t>
            </a:r>
          </a:p>
          <a:p>
            <a:pPr>
              <a:buFont typeface="Wingdings" panose="05000000000000000000" pitchFamily="2" charset="2"/>
              <a:buChar char="Ø"/>
            </a:pPr>
            <a:r>
              <a:rPr lang="en-US" sz="2900" dirty="0"/>
              <a:t> </a:t>
            </a:r>
            <a:r>
              <a:rPr lang="en-US" sz="2900" u="sng" dirty="0" err="1"/>
              <a:t>IOs</a:t>
            </a:r>
            <a:r>
              <a:rPr lang="en-US" sz="2900" dirty="0"/>
              <a:t> are more important as expressions of, and </a:t>
            </a:r>
            <a:r>
              <a:rPr lang="en-US" sz="2900" u="sng" dirty="0"/>
              <a:t>the creators of global civil society</a:t>
            </a:r>
            <a:r>
              <a:rPr lang="en-US" sz="2900" dirty="0"/>
              <a:t> than they are as regulators of relations among states</a:t>
            </a:r>
          </a:p>
          <a:p>
            <a:pPr>
              <a:buFont typeface="Wingdings" panose="05000000000000000000" pitchFamily="2" charset="2"/>
              <a:buChar char="Ø"/>
            </a:pPr>
            <a:r>
              <a:rPr lang="en-US" sz="2900" dirty="0" err="1"/>
              <a:t>IOs</a:t>
            </a:r>
            <a:r>
              <a:rPr lang="en-US" sz="2900" dirty="0"/>
              <a:t> should be studied as </a:t>
            </a:r>
            <a:r>
              <a:rPr lang="en-US" sz="2900" u="sng" dirty="0"/>
              <a:t>partial replacements for states </a:t>
            </a:r>
            <a:r>
              <a:rPr lang="en-US" sz="2900" dirty="0"/>
              <a:t>rather than as </a:t>
            </a:r>
            <a:r>
              <a:rPr lang="en-US" sz="2900" u="sng" dirty="0"/>
              <a:t>mediators among states</a:t>
            </a:r>
          </a:p>
          <a:p>
            <a:pPr marL="0" indent="0">
              <a:buNone/>
            </a:pPr>
            <a:endParaRPr lang="ru-RU" dirty="0"/>
          </a:p>
        </p:txBody>
      </p:sp>
    </p:spTree>
    <p:extLst>
      <p:ext uri="{BB962C8B-B14F-4D97-AF65-F5344CB8AC3E}">
        <p14:creationId xmlns:p14="http://schemas.microsoft.com/office/powerpoint/2010/main" val="62065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r>
              <a:rPr lang="en-US" sz="3200" b="1" dirty="0"/>
              <a:t>Hurd, Ian: </a:t>
            </a:r>
            <a:r>
              <a:rPr lang="en-US" sz="3200" b="1" i="1" dirty="0"/>
              <a:t>International Organizations: Politics, Law, Practice</a:t>
            </a:r>
            <a:r>
              <a:rPr lang="en-US" sz="3200" b="1" dirty="0"/>
              <a:t>. </a:t>
            </a:r>
            <a:r>
              <a:rPr lang="en-US" sz="2400" b="1" dirty="0"/>
              <a:t>(Cambridge: Cambridge University Press, 2020)</a:t>
            </a:r>
          </a:p>
        </p:txBody>
      </p:sp>
      <p:sp>
        <p:nvSpPr>
          <p:cNvPr id="3" name="Content Placeholder 2"/>
          <p:cNvSpPr>
            <a:spLocks noGrp="1"/>
          </p:cNvSpPr>
          <p:nvPr>
            <p:ph idx="1"/>
          </p:nvPr>
        </p:nvSpPr>
        <p:spPr>
          <a:xfrm>
            <a:off x="457200" y="1524000"/>
            <a:ext cx="8229600" cy="5029200"/>
          </a:xfrm>
        </p:spPr>
        <p:txBody>
          <a:bodyPr>
            <a:normAutofit fontScale="70000" lnSpcReduction="20000"/>
          </a:bodyPr>
          <a:lstStyle/>
          <a:p>
            <a:r>
              <a:rPr lang="en-US" dirty="0"/>
              <a:t>The main problems of international economics and international politics are at some level also </a:t>
            </a:r>
            <a:r>
              <a:rPr lang="en-US" b="1" dirty="0"/>
              <a:t>problems of the </a:t>
            </a:r>
            <a:r>
              <a:rPr lang="en-US" b="1" u="sng" dirty="0"/>
              <a:t>international organization</a:t>
            </a:r>
            <a:r>
              <a:rPr lang="en-US" dirty="0"/>
              <a:t>. </a:t>
            </a:r>
            <a:r>
              <a:rPr lang="en-US" b="1" dirty="0">
                <a:solidFill>
                  <a:srgbClr val="C00000"/>
                </a:solidFill>
              </a:rPr>
              <a:t>As </a:t>
            </a:r>
            <a:r>
              <a:rPr lang="en-US" b="1" u="sng" dirty="0">
                <a:solidFill>
                  <a:srgbClr val="C00000"/>
                </a:solidFill>
              </a:rPr>
              <a:t>interdependence </a:t>
            </a:r>
            <a:r>
              <a:rPr lang="en-US" b="1" dirty="0">
                <a:solidFill>
                  <a:srgbClr val="C00000"/>
                </a:solidFill>
              </a:rPr>
              <a:t>increases</a:t>
            </a:r>
            <a:r>
              <a:rPr lang="en-US" dirty="0"/>
              <a:t>, the importance of international organizations increases with it. </a:t>
            </a:r>
          </a:p>
          <a:p>
            <a:r>
              <a:rPr lang="en-US" dirty="0"/>
              <a:t>We find international organizations in one form or another at the heart of all of the political and economic challenges of the twenty-first century. From </a:t>
            </a:r>
            <a:r>
              <a:rPr lang="en-US" u="sng" dirty="0"/>
              <a:t>international credit markets </a:t>
            </a:r>
            <a:r>
              <a:rPr lang="en-US" dirty="0"/>
              <a:t>to </a:t>
            </a:r>
            <a:r>
              <a:rPr lang="en-US" u="sng" dirty="0"/>
              <a:t>endangered species </a:t>
            </a:r>
            <a:r>
              <a:rPr lang="en-US" dirty="0"/>
              <a:t>to </a:t>
            </a:r>
            <a:r>
              <a:rPr lang="en-US" u="sng" dirty="0"/>
              <a:t>war crimes and torture</a:t>
            </a:r>
            <a:r>
              <a:rPr lang="en-US" dirty="0"/>
              <a:t>, today’s leading controversies all involve some measure of international cooperation and commitment, managed through formalized international organizations (</a:t>
            </a:r>
            <a:r>
              <a:rPr lang="en-US" dirty="0" err="1"/>
              <a:t>IOs</a:t>
            </a:r>
            <a:r>
              <a:rPr lang="en-US" dirty="0"/>
              <a:t>). </a:t>
            </a:r>
          </a:p>
          <a:p>
            <a:r>
              <a:rPr lang="en-US" dirty="0"/>
              <a:t>Some </a:t>
            </a:r>
            <a:r>
              <a:rPr lang="en-US" dirty="0" err="1"/>
              <a:t>IOs</a:t>
            </a:r>
            <a:r>
              <a:rPr lang="en-US" dirty="0"/>
              <a:t> work well and some work hardly at all; some need reform, some need abolishing, and some need strengthening. To understand how the world works requires understanding the </a:t>
            </a:r>
            <a:r>
              <a:rPr lang="en-US" sz="3400" b="1" u="sng" dirty="0">
                <a:solidFill>
                  <a:srgbClr val="C00000"/>
                </a:solidFill>
              </a:rPr>
              <a:t>politics, powers, and limits of international organizations</a:t>
            </a:r>
            <a:r>
              <a:rPr lang="en-US" dirty="0"/>
              <a:t>.</a:t>
            </a:r>
          </a:p>
          <a:p>
            <a:pPr marL="0" indent="0" algn="r">
              <a:buNone/>
            </a:pPr>
            <a:r>
              <a:rPr lang="en-US" dirty="0"/>
              <a:t>p.1-2</a:t>
            </a:r>
          </a:p>
        </p:txBody>
      </p:sp>
    </p:spTree>
    <p:extLst>
      <p:ext uri="{BB962C8B-B14F-4D97-AF65-F5344CB8AC3E}">
        <p14:creationId xmlns:p14="http://schemas.microsoft.com/office/powerpoint/2010/main" val="49860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2162"/>
          </a:xfrm>
        </p:spPr>
        <p:txBody>
          <a:bodyPr/>
          <a:lstStyle/>
          <a:p>
            <a:r>
              <a:rPr lang="en-US" b="1" dirty="0"/>
              <a:t>Why Interdependence</a:t>
            </a:r>
            <a:r>
              <a:rPr lang="ru-RU" b="1" dirty="0"/>
              <a:t> </a:t>
            </a:r>
            <a:r>
              <a:rPr lang="en-US" b="1" dirty="0"/>
              <a:t>exists?</a:t>
            </a:r>
            <a:endParaRPr lang="ru-RU" b="1" dirty="0"/>
          </a:p>
        </p:txBody>
      </p:sp>
      <p:sp>
        <p:nvSpPr>
          <p:cNvPr id="3" name="Объект 2"/>
          <p:cNvSpPr>
            <a:spLocks noGrp="1"/>
          </p:cNvSpPr>
          <p:nvPr>
            <p:ph idx="1"/>
          </p:nvPr>
        </p:nvSpPr>
        <p:spPr>
          <a:xfrm>
            <a:off x="228600" y="990600"/>
            <a:ext cx="8839200" cy="5486400"/>
          </a:xfrm>
        </p:spPr>
        <p:txBody>
          <a:bodyPr>
            <a:normAutofit/>
          </a:bodyPr>
          <a:lstStyle/>
          <a:p>
            <a:pPr>
              <a:buFont typeface="Wingdings" panose="05000000000000000000" pitchFamily="2" charset="2"/>
              <a:buChar char="Ø"/>
            </a:pPr>
            <a:r>
              <a:rPr lang="en-US" b="1" dirty="0">
                <a:solidFill>
                  <a:srgbClr val="C00000"/>
                </a:solidFill>
              </a:rPr>
              <a:t>Globalization</a:t>
            </a:r>
            <a:r>
              <a:rPr lang="en-US" b="1" dirty="0"/>
              <a:t> </a:t>
            </a:r>
            <a:r>
              <a:rPr lang="en-US" dirty="0"/>
              <a:t>-  the integration of economies, industries, markets, cultures and policy-making around the world …               </a:t>
            </a:r>
            <a:r>
              <a:rPr lang="en-US" sz="2400" i="1" dirty="0"/>
              <a:t>(def. by Financial Times)</a:t>
            </a:r>
          </a:p>
          <a:p>
            <a:pPr>
              <a:buFont typeface="Wingdings" panose="05000000000000000000" pitchFamily="2" charset="2"/>
              <a:buChar char="Ø"/>
            </a:pPr>
            <a:r>
              <a:rPr lang="en-US" sz="2400" dirty="0"/>
              <a:t>In the more recent past (end of XX century) , globalization was primarily focused on </a:t>
            </a:r>
            <a:r>
              <a:rPr lang="en-US" sz="2400" b="1" dirty="0"/>
              <a:t>the economic side of the world</a:t>
            </a:r>
            <a:r>
              <a:rPr lang="en-US" sz="2400" dirty="0"/>
              <a:t>, such as trade, foreign direct investment and international capital flows; </a:t>
            </a:r>
          </a:p>
          <a:p>
            <a:pPr>
              <a:buFont typeface="Wingdings" panose="05000000000000000000" pitchFamily="2" charset="2"/>
              <a:buChar char="Ø"/>
            </a:pPr>
            <a:r>
              <a:rPr lang="en-US" sz="2400" dirty="0"/>
              <a:t>In XXI century </a:t>
            </a:r>
            <a:r>
              <a:rPr lang="en-US" sz="2400" b="1" dirty="0"/>
              <a:t>the term has been expanded </a:t>
            </a:r>
            <a:r>
              <a:rPr lang="en-US" sz="2400" dirty="0"/>
              <a:t>to include a broader range of areas and activities such as </a:t>
            </a:r>
            <a:r>
              <a:rPr lang="en-US" sz="2400" u="sng" dirty="0"/>
              <a:t>culture, media, </a:t>
            </a:r>
            <a:r>
              <a:rPr lang="en-US" sz="2400" b="1" u="sng" dirty="0"/>
              <a:t>technology,</a:t>
            </a:r>
            <a:r>
              <a:rPr lang="en-US" sz="2400" u="sng" dirty="0"/>
              <a:t> socio-cultural, political, and even biological factors</a:t>
            </a:r>
            <a:r>
              <a:rPr lang="en-US" sz="2400" dirty="0"/>
              <a:t>, e.g. climate change.</a:t>
            </a:r>
          </a:p>
          <a:p>
            <a:pPr marL="0" indent="0" algn="ctr">
              <a:buNone/>
            </a:pPr>
            <a:r>
              <a:rPr lang="en-US" b="1" i="1" dirty="0">
                <a:solidFill>
                  <a:srgbClr val="C00000"/>
                </a:solidFill>
              </a:rPr>
              <a:t>Question: could globalization be reversed?</a:t>
            </a:r>
            <a:br>
              <a:rPr lang="en-US" b="1" i="1" dirty="0">
                <a:solidFill>
                  <a:srgbClr val="C00000"/>
                </a:solidFill>
              </a:rPr>
            </a:br>
            <a:endParaRPr lang="en-US" b="1" i="1" dirty="0">
              <a:solidFill>
                <a:srgbClr val="C00000"/>
              </a:solidFill>
            </a:endParaRPr>
          </a:p>
        </p:txBody>
      </p:sp>
    </p:spTree>
    <p:extLst>
      <p:ext uri="{BB962C8B-B14F-4D97-AF65-F5344CB8AC3E}">
        <p14:creationId xmlns:p14="http://schemas.microsoft.com/office/powerpoint/2010/main" val="284616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838200"/>
          </a:xfrm>
        </p:spPr>
        <p:txBody>
          <a:bodyPr/>
          <a:lstStyle/>
          <a:p>
            <a:r>
              <a:rPr lang="en-US" b="1" dirty="0"/>
              <a:t>Global Governance</a:t>
            </a:r>
            <a:endParaRPr lang="ru-RU" b="1" dirty="0"/>
          </a:p>
        </p:txBody>
      </p:sp>
      <p:sp>
        <p:nvSpPr>
          <p:cNvPr id="3" name="Объект 2"/>
          <p:cNvSpPr>
            <a:spLocks noGrp="1"/>
          </p:cNvSpPr>
          <p:nvPr>
            <p:ph idx="1"/>
          </p:nvPr>
        </p:nvSpPr>
        <p:spPr>
          <a:xfrm>
            <a:off x="457200" y="1066800"/>
            <a:ext cx="8229600" cy="5638800"/>
          </a:xfrm>
        </p:spPr>
        <p:txBody>
          <a:bodyPr>
            <a:normAutofit fontScale="70000" lnSpcReduction="20000"/>
          </a:bodyPr>
          <a:lstStyle/>
          <a:p>
            <a:r>
              <a:rPr lang="en-US" b="1" dirty="0"/>
              <a:t>Governance </a:t>
            </a:r>
            <a:r>
              <a:rPr lang="en-US" dirty="0"/>
              <a:t>refers to the different ways that organizations, institutions, businesses, and governments </a:t>
            </a:r>
            <a:r>
              <a:rPr lang="en-US" b="1" dirty="0"/>
              <a:t>manage their affairs</a:t>
            </a:r>
            <a:r>
              <a:rPr lang="en-US" dirty="0"/>
              <a:t>. Governance </a:t>
            </a:r>
            <a:r>
              <a:rPr lang="en-US" b="1" dirty="0"/>
              <a:t>is the act (process) of governing</a:t>
            </a:r>
            <a:r>
              <a:rPr lang="en-US" dirty="0"/>
              <a:t>, and thus involves the </a:t>
            </a:r>
            <a:r>
              <a:rPr lang="en-US" u="sng" dirty="0"/>
              <a:t>application of laws and regulations, but also of customs, ethical standards and norms</a:t>
            </a:r>
            <a:r>
              <a:rPr lang="en-US" dirty="0"/>
              <a:t>. </a:t>
            </a:r>
          </a:p>
          <a:p>
            <a:r>
              <a:rPr lang="en-US" b="1" dirty="0"/>
              <a:t>Good </a:t>
            </a:r>
            <a:r>
              <a:rPr lang="en-US" dirty="0"/>
              <a:t>governance means </a:t>
            </a:r>
            <a:r>
              <a:rPr lang="en-US" b="1" dirty="0"/>
              <a:t>that affairs are managed </a:t>
            </a:r>
            <a:r>
              <a:rPr lang="en-US" dirty="0"/>
              <a:t>well, not that the laws, regulations or norms are themselves necessarily “good”.</a:t>
            </a:r>
          </a:p>
          <a:p>
            <a:r>
              <a:rPr lang="en-US" b="1" u="sng" dirty="0">
                <a:solidFill>
                  <a:srgbClr val="C00000"/>
                </a:solidFill>
              </a:rPr>
              <a:t>Global governance </a:t>
            </a:r>
            <a:r>
              <a:rPr lang="en-US" dirty="0"/>
              <a:t>refers to the way in which </a:t>
            </a:r>
            <a:r>
              <a:rPr lang="en-US" u="sng" dirty="0"/>
              <a:t>global affairs are managed</a:t>
            </a:r>
            <a:r>
              <a:rPr lang="en-US" dirty="0"/>
              <a:t>. As there is no global government, </a:t>
            </a:r>
            <a:r>
              <a:rPr lang="en-US" b="1" dirty="0"/>
              <a:t>global governance typically involves a range of actors including </a:t>
            </a:r>
            <a:r>
              <a:rPr lang="en-US" b="1" u="sng" dirty="0"/>
              <a:t>states</a:t>
            </a:r>
            <a:r>
              <a:rPr lang="en-US" b="1" dirty="0"/>
              <a:t>, as well as </a:t>
            </a:r>
            <a:r>
              <a:rPr lang="en-US" b="1" u="sng" dirty="0"/>
              <a:t>regional and international organizations</a:t>
            </a:r>
            <a:r>
              <a:rPr lang="en-US" u="sng" dirty="0"/>
              <a:t>.</a:t>
            </a:r>
            <a:r>
              <a:rPr lang="en-US" dirty="0"/>
              <a:t> </a:t>
            </a:r>
          </a:p>
          <a:p>
            <a:r>
              <a:rPr lang="en-US" dirty="0"/>
              <a:t>However, a single organization may nominally be given the lead role on an issue, for example the World Trade Organization in world trade affairs. </a:t>
            </a:r>
          </a:p>
          <a:p>
            <a:r>
              <a:rPr lang="en-US" dirty="0"/>
              <a:t>Thus </a:t>
            </a:r>
            <a:r>
              <a:rPr lang="en-US" b="1" u="sng" dirty="0">
                <a:solidFill>
                  <a:srgbClr val="C00000"/>
                </a:solidFill>
              </a:rPr>
              <a:t>global governance </a:t>
            </a:r>
            <a:r>
              <a:rPr lang="en-US" b="1" dirty="0">
                <a:solidFill>
                  <a:srgbClr val="C00000"/>
                </a:solidFill>
              </a:rPr>
              <a:t>is thought to be </a:t>
            </a:r>
            <a:r>
              <a:rPr lang="en-US" b="1" u="sng" dirty="0">
                <a:solidFill>
                  <a:srgbClr val="C00000"/>
                </a:solidFill>
              </a:rPr>
              <a:t>an international process of </a:t>
            </a:r>
            <a:r>
              <a:rPr lang="en-US" sz="3400" b="1" i="1" u="sng" dirty="0">
                <a:solidFill>
                  <a:srgbClr val="C00000"/>
                </a:solidFill>
              </a:rPr>
              <a:t>consensus-forming</a:t>
            </a:r>
            <a:r>
              <a:rPr lang="en-US" b="1" u="sng" dirty="0">
                <a:solidFill>
                  <a:srgbClr val="C00000"/>
                </a:solidFill>
              </a:rPr>
              <a:t> which generates </a:t>
            </a:r>
            <a:r>
              <a:rPr lang="en-US" sz="3400" b="1" i="1" u="sng" dirty="0">
                <a:solidFill>
                  <a:srgbClr val="C00000"/>
                </a:solidFill>
              </a:rPr>
              <a:t>guidelines and agreements</a:t>
            </a:r>
            <a:r>
              <a:rPr lang="en-US" b="1" u="sng" dirty="0">
                <a:solidFill>
                  <a:srgbClr val="C00000"/>
                </a:solidFill>
              </a:rPr>
              <a:t> </a:t>
            </a:r>
            <a:r>
              <a:rPr lang="en-US" b="1" dirty="0">
                <a:solidFill>
                  <a:srgbClr val="C00000"/>
                </a:solidFill>
              </a:rPr>
              <a:t>that affect national governments and international corporations</a:t>
            </a:r>
            <a:r>
              <a:rPr lang="en-US" dirty="0"/>
              <a:t>. </a:t>
            </a:r>
          </a:p>
          <a:p>
            <a:pPr marL="0" indent="0" algn="r">
              <a:buNone/>
            </a:pPr>
            <a:r>
              <a:rPr lang="en-US" dirty="0"/>
              <a:t>http://www.who.int/trade/glossary/story038/en/</a:t>
            </a:r>
            <a:endParaRPr lang="ru-RU" dirty="0"/>
          </a:p>
        </p:txBody>
      </p:sp>
    </p:spTree>
    <p:extLst>
      <p:ext uri="{BB962C8B-B14F-4D97-AF65-F5344CB8AC3E}">
        <p14:creationId xmlns:p14="http://schemas.microsoft.com/office/powerpoint/2010/main" val="163858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7040" y="0"/>
            <a:ext cx="8229600" cy="944562"/>
          </a:xfrm>
        </p:spPr>
        <p:txBody>
          <a:bodyPr>
            <a:normAutofit/>
          </a:bodyPr>
          <a:lstStyle/>
          <a:p>
            <a:r>
              <a:rPr lang="en-US" b="1" dirty="0"/>
              <a:t>Key 'gaps' in global governance</a:t>
            </a:r>
            <a:endParaRPr lang="ru-RU" b="1" dirty="0"/>
          </a:p>
        </p:txBody>
      </p:sp>
      <p:sp>
        <p:nvSpPr>
          <p:cNvPr id="3" name="Объект 2"/>
          <p:cNvSpPr>
            <a:spLocks noGrp="1"/>
          </p:cNvSpPr>
          <p:nvPr>
            <p:ph idx="1"/>
          </p:nvPr>
        </p:nvSpPr>
        <p:spPr>
          <a:xfrm>
            <a:off x="228600" y="762000"/>
            <a:ext cx="8458200" cy="5943600"/>
          </a:xfrm>
        </p:spPr>
        <p:txBody>
          <a:bodyPr>
            <a:noAutofit/>
          </a:bodyPr>
          <a:lstStyle/>
          <a:p>
            <a:pPr marL="0" indent="0" fontAlgn="base">
              <a:buNone/>
            </a:pPr>
            <a:r>
              <a:rPr lang="en-US" sz="2400" b="1" dirty="0"/>
              <a:t>Three major discussions:</a:t>
            </a:r>
          </a:p>
          <a:p>
            <a:pPr fontAlgn="base"/>
            <a:r>
              <a:rPr lang="en-US" sz="2400" b="1" u="sng" dirty="0"/>
              <a:t>The jurisdictional</a:t>
            </a:r>
            <a:r>
              <a:rPr lang="en-US" sz="2400" b="1" dirty="0"/>
              <a:t> gap</a:t>
            </a:r>
            <a:r>
              <a:rPr lang="en-US" sz="2400" dirty="0"/>
              <a:t>, between the increasing need for global governance in many areas – e.g. such as health, climate, nuclear threat - and the lack of an authority with the power, or jurisdiction, to take action </a:t>
            </a:r>
            <a:r>
              <a:rPr lang="en-US" sz="2400" b="1" i="1" dirty="0">
                <a:solidFill>
                  <a:srgbClr val="C00000"/>
                </a:solidFill>
              </a:rPr>
              <a:t>(challenges in the international law enforcement) </a:t>
            </a:r>
          </a:p>
          <a:p>
            <a:pPr fontAlgn="base"/>
            <a:r>
              <a:rPr lang="en-US" sz="2400" b="1" u="sng" dirty="0"/>
              <a:t>The incentive </a:t>
            </a:r>
            <a:r>
              <a:rPr lang="en-US" sz="2400" b="1" dirty="0"/>
              <a:t>gap</a:t>
            </a:r>
            <a:r>
              <a:rPr lang="en-US" sz="2400" dirty="0"/>
              <a:t>, between the </a:t>
            </a:r>
            <a:r>
              <a:rPr lang="en-US" sz="2400" u="sng" dirty="0"/>
              <a:t>need</a:t>
            </a:r>
            <a:r>
              <a:rPr lang="en-US" sz="2400" dirty="0"/>
              <a:t> for international cooperation and the </a:t>
            </a:r>
            <a:r>
              <a:rPr lang="en-US" sz="2400" u="sng" dirty="0"/>
              <a:t>motivation </a:t>
            </a:r>
            <a:r>
              <a:rPr lang="en-US" sz="2400" dirty="0"/>
              <a:t>to undertake it. </a:t>
            </a:r>
            <a:r>
              <a:rPr lang="en-US" sz="2400" b="1" i="1" dirty="0">
                <a:solidFill>
                  <a:srgbClr val="C00000"/>
                </a:solidFill>
              </a:rPr>
              <a:t>(What are the motives NOT to cooperate internationally?)</a:t>
            </a:r>
          </a:p>
          <a:p>
            <a:pPr fontAlgn="base"/>
            <a:r>
              <a:rPr lang="en-US" sz="2400" b="1" u="sng" dirty="0"/>
              <a:t>The participation</a:t>
            </a:r>
            <a:r>
              <a:rPr lang="en-US" sz="2400" b="1" dirty="0"/>
              <a:t> gap</a:t>
            </a:r>
            <a:r>
              <a:rPr lang="en-US" sz="2400" dirty="0"/>
              <a:t>, which refers to the fact that in the past international cooperation was primarily the affair of </a:t>
            </a:r>
            <a:r>
              <a:rPr lang="en-US" sz="2400" u="sng" dirty="0"/>
              <a:t>governments</a:t>
            </a:r>
            <a:r>
              <a:rPr lang="en-US" sz="2400" dirty="0"/>
              <a:t>, leaving civil society groups on the sides of policy-making. However, in XXI century the globalization of communication patterns (new IT revolution, proliferation of social media) facilitates development of global civil society movements.</a:t>
            </a:r>
            <a:endParaRPr lang="ru-RU" sz="2400" dirty="0"/>
          </a:p>
        </p:txBody>
      </p:sp>
    </p:spTree>
    <p:extLst>
      <p:ext uri="{BB962C8B-B14F-4D97-AF65-F5344CB8AC3E}">
        <p14:creationId xmlns:p14="http://schemas.microsoft.com/office/powerpoint/2010/main" val="3478365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446"/>
            <a:ext cx="9067800" cy="967154"/>
          </a:xfrm>
        </p:spPr>
        <p:txBody>
          <a:bodyPr>
            <a:normAutofit fontScale="90000"/>
          </a:bodyPr>
          <a:lstStyle/>
          <a:p>
            <a:r>
              <a:rPr lang="en-US" b="1" dirty="0"/>
              <a:t>Practicing Global Governance by countries</a:t>
            </a:r>
            <a:r>
              <a:rPr lang="en-US" dirty="0"/>
              <a:t>…</a:t>
            </a:r>
          </a:p>
        </p:txBody>
      </p:sp>
      <p:sp>
        <p:nvSpPr>
          <p:cNvPr id="3" name="Content Placeholder 2"/>
          <p:cNvSpPr>
            <a:spLocks noGrp="1"/>
          </p:cNvSpPr>
          <p:nvPr>
            <p:ph idx="1"/>
          </p:nvPr>
        </p:nvSpPr>
        <p:spPr>
          <a:xfrm>
            <a:off x="457200" y="1066800"/>
            <a:ext cx="8229600" cy="5486400"/>
          </a:xfrm>
        </p:spPr>
        <p:txBody>
          <a:bodyPr>
            <a:normAutofit fontScale="92500" lnSpcReduction="20000"/>
          </a:bodyPr>
          <a:lstStyle/>
          <a:p>
            <a:pPr marL="0" indent="0">
              <a:buNone/>
            </a:pPr>
            <a:r>
              <a:rPr lang="en-US" sz="2800" u="sng" dirty="0"/>
              <a:t>How this process of international organization</a:t>
            </a:r>
            <a:r>
              <a:rPr lang="en-US" sz="2800" dirty="0"/>
              <a:t>, during which </a:t>
            </a:r>
            <a:r>
              <a:rPr lang="en-US" sz="2800" u="sng" dirty="0"/>
              <a:t>sovereign states </a:t>
            </a:r>
            <a:r>
              <a:rPr lang="en-US" sz="2800" dirty="0"/>
              <a:t>start getting into groups to coordinate their national policies and jointly develop some unified policies and rules in the international landscape, </a:t>
            </a:r>
            <a:r>
              <a:rPr lang="en-US" sz="2800" u="sng" dirty="0"/>
              <a:t>is called</a:t>
            </a:r>
            <a:r>
              <a:rPr lang="en-US" sz="2800" dirty="0"/>
              <a:t>? </a:t>
            </a:r>
          </a:p>
          <a:p>
            <a:pPr marL="0" indent="0" algn="ctr">
              <a:buNone/>
            </a:pPr>
            <a:r>
              <a:rPr lang="en-US" b="1" i="1" dirty="0">
                <a:solidFill>
                  <a:srgbClr val="C00000"/>
                </a:solidFill>
              </a:rPr>
              <a:t>MULTILATERALISM</a:t>
            </a:r>
          </a:p>
          <a:p>
            <a:pPr marL="0" indent="0" algn="ctr">
              <a:buNone/>
            </a:pPr>
            <a:r>
              <a:rPr lang="en-US" b="1" u="sng" dirty="0">
                <a:solidFill>
                  <a:srgbClr val="C00000"/>
                </a:solidFill>
              </a:rPr>
              <a:t>is the practice </a:t>
            </a:r>
            <a:r>
              <a:rPr lang="en-US" b="1" dirty="0">
                <a:solidFill>
                  <a:srgbClr val="C00000"/>
                </a:solidFill>
              </a:rPr>
              <a:t>of coordinating national policies in groups of three or more states</a:t>
            </a:r>
          </a:p>
          <a:p>
            <a:pPr marL="0" indent="0" algn="r">
              <a:buNone/>
            </a:pPr>
            <a:r>
              <a:rPr lang="en-US" sz="1800" b="1" dirty="0"/>
              <a:t>2005, Robert </a:t>
            </a:r>
            <a:r>
              <a:rPr lang="en-US" sz="1800" b="1" dirty="0" err="1"/>
              <a:t>Keohane</a:t>
            </a:r>
            <a:endParaRPr lang="en-US" sz="1800" b="1" dirty="0"/>
          </a:p>
          <a:p>
            <a:pPr marL="0" indent="0" algn="r">
              <a:buNone/>
            </a:pPr>
            <a:r>
              <a:rPr lang="en-US" sz="1800" b="1" dirty="0"/>
              <a:t>After Hegemony: Cooperation and discord</a:t>
            </a:r>
          </a:p>
          <a:p>
            <a:pPr marL="0" indent="0" algn="r">
              <a:buNone/>
            </a:pPr>
            <a:r>
              <a:rPr lang="en-US" sz="1800" b="1" dirty="0"/>
              <a:t> in the World Economy</a:t>
            </a:r>
          </a:p>
          <a:p>
            <a:pPr marL="0" indent="0">
              <a:buNone/>
            </a:pPr>
            <a:r>
              <a:rPr lang="en-US" sz="3500" b="1" dirty="0"/>
              <a:t>=&gt; </a:t>
            </a:r>
            <a:r>
              <a:rPr lang="en-US" dirty="0"/>
              <a:t>The study of international organizations in the contemporary international system </a:t>
            </a:r>
            <a:r>
              <a:rPr lang="en-US" b="1" u="sng" dirty="0"/>
              <a:t>is closely related to the practice of multilateralism</a:t>
            </a:r>
            <a:r>
              <a:rPr lang="en-US" u="sng" dirty="0"/>
              <a:t> </a:t>
            </a:r>
            <a:r>
              <a:rPr lang="en-US" dirty="0"/>
              <a:t>in its various forms and “representative aspects”</a:t>
            </a:r>
          </a:p>
        </p:txBody>
      </p:sp>
    </p:spTree>
    <p:extLst>
      <p:ext uri="{BB962C8B-B14F-4D97-AF65-F5344CB8AC3E}">
        <p14:creationId xmlns:p14="http://schemas.microsoft.com/office/powerpoint/2010/main" val="60895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Main Issues in operation of IOs:</a:t>
            </a:r>
          </a:p>
        </p:txBody>
      </p:sp>
      <p:sp>
        <p:nvSpPr>
          <p:cNvPr id="3" name="Content Placeholder 2"/>
          <p:cNvSpPr>
            <a:spLocks noGrp="1"/>
          </p:cNvSpPr>
          <p:nvPr>
            <p:ph idx="1"/>
          </p:nvPr>
        </p:nvSpPr>
        <p:spPr/>
        <p:txBody>
          <a:bodyPr>
            <a:normAutofit fontScale="62500" lnSpcReduction="20000"/>
          </a:bodyPr>
          <a:lstStyle/>
          <a:p>
            <a:pPr marL="514350" indent="-457200"/>
            <a:r>
              <a:rPr lang="en-US" sz="4200" b="1" u="sng" dirty="0"/>
              <a:t>Key questions to explore</a:t>
            </a:r>
            <a:r>
              <a:rPr lang="en-US" sz="4200" dirty="0"/>
              <a:t>:</a:t>
            </a:r>
          </a:p>
          <a:p>
            <a:pPr marL="800100" lvl="2" indent="0">
              <a:buNone/>
            </a:pPr>
            <a:r>
              <a:rPr lang="en-US" sz="4200" dirty="0"/>
              <a:t>(1) What are </a:t>
            </a:r>
            <a:r>
              <a:rPr lang="en-US" sz="4200" u="sng" dirty="0"/>
              <a:t>the obligations </a:t>
            </a:r>
            <a:r>
              <a:rPr lang="en-US" sz="4200" dirty="0"/>
              <a:t>that countries commit to when they join the organization? </a:t>
            </a:r>
            <a:r>
              <a:rPr lang="en-US" sz="4200" i="1" dirty="0"/>
              <a:t>(WTO)</a:t>
            </a:r>
          </a:p>
          <a:p>
            <a:pPr marL="800100" lvl="2" indent="0">
              <a:buNone/>
            </a:pPr>
            <a:r>
              <a:rPr lang="en-US" sz="4200" dirty="0"/>
              <a:t>(2) Do states – members of IOs -  </a:t>
            </a:r>
            <a:r>
              <a:rPr lang="en-US" sz="4200" u="sng" dirty="0"/>
              <a:t>in practice comply </a:t>
            </a:r>
            <a:r>
              <a:rPr lang="en-US" sz="4200" dirty="0"/>
              <a:t>with these obligations? </a:t>
            </a:r>
            <a:r>
              <a:rPr lang="en-US" sz="4200" i="1" dirty="0"/>
              <a:t>(WB and Russia sanctions); </a:t>
            </a:r>
          </a:p>
          <a:p>
            <a:pPr marL="800100" lvl="2" indent="0">
              <a:buNone/>
            </a:pPr>
            <a:r>
              <a:rPr lang="en-US" sz="4200" dirty="0"/>
              <a:t>(3) </a:t>
            </a:r>
            <a:r>
              <a:rPr lang="en-US" sz="4200" u="sng" dirty="0"/>
              <a:t>What powers of enforcement </a:t>
            </a:r>
            <a:r>
              <a:rPr lang="en-US" sz="4200" dirty="0"/>
              <a:t>does the organization have? </a:t>
            </a:r>
            <a:r>
              <a:rPr lang="en-US" sz="4200" i="1" dirty="0"/>
              <a:t>(UN Security Council; EU, WTO);</a:t>
            </a:r>
          </a:p>
          <a:p>
            <a:r>
              <a:rPr lang="en-US" sz="4200" b="1" u="sng" dirty="0"/>
              <a:t>Limits </a:t>
            </a:r>
            <a:r>
              <a:rPr lang="en-US" sz="4200" dirty="0"/>
              <a:t>(pathologies) of international organizations:</a:t>
            </a:r>
          </a:p>
          <a:p>
            <a:pPr lvl="1"/>
            <a:r>
              <a:rPr lang="en-US" sz="4200" dirty="0"/>
              <a:t>Authority of </a:t>
            </a:r>
            <a:r>
              <a:rPr lang="en-US" sz="4200" dirty="0" err="1"/>
              <a:t>IOs</a:t>
            </a:r>
            <a:r>
              <a:rPr lang="en-US" sz="4200" dirty="0"/>
              <a:t> </a:t>
            </a:r>
          </a:p>
          <a:p>
            <a:pPr lvl="1"/>
            <a:r>
              <a:rPr lang="en-US" sz="4200" dirty="0"/>
              <a:t>Legitimacy </a:t>
            </a:r>
          </a:p>
          <a:p>
            <a:pPr lvl="1"/>
            <a:r>
              <a:rPr lang="en-US" sz="4200" dirty="0"/>
              <a:t>Efficacy/effectiveness of </a:t>
            </a:r>
            <a:r>
              <a:rPr lang="en-US" sz="4200" dirty="0" err="1"/>
              <a:t>IOs</a:t>
            </a:r>
            <a:r>
              <a:rPr lang="en-US" sz="4200" dirty="0"/>
              <a:t>’ programs (IMF, World Bank)</a:t>
            </a:r>
          </a:p>
          <a:p>
            <a:endParaRPr lang="en-US" dirty="0"/>
          </a:p>
        </p:txBody>
      </p:sp>
    </p:spTree>
    <p:extLst>
      <p:ext uri="{BB962C8B-B14F-4D97-AF65-F5344CB8AC3E}">
        <p14:creationId xmlns:p14="http://schemas.microsoft.com/office/powerpoint/2010/main" val="221520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2057401"/>
            <a:ext cx="6563072" cy="3394472"/>
          </a:xfrm>
        </p:spPr>
        <p:txBody>
          <a:bodyPr>
            <a:normAutofit/>
          </a:bodyPr>
          <a:lstStyle/>
          <a:p>
            <a:pPr marL="514350" indent="-514350">
              <a:buAutoNum type="arabicPeriod"/>
            </a:pPr>
            <a:r>
              <a:rPr lang="en-US" dirty="0"/>
              <a:t>Concepts and Definitions</a:t>
            </a:r>
          </a:p>
          <a:p>
            <a:pPr marL="514350" indent="-514350">
              <a:buAutoNum type="arabicPeriod"/>
            </a:pPr>
            <a:r>
              <a:rPr lang="en-US" dirty="0"/>
              <a:t>Typology of </a:t>
            </a:r>
            <a:r>
              <a:rPr lang="en-US" dirty="0" err="1"/>
              <a:t>IOs</a:t>
            </a:r>
            <a:r>
              <a:rPr lang="en-US" dirty="0"/>
              <a:t> </a:t>
            </a:r>
          </a:p>
          <a:p>
            <a:pPr marL="514350" indent="-514350">
              <a:buAutoNum type="arabicPeriod"/>
            </a:pPr>
            <a:r>
              <a:rPr lang="en-US" dirty="0"/>
              <a:t>Theories and Practice of </a:t>
            </a:r>
            <a:r>
              <a:rPr lang="en-US" dirty="0" err="1"/>
              <a:t>IOs</a:t>
            </a:r>
            <a:endParaRPr lang="en-US" dirty="0"/>
          </a:p>
          <a:p>
            <a:pPr marL="514350" indent="-514350">
              <a:buAutoNum type="arabicPeriod"/>
            </a:pPr>
            <a:r>
              <a:rPr lang="en-US" dirty="0"/>
              <a:t>Global Problems and </a:t>
            </a:r>
            <a:r>
              <a:rPr lang="en-US" dirty="0" err="1"/>
              <a:t>IOs</a:t>
            </a:r>
            <a:r>
              <a:rPr lang="en-US" dirty="0"/>
              <a:t> (</a:t>
            </a:r>
            <a:r>
              <a:rPr lang="en-US" dirty="0" err="1"/>
              <a:t>MDGs</a:t>
            </a:r>
            <a:r>
              <a:rPr lang="en-US" dirty="0"/>
              <a:t> and SDGs)</a:t>
            </a:r>
            <a:endParaRPr lang="en-US"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25606634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Millennium Development Goals</a:t>
            </a:r>
            <a:endParaRPr lang="ru-RU" b="1" dirty="0"/>
          </a:p>
        </p:txBody>
      </p:sp>
      <p:sp>
        <p:nvSpPr>
          <p:cNvPr id="3" name="Объект 2"/>
          <p:cNvSpPr>
            <a:spLocks noGrp="1"/>
          </p:cNvSpPr>
          <p:nvPr>
            <p:ph idx="1"/>
          </p:nvPr>
        </p:nvSpPr>
        <p:spPr>
          <a:xfrm>
            <a:off x="419100" y="1408113"/>
            <a:ext cx="8229600" cy="5297487"/>
          </a:xfrm>
        </p:spPr>
        <p:txBody>
          <a:bodyPr>
            <a:normAutofit fontScale="70000" lnSpcReduction="20000"/>
          </a:bodyPr>
          <a:lstStyle/>
          <a:p>
            <a:r>
              <a:rPr lang="en-US" dirty="0"/>
              <a:t>At the Millennium Summit in September 2000 the largest gathering of world leaders in history adopted the </a:t>
            </a:r>
            <a:r>
              <a:rPr lang="en-US" b="1" dirty="0">
                <a:solidFill>
                  <a:srgbClr val="C00000"/>
                </a:solidFill>
              </a:rPr>
              <a:t>UN Millennium Declaration</a:t>
            </a:r>
            <a:r>
              <a:rPr lang="en-US" dirty="0"/>
              <a:t>, committing their nations to </a:t>
            </a:r>
            <a:r>
              <a:rPr lang="en-US" b="1" dirty="0"/>
              <a:t>a new global partnership to reduce extreme poverty and setting out a series of time-bound targets</a:t>
            </a:r>
            <a:r>
              <a:rPr lang="en-US" dirty="0"/>
              <a:t>, with a deadline of 2015, that have become known as the Millennium Development Goals.</a:t>
            </a:r>
          </a:p>
          <a:p>
            <a:endParaRPr lang="en-US" dirty="0"/>
          </a:p>
          <a:p>
            <a:r>
              <a:rPr lang="en-US" dirty="0"/>
              <a:t>The Millennium Development Goals (MDGs) are the world's time-bound and quantified </a:t>
            </a:r>
            <a:r>
              <a:rPr lang="en-US" b="1" dirty="0"/>
              <a:t>targets for addressing extreme poverty in its many dimensions-income poverty, hunger, disease, lack of adequate shelter, and exclusion-while promoting gender equality, education, and environmental sustainability</a:t>
            </a:r>
            <a:r>
              <a:rPr lang="en-US" dirty="0"/>
              <a:t>. </a:t>
            </a:r>
          </a:p>
          <a:p>
            <a:r>
              <a:rPr lang="en-US" u="sng" dirty="0"/>
              <a:t>They are also basic human rights </a:t>
            </a:r>
            <a:r>
              <a:rPr lang="en-US" dirty="0"/>
              <a:t>- the rights of each person on the planet to health, education, shelter, and security.</a:t>
            </a:r>
          </a:p>
          <a:p>
            <a:r>
              <a:rPr lang="en-US" dirty="0" err="1"/>
              <a:t>MDGs</a:t>
            </a:r>
            <a:r>
              <a:rPr lang="en-US" dirty="0"/>
              <a:t> consisted of 8 goals, 18 targets and 48 indicators</a:t>
            </a:r>
          </a:p>
          <a:p>
            <a:endParaRPr lang="ru-RU" dirty="0"/>
          </a:p>
        </p:txBody>
      </p:sp>
    </p:spTree>
    <p:extLst>
      <p:ext uri="{BB962C8B-B14F-4D97-AF65-F5344CB8AC3E}">
        <p14:creationId xmlns:p14="http://schemas.microsoft.com/office/powerpoint/2010/main" val="2829251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295401" y="271775"/>
            <a:ext cx="6476999" cy="5963645"/>
          </a:xfrm>
          <a:prstGeom prst="rect">
            <a:avLst/>
          </a:prstGeom>
        </p:spPr>
      </p:pic>
    </p:spTree>
    <p:extLst>
      <p:ext uri="{BB962C8B-B14F-4D97-AF65-F5344CB8AC3E}">
        <p14:creationId xmlns:p14="http://schemas.microsoft.com/office/powerpoint/2010/main" val="22708953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200"/>
            <a:ext cx="8229600" cy="1143000"/>
          </a:xfrm>
        </p:spPr>
        <p:txBody>
          <a:bodyPr>
            <a:normAutofit fontScale="90000"/>
          </a:bodyPr>
          <a:lstStyle/>
          <a:p>
            <a:r>
              <a:rPr lang="en-US" dirty="0"/>
              <a:t>Sustainable Development Goals (SDGs)</a:t>
            </a:r>
            <a:endParaRPr lang="ru-RU" dirty="0"/>
          </a:p>
        </p:txBody>
      </p:sp>
      <p:sp>
        <p:nvSpPr>
          <p:cNvPr id="3" name="Объект 2"/>
          <p:cNvSpPr>
            <a:spLocks noGrp="1"/>
          </p:cNvSpPr>
          <p:nvPr>
            <p:ph idx="1"/>
          </p:nvPr>
        </p:nvSpPr>
        <p:spPr>
          <a:xfrm>
            <a:off x="447675" y="1219200"/>
            <a:ext cx="8229600" cy="5562600"/>
          </a:xfrm>
        </p:spPr>
        <p:txBody>
          <a:bodyPr>
            <a:normAutofit fontScale="55000" lnSpcReduction="20000"/>
          </a:bodyPr>
          <a:lstStyle/>
          <a:p>
            <a:r>
              <a:rPr lang="en-US" dirty="0"/>
              <a:t>The 17 Sustainable Development Goals (SDGs) with 169 targets are broader in scope and go further than the MDGs by addressing </a:t>
            </a:r>
            <a:r>
              <a:rPr lang="en-US" b="1" dirty="0"/>
              <a:t>the root causes of poverty and the universal need for development that works for all people</a:t>
            </a:r>
            <a:r>
              <a:rPr lang="en-US" dirty="0"/>
              <a:t>. </a:t>
            </a:r>
          </a:p>
          <a:p>
            <a:r>
              <a:rPr lang="en-US" dirty="0"/>
              <a:t>The goals cover the </a:t>
            </a:r>
            <a:r>
              <a:rPr lang="en-US" b="1" dirty="0"/>
              <a:t>three </a:t>
            </a:r>
            <a:r>
              <a:rPr lang="en-US" dirty="0"/>
              <a:t>dimensions of sustainable development: </a:t>
            </a:r>
            <a:r>
              <a:rPr lang="en-US" b="1" dirty="0">
                <a:solidFill>
                  <a:srgbClr val="C00000"/>
                </a:solidFill>
              </a:rPr>
              <a:t>economic growth, social inclusion and environmental protection.</a:t>
            </a:r>
          </a:p>
          <a:p>
            <a:r>
              <a:rPr lang="en-US" dirty="0"/>
              <a:t>Building on the success and momentum of the MDGs, the new global goals cover more ground, with ambitions to address inequalities, economic growth, decent jobs, cities and human settlements, industrialization, oceans, ecosystems, energy, climate change, sustainable consumption and production, peace and justice.</a:t>
            </a:r>
            <a:endParaRPr lang="ru-RU" dirty="0"/>
          </a:p>
          <a:p>
            <a:pPr marL="0" indent="0">
              <a:buNone/>
            </a:pPr>
            <a:endParaRPr lang="en-US" dirty="0"/>
          </a:p>
          <a:p>
            <a:r>
              <a:rPr lang="en-US" b="1" dirty="0">
                <a:solidFill>
                  <a:srgbClr val="C00000"/>
                </a:solidFill>
              </a:rPr>
              <a:t>The new Goals are universal and apply to all countries, whereas the MDGs were intended for action in developing countries only.</a:t>
            </a:r>
          </a:p>
          <a:p>
            <a:endParaRPr lang="en-US" dirty="0"/>
          </a:p>
          <a:p>
            <a:r>
              <a:rPr lang="en-US" dirty="0"/>
              <a:t>A core feature of the SDGs is their </a:t>
            </a:r>
            <a:r>
              <a:rPr lang="en-US" b="1" dirty="0"/>
              <a:t>strong focus on means of implementation—the mobilization of financial resources—capacity-building and technology, as well as data and institutions.</a:t>
            </a:r>
          </a:p>
          <a:p>
            <a:endParaRPr lang="en-US" dirty="0"/>
          </a:p>
          <a:p>
            <a:r>
              <a:rPr lang="en-US" dirty="0"/>
              <a:t>The new Goals recognize that tackling climate change is essential for sustainable development and poverty eradication. SDG 13 aims to promote urgent action to combat climate change and its impacts.</a:t>
            </a:r>
          </a:p>
          <a:p>
            <a:r>
              <a:rPr lang="en-US" dirty="0">
                <a:hlinkClick r:id="rId2"/>
              </a:rPr>
              <a:t>http://www.un.org/sustainabledevelopment/sustainable-development-goals/</a:t>
            </a:r>
            <a:endParaRPr lang="en-US" dirty="0"/>
          </a:p>
          <a:p>
            <a:pPr marL="0" indent="0">
              <a:buNone/>
            </a:pPr>
            <a:endParaRPr lang="ru-RU" dirty="0"/>
          </a:p>
        </p:txBody>
      </p:sp>
    </p:spTree>
    <p:extLst>
      <p:ext uri="{BB962C8B-B14F-4D97-AF65-F5344CB8AC3E}">
        <p14:creationId xmlns:p14="http://schemas.microsoft.com/office/powerpoint/2010/main" val="53893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3413"/>
            <a:ext cx="9144000" cy="5589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8964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84EED769-386E-41B4-B0D3-F83C92D16E27}"/>
              </a:ext>
            </a:extLst>
          </p:cNvPr>
          <p:cNvSpPr>
            <a:spLocks noGrp="1"/>
          </p:cNvSpPr>
          <p:nvPr>
            <p:ph type="title"/>
          </p:nvPr>
        </p:nvSpPr>
        <p:spPr/>
        <p:txBody>
          <a:bodyPr/>
          <a:lstStyle/>
          <a:p>
            <a:r>
              <a:rPr lang="en-US" dirty="0"/>
              <a:t>Concepts and Definitions</a:t>
            </a:r>
            <a:endParaRPr lang="ru-RU" dirty="0"/>
          </a:p>
        </p:txBody>
      </p:sp>
      <p:sp>
        <p:nvSpPr>
          <p:cNvPr id="5" name="Объект 4">
            <a:extLst>
              <a:ext uri="{FF2B5EF4-FFF2-40B4-BE49-F238E27FC236}">
                <a16:creationId xmlns:a16="http://schemas.microsoft.com/office/drawing/2014/main" id="{E10E0637-8F1F-41D1-958A-342656A7325D}"/>
              </a:ext>
            </a:extLst>
          </p:cNvPr>
          <p:cNvSpPr>
            <a:spLocks noGrp="1"/>
          </p:cNvSpPr>
          <p:nvPr>
            <p:ph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b="1" i="1" u="none" strike="noStrike" kern="1200" cap="none" spc="0" normalizeH="0" baseline="0" noProof="0" dirty="0">
                <a:ln>
                  <a:noFill/>
                </a:ln>
                <a:solidFill>
                  <a:prstClr val="black"/>
                </a:solidFill>
                <a:effectLst/>
                <a:uLnTx/>
                <a:uFillTx/>
                <a:latin typeface="Calibri"/>
                <a:ea typeface="+mn-ea"/>
                <a:cs typeface="+mn-cs"/>
              </a:rPr>
              <a:t>“No scientific field can advance far if the participants do not share </a:t>
            </a:r>
            <a:r>
              <a:rPr kumimoji="0" lang="en-US" b="1" i="1" u="sng" strike="noStrike" kern="1200" cap="none" spc="0" normalizeH="0" baseline="0" noProof="0" dirty="0">
                <a:ln>
                  <a:noFill/>
                </a:ln>
                <a:solidFill>
                  <a:prstClr val="black"/>
                </a:solidFill>
                <a:effectLst/>
                <a:uLnTx/>
                <a:uFillTx/>
                <a:latin typeface="Calibri"/>
                <a:ea typeface="+mn-ea"/>
                <a:cs typeface="+mn-cs"/>
              </a:rPr>
              <a:t>a common understanding of key terms</a:t>
            </a:r>
            <a:r>
              <a:rPr kumimoji="0" lang="en-US" b="1" i="1" u="none" strike="noStrike" kern="1200" cap="none" spc="0" normalizeH="0" baseline="0" noProof="0" dirty="0">
                <a:ln>
                  <a:noFill/>
                </a:ln>
                <a:solidFill>
                  <a:prstClr val="black"/>
                </a:solidFill>
                <a:effectLst/>
                <a:uLnTx/>
                <a:uFillTx/>
                <a:latin typeface="Calibri"/>
                <a:ea typeface="+mn-ea"/>
                <a:cs typeface="+mn-cs"/>
              </a:rPr>
              <a:t>” </a:t>
            </a:r>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1986; Elinor Ostrom, Nobel Laureate in Economics</a:t>
            </a:r>
          </a:p>
          <a:p>
            <a:pPr marL="0" indent="0">
              <a:buNone/>
            </a:pPr>
            <a:endParaRPr lang="en-US" dirty="0"/>
          </a:p>
          <a:p>
            <a:pPr marL="0" indent="0" algn="ctr">
              <a:buNone/>
            </a:pPr>
            <a:r>
              <a:rPr lang="en-US" b="1" dirty="0">
                <a:solidFill>
                  <a:srgbClr val="C00000"/>
                </a:solidFill>
              </a:rPr>
              <a:t>“International Organizations”</a:t>
            </a:r>
            <a:r>
              <a:rPr lang="en-US" dirty="0"/>
              <a:t> –</a:t>
            </a:r>
          </a:p>
          <a:p>
            <a:pPr marL="0" indent="0" algn="ctr">
              <a:buNone/>
            </a:pPr>
            <a:r>
              <a:rPr lang="en-US" dirty="0"/>
              <a:t>both words in the course title are tricky and not that straightforward</a:t>
            </a:r>
            <a:endParaRPr lang="ru-RU" dirty="0"/>
          </a:p>
        </p:txBody>
      </p:sp>
    </p:spTree>
    <p:extLst>
      <p:ext uri="{BB962C8B-B14F-4D97-AF65-F5344CB8AC3E}">
        <p14:creationId xmlns:p14="http://schemas.microsoft.com/office/powerpoint/2010/main" val="319356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A26AD2-9CDD-4AAF-828A-2874057AA73C}"/>
              </a:ext>
            </a:extLst>
          </p:cNvPr>
          <p:cNvSpPr>
            <a:spLocks noGrp="1"/>
          </p:cNvSpPr>
          <p:nvPr>
            <p:ph type="title"/>
          </p:nvPr>
        </p:nvSpPr>
        <p:spPr>
          <a:xfrm>
            <a:off x="457200" y="53210"/>
            <a:ext cx="8229600" cy="639762"/>
          </a:xfrm>
        </p:spPr>
        <p:txBody>
          <a:bodyPr>
            <a:normAutofit fontScale="90000"/>
          </a:bodyPr>
          <a:lstStyle/>
          <a:p>
            <a:r>
              <a:rPr lang="en-US" dirty="0"/>
              <a:t>International …</a:t>
            </a:r>
            <a:endParaRPr lang="ru-RU" dirty="0"/>
          </a:p>
        </p:txBody>
      </p:sp>
      <p:sp>
        <p:nvSpPr>
          <p:cNvPr id="3" name="Объект 2">
            <a:extLst>
              <a:ext uri="{FF2B5EF4-FFF2-40B4-BE49-F238E27FC236}">
                <a16:creationId xmlns:a16="http://schemas.microsoft.com/office/drawing/2014/main" id="{2901CD33-3C9F-4078-8EC4-56B023F24830}"/>
              </a:ext>
            </a:extLst>
          </p:cNvPr>
          <p:cNvSpPr>
            <a:spLocks noGrp="1"/>
          </p:cNvSpPr>
          <p:nvPr>
            <p:ph idx="1"/>
          </p:nvPr>
        </p:nvSpPr>
        <p:spPr>
          <a:xfrm>
            <a:off x="457200" y="692972"/>
            <a:ext cx="8229600" cy="5631628"/>
          </a:xfrm>
        </p:spPr>
        <p:txBody>
          <a:bodyPr>
            <a:normAutofit/>
          </a:bodyPr>
          <a:lstStyle/>
          <a:p>
            <a:pPr marL="0" indent="0" algn="ctr">
              <a:buNone/>
            </a:pPr>
            <a:r>
              <a:rPr lang="en-US" sz="2400" dirty="0"/>
              <a:t>International vs interstate</a:t>
            </a:r>
          </a:p>
          <a:p>
            <a:pPr marL="0" indent="0" algn="ctr">
              <a:buNone/>
            </a:pPr>
            <a:r>
              <a:rPr lang="en-US" sz="2400" dirty="0"/>
              <a:t>International vs intergovernmental</a:t>
            </a:r>
          </a:p>
          <a:p>
            <a:pPr marL="0" indent="0" algn="ctr">
              <a:buNone/>
            </a:pPr>
            <a:r>
              <a:rPr lang="en-US" sz="2400" dirty="0"/>
              <a:t>Intergovernmental vs interstate</a:t>
            </a:r>
          </a:p>
          <a:p>
            <a:pPr marL="0" indent="0">
              <a:buNone/>
            </a:pPr>
            <a:endParaRPr lang="en-US" dirty="0"/>
          </a:p>
          <a:p>
            <a:pPr marL="0" indent="0">
              <a:buNone/>
            </a:pPr>
            <a:r>
              <a:rPr lang="en-US" dirty="0"/>
              <a:t> </a:t>
            </a:r>
          </a:p>
        </p:txBody>
      </p:sp>
      <p:sp>
        <p:nvSpPr>
          <p:cNvPr id="4" name="TextBox 3">
            <a:extLst>
              <a:ext uri="{FF2B5EF4-FFF2-40B4-BE49-F238E27FC236}">
                <a16:creationId xmlns:a16="http://schemas.microsoft.com/office/drawing/2014/main" id="{F1BAD671-4D31-4440-9041-C74940A0ADE4}"/>
              </a:ext>
            </a:extLst>
          </p:cNvPr>
          <p:cNvSpPr txBox="1"/>
          <p:nvPr/>
        </p:nvSpPr>
        <p:spPr>
          <a:xfrm>
            <a:off x="6248400" y="5560780"/>
            <a:ext cx="2438400" cy="584775"/>
          </a:xfrm>
          <a:prstGeom prst="rect">
            <a:avLst/>
          </a:prstGeom>
          <a:noFill/>
          <a:ln w="12700">
            <a:solidFill>
              <a:schemeClr val="accent1"/>
            </a:solidFill>
          </a:ln>
        </p:spPr>
        <p:txBody>
          <a:bodyPr wrap="square" rtlCol="0">
            <a:spAutoFit/>
          </a:bodyPr>
          <a:lstStyle/>
          <a:p>
            <a:r>
              <a:rPr lang="en-US" sz="1600" i="1" dirty="0"/>
              <a:t>Keohane and Nye, 1971, Clive Archer, 2014</a:t>
            </a:r>
            <a:endParaRPr lang="ru-RU" sz="1600" i="1" dirty="0"/>
          </a:p>
        </p:txBody>
      </p:sp>
      <p:sp>
        <p:nvSpPr>
          <p:cNvPr id="5" name="TextBox 4">
            <a:extLst>
              <a:ext uri="{FF2B5EF4-FFF2-40B4-BE49-F238E27FC236}">
                <a16:creationId xmlns:a16="http://schemas.microsoft.com/office/drawing/2014/main" id="{52DEC1DD-5BA6-4187-A292-971CBDD65264}"/>
              </a:ext>
            </a:extLst>
          </p:cNvPr>
          <p:cNvSpPr txBox="1"/>
          <p:nvPr/>
        </p:nvSpPr>
        <p:spPr>
          <a:xfrm>
            <a:off x="616808" y="2228481"/>
            <a:ext cx="2667000" cy="2862322"/>
          </a:xfrm>
          <a:prstGeom prst="rect">
            <a:avLst/>
          </a:prstGeom>
          <a:noFill/>
          <a:ln w="12700">
            <a:solidFill>
              <a:schemeClr val="accent1"/>
            </a:solidFill>
          </a:ln>
        </p:spPr>
        <p:txBody>
          <a:bodyPr wrap="square" rtlCol="0">
            <a:spAutoFit/>
          </a:bodyPr>
          <a:lstStyle/>
          <a:p>
            <a:r>
              <a:rPr lang="en-US" u="sng" dirty="0"/>
              <a:t>Former approach</a:t>
            </a:r>
            <a:r>
              <a:rPr lang="en-US" dirty="0"/>
              <a:t>: </a:t>
            </a:r>
          </a:p>
          <a:p>
            <a:r>
              <a:rPr lang="en-US" b="1" dirty="0"/>
              <a:t>International</a:t>
            </a:r>
            <a:r>
              <a:rPr lang="en-US" dirty="0"/>
              <a:t> = intergovernmental = interstate (diplomacy, agreement, relations) –&gt; an activity conducted between sovereign states and their governmental representatives</a:t>
            </a:r>
          </a:p>
          <a:p>
            <a:endParaRPr lang="ru-RU" dirty="0"/>
          </a:p>
        </p:txBody>
      </p:sp>
      <p:sp>
        <p:nvSpPr>
          <p:cNvPr id="6" name="TextBox 5">
            <a:extLst>
              <a:ext uri="{FF2B5EF4-FFF2-40B4-BE49-F238E27FC236}">
                <a16:creationId xmlns:a16="http://schemas.microsoft.com/office/drawing/2014/main" id="{F57D1F2F-7824-49B9-9167-4495134EDA1F}"/>
              </a:ext>
            </a:extLst>
          </p:cNvPr>
          <p:cNvSpPr txBox="1"/>
          <p:nvPr/>
        </p:nvSpPr>
        <p:spPr>
          <a:xfrm>
            <a:off x="3505200" y="2228481"/>
            <a:ext cx="5181600" cy="2862322"/>
          </a:xfrm>
          <a:prstGeom prst="rect">
            <a:avLst/>
          </a:prstGeom>
          <a:noFill/>
          <a:ln w="12700">
            <a:solidFill>
              <a:schemeClr val="accent1"/>
            </a:solidFill>
          </a:ln>
        </p:spPr>
        <p:txBody>
          <a:bodyPr wrap="square" rtlCol="0">
            <a:spAutoFit/>
          </a:bodyPr>
          <a:lstStyle/>
          <a:p>
            <a:r>
              <a:rPr lang="en-US" u="sng" dirty="0"/>
              <a:t>Current approach</a:t>
            </a:r>
            <a:r>
              <a:rPr lang="en-US" dirty="0"/>
              <a:t>: </a:t>
            </a:r>
          </a:p>
          <a:p>
            <a:r>
              <a:rPr lang="en-US" b="1" dirty="0"/>
              <a:t>International</a:t>
            </a:r>
            <a:r>
              <a:rPr lang="en-US" dirty="0"/>
              <a:t> -&gt; activities between individuals and groups in one state and individuals and groups in another state, as well as intergovernmental relations. </a:t>
            </a:r>
          </a:p>
          <a:p>
            <a:r>
              <a:rPr lang="en-US" dirty="0"/>
              <a:t>In which:</a:t>
            </a:r>
          </a:p>
          <a:p>
            <a:r>
              <a:rPr lang="en-US" dirty="0"/>
              <a:t>Trans</a:t>
            </a:r>
            <a:r>
              <a:rPr lang="ru-RU" dirty="0"/>
              <a:t>-</a:t>
            </a:r>
            <a:r>
              <a:rPr lang="en-US" dirty="0"/>
              <a:t>national – activities between individuals and groups in one state and individuals and groups in another state</a:t>
            </a:r>
          </a:p>
          <a:p>
            <a:r>
              <a:rPr lang="en-US" dirty="0"/>
              <a:t>Trans-governmental – activities between branches of gov’t agencies</a:t>
            </a:r>
            <a:endParaRPr lang="ru-RU" dirty="0"/>
          </a:p>
        </p:txBody>
      </p:sp>
    </p:spTree>
    <p:extLst>
      <p:ext uri="{BB962C8B-B14F-4D97-AF65-F5344CB8AC3E}">
        <p14:creationId xmlns:p14="http://schemas.microsoft.com/office/powerpoint/2010/main" val="3882562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96"/>
            <a:ext cx="8229600" cy="1143000"/>
          </a:xfrm>
        </p:spPr>
        <p:txBody>
          <a:bodyPr/>
          <a:lstStyle/>
          <a:p>
            <a:r>
              <a:rPr lang="en-US" b="1" dirty="0"/>
              <a:t>Organization(s)</a:t>
            </a:r>
          </a:p>
        </p:txBody>
      </p:sp>
      <p:sp>
        <p:nvSpPr>
          <p:cNvPr id="3" name="Content Placeholder 2"/>
          <p:cNvSpPr>
            <a:spLocks noGrp="1"/>
          </p:cNvSpPr>
          <p:nvPr>
            <p:ph idx="1"/>
          </p:nvPr>
        </p:nvSpPr>
        <p:spPr>
          <a:xfrm>
            <a:off x="457200" y="990600"/>
            <a:ext cx="8229600" cy="5257800"/>
          </a:xfrm>
        </p:spPr>
        <p:txBody>
          <a:bodyPr>
            <a:normAutofit fontScale="85000" lnSpcReduction="10000"/>
          </a:bodyPr>
          <a:lstStyle/>
          <a:p>
            <a:pPr marL="0" indent="0">
              <a:buNone/>
            </a:pPr>
            <a:endParaRPr lang="en-US" sz="2800" b="1" i="1" dirty="0"/>
          </a:p>
          <a:p>
            <a:pPr marL="0" indent="0" algn="ctr">
              <a:buNone/>
            </a:pPr>
            <a:r>
              <a:rPr lang="en-US" sz="2800" b="1" dirty="0">
                <a:solidFill>
                  <a:srgbClr val="C00000"/>
                </a:solidFill>
              </a:rPr>
              <a:t>What is </a:t>
            </a:r>
            <a:r>
              <a:rPr lang="en-US" sz="2800" b="1" u="sng" dirty="0">
                <a:solidFill>
                  <a:srgbClr val="C00000"/>
                </a:solidFill>
              </a:rPr>
              <a:t>“international organization” </a:t>
            </a:r>
            <a:r>
              <a:rPr lang="en-US" sz="2800" b="1" dirty="0">
                <a:solidFill>
                  <a:srgbClr val="C00000"/>
                </a:solidFill>
              </a:rPr>
              <a:t>from the conceptual prospective?</a:t>
            </a:r>
          </a:p>
          <a:p>
            <a:pPr marL="0" indent="0" algn="ctr">
              <a:buNone/>
            </a:pPr>
            <a:endParaRPr lang="en-US" sz="2800" b="1" dirty="0">
              <a:solidFill>
                <a:srgbClr val="C00000"/>
              </a:solidFill>
            </a:endParaRPr>
          </a:p>
          <a:p>
            <a:pPr marL="0" indent="0" algn="ctr">
              <a:buNone/>
            </a:pPr>
            <a:r>
              <a:rPr lang="en-US" sz="2800" dirty="0"/>
              <a:t>“</a:t>
            </a:r>
            <a:r>
              <a:rPr lang="en-US" sz="2800" b="1" u="sng" dirty="0"/>
              <a:t>International organization </a:t>
            </a:r>
            <a:r>
              <a:rPr lang="en-US" sz="2800" dirty="0"/>
              <a:t>(in singular) is a </a:t>
            </a:r>
            <a:r>
              <a:rPr lang="en-US" sz="2800" b="1" u="sng" dirty="0">
                <a:solidFill>
                  <a:srgbClr val="C00000"/>
                </a:solidFill>
              </a:rPr>
              <a:t>process</a:t>
            </a:r>
            <a:r>
              <a:rPr lang="en-US" sz="2800" dirty="0"/>
              <a:t>; </a:t>
            </a:r>
            <a:r>
              <a:rPr lang="en-US" sz="2800" b="1" u="sng" dirty="0"/>
              <a:t>international organization</a:t>
            </a:r>
            <a:r>
              <a:rPr lang="en-US" sz="2800" b="1" u="sng" dirty="0">
                <a:solidFill>
                  <a:srgbClr val="C00000"/>
                </a:solidFill>
              </a:rPr>
              <a:t>s </a:t>
            </a:r>
            <a:r>
              <a:rPr lang="en-US" sz="2800" dirty="0"/>
              <a:t>(in plural) are </a:t>
            </a:r>
            <a:r>
              <a:rPr lang="en-US" sz="2800" b="1" u="sng" dirty="0">
                <a:solidFill>
                  <a:srgbClr val="C00000"/>
                </a:solidFill>
              </a:rPr>
              <a:t>representative aspects</a:t>
            </a:r>
            <a:r>
              <a:rPr lang="en-US" sz="2800" u="sng" dirty="0"/>
              <a:t> </a:t>
            </a:r>
            <a:r>
              <a:rPr lang="en-US" sz="2800" dirty="0"/>
              <a:t>of the </a:t>
            </a:r>
            <a:r>
              <a:rPr lang="en-US" sz="2800" u="sng" dirty="0"/>
              <a:t>phase</a:t>
            </a:r>
            <a:r>
              <a:rPr lang="en-US" sz="2800" dirty="0"/>
              <a:t> in this process which has been reached at a given time”</a:t>
            </a:r>
          </a:p>
          <a:p>
            <a:pPr marL="0" indent="0" algn="r">
              <a:buNone/>
            </a:pPr>
            <a:r>
              <a:rPr lang="en-US" sz="2400" b="1" dirty="0"/>
              <a:t>1956, </a:t>
            </a:r>
            <a:r>
              <a:rPr lang="en-US" sz="2400" b="1" dirty="0" err="1"/>
              <a:t>Inis</a:t>
            </a:r>
            <a:r>
              <a:rPr lang="en-US" sz="2400" b="1" dirty="0"/>
              <a:t> Claude</a:t>
            </a:r>
          </a:p>
          <a:p>
            <a:pPr marL="0" indent="0" algn="r">
              <a:buNone/>
            </a:pPr>
            <a:r>
              <a:rPr lang="en-US" sz="2400" b="1" dirty="0"/>
              <a:t>(one of the founding fathers of the theory of </a:t>
            </a:r>
            <a:r>
              <a:rPr lang="en-US" sz="2400" b="1" dirty="0" err="1"/>
              <a:t>IOs</a:t>
            </a:r>
            <a:r>
              <a:rPr lang="en-US" sz="2400" b="1" dirty="0"/>
              <a:t>)</a:t>
            </a:r>
          </a:p>
          <a:p>
            <a:pPr marL="0" indent="0">
              <a:buNone/>
            </a:pPr>
            <a:endParaRPr lang="en-US" sz="2400" b="1" dirty="0"/>
          </a:p>
          <a:p>
            <a:pPr marL="0" indent="0">
              <a:buNone/>
            </a:pPr>
            <a:r>
              <a:rPr lang="en-US" sz="2400" b="1" u="sng" dirty="0">
                <a:solidFill>
                  <a:srgbClr val="C00000"/>
                </a:solidFill>
              </a:rPr>
              <a:t>An</a:t>
            </a:r>
            <a:r>
              <a:rPr lang="en-US" sz="2400" b="1" dirty="0">
                <a:solidFill>
                  <a:srgbClr val="C00000"/>
                </a:solidFill>
              </a:rPr>
              <a:t> international organization (as a noun) </a:t>
            </a:r>
            <a:r>
              <a:rPr lang="en-US" sz="2400" b="1" dirty="0"/>
              <a:t>– is a particular instantiation (result) of the previous process of international organization which has been going on for some time before this resulting entity has  been founded</a:t>
            </a:r>
            <a:r>
              <a:rPr lang="en-US" sz="2000" dirty="0"/>
              <a:t> </a:t>
            </a:r>
          </a:p>
          <a:p>
            <a:pPr marL="0" indent="0" algn="r">
              <a:buNone/>
            </a:pPr>
            <a:r>
              <a:rPr lang="en-US" sz="2000" dirty="0"/>
              <a:t>Examples?</a:t>
            </a:r>
          </a:p>
        </p:txBody>
      </p:sp>
    </p:spTree>
    <p:extLst>
      <p:ext uri="{BB962C8B-B14F-4D97-AF65-F5344CB8AC3E}">
        <p14:creationId xmlns:p14="http://schemas.microsoft.com/office/powerpoint/2010/main" val="300577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International Organizations and International Institutions</a:t>
            </a:r>
          </a:p>
        </p:txBody>
      </p:sp>
      <p:sp>
        <p:nvSpPr>
          <p:cNvPr id="3" name="Content Placeholder 2"/>
          <p:cNvSpPr>
            <a:spLocks noGrp="1"/>
          </p:cNvSpPr>
          <p:nvPr>
            <p:ph idx="1"/>
          </p:nvPr>
        </p:nvSpPr>
        <p:spPr>
          <a:xfrm>
            <a:off x="228600" y="1600200"/>
            <a:ext cx="8763000" cy="4525963"/>
          </a:xfrm>
        </p:spPr>
        <p:txBody>
          <a:bodyPr>
            <a:normAutofit fontScale="92500" lnSpcReduction="10000"/>
          </a:bodyPr>
          <a:lstStyle/>
          <a:p>
            <a:pPr marL="0" indent="0" algn="ctr">
              <a:buNone/>
            </a:pPr>
            <a:r>
              <a:rPr lang="en-US" b="1" dirty="0">
                <a:solidFill>
                  <a:srgbClr val="C00000"/>
                </a:solidFill>
              </a:rPr>
              <a:t>Are they synonyms?</a:t>
            </a:r>
          </a:p>
          <a:p>
            <a:pPr marL="0" indent="0">
              <a:buNone/>
            </a:pPr>
            <a:r>
              <a:rPr lang="en-US" sz="2800" dirty="0"/>
              <a:t>“The original post-1945 focus was on international organizations, concrete entities with a physical presence – names, addresses, etc. …</a:t>
            </a:r>
          </a:p>
          <a:p>
            <a:pPr marL="0" indent="0">
              <a:buNone/>
            </a:pPr>
            <a:r>
              <a:rPr lang="en-US" sz="2800" dirty="0"/>
              <a:t>This rather narrow conceptualization was later broadened with a focus on </a:t>
            </a:r>
            <a:r>
              <a:rPr lang="en-US" sz="2800" b="1" dirty="0"/>
              <a:t>regimes, </a:t>
            </a:r>
            <a:r>
              <a:rPr lang="en-US" sz="2800" dirty="0"/>
              <a:t>defined as “</a:t>
            </a:r>
            <a:r>
              <a:rPr lang="en-US" sz="2800" b="1" dirty="0"/>
              <a:t>principles, norms, rules and decision-making procedure</a:t>
            </a:r>
            <a:r>
              <a:rPr lang="en-US" sz="2800" dirty="0"/>
              <a:t>s around which actor expectations converge in a given issue-area.”</a:t>
            </a:r>
          </a:p>
          <a:p>
            <a:pPr marL="0" indent="0" algn="r">
              <a:buNone/>
            </a:pPr>
            <a:endParaRPr lang="en-US" sz="2200" b="1" dirty="0"/>
          </a:p>
          <a:p>
            <a:pPr marL="0" indent="0" algn="r">
              <a:buNone/>
            </a:pPr>
            <a:r>
              <a:rPr lang="en-US" sz="2200" b="1" dirty="0"/>
              <a:t>Christian Reus-</a:t>
            </a:r>
            <a:r>
              <a:rPr lang="en-US" sz="2200" b="1" dirty="0" err="1"/>
              <a:t>Smit</a:t>
            </a:r>
            <a:r>
              <a:rPr lang="en-US" sz="2200" b="1" dirty="0"/>
              <a:t> and Duncan </a:t>
            </a:r>
            <a:r>
              <a:rPr lang="en-US" sz="2200" b="1" dirty="0" err="1"/>
              <a:t>Snidal</a:t>
            </a:r>
            <a:r>
              <a:rPr lang="en-US" sz="2200" b="1" dirty="0"/>
              <a:t>, eds., </a:t>
            </a:r>
          </a:p>
          <a:p>
            <a:pPr marL="0" indent="0" algn="r">
              <a:buNone/>
            </a:pPr>
            <a:r>
              <a:rPr lang="en-US" sz="2200" b="1" i="1" dirty="0"/>
              <a:t>Oxford Handbook on International Relations</a:t>
            </a:r>
            <a:r>
              <a:rPr lang="en-US" sz="2200" b="1" dirty="0"/>
              <a:t> </a:t>
            </a:r>
          </a:p>
          <a:p>
            <a:pPr marL="0" indent="0" algn="r">
              <a:buNone/>
            </a:pPr>
            <a:r>
              <a:rPr lang="en-US" sz="2200" b="1" dirty="0"/>
              <a:t>(Oxford, UK: Oxford University Press, 2008)</a:t>
            </a:r>
          </a:p>
          <a:p>
            <a:pPr marL="0" indent="0">
              <a:buNone/>
            </a:pPr>
            <a:endParaRPr lang="en-US" dirty="0"/>
          </a:p>
        </p:txBody>
      </p:sp>
    </p:spTree>
    <p:extLst>
      <p:ext uri="{BB962C8B-B14F-4D97-AF65-F5344CB8AC3E}">
        <p14:creationId xmlns:p14="http://schemas.microsoft.com/office/powerpoint/2010/main" val="291590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International Organizations </a:t>
            </a:r>
            <a:r>
              <a:rPr lang="en-US" b="1" dirty="0" err="1"/>
              <a:t>vs</a:t>
            </a:r>
            <a:r>
              <a:rPr lang="en-US" b="1" dirty="0"/>
              <a:t> International Institutions</a:t>
            </a:r>
          </a:p>
        </p:txBody>
      </p:sp>
      <p:sp>
        <p:nvSpPr>
          <p:cNvPr id="3" name="Text Placeholder 2"/>
          <p:cNvSpPr>
            <a:spLocks noGrp="1"/>
          </p:cNvSpPr>
          <p:nvPr>
            <p:ph type="body" idx="1"/>
          </p:nvPr>
        </p:nvSpPr>
        <p:spPr>
          <a:xfrm>
            <a:off x="533400" y="1371600"/>
            <a:ext cx="4040188" cy="639762"/>
          </a:xfrm>
        </p:spPr>
        <p:txBody>
          <a:bodyPr/>
          <a:lstStyle/>
          <a:p>
            <a:r>
              <a:rPr lang="en-US" dirty="0">
                <a:solidFill>
                  <a:srgbClr val="C00000"/>
                </a:solidFill>
              </a:rPr>
              <a:t>International Organizations</a:t>
            </a:r>
          </a:p>
        </p:txBody>
      </p:sp>
      <p:sp>
        <p:nvSpPr>
          <p:cNvPr id="4" name="Content Placeholder 3"/>
          <p:cNvSpPr>
            <a:spLocks noGrp="1"/>
          </p:cNvSpPr>
          <p:nvPr>
            <p:ph sz="half" idx="2"/>
          </p:nvPr>
        </p:nvSpPr>
        <p:spPr>
          <a:xfrm>
            <a:off x="304800" y="1981200"/>
            <a:ext cx="4192588" cy="4800600"/>
          </a:xfrm>
          <a:solidFill>
            <a:schemeClr val="accent2">
              <a:lumMod val="20000"/>
              <a:lumOff val="80000"/>
            </a:schemeClr>
          </a:solidFill>
        </p:spPr>
        <p:txBody>
          <a:bodyPr>
            <a:normAutofit fontScale="92500" lnSpcReduction="20000"/>
          </a:bodyPr>
          <a:lstStyle/>
          <a:p>
            <a:pPr marL="0" indent="0">
              <a:buNone/>
            </a:pPr>
            <a:r>
              <a:rPr lang="en-US" b="1" u="sng" dirty="0"/>
              <a:t>formal instantiations </a:t>
            </a:r>
            <a:r>
              <a:rPr lang="en-US" dirty="0"/>
              <a:t>(implementations) of certain aspects of international institutions, </a:t>
            </a:r>
          </a:p>
          <a:p>
            <a:pPr marL="0" indent="0">
              <a:buNone/>
            </a:pPr>
            <a:r>
              <a:rPr lang="en-US" dirty="0"/>
              <a:t>that come </a:t>
            </a:r>
            <a:r>
              <a:rPr lang="en-US" u="sng" dirty="0"/>
              <a:t>with specific attributes such as buildings and bureaucracies, and budgets</a:t>
            </a:r>
            <a:r>
              <a:rPr lang="en-US" dirty="0"/>
              <a:t>. </a:t>
            </a:r>
          </a:p>
          <a:p>
            <a:pPr marL="0" indent="0">
              <a:buNone/>
            </a:pPr>
            <a:r>
              <a:rPr lang="en-US" dirty="0"/>
              <a:t>International organizations refer to those groups of people and the </a:t>
            </a:r>
            <a:r>
              <a:rPr lang="en-US" b="1" u="sng" dirty="0"/>
              <a:t>governance they create </a:t>
            </a:r>
            <a:r>
              <a:rPr lang="en-US" dirty="0"/>
              <a:t>in an effort </a:t>
            </a:r>
            <a:r>
              <a:rPr lang="en-US" b="1" u="sng" dirty="0"/>
              <a:t>to coordinate collective action</a:t>
            </a:r>
            <a:r>
              <a:rPr lang="en-US" dirty="0"/>
              <a:t> for the pursuit of specific international public or private or mixed services (goods) (e.g. enforce international laws- Int. Court of Justice –</a:t>
            </a:r>
            <a:r>
              <a:rPr lang="en-US" dirty="0" err="1"/>
              <a:t>ICJ</a:t>
            </a:r>
            <a:r>
              <a:rPr lang="en-US" dirty="0"/>
              <a:t>; FIFA-football)</a:t>
            </a:r>
          </a:p>
        </p:txBody>
      </p:sp>
      <p:sp>
        <p:nvSpPr>
          <p:cNvPr id="5" name="Text Placeholder 4"/>
          <p:cNvSpPr>
            <a:spLocks noGrp="1"/>
          </p:cNvSpPr>
          <p:nvPr>
            <p:ph type="body" sz="quarter" idx="3"/>
          </p:nvPr>
        </p:nvSpPr>
        <p:spPr>
          <a:xfrm>
            <a:off x="4648200" y="1371600"/>
            <a:ext cx="4041775" cy="639762"/>
          </a:xfrm>
        </p:spPr>
        <p:txBody>
          <a:bodyPr/>
          <a:lstStyle/>
          <a:p>
            <a:r>
              <a:rPr lang="en-US" dirty="0">
                <a:solidFill>
                  <a:schemeClr val="tx2"/>
                </a:solidFill>
              </a:rPr>
              <a:t>International Institutions</a:t>
            </a:r>
          </a:p>
        </p:txBody>
      </p:sp>
      <p:sp>
        <p:nvSpPr>
          <p:cNvPr id="6" name="Content Placeholder 5"/>
          <p:cNvSpPr>
            <a:spLocks noGrp="1"/>
          </p:cNvSpPr>
          <p:nvPr>
            <p:ph sz="quarter" idx="4"/>
          </p:nvPr>
        </p:nvSpPr>
        <p:spPr>
          <a:xfrm>
            <a:off x="4953000" y="2057400"/>
            <a:ext cx="4041775" cy="4724400"/>
          </a:xfrm>
          <a:solidFill>
            <a:schemeClr val="accent1">
              <a:lumMod val="20000"/>
              <a:lumOff val="80000"/>
            </a:schemeClr>
          </a:solidFill>
        </p:spPr>
        <p:txBody>
          <a:bodyPr>
            <a:normAutofit fontScale="92500" lnSpcReduction="20000"/>
          </a:bodyPr>
          <a:lstStyle/>
          <a:p>
            <a:pPr marL="0" indent="0">
              <a:buNone/>
            </a:pPr>
            <a:r>
              <a:rPr lang="en-US" b="1" dirty="0"/>
              <a:t>International regimes or set of explicit and implicit principles, norms and agreements – i.e. </a:t>
            </a:r>
            <a:r>
              <a:rPr lang="en-US" b="1" u="sng" dirty="0"/>
              <a:t>“rules of the game” </a:t>
            </a:r>
            <a:r>
              <a:rPr lang="en-US" dirty="0"/>
              <a:t>in international politics, economics, trade and finance, consisting of: </a:t>
            </a:r>
          </a:p>
          <a:p>
            <a:r>
              <a:rPr lang="en-US" dirty="0"/>
              <a:t>the </a:t>
            </a:r>
            <a:r>
              <a:rPr lang="en-US" b="1" dirty="0">
                <a:solidFill>
                  <a:srgbClr val="C00000"/>
                </a:solidFill>
              </a:rPr>
              <a:t>formal</a:t>
            </a:r>
            <a:r>
              <a:rPr lang="en-US" dirty="0">
                <a:solidFill>
                  <a:srgbClr val="C00000"/>
                </a:solidFill>
              </a:rPr>
              <a:t> </a:t>
            </a:r>
            <a:r>
              <a:rPr lang="en-US" b="1" dirty="0">
                <a:solidFill>
                  <a:srgbClr val="C00000"/>
                </a:solidFill>
              </a:rPr>
              <a:t>legal rules </a:t>
            </a:r>
            <a:r>
              <a:rPr lang="en-US" dirty="0"/>
              <a:t>(such as </a:t>
            </a:r>
            <a:r>
              <a:rPr lang="en-US" u="sng" dirty="0"/>
              <a:t>international law)</a:t>
            </a:r>
            <a:r>
              <a:rPr lang="en-US" dirty="0"/>
              <a:t> and </a:t>
            </a:r>
            <a:r>
              <a:rPr lang="en-US" b="1" dirty="0">
                <a:solidFill>
                  <a:srgbClr val="C00000"/>
                </a:solidFill>
              </a:rPr>
              <a:t>formal agreements</a:t>
            </a:r>
            <a:r>
              <a:rPr lang="en-US" dirty="0"/>
              <a:t> (GATT)</a:t>
            </a:r>
          </a:p>
          <a:p>
            <a:r>
              <a:rPr lang="en-US" dirty="0"/>
              <a:t>the </a:t>
            </a:r>
            <a:r>
              <a:rPr lang="en-US" b="1" dirty="0">
                <a:solidFill>
                  <a:srgbClr val="C00000"/>
                </a:solidFill>
              </a:rPr>
              <a:t>informal</a:t>
            </a:r>
            <a:r>
              <a:rPr lang="en-US" dirty="0"/>
              <a:t> social norms (such as </a:t>
            </a:r>
            <a:r>
              <a:rPr lang="en-US" b="1" dirty="0"/>
              <a:t>international ethics</a:t>
            </a:r>
            <a:r>
              <a:rPr lang="en-US" dirty="0"/>
              <a:t>) that govern individual behavior, and structure social interactions among states and other actors on the international stage</a:t>
            </a:r>
          </a:p>
        </p:txBody>
      </p:sp>
    </p:spTree>
    <p:extLst>
      <p:ext uri="{BB962C8B-B14F-4D97-AF65-F5344CB8AC3E}">
        <p14:creationId xmlns:p14="http://schemas.microsoft.com/office/powerpoint/2010/main" val="3816845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bg/>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animBg="1"/>
      <p:bldP spid="5" grpId="0" build="p"/>
      <p:bldP spid="6"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ACD74-46A8-4ECF-A9C7-27E31D693E0D}"/>
              </a:ext>
            </a:extLst>
          </p:cNvPr>
          <p:cNvSpPr>
            <a:spLocks noGrp="1"/>
          </p:cNvSpPr>
          <p:nvPr>
            <p:ph type="title"/>
          </p:nvPr>
        </p:nvSpPr>
        <p:spPr/>
        <p:txBody>
          <a:bodyPr>
            <a:normAutofit fontScale="90000"/>
          </a:bodyPr>
          <a:lstStyle/>
          <a:p>
            <a:r>
              <a:rPr lang="en-US" b="1" dirty="0"/>
              <a:t>Why, When and Where IOs emerge?</a:t>
            </a:r>
          </a:p>
        </p:txBody>
      </p:sp>
      <p:sp>
        <p:nvSpPr>
          <p:cNvPr id="3" name="Content Placeholder 2">
            <a:extLst>
              <a:ext uri="{FF2B5EF4-FFF2-40B4-BE49-F238E27FC236}">
                <a16:creationId xmlns:a16="http://schemas.microsoft.com/office/drawing/2014/main" id="{2540EC2F-FB60-4BC9-9710-5AA5C24FC206}"/>
              </a:ext>
            </a:extLst>
          </p:cNvPr>
          <p:cNvSpPr>
            <a:spLocks noGrp="1"/>
          </p:cNvSpPr>
          <p:nvPr>
            <p:ph idx="1"/>
          </p:nvPr>
        </p:nvSpPr>
        <p:spPr>
          <a:xfrm>
            <a:off x="457200" y="1417638"/>
            <a:ext cx="8229600" cy="4708525"/>
          </a:xfrm>
        </p:spPr>
        <p:txBody>
          <a:bodyPr>
            <a:normAutofit lnSpcReduction="10000"/>
          </a:bodyPr>
          <a:lstStyle/>
          <a:p>
            <a:pPr marL="0" indent="0" algn="ctr">
              <a:buNone/>
            </a:pPr>
            <a:r>
              <a:rPr lang="en-US" dirty="0"/>
              <a:t>The process of international organization kicks off, </a:t>
            </a:r>
          </a:p>
          <a:p>
            <a:pPr marL="0" indent="0" algn="ctr">
              <a:buNone/>
            </a:pPr>
            <a:r>
              <a:rPr lang="en-US" dirty="0"/>
              <a:t>and different forms (representative aspects) of such organization come to life at particular points of time, </a:t>
            </a:r>
          </a:p>
          <a:p>
            <a:pPr marL="0" indent="0" algn="ctr">
              <a:buNone/>
            </a:pPr>
            <a:r>
              <a:rPr lang="en-US" b="1" u="sng" dirty="0">
                <a:solidFill>
                  <a:srgbClr val="C00000"/>
                </a:solidFill>
              </a:rPr>
              <a:t>when certain national interests or problems </a:t>
            </a:r>
            <a:r>
              <a:rPr lang="en-US" dirty="0"/>
              <a:t>(economic, civic, social, security, environmental, etc.. ) </a:t>
            </a:r>
            <a:r>
              <a:rPr lang="en-US" b="1" i="1" u="sng" dirty="0">
                <a:solidFill>
                  <a:srgbClr val="C00000"/>
                </a:solidFill>
              </a:rPr>
              <a:t>start transcending national borders</a:t>
            </a:r>
          </a:p>
          <a:p>
            <a:pPr marL="0" indent="0">
              <a:buNone/>
            </a:pPr>
            <a:r>
              <a:rPr lang="en-US" dirty="0">
                <a:solidFill>
                  <a:srgbClr val="C00000"/>
                </a:solidFill>
              </a:rPr>
              <a:t>Examples - ?</a:t>
            </a:r>
          </a:p>
        </p:txBody>
      </p:sp>
    </p:spTree>
    <p:extLst>
      <p:ext uri="{BB962C8B-B14F-4D97-AF65-F5344CB8AC3E}">
        <p14:creationId xmlns:p14="http://schemas.microsoft.com/office/powerpoint/2010/main" val="15387213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1949</TotalTime>
  <Words>2782</Words>
  <Application>Microsoft Office PowerPoint</Application>
  <PresentationFormat>Экран (4:3)</PresentationFormat>
  <Paragraphs>235</Paragraphs>
  <Slides>33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33</vt:i4>
      </vt:variant>
    </vt:vector>
  </HeadingPairs>
  <TitlesOfParts>
    <vt:vector size="37" baseType="lpstr">
      <vt:lpstr>Arial</vt:lpstr>
      <vt:lpstr>Calibri</vt:lpstr>
      <vt:lpstr>Wingdings</vt:lpstr>
      <vt:lpstr>Office Theme</vt:lpstr>
      <vt:lpstr>AL-FARABI KAZAKH NATIONAL UNIVERSITY</vt:lpstr>
      <vt:lpstr>Презентация PowerPoint</vt:lpstr>
      <vt:lpstr>Lecture plan:</vt:lpstr>
      <vt:lpstr>Concepts and Definitions</vt:lpstr>
      <vt:lpstr>International …</vt:lpstr>
      <vt:lpstr>Organization(s)</vt:lpstr>
      <vt:lpstr>International Organizations and International Institutions</vt:lpstr>
      <vt:lpstr>International Organizations vs International Institutions</vt:lpstr>
      <vt:lpstr>Why, When and Where IOs emerge?</vt:lpstr>
      <vt:lpstr>Examples:</vt:lpstr>
      <vt:lpstr>Definitions:</vt:lpstr>
      <vt:lpstr>Definitions: </vt:lpstr>
      <vt:lpstr>Types of international organizations</vt:lpstr>
      <vt:lpstr>Types of international organizations</vt:lpstr>
      <vt:lpstr>Types of international organizations</vt:lpstr>
      <vt:lpstr>International vs Supranational </vt:lpstr>
      <vt:lpstr>Types of international organizations</vt:lpstr>
      <vt:lpstr>Types of international organizations</vt:lpstr>
      <vt:lpstr>International Organizations</vt:lpstr>
      <vt:lpstr>Theory of International Organizations</vt:lpstr>
      <vt:lpstr>Theory of IOs: Realism</vt:lpstr>
      <vt:lpstr>Theory of IOs - Liberalism</vt:lpstr>
      <vt:lpstr>Theory of IOs: Constructivism</vt:lpstr>
      <vt:lpstr>Hurd, Ian: International Organizations: Politics, Law, Practice. (Cambridge: Cambridge University Press, 2020)</vt:lpstr>
      <vt:lpstr>Why Interdependence exists?</vt:lpstr>
      <vt:lpstr>Global Governance</vt:lpstr>
      <vt:lpstr>Key 'gaps' in global governance</vt:lpstr>
      <vt:lpstr>Practicing Global Governance by countries…</vt:lpstr>
      <vt:lpstr>Main Issues in operation of IOs:</vt:lpstr>
      <vt:lpstr>Millennium Development Goals</vt:lpstr>
      <vt:lpstr>Презентация PowerPoint</vt:lpstr>
      <vt:lpstr>Sustainable Development Goals (SDGs)</vt:lpstr>
      <vt:lpstr>Презентация PowerPoint</vt:lpstr>
    </vt:vector>
  </TitlesOfParts>
  <Company>The 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ORGANIZATIONS</dc:title>
  <dc:creator>Tatyana G. Leonova</dc:creator>
  <cp:lastModifiedBy>User</cp:lastModifiedBy>
  <cp:revision>128</cp:revision>
  <cp:lastPrinted>2017-02-09T12:06:18Z</cp:lastPrinted>
  <dcterms:created xsi:type="dcterms:W3CDTF">2015-02-07T17:16:22Z</dcterms:created>
  <dcterms:modified xsi:type="dcterms:W3CDTF">2023-09-14T07:54:38Z</dcterms:modified>
</cp:coreProperties>
</file>