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3" r:id="rId2"/>
    <p:sldId id="261" r:id="rId3"/>
    <p:sldId id="262" r:id="rId4"/>
    <p:sldId id="263" r:id="rId5"/>
    <p:sldId id="257" r:id="rId6"/>
    <p:sldId id="258" r:id="rId7"/>
    <p:sldId id="259" r:id="rId8"/>
    <p:sldId id="260" r:id="rId9"/>
    <p:sldId id="264" r:id="rId10"/>
    <p:sldId id="265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B1032C-EA38-4F05-BA0D-38AFFFC7BED3}" styleName="Светлый стиль 3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10E0B-3F7B-44C4-BBD4-6BFA514FA3C0}" type="datetimeFigureOut">
              <a:rPr lang="ru-RU" smtClean="0"/>
              <a:t>27.01.2022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B4B32-E1D9-4781-957A-1691E19023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00376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10E0B-3F7B-44C4-BBD4-6BFA514FA3C0}" type="datetimeFigureOut">
              <a:rPr lang="ru-RU" smtClean="0"/>
              <a:t>27.01.2022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B4B32-E1D9-4781-957A-1691E19023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90160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10E0B-3F7B-44C4-BBD4-6BFA514FA3C0}" type="datetimeFigureOut">
              <a:rPr lang="ru-RU" smtClean="0"/>
              <a:t>27.01.2022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B4B32-E1D9-4781-957A-1691E19023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84523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10E0B-3F7B-44C4-BBD4-6BFA514FA3C0}" type="datetimeFigureOut">
              <a:rPr lang="ru-RU" smtClean="0"/>
              <a:t>27.01.2022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B4B32-E1D9-4781-957A-1691E19023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5300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10E0B-3F7B-44C4-BBD4-6BFA514FA3C0}" type="datetimeFigureOut">
              <a:rPr lang="ru-RU" smtClean="0"/>
              <a:t>27.01.2022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B4B32-E1D9-4781-957A-1691E19023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71272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10E0B-3F7B-44C4-BBD4-6BFA514FA3C0}" type="datetimeFigureOut">
              <a:rPr lang="ru-RU" smtClean="0"/>
              <a:t>27.01.2022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B4B32-E1D9-4781-957A-1691E19023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14694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10E0B-3F7B-44C4-BBD4-6BFA514FA3C0}" type="datetimeFigureOut">
              <a:rPr lang="ru-RU" smtClean="0"/>
              <a:t>27.01.2022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B4B32-E1D9-4781-957A-1691E19023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71328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10E0B-3F7B-44C4-BBD4-6BFA514FA3C0}" type="datetimeFigureOut">
              <a:rPr lang="ru-RU" smtClean="0"/>
              <a:t>27.01.2022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B4B32-E1D9-4781-957A-1691E19023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85836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10E0B-3F7B-44C4-BBD4-6BFA514FA3C0}" type="datetimeFigureOut">
              <a:rPr lang="ru-RU" smtClean="0"/>
              <a:t>27.01.2022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B4B32-E1D9-4781-957A-1691E19023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27412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10E0B-3F7B-44C4-BBD4-6BFA514FA3C0}" type="datetimeFigureOut">
              <a:rPr lang="ru-RU" smtClean="0"/>
              <a:t>27.01.2022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B4B32-E1D9-4781-957A-1691E19023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94608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10E0B-3F7B-44C4-BBD4-6BFA514FA3C0}" type="datetimeFigureOut">
              <a:rPr lang="ru-RU" smtClean="0"/>
              <a:t>27.01.2022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B4B32-E1D9-4781-957A-1691E19023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03858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E10E0B-3F7B-44C4-BBD4-6BFA514FA3C0}" type="datetimeFigureOut">
              <a:rPr lang="ru-RU" smtClean="0"/>
              <a:t>27.01.2022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3B4B32-E1D9-4781-957A-1691E19023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7605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f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f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611563" y="4681241"/>
            <a:ext cx="8134350" cy="1666875"/>
          </a:xfrm>
        </p:spPr>
        <p:txBody>
          <a:bodyPr rtlCol="0">
            <a:normAutofit/>
          </a:bodyPr>
          <a:lstStyle/>
          <a:p>
            <a:pPr algn="r">
              <a:defRPr/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НУРГАЛИЕВА ДОЛОРЕС АБИЛДАЕВНА</a:t>
            </a:r>
          </a:p>
          <a:p>
            <a:pPr algn="r">
              <a:defRPr/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кандидат педагогических наук, </a:t>
            </a:r>
            <a:r>
              <a:rPr lang="kk-K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ст.препод</a:t>
            </a:r>
            <a:r>
              <a:rPr lang="kk-KZ" sz="1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4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>
              <a:defRPr/>
            </a:pPr>
            <a:endParaRPr lang="ru-RU" sz="1400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2" name="Рисунок 5" descr="emblem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313" y="331789"/>
            <a:ext cx="1643062" cy="146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3" name="TextBox 4"/>
          <p:cNvSpPr txBox="1">
            <a:spLocks noChangeArrowheads="1"/>
          </p:cNvSpPr>
          <p:nvPr/>
        </p:nvSpPr>
        <p:spPr bwMode="auto">
          <a:xfrm>
            <a:off x="2238374" y="357188"/>
            <a:ext cx="7805957" cy="9171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Казахский Национальный университет имени аль-</a:t>
            </a:r>
            <a:r>
              <a:rPr lang="ru-RU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Фараби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Факультет философии  и политологии</a:t>
            </a:r>
          </a:p>
          <a:p>
            <a:pPr algn="ctr">
              <a:buNone/>
            </a:pPr>
            <a:r>
              <a:rPr lang="ru-RU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Кафедра педагогики и образовательного менеджмента</a:t>
            </a:r>
            <a:endParaRPr lang="ru-KZ" sz="1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Заголовок 1">
            <a:extLst>
              <a:ext uri="{FF2B5EF4-FFF2-40B4-BE49-F238E27FC236}">
                <a16:creationId xmlns:a16="http://schemas.microsoft.com/office/drawing/2014/main" id="{71A052A1-4A9E-4D95-AF45-A46C5D94B426}"/>
              </a:ext>
            </a:extLst>
          </p:cNvPr>
          <p:cNvSpPr txBox="1">
            <a:spLocks/>
          </p:cNvSpPr>
          <p:nvPr/>
        </p:nvSpPr>
        <p:spPr>
          <a:xfrm>
            <a:off x="1318372" y="1939067"/>
            <a:ext cx="10104594" cy="181928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Методика  проведения семинара в вузе</a:t>
            </a:r>
            <a:endParaRPr lang="ru-RU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77010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Литература </a:t>
            </a:r>
          </a:p>
        </p:txBody>
      </p:sp>
      <p:pic>
        <p:nvPicPr>
          <p:cNvPr id="4" name="Рисунок 8" descr="Рисунок1книга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139" y="161924"/>
            <a:ext cx="6381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7090117" y="387150"/>
            <a:ext cx="3596933" cy="55905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30271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FF0000"/>
                </a:solidFill>
              </a:rPr>
              <a:t>Сло­во «се­ми­нар»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проис­хо­дит от ла­ти­нс­ко­го «</a:t>
            </a:r>
            <a:r>
              <a:rPr lang="ru-RU" sz="3200" dirty="0" err="1">
                <a:latin typeface="Arial" panose="020B0604020202020204" pitchFamily="34" charset="0"/>
                <a:cs typeface="Arial" panose="020B0604020202020204" pitchFamily="34" charset="0"/>
              </a:rPr>
              <a:t>seminarium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», что оз­на­чает  «</a:t>
            </a:r>
            <a:r>
              <a:rPr lang="ru-RU" sz="32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рас­сад­ник зна­ний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». </a:t>
            </a:r>
          </a:p>
        </p:txBody>
      </p:sp>
      <p:pic>
        <p:nvPicPr>
          <p:cNvPr id="2050" name="Рисунок 3" descr="C:\2012-2013 уч год 151112\фото с ноября 2012\фото физики айгуля 211112\SAM_2328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7449" y="3444874"/>
            <a:ext cx="3244851" cy="2437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735525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FF0000"/>
                </a:solidFill>
              </a:rPr>
              <a:t>Понятие «Се­ми­нар»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91050" y="1825625"/>
            <a:ext cx="6762750" cy="4351338"/>
          </a:xfrm>
          <a:solidFill>
            <a:schemeClr val="accent3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– эта та­кая фор­ма ор­га­ни­за­ции обу­че­ния, при ко­то­рой на эта­пе под­го­тов­ки до­ми­ни­рует са­мос­тоя­тель­ная ра­бо­та обу­чающих­ся с учеб­ной ли­те­ра­ту­рой и дру­ги­ми ди­дак­ти­чес­ки­ми средс­тва­ми над се­рией воп­ро­сов, проб­лем и за­дач, а в про­цес­се се­ми­на­ра идут ак­тив­ное об­суж­де­ние, дис­кус­сии и выс­туп­ле­ния обу­чающих­ся, где они под ру­ко­во­дст­вом пре­по­да­ва­те­ля де­лают обоб­щающие вы­во­ды и зак­лю­че­ния. (В.И. Анд­реев) 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2238374"/>
            <a:ext cx="3238500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78134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Цель се­ми­на­ров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0" y="1697038"/>
            <a:ext cx="6153150" cy="4351338"/>
          </a:xfrm>
          <a:solidFill>
            <a:schemeClr val="accent3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marL="0" indent="447675" algn="just"/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уг­лу­бить и зак­ре­пить зна­ния сту­ден­тов,              по­лу­чен­ные ими на лек­ции и в про­цес­се са­мос­тоя­тель­ной ра­бо­ты, про­ве­рить ка­че­ст­во зна­ний, по­мочь ра­зоб­раться в наибо­лее слож­ных воп­ро­сах, вы­ра­бо­тать уме­ние пра­виль­но при­ме­нять теоре­ти­чес­кие по­ло­же­ния к прак­ти­ке бу­ду­щей про­фес­сио­наль­ной                дея­тель­ности.</a:t>
            </a:r>
          </a:p>
        </p:txBody>
      </p:sp>
      <p:pic>
        <p:nvPicPr>
          <p:cNvPr id="4098" name="Picture 2" descr="SAM_573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712" y="1776413"/>
            <a:ext cx="2908727" cy="2462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707023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05224" y="365125"/>
            <a:ext cx="8562976" cy="606425"/>
          </a:xfrm>
        </p:spPr>
        <p:txBody>
          <a:bodyPr>
            <a:normAutofit fontScale="90000"/>
          </a:bodyPr>
          <a:lstStyle/>
          <a:p>
            <a:r>
              <a:rPr lang="ru-RU" sz="3200" dirty="0">
                <a:solidFill>
                  <a:srgbClr val="FF0000"/>
                </a:solidFill>
              </a:rPr>
              <a:t>Технологическая карта семинара по дисциплине …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7973413"/>
              </p:ext>
            </p:extLst>
          </p:nvPr>
        </p:nvGraphicFramePr>
        <p:xfrm>
          <a:off x="361950" y="2174875"/>
          <a:ext cx="11525250" cy="4597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05050">
                  <a:extLst>
                    <a:ext uri="{9D8B030D-6E8A-4147-A177-3AD203B41FA5}">
                      <a16:colId xmlns:a16="http://schemas.microsoft.com/office/drawing/2014/main" val="1025208381"/>
                    </a:ext>
                  </a:extLst>
                </a:gridCol>
                <a:gridCol w="2305050">
                  <a:extLst>
                    <a:ext uri="{9D8B030D-6E8A-4147-A177-3AD203B41FA5}">
                      <a16:colId xmlns:a16="http://schemas.microsoft.com/office/drawing/2014/main" val="713051812"/>
                    </a:ext>
                  </a:extLst>
                </a:gridCol>
                <a:gridCol w="2305050">
                  <a:extLst>
                    <a:ext uri="{9D8B030D-6E8A-4147-A177-3AD203B41FA5}">
                      <a16:colId xmlns:a16="http://schemas.microsoft.com/office/drawing/2014/main" val="3377086406"/>
                    </a:ext>
                  </a:extLst>
                </a:gridCol>
                <a:gridCol w="2305050">
                  <a:extLst>
                    <a:ext uri="{9D8B030D-6E8A-4147-A177-3AD203B41FA5}">
                      <a16:colId xmlns:a16="http://schemas.microsoft.com/office/drawing/2014/main" val="708254868"/>
                    </a:ext>
                  </a:extLst>
                </a:gridCol>
                <a:gridCol w="2305050">
                  <a:extLst>
                    <a:ext uri="{9D8B030D-6E8A-4147-A177-3AD203B41FA5}">
                      <a16:colId xmlns:a16="http://schemas.microsoft.com/office/drawing/2014/main" val="84149682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Планирование времени (мин)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Этапы занятия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Деятельность преподавателя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/>
                        <a:t>Деятельность студентов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Примечание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32404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Приветствие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77602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Мотивация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61092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Актуализация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96790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Ориентировочная основа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38158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Практика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95992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Индивидуальное/</a:t>
                      </a:r>
                    </a:p>
                    <a:p>
                      <a:r>
                        <a:rPr lang="ru-RU" dirty="0"/>
                        <a:t>парное/</a:t>
                      </a:r>
                    </a:p>
                    <a:p>
                      <a:r>
                        <a:rPr lang="ru-RU" dirty="0"/>
                        <a:t>групповое</a:t>
                      </a:r>
                      <a:r>
                        <a:rPr lang="ru-RU" baseline="0" dirty="0"/>
                        <a:t> консультирование </a:t>
                      </a:r>
                      <a:r>
                        <a:rPr lang="ru-RU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53607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Рефлексия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8753340"/>
                  </a:ext>
                </a:extLst>
              </a:tr>
            </a:tbl>
          </a:graphicData>
        </a:graphic>
      </p:graphicFrame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825" y="252412"/>
            <a:ext cx="2619375" cy="1743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53896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57525" y="480842"/>
            <a:ext cx="10515600" cy="568325"/>
          </a:xfrm>
        </p:spPr>
        <p:txBody>
          <a:bodyPr>
            <a:normAutofit fontScale="90000"/>
          </a:bodyPr>
          <a:lstStyle/>
          <a:p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Таб­ли­ца</a:t>
            </a:r>
            <a:r>
              <a:rPr lang="ru-RU" dirty="0">
                <a:solidFill>
                  <a:srgbClr val="FF0000"/>
                </a:solidFill>
              </a:rPr>
              <a:t> - Ви­ды форм се­ми­на­ра в ву­зе 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3650118"/>
              </p:ext>
            </p:extLst>
          </p:nvPr>
        </p:nvGraphicFramePr>
        <p:xfrm>
          <a:off x="990600" y="1797209"/>
          <a:ext cx="10734675" cy="4907280"/>
        </p:xfrm>
        <a:graphic>
          <a:graphicData uri="http://schemas.openxmlformats.org/drawingml/2006/table">
            <a:tbl>
              <a:tblPr firstRow="1" firstCol="1" bandRow="1">
                <a:tableStyleId>{E8B1032C-EA38-4F05-BA0D-38AFFFC7BED3}</a:tableStyleId>
              </a:tblPr>
              <a:tblGrid>
                <a:gridCol w="2583772">
                  <a:extLst>
                    <a:ext uri="{9D8B030D-6E8A-4147-A177-3AD203B41FA5}">
                      <a16:colId xmlns:a16="http://schemas.microsoft.com/office/drawing/2014/main" val="1099943824"/>
                    </a:ext>
                  </a:extLst>
                </a:gridCol>
                <a:gridCol w="8150903">
                  <a:extLst>
                    <a:ext uri="{9D8B030D-6E8A-4147-A177-3AD203B41FA5}">
                      <a16:colId xmlns:a16="http://schemas.microsoft.com/office/drawing/2014/main" val="372428028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4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Ви­ды форм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kk-KZ" sz="14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се­ми­на­ров­</a:t>
                      </a:r>
                      <a:endParaRPr lang="ru-RU" sz="1400" b="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52095"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4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Со­дер­жа­ние</a:t>
                      </a:r>
                      <a:endParaRPr lang="ru-RU" sz="1400" b="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322889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400" b="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Ввод­ный се­ми­нар</a:t>
                      </a:r>
                      <a:endParaRPr lang="ru-RU" sz="1400" b="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4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Опи­рает­ся на имеющиеся у обу­чающих­ся зна­ния и опыт. Пос­ле объяс­не­ния пре­по­да­ва­те­лем ст­рук­ту­ры се­ми­на­ра обу­чающиеся кол­лек­тив­но со­би­рают ин­фор­ма­цию по но­вой те­ме и клас­си­фи­ци­руют ее по раз­де­лам.</a:t>
                      </a:r>
                    </a:p>
                    <a:p>
                      <a:pPr algn="just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4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 каж­до­му раз­де­лу обу­чающиеся вы­би­рают груп­по­во­дов, ко­то­рые на­би­рают свои груп­пы. </a:t>
                      </a:r>
                    </a:p>
                    <a:p>
                      <a:pPr algn="just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4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Груп­пы ра­бо­тают с соб­ран­ной ин­фор­ма­цией по за­дан­но­му ал­го­рит­му и го­то­вят выс­туп­ле­ния пе­ред ауди­то­рией, ко­то­рые оце­ни­вают­ся и ана­ли­зи­руют­ся обу­чающи­ми­ся.</a:t>
                      </a:r>
                    </a:p>
                    <a:p>
                      <a:pPr algn="just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endParaRPr lang="ru-RU" sz="1400" b="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7364184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400" b="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Об­зор­ный се­ми­нар</a:t>
                      </a:r>
                      <a:endParaRPr lang="ru-RU" sz="1400" b="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4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Пред­по­ла­гает са­мос­тоя­тель­ный об­зор обу­чающи­ми­ся всей те­мы на ос­но­ве учеб­ни­ка и дру­гих ма­те­риалов. </a:t>
                      </a:r>
                    </a:p>
                    <a:p>
                      <a:pPr algn="just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endParaRPr lang="ru-RU" sz="1400" b="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1935317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400" b="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Поис­ко­вый се­ми­нар­</a:t>
                      </a:r>
                      <a:endParaRPr lang="ru-RU" sz="1400" b="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4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Пре­дус­мат­ри­вает исс­ле­до­ва­тель­скую дея­тельнос­ть сту­ден­тов в груп­пах, а за­тем кол­лек­тив­ный поиск по наибо­лее ин­те­рес­ным и важ­ным проб­ле­мам.</a:t>
                      </a:r>
                    </a:p>
                    <a:p>
                      <a:pPr algn="just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endParaRPr lang="ru-RU" sz="1400" b="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2196811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400" b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Се­ми­нар с        ин­ди­ви­ду­аль­ной ра­бо­той­</a:t>
                      </a:r>
                      <a:endParaRPr lang="ru-RU" sz="1400" b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4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Сту­дент ста­вит пе­ред со­бой учеб­ную за­да­чу по те­ме,            сос­тав­ляют план за­ня­тия, вы­би­рают вид учеб­ной дея­тель­ности, про­ду­мы­вают фор­му от­че­та.</a:t>
                      </a:r>
                    </a:p>
                    <a:p>
                      <a:pPr algn="just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endParaRPr lang="ru-RU" sz="1400" b="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888354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400" b="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Се­ми­нар с         груп­по­вой </a:t>
                      </a:r>
                    </a:p>
                    <a:p>
                      <a:pPr algn="l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400" b="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ра­бо­той­</a:t>
                      </a:r>
                      <a:endParaRPr lang="ru-RU" sz="1400" b="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4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Его спе­ци­фи­ка сос­тоит в том, что обу­чающиеся,                    за­ни­мающиеся оди­на­ко­вы­ми воп­ро­са­ми во вре­мя ин­ди­ви­ду­аль­ной ра­бо­ты, объеди­няют­ся в груп­пы. </a:t>
                      </a:r>
                    </a:p>
                    <a:p>
                      <a:pPr algn="just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4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Каж­дая соз­дан­ная груп­па про­ду­мы­вает фор­му за­ня­тий по своей те­ме для ос­таль­ных сту­ден­тов.</a:t>
                      </a:r>
                    </a:p>
                    <a:p>
                      <a:pPr algn="just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4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Груп­па го­то­вит выс­туп­ле­ния, опы­ты, за­да­чи, вик­то­ри­ны для тех сту­ден­тов, ко­то­рые при­дут к ним на сле­дующем за­ня­тии.</a:t>
                      </a:r>
                      <a:endParaRPr lang="ru-RU" sz="1400" b="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54869620"/>
                  </a:ext>
                </a:extLst>
              </a:tr>
            </a:tbl>
          </a:graphicData>
        </a:graphic>
      </p:graphicFrame>
      <p:pic>
        <p:nvPicPr>
          <p:cNvPr id="1026" name="Picture 2" descr="Семинар студентов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38860"/>
            <a:ext cx="2289175" cy="1524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44537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7493673"/>
              </p:ext>
            </p:extLst>
          </p:nvPr>
        </p:nvGraphicFramePr>
        <p:xfrm>
          <a:off x="371474" y="295275"/>
          <a:ext cx="11572875" cy="5852160"/>
        </p:xfrm>
        <a:graphic>
          <a:graphicData uri="http://schemas.openxmlformats.org/drawingml/2006/table">
            <a:tbl>
              <a:tblPr firstRow="1" firstCol="1" bandRow="1">
                <a:tableStyleId>{E8B1032C-EA38-4F05-BA0D-38AFFFC7BED3}</a:tableStyleId>
              </a:tblPr>
              <a:tblGrid>
                <a:gridCol w="1581151">
                  <a:extLst>
                    <a:ext uri="{9D8B030D-6E8A-4147-A177-3AD203B41FA5}">
                      <a16:colId xmlns:a16="http://schemas.microsoft.com/office/drawing/2014/main" val="518351475"/>
                    </a:ext>
                  </a:extLst>
                </a:gridCol>
                <a:gridCol w="9991724">
                  <a:extLst>
                    <a:ext uri="{9D8B030D-6E8A-4147-A177-3AD203B41FA5}">
                      <a16:colId xmlns:a16="http://schemas.microsoft.com/office/drawing/2014/main" val="3023068904"/>
                    </a:ext>
                  </a:extLst>
                </a:gridCol>
              </a:tblGrid>
              <a:tr h="52671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600" b="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Се­ми­нар в        груп­пах по </a:t>
                      </a:r>
                    </a:p>
                    <a:p>
                      <a:pPr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600" b="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вы­бо­ру</a:t>
                      </a:r>
                      <a:endParaRPr lang="ru-RU" sz="1600" b="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2473" marR="32473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6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Во вре­мя та­ко­го за­ня­тия од­нов­ре­мен­но выс­ту­пают               нес­колько обуча­ющих­ся </a:t>
                      </a:r>
                      <a:r>
                        <a:rPr lang="kk-KZ" sz="16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–</a:t>
                      </a:r>
                      <a:r>
                        <a:rPr lang="ru-RU" sz="16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предс­та­ви­те­ли групп, ра­бо­тав­ших на пре­ды­ду­щем се­ми­на­ре. Они крат­ко расс­ка­зы­вают всем, кто на­хо­дит­ся в ауди­то­рии, что бу­дут де­лать обу­чающиеся, выб­рав­шие для за­ня­тий их груп­пу. Обу­чающиеся об­ра­зуют но­вые ра­бо­чие груп­пы.</a:t>
                      </a:r>
                    </a:p>
                    <a:p>
                      <a:pPr algn="just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endParaRPr lang="ru-RU" sz="1600" b="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2473" marR="32473" marT="0" marB="0"/>
                </a:tc>
                <a:extLst>
                  <a:ext uri="{0D108BD9-81ED-4DB2-BD59-A6C34878D82A}">
                    <a16:rowId xmlns:a16="http://schemas.microsoft.com/office/drawing/2014/main" val="2129693515"/>
                  </a:ext>
                </a:extLst>
              </a:tr>
              <a:tr h="114122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600" b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Се­ми­нар </a:t>
                      </a:r>
                    </a:p>
                    <a:p>
                      <a:pPr algn="just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600" b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ге­не­ра­ции</a:t>
                      </a:r>
                    </a:p>
                    <a:p>
                      <a:pPr algn="just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600" b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идей­</a:t>
                      </a:r>
                      <a:endParaRPr lang="ru-RU" sz="1600" b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2473" marR="32473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6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Обу­чающиеся расп­ре­де­ляют­ся по па­рам: ге­не­ра­то­ры и ор­га­ни­за­то­ры. Ге­не­ра­тор из­ла­гает свое ви­де­ние проб­ле­мы, опи­сы­вает все, что ему из­ве­ст­но или неиз­ве­ст­но по те­ме. Ор­га­ни­за­тор за­дает ему воп­ро­сы на уточ­не­ние, поощ­ряет выс­ка­зы­ва­ния, за­пи­сы­вает ос­нов­ные от­ве­ты и по­лу­чен­ные в хо­де об­суж­де­ния ре­зуль­та­ты.</a:t>
                      </a:r>
                    </a:p>
                    <a:p>
                      <a:pPr algn="just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6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Пре­по­да­ва­тель за­дает ал­го­ритм фик­са­ции ре­зуль­та­тов, нап­ри­мер: ос­нов­ные по­ня­тия по те­ме; сим­вол или схе­ма, изоб­ра­жающая проб­ле­му; воз­ник­шие в па­рах воп­ро­сы и др. </a:t>
                      </a:r>
                    </a:p>
                    <a:p>
                      <a:pPr algn="just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6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Че­рез не­ко­то­рое вре­мя па­ры пе­ре­хо­дят от эта­па ге­не­ра­ции к об­суж­де­нию на­ра­бо­тан­но­го ма­те­ри­ала, а за­тем вы­сту­пают с ре­зуль­та­та­ми пе­ред все­ми участ­ни­ка­ми.</a:t>
                      </a:r>
                    </a:p>
                    <a:p>
                      <a:pPr algn="just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endParaRPr lang="ru-RU" sz="1600" b="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2473" marR="32473" marT="0" marB="0"/>
                </a:tc>
                <a:extLst>
                  <a:ext uri="{0D108BD9-81ED-4DB2-BD59-A6C34878D82A}">
                    <a16:rowId xmlns:a16="http://schemas.microsoft.com/office/drawing/2014/main" val="1801349686"/>
                  </a:ext>
                </a:extLst>
              </a:tr>
              <a:tr h="52671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600" b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Се­ми­нар – </a:t>
                      </a:r>
                    </a:p>
                    <a:p>
                      <a:pPr algn="just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600" b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«круг­лый стол»</a:t>
                      </a:r>
                      <a:br>
                        <a:rPr lang="ru-RU" sz="1600" b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endParaRPr lang="ru-RU" sz="1600" b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2473" marR="32473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6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 за­ня­тие приг­ла­шают­ся спе­циалис­ты по расс­мат­ри­ваемым проб­ле­мам — уче­ные или спе­ци­ально под­го­тов­лен­ные сту­ден­ты старших курсов. Спе­циалис­ты                    об­ме­ни­вают­ся с обу­чающи­ми­ся под­го­тов­лен­ной ин­фор­ма­цией, от­ве­чают на их воп­ро­сы, за­дают свои воп­ро­сы по проб­ле­ма­ти­ке.</a:t>
                      </a:r>
                    </a:p>
                    <a:p>
                      <a:pPr algn="just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endParaRPr lang="ru-RU" sz="1600" b="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2473" marR="32473" marT="0" marB="0"/>
                </a:tc>
                <a:extLst>
                  <a:ext uri="{0D108BD9-81ED-4DB2-BD59-A6C34878D82A}">
                    <a16:rowId xmlns:a16="http://schemas.microsoft.com/office/drawing/2014/main" val="1600845476"/>
                  </a:ext>
                </a:extLst>
              </a:tr>
              <a:tr h="79007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600" b="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Реф­лек­сив­ный се­ми­нар</a:t>
                      </a:r>
                      <a:endParaRPr lang="ru-RU" sz="1600" b="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2473" marR="32473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6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Об­суж­дают­ся ос­нов­ные ре­зуль­та­ты про­шед­ших за­ня­тий, ана­ли­зи­руют­ся спо­со­бы об­ра­зо­ва­тель­ной дея­тельнос­ти и осо­бен­нос­ти по­лу­чен­ной про­дук­ции. </a:t>
                      </a:r>
                      <a:br>
                        <a:rPr lang="ru-RU" sz="16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ru-RU" sz="16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Сту­ден­ты в груп­пах крат­ко выс­ка­зы­вают свои мне­ния по обоз­на­чен­ным воп­ро­сам. </a:t>
                      </a:r>
                    </a:p>
                    <a:p>
                      <a:pPr algn="just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6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Коор­ди­на­тор се­ми­на­ра и ли­де­ры групп фик­си­руют обоб­щен­ные и сис­те­ма­ти­зи­ро­ван­ные ре­зуль­та­ты реф­лек­сии. За­тем проис­хо­дит кол­лек­тив­ное об­суж­де­ние клю­че­вых проб­лем, выяв­лен­ных в хо­де ин­ди­ви­ду­аль­ных выс­туп­ле­ний.</a:t>
                      </a:r>
                      <a:endParaRPr lang="ru-RU" sz="1600" b="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2473" marR="32473" marT="0" marB="0"/>
                </a:tc>
                <a:extLst>
                  <a:ext uri="{0D108BD9-81ED-4DB2-BD59-A6C34878D82A}">
                    <a16:rowId xmlns:a16="http://schemas.microsoft.com/office/drawing/2014/main" val="5092882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266969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6819654"/>
              </p:ext>
            </p:extLst>
          </p:nvPr>
        </p:nvGraphicFramePr>
        <p:xfrm>
          <a:off x="352425" y="415925"/>
          <a:ext cx="11572875" cy="6096000"/>
        </p:xfrm>
        <a:graphic>
          <a:graphicData uri="http://schemas.openxmlformats.org/drawingml/2006/table">
            <a:tbl>
              <a:tblPr firstRow="1" firstCol="1" bandRow="1">
                <a:tableStyleId>{E8B1032C-EA38-4F05-BA0D-38AFFFC7BED3}</a:tableStyleId>
              </a:tblPr>
              <a:tblGrid>
                <a:gridCol w="1581151">
                  <a:extLst>
                    <a:ext uri="{9D8B030D-6E8A-4147-A177-3AD203B41FA5}">
                      <a16:colId xmlns:a16="http://schemas.microsoft.com/office/drawing/2014/main" val="3915522476"/>
                    </a:ext>
                  </a:extLst>
                </a:gridCol>
                <a:gridCol w="9991724">
                  <a:extLst>
                    <a:ext uri="{9D8B030D-6E8A-4147-A177-3AD203B41FA5}">
                      <a16:colId xmlns:a16="http://schemas.microsoft.com/office/drawing/2014/main" val="3731026478"/>
                    </a:ext>
                  </a:extLst>
                </a:gridCol>
              </a:tblGrid>
              <a:tr h="35114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600" b="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Про­се­ми­нар </a:t>
                      </a:r>
                      <a:endParaRPr lang="ru-RU" sz="1600" b="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2473" marR="32473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6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За­ня­тие, под­го­тав­ли­вающее, под­во­дя­щее к се­ми­на­ру. Ос­нов­ная за­да­ча: оз­на­ко­мить­ся со спе­ци­фи­кой са­мос­тоя­тель­ной ра­бо­ты, а так­же с ли­те­ра­ту­рой, ис­точ­ни­ка­ми, ме­то­ди­кой ра­бо­ты с ни­ми. </a:t>
                      </a:r>
                    </a:p>
                    <a:p>
                      <a:pPr algn="just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endParaRPr lang="ru-RU" sz="1600" b="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2473" marR="32473" marT="0" marB="0"/>
                </a:tc>
                <a:extLst>
                  <a:ext uri="{0D108BD9-81ED-4DB2-BD59-A6C34878D82A}">
                    <a16:rowId xmlns:a16="http://schemas.microsoft.com/office/drawing/2014/main" val="619795633"/>
                  </a:ext>
                </a:extLst>
              </a:tr>
              <a:tr h="8778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600" b="0" dirty="0" err="1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Спец­се­ми­нар</a:t>
                      </a:r>
                      <a:r>
                        <a:rPr lang="ru-RU" sz="1600" b="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1600" b="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2473" marR="32473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6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Про­во­дит­ся на стар­ших кур­сах.</a:t>
                      </a:r>
                    </a:p>
                    <a:p>
                      <a:pPr algn="just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endParaRPr lang="ru-RU" sz="1600" b="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2473" marR="32473" marT="0" marB="0"/>
                </a:tc>
                <a:extLst>
                  <a:ext uri="{0D108BD9-81ED-4DB2-BD59-A6C34878D82A}">
                    <a16:rowId xmlns:a16="http://schemas.microsoft.com/office/drawing/2014/main" val="3542431322"/>
                  </a:ext>
                </a:extLst>
              </a:tr>
              <a:tr h="5267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600" b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Се­ми­нар -           дис­кус­сия</a:t>
                      </a:r>
                      <a:endParaRPr lang="ru-RU" sz="1600" b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2473" marR="32473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6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От лат. </a:t>
                      </a:r>
                      <a:r>
                        <a:rPr lang="ru-RU" sz="1600" b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discussio</a:t>
                      </a:r>
                      <a:r>
                        <a:rPr lang="ru-RU" sz="16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— расс­мот­ре­ние, исс­ле­до­ва­ние — пуб­лич­ное об­суж­де­ние ка­ко­го-ли­бо спор­но­го воп­ро­са, проб­ле­мы диало­ги­чес­кое об­ще­ние участ­ни­ков, в хо­де ко­то­ро­го проис­хо­дит фор­ми­ро­ва­ние прак­ти­чес­ко­го опы­та, сов­мест­но­го учас­тия в об­суж­де­нии и раз­ре­ше­нии теоре­ти­чес­ких проб­лем.</a:t>
                      </a:r>
                    </a:p>
                    <a:p>
                      <a:pPr algn="just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6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1600" b="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2473" marR="32473" marT="0" marB="0"/>
                </a:tc>
                <a:extLst>
                  <a:ext uri="{0D108BD9-81ED-4DB2-BD59-A6C34878D82A}">
                    <a16:rowId xmlns:a16="http://schemas.microsoft.com/office/drawing/2014/main" val="3522720470"/>
                  </a:ext>
                </a:extLst>
              </a:tr>
              <a:tr h="3511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600" b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Се­ми­нар-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600" b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дис­пут </a:t>
                      </a:r>
                      <a:endParaRPr lang="ru-RU" sz="1600" b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2473" marR="32473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6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От лат. </a:t>
                      </a:r>
                      <a:r>
                        <a:rPr lang="ru-RU" sz="1600" b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disputo</a:t>
                      </a:r>
                      <a:r>
                        <a:rPr lang="ru-RU" sz="16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рас­суж­дать, спо­рить — спе­ци­ально под­го­тов­лен­ный и ор­га­ни­зо­ван­ный пуб­лич­ный спор на науч­ную или об­ще­ст­вен­но важ­ную те­му, в ко­то­ром участ­вуют две или бо­лее сто­ро­ны, отс­таивающие свои по­зи­ции. </a:t>
                      </a:r>
                    </a:p>
                    <a:p>
                      <a:pPr algn="just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endParaRPr lang="ru-RU" sz="1600" b="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2473" marR="32473" marT="0" marB="0"/>
                </a:tc>
                <a:extLst>
                  <a:ext uri="{0D108BD9-81ED-4DB2-BD59-A6C34878D82A}">
                    <a16:rowId xmlns:a16="http://schemas.microsoft.com/office/drawing/2014/main" val="1578005303"/>
                  </a:ext>
                </a:extLst>
              </a:tr>
              <a:tr h="8778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600" b="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Се­ми­нар-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600" b="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исс­ле­до­ва­ние</a:t>
                      </a:r>
                      <a:endParaRPr lang="ru-RU" sz="1600" b="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2473" marR="32473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6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 пред­ло­же­нию пре­по­да­ва­те­ля в на­ча­ле се­ми­на­ра об­ра­зует­ся нес­колько подг­рупп по 7-9 че­ло­век, ко­то­рые по­лу­чают спи­сок из за­ра­нее за­го­тов­лен­ных проб­лем­ных воп­ро­сов по те­ме за­ня­тия. Для то­го, что­бы от­ве­тить на эти воп­ро­сы, необ­хо­ди­мо об­ме­нять­ся мне­ниями, про­вес­ти дис­кус­сию, «до исс­ле­до­вать проб­ле­му», поль­зуясь лю­бы­ми ис­точ­ни­ка­ми ин­фор­ма­ции.</a:t>
                      </a:r>
                    </a:p>
                    <a:p>
                      <a:pPr algn="just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6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 подг­руп­пах го­то­вит­ся выс­туп­ле­ние ее предс­та­ви­те­ля с от­ве­та­ми на проб­лем­ные воп­ро­сы, от­ра­жающее сог­ла­со­ван­ное мне­ние груп­пы. </a:t>
                      </a:r>
                    </a:p>
                    <a:p>
                      <a:pPr algn="just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endParaRPr lang="ru-RU" sz="1600" b="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2473" marR="32473" marT="0" marB="0"/>
                </a:tc>
                <a:extLst>
                  <a:ext uri="{0D108BD9-81ED-4DB2-BD59-A6C34878D82A}">
                    <a16:rowId xmlns:a16="http://schemas.microsoft.com/office/drawing/2014/main" val="2229137206"/>
                  </a:ext>
                </a:extLst>
              </a:tr>
              <a:tr h="7022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600" b="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Се­ми­нар –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600" b="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де­ло­вая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600" b="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иг­ра­</a:t>
                      </a:r>
                      <a:endParaRPr lang="ru-RU" sz="1600" b="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2473" marR="32473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6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Вос­соз­дают­ся ос­нов­ные си­ту­ации и эле­мен­ты, при­су­щие про­фес­сио­наль­ной дея­тель­ности, с целью ов­ла­де­ния пред­мет­ным со­дер­жа­нием про­фес­сио­наль­ной дея­тель­ности. Иг­рающие в учеб­ном про­цес­се поз­нают «се­бя че­рез дру­гих» и «дру­гих че­рез се­бя». Вы­пол­няя иг­ро­вую роль, вс­ту­пая в ус­лов­но реальные от­но­ше­ния с дру­ги­ми иг­рающи­ми,          сту­ден­ты приоб­ре­тают опыт поз­на­ва­тель­ной и про­фес­сио­наль­ной дея­тель­ности, а так­же со­ци­аль­ных от­но­ше­ний.</a:t>
                      </a:r>
                      <a:endParaRPr lang="ru-RU" sz="1600" b="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2473" marR="32473" marT="0" marB="0"/>
                </a:tc>
                <a:extLst>
                  <a:ext uri="{0D108BD9-81ED-4DB2-BD59-A6C34878D82A}">
                    <a16:rowId xmlns:a16="http://schemas.microsoft.com/office/drawing/2014/main" val="31419645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07356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FF0000"/>
                </a:solidFill>
              </a:rPr>
              <a:t>Эта­пы ор­га­ни­за­ции се­ми­на­ра:</a:t>
            </a:r>
            <a:br>
              <a:rPr lang="ru-RU" dirty="0">
                <a:solidFill>
                  <a:srgbClr val="FF0000"/>
                </a:solidFill>
              </a:rPr>
            </a:b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14374" y="1716088"/>
            <a:ext cx="7019925" cy="4351338"/>
          </a:xfrm>
          <a:solidFill>
            <a:schemeClr val="accent6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Ввод­ное ин­фор­ми­ро­ва­ние (ос­нов­ной за­мы­сел).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По­станов­ка проб­ле­мы, вы­де­ле­ние ос­нов­ных нап­рав­ле­ний, воп­ро­сов.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Выс­туп­ле­ния обу­чающих­ся.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Вы­ра­бот­ка ре­ше­ния проб­ле­мы.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За­вер­ше­ние и обоб­ще­ние ре­зуль­та­тов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3836" y="3653336"/>
            <a:ext cx="3890535" cy="2913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540654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</TotalTime>
  <Words>3171</Words>
  <Application>Microsoft Office PowerPoint</Application>
  <PresentationFormat>Широкоэкранный</PresentationFormat>
  <Paragraphs>86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Сло­во «се­ми­нар»</vt:lpstr>
      <vt:lpstr>Понятие «Се­ми­нар» </vt:lpstr>
      <vt:lpstr>Цель се­ми­на­ров </vt:lpstr>
      <vt:lpstr>Технологическая карта семинара по дисциплине …</vt:lpstr>
      <vt:lpstr>Таб­ли­ца - Ви­ды форм се­ми­на­ра в ву­зе </vt:lpstr>
      <vt:lpstr>Презентация PowerPoint</vt:lpstr>
      <vt:lpstr>Презентация PowerPoint</vt:lpstr>
      <vt:lpstr>Эта­пы ор­га­ни­за­ции се­ми­на­ра: </vt:lpstr>
      <vt:lpstr>Литература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Технология проведения семинара в вузе</dc:title>
  <dc:creator>Lenovo</dc:creator>
  <cp:lastModifiedBy>Долорес Нургалиева</cp:lastModifiedBy>
  <cp:revision>28</cp:revision>
  <dcterms:created xsi:type="dcterms:W3CDTF">2021-05-07T05:09:14Z</dcterms:created>
  <dcterms:modified xsi:type="dcterms:W3CDTF">2022-01-27T14:07:50Z</dcterms:modified>
</cp:coreProperties>
</file>