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8" r:id="rId4"/>
    <p:sldId id="279" r:id="rId5"/>
    <p:sldId id="288" r:id="rId6"/>
    <p:sldId id="289" r:id="rId7"/>
    <p:sldId id="284" r:id="rId8"/>
    <p:sldId id="285" r:id="rId9"/>
    <p:sldId id="290" r:id="rId10"/>
    <p:sldId id="286" r:id="rId11"/>
    <p:sldId id="280" r:id="rId12"/>
    <p:sldId id="281" r:id="rId13"/>
    <p:sldId id="282" r:id="rId14"/>
    <p:sldId id="287" r:id="rId15"/>
    <p:sldId id="283" r:id="rId16"/>
    <p:sldId id="291" r:id="rId17"/>
    <p:sldId id="277"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251590-4F37-4813-8276-A8DC8170525F}"/>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4368D1C0-8EA4-4640-8000-A65509B5E4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A421F64E-7C47-48A5-974C-420DE618892D}"/>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5" name="Нижний колонтитул 4">
            <a:extLst>
              <a:ext uri="{FF2B5EF4-FFF2-40B4-BE49-F238E27FC236}">
                <a16:creationId xmlns:a16="http://schemas.microsoft.com/office/drawing/2014/main" id="{68EB2F5B-DAD5-4F7C-8854-0DCFF3E2508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9020142-24C5-4404-AAD6-2D75F35D94E8}"/>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149872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1C52CA-2AF0-423D-B557-3ACDE207ED65}"/>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778EC78B-924D-4653-91E8-BACDC6E9DAA8}"/>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3DC3866-852C-4E98-AAE1-D5838149ADDF}"/>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5" name="Нижний колонтитул 4">
            <a:extLst>
              <a:ext uri="{FF2B5EF4-FFF2-40B4-BE49-F238E27FC236}">
                <a16:creationId xmlns:a16="http://schemas.microsoft.com/office/drawing/2014/main" id="{C83726FA-DEC6-4370-8C0D-9AB7383B6A8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29051CB-CFDD-4772-80B0-8A646691AB6A}"/>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1401933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434F8EE-E9EA-43B8-ADF4-8CFF5EA18771}"/>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6F60CDB5-304D-4AE1-BBFA-3A2E3FD19BAE}"/>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97331AC-7AAD-4CBD-AC23-B960532EC2D8}"/>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5" name="Нижний колонтитул 4">
            <a:extLst>
              <a:ext uri="{FF2B5EF4-FFF2-40B4-BE49-F238E27FC236}">
                <a16:creationId xmlns:a16="http://schemas.microsoft.com/office/drawing/2014/main" id="{5588A71C-9C51-440A-80FF-180E17F536E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59CF3BB-B598-41DE-9E06-952EAC538C8E}"/>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241115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CDCD05-126A-480A-900D-F2CE6BC8DA2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2B31B6E-3C0C-43C2-B526-04D6184CC32A}"/>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81FDF8A-CFAB-4B21-A6B6-6DB6F7179B0D}"/>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5" name="Нижний колонтитул 4">
            <a:extLst>
              <a:ext uri="{FF2B5EF4-FFF2-40B4-BE49-F238E27FC236}">
                <a16:creationId xmlns:a16="http://schemas.microsoft.com/office/drawing/2014/main" id="{61B3F65B-CFDD-4357-B129-8182B60A5EB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B69E507-EFEC-4BBF-A151-9238B0A57F66}"/>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3391085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570C53-D7BC-46DF-8B7A-F55ED475F4C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DC50FCD1-BE84-40D3-953B-D96190D50D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88F8FE55-9118-41E4-B22E-4C9ACBE426DD}"/>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5" name="Нижний колонтитул 4">
            <a:extLst>
              <a:ext uri="{FF2B5EF4-FFF2-40B4-BE49-F238E27FC236}">
                <a16:creationId xmlns:a16="http://schemas.microsoft.com/office/drawing/2014/main" id="{74772910-AA2E-4299-9A9A-106925260EC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085DECC-3225-418B-84C5-62458F92D5CD}"/>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2361650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330E99-9780-4E5F-9CB0-3585568C77B0}"/>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1AEF007-CE50-4FC0-99E3-BDC61509580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46CB7CC0-F337-4F8C-8E22-243193F44C7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3D23915F-3A19-45F9-86CF-D9CCA4C4D150}"/>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6" name="Нижний колонтитул 5">
            <a:extLst>
              <a:ext uri="{FF2B5EF4-FFF2-40B4-BE49-F238E27FC236}">
                <a16:creationId xmlns:a16="http://schemas.microsoft.com/office/drawing/2014/main" id="{222C10CF-0C94-474B-8930-83623CB3274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8F4BFBE-01CD-480A-9F01-033320272B6D}"/>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913932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56B0A1-26C5-4F58-99F1-507D92B7F86C}"/>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F07A1B61-6106-473E-AF86-228C9D0A90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4810E23-E63F-4359-B342-C11C15C0E239}"/>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8DE3D871-ECD2-4A8C-A612-6E413B9248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BE979E03-CAAA-42B6-B506-5E25D13DFEC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8638246A-3B11-4BDF-9043-780055B30EC0}"/>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8" name="Нижний колонтитул 7">
            <a:extLst>
              <a:ext uri="{FF2B5EF4-FFF2-40B4-BE49-F238E27FC236}">
                <a16:creationId xmlns:a16="http://schemas.microsoft.com/office/drawing/2014/main" id="{86EBCBF2-9FF9-4507-BCDB-E5AF71AB5D67}"/>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14201C9E-4BC1-4E78-926F-97000CB1ABF1}"/>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2775634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AD9566-3E56-4329-8C9D-77AC65869DE4}"/>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CBCE9A25-A085-416B-9922-B5BB58BC0799}"/>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4" name="Нижний колонтитул 3">
            <a:extLst>
              <a:ext uri="{FF2B5EF4-FFF2-40B4-BE49-F238E27FC236}">
                <a16:creationId xmlns:a16="http://schemas.microsoft.com/office/drawing/2014/main" id="{4444C3E0-114A-4D95-B92C-771A595525C7}"/>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3FAE91F6-5553-4A5C-B695-39D45F269304}"/>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4219389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DA6DAD88-D2E5-4E54-AF1B-357C24CC8E99}"/>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3" name="Нижний колонтитул 2">
            <a:extLst>
              <a:ext uri="{FF2B5EF4-FFF2-40B4-BE49-F238E27FC236}">
                <a16:creationId xmlns:a16="http://schemas.microsoft.com/office/drawing/2014/main" id="{8194D138-C081-4EFF-A043-2166F67BA868}"/>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021B29F5-DFF1-438C-A49B-DFA258F9E64F}"/>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3107837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86890E-DCB3-4B23-97A2-8850F37F148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01214207-F025-4CD9-84B9-DAC0FA2792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D41A4D67-2CC4-41EA-B172-7A2F4A8E6A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F654F49-D6BB-4E0F-B4CB-D253F71A53EF}"/>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6" name="Нижний колонтитул 5">
            <a:extLst>
              <a:ext uri="{FF2B5EF4-FFF2-40B4-BE49-F238E27FC236}">
                <a16:creationId xmlns:a16="http://schemas.microsoft.com/office/drawing/2014/main" id="{5AF29B81-13D6-4DD2-A127-921739446A3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609EA9F-1DF8-4181-B928-F3036344B22E}"/>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1476515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7439D2-EA96-4AD1-BD43-3C35C3DE0A8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AA23D43-242A-4E8E-8F30-9765F517B8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34ABAE82-772C-4F3D-BEF9-864560EA1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E39FE51-86EA-42F6-B52F-B5C8A89B832E}"/>
              </a:ext>
            </a:extLst>
          </p:cNvPr>
          <p:cNvSpPr>
            <a:spLocks noGrp="1"/>
          </p:cNvSpPr>
          <p:nvPr>
            <p:ph type="dt" sz="half" idx="10"/>
          </p:nvPr>
        </p:nvSpPr>
        <p:spPr/>
        <p:txBody>
          <a:bodyPr/>
          <a:lstStyle/>
          <a:p>
            <a:fld id="{82C87446-637D-4B2A-9EC9-E1C38CC4BDAF}" type="datetimeFigureOut">
              <a:rPr lang="ru-RU" smtClean="0"/>
              <a:t>12.10.2021</a:t>
            </a:fld>
            <a:endParaRPr lang="ru-RU"/>
          </a:p>
        </p:txBody>
      </p:sp>
      <p:sp>
        <p:nvSpPr>
          <p:cNvPr id="6" name="Нижний колонтитул 5">
            <a:extLst>
              <a:ext uri="{FF2B5EF4-FFF2-40B4-BE49-F238E27FC236}">
                <a16:creationId xmlns:a16="http://schemas.microsoft.com/office/drawing/2014/main" id="{55B25B61-3171-4FEF-B80B-EFFD846854E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97423B4-C7F9-452C-9FFF-A3FAA9F54E7B}"/>
              </a:ext>
            </a:extLst>
          </p:cNvPr>
          <p:cNvSpPr>
            <a:spLocks noGrp="1"/>
          </p:cNvSpPr>
          <p:nvPr>
            <p:ph type="sldNum" sz="quarter" idx="12"/>
          </p:nvPr>
        </p:nvSpPr>
        <p:spPr/>
        <p:txBody>
          <a:bodyPr/>
          <a:lstStyle/>
          <a:p>
            <a:fld id="{E24018B1-940A-481A-B3BB-1BECD41ADCBF}" type="slidenum">
              <a:rPr lang="ru-RU" smtClean="0"/>
              <a:t>‹#›</a:t>
            </a:fld>
            <a:endParaRPr lang="ru-RU"/>
          </a:p>
        </p:txBody>
      </p:sp>
    </p:spTree>
    <p:extLst>
      <p:ext uri="{BB962C8B-B14F-4D97-AF65-F5344CB8AC3E}">
        <p14:creationId xmlns:p14="http://schemas.microsoft.com/office/powerpoint/2010/main" val="1056169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AD41DD0-3211-466C-9C86-FB0D4EB518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AC66D883-B118-4FD1-AEA1-2EE8879C8B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7257870-2D6E-4B06-A389-6C09069AE3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C87446-637D-4B2A-9EC9-E1C38CC4BDAF}" type="datetimeFigureOut">
              <a:rPr lang="ru-RU" smtClean="0"/>
              <a:t>12.10.2021</a:t>
            </a:fld>
            <a:endParaRPr lang="ru-RU"/>
          </a:p>
        </p:txBody>
      </p:sp>
      <p:sp>
        <p:nvSpPr>
          <p:cNvPr id="5" name="Нижний колонтитул 4">
            <a:extLst>
              <a:ext uri="{FF2B5EF4-FFF2-40B4-BE49-F238E27FC236}">
                <a16:creationId xmlns:a16="http://schemas.microsoft.com/office/drawing/2014/main" id="{1C5B6E46-68D7-4EF7-92E0-5F360335F6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35AA2A6E-B3A9-437A-8343-0A55931A2C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018B1-940A-481A-B3BB-1BECD41ADCBF}" type="slidenum">
              <a:rPr lang="ru-RU" smtClean="0"/>
              <a:t>‹#›</a:t>
            </a:fld>
            <a:endParaRPr lang="ru-RU"/>
          </a:p>
        </p:txBody>
      </p:sp>
    </p:spTree>
    <p:extLst>
      <p:ext uri="{BB962C8B-B14F-4D97-AF65-F5344CB8AC3E}">
        <p14:creationId xmlns:p14="http://schemas.microsoft.com/office/powerpoint/2010/main" val="18309273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hyperlink" Target="https://enc.fxeuro.club/86/" TargetMode="External"/><Relationship Id="rId3" Type="http://schemas.openxmlformats.org/officeDocument/2006/relationships/hyperlink" Target="https://enc.fxeuro.club/557/" TargetMode="External"/><Relationship Id="rId7" Type="http://schemas.openxmlformats.org/officeDocument/2006/relationships/hyperlink" Target="https://enc.fxeuro.club/82/" TargetMode="External"/><Relationship Id="rId2" Type="http://schemas.openxmlformats.org/officeDocument/2006/relationships/hyperlink" Target="https://enc.fxeuro.club/431/" TargetMode="External"/><Relationship Id="rId1" Type="http://schemas.openxmlformats.org/officeDocument/2006/relationships/slideLayout" Target="../slideLayouts/slideLayout7.xml"/><Relationship Id="rId6" Type="http://schemas.openxmlformats.org/officeDocument/2006/relationships/hyperlink" Target="https://enc.fxeuro.club/85/" TargetMode="External"/><Relationship Id="rId5" Type="http://schemas.openxmlformats.org/officeDocument/2006/relationships/hyperlink" Target="https://enc.fxeuro.club/76/" TargetMode="External"/><Relationship Id="rId4" Type="http://schemas.openxmlformats.org/officeDocument/2006/relationships/hyperlink" Target="https://enc.fxeuro.club/351/"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ru.wikipedia.org/wiki/%D0%90%D0%BD%D0%B3%D0%BB%D0%B8%D0%B9%D1%81%D0%BA%D0%B8%D0%B9_%D1%8F%D0%B7%D1%8B%D0%BA"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A0F059-75A3-4534-A643-21914CFB6905}"/>
              </a:ext>
            </a:extLst>
          </p:cNvPr>
          <p:cNvSpPr txBox="1"/>
          <p:nvPr/>
        </p:nvSpPr>
        <p:spPr>
          <a:xfrm>
            <a:off x="3251447" y="134034"/>
            <a:ext cx="6094520" cy="707886"/>
          </a:xfrm>
          <a:prstGeom prst="rect">
            <a:avLst/>
          </a:prstGeom>
          <a:noFill/>
        </p:spPr>
        <p:txBody>
          <a:bodyPr wrap="square">
            <a:spAutoFit/>
          </a:bodyPr>
          <a:lstStyle/>
          <a:p>
            <a:pPr algn="ctr"/>
            <a:r>
              <a:rPr lang="ru-RU" sz="2000" b="1" dirty="0">
                <a:latin typeface="Arial" panose="020B0604020202020204" pitchFamily="34" charset="0"/>
                <a:cs typeface="Arial" panose="020B0604020202020204" pitchFamily="34" charset="0"/>
              </a:rPr>
              <a:t>КАЗАХСКИЙ НАЦИОНАЛЬНЫЙ УНИВЕРСИТЕТ ИМ. АЛЬ-ФАРАБИ</a:t>
            </a:r>
            <a:endParaRPr lang="ru-RU" sz="2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7B63CCBE-88FC-41A3-A240-F183AE474D8B}"/>
              </a:ext>
            </a:extLst>
          </p:cNvPr>
          <p:cNvSpPr txBox="1"/>
          <p:nvPr/>
        </p:nvSpPr>
        <p:spPr>
          <a:xfrm>
            <a:off x="3251447" y="841920"/>
            <a:ext cx="6094520" cy="707886"/>
          </a:xfrm>
          <a:prstGeom prst="rect">
            <a:avLst/>
          </a:prstGeom>
          <a:noFill/>
        </p:spPr>
        <p:txBody>
          <a:bodyPr wrap="square">
            <a:spAutoFit/>
          </a:bodyPr>
          <a:lstStyle/>
          <a:p>
            <a:pPr algn="ctr"/>
            <a:r>
              <a:rPr lang="ru-RU" sz="2000" b="1" dirty="0">
                <a:solidFill>
                  <a:prstClr val="black"/>
                </a:solidFill>
                <a:latin typeface="Arial" panose="020B0604020202020204" pitchFamily="34" charset="0"/>
              </a:rPr>
              <a:t>Высшая школа экономики и бизнеса</a:t>
            </a:r>
            <a:r>
              <a:rPr lang="ru-RU" sz="2000" dirty="0">
                <a:solidFill>
                  <a:prstClr val="black"/>
                </a:solidFill>
                <a:latin typeface="Arial" panose="020B0604020202020204" pitchFamily="34" charset="0"/>
              </a:rPr>
              <a:t> </a:t>
            </a:r>
          </a:p>
          <a:p>
            <a:pPr algn="ctr"/>
            <a:r>
              <a:rPr lang="ru-RU" sz="2000" b="1" dirty="0">
                <a:solidFill>
                  <a:prstClr val="black"/>
                </a:solidFill>
                <a:latin typeface="Arial" panose="020B0604020202020204" pitchFamily="34" charset="0"/>
              </a:rPr>
              <a:t>Кафедра «Финансы и учет»</a:t>
            </a:r>
          </a:p>
        </p:txBody>
      </p:sp>
      <p:pic>
        <p:nvPicPr>
          <p:cNvPr id="8" name="Рисунок 7">
            <a:extLst>
              <a:ext uri="{FF2B5EF4-FFF2-40B4-BE49-F238E27FC236}">
                <a16:creationId xmlns:a16="http://schemas.microsoft.com/office/drawing/2014/main" id="{B580257C-B17D-42EE-8FBA-54C84C2A2C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83273" y="1811044"/>
            <a:ext cx="2634289" cy="2254928"/>
          </a:xfrm>
          <a:prstGeom prst="rect">
            <a:avLst/>
          </a:prstGeom>
        </p:spPr>
      </p:pic>
      <p:sp>
        <p:nvSpPr>
          <p:cNvPr id="10" name="TextBox 9">
            <a:extLst>
              <a:ext uri="{FF2B5EF4-FFF2-40B4-BE49-F238E27FC236}">
                <a16:creationId xmlns:a16="http://schemas.microsoft.com/office/drawing/2014/main" id="{6BEF3577-6287-4B3E-ACC3-B15B10FA4EEF}"/>
              </a:ext>
            </a:extLst>
          </p:cNvPr>
          <p:cNvSpPr txBox="1"/>
          <p:nvPr/>
        </p:nvSpPr>
        <p:spPr>
          <a:xfrm>
            <a:off x="1541385" y="4496519"/>
            <a:ext cx="9514644" cy="400110"/>
          </a:xfrm>
          <a:prstGeom prst="rect">
            <a:avLst/>
          </a:prstGeom>
          <a:noFill/>
        </p:spPr>
        <p:txBody>
          <a:bodyPr wrap="square">
            <a:spAutoFit/>
          </a:bodyPr>
          <a:lstStyle/>
          <a:p>
            <a:pPr algn="ctr"/>
            <a:r>
              <a:rPr lang="ru-RU" sz="2000" b="1" dirty="0">
                <a:latin typeface="Arial" panose="020B0604020202020204" pitchFamily="34" charset="0"/>
                <a:cs typeface="Arial" panose="020B0604020202020204" pitchFamily="34" charset="0"/>
              </a:rPr>
              <a:t>Лекция 13-14: «Хеджирование валютных рисков.»</a:t>
            </a:r>
          </a:p>
        </p:txBody>
      </p:sp>
      <p:sp>
        <p:nvSpPr>
          <p:cNvPr id="12" name="TextBox 11">
            <a:extLst>
              <a:ext uri="{FF2B5EF4-FFF2-40B4-BE49-F238E27FC236}">
                <a16:creationId xmlns:a16="http://schemas.microsoft.com/office/drawing/2014/main" id="{B58552A6-5EA9-4E85-99FE-957930772761}"/>
              </a:ext>
            </a:extLst>
          </p:cNvPr>
          <p:cNvSpPr txBox="1"/>
          <p:nvPr/>
        </p:nvSpPr>
        <p:spPr>
          <a:xfrm>
            <a:off x="2558352" y="5727287"/>
            <a:ext cx="7393515" cy="1015663"/>
          </a:xfrm>
          <a:prstGeom prst="rect">
            <a:avLst/>
          </a:prstGeom>
          <a:noFill/>
        </p:spPr>
        <p:txBody>
          <a:bodyPr wrap="square">
            <a:spAutoFit/>
          </a:bodyPr>
          <a:lstStyle/>
          <a:p>
            <a:pPr algn="ctr"/>
            <a:r>
              <a:rPr lang="ru-RU" sz="2000" b="1" dirty="0">
                <a:solidFill>
                  <a:prstClr val="black"/>
                </a:solidFill>
                <a:latin typeface="Arial" panose="020B0604020202020204" pitchFamily="34" charset="0"/>
              </a:rPr>
              <a:t>Дисциплина: «Валютные операции и современная валютная система»</a:t>
            </a:r>
          </a:p>
          <a:p>
            <a:pPr algn="ctr"/>
            <a:r>
              <a:rPr lang="ru-RU" sz="2000" b="1" dirty="0">
                <a:solidFill>
                  <a:prstClr val="black"/>
                </a:solidFill>
                <a:latin typeface="Arial" panose="020B0604020202020204" pitchFamily="34" charset="0"/>
              </a:rPr>
              <a:t>Преподаватель:  к.э.н., </a:t>
            </a:r>
            <a:r>
              <a:rPr lang="ru-RU" sz="2000" b="1" dirty="0" err="1">
                <a:solidFill>
                  <a:prstClr val="black"/>
                </a:solidFill>
                <a:latin typeface="Arial" panose="020B0604020202020204" pitchFamily="34" charset="0"/>
              </a:rPr>
              <a:t>и.о</a:t>
            </a:r>
            <a:r>
              <a:rPr lang="ru-RU" sz="2000" b="1" dirty="0">
                <a:solidFill>
                  <a:prstClr val="black"/>
                </a:solidFill>
                <a:latin typeface="Arial" panose="020B0604020202020204" pitchFamily="34" charset="0"/>
              </a:rPr>
              <a:t>. доцента Алиева Б.М</a:t>
            </a:r>
            <a:endParaRPr lang="ru-RU" sz="2000" dirty="0"/>
          </a:p>
        </p:txBody>
      </p:sp>
    </p:spTree>
    <p:extLst>
      <p:ext uri="{BB962C8B-B14F-4D97-AF65-F5344CB8AC3E}">
        <p14:creationId xmlns:p14="http://schemas.microsoft.com/office/powerpoint/2010/main" val="265802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4CC5C3-1BB3-4646-8CB6-12278C9E9B53}"/>
              </a:ext>
            </a:extLst>
          </p:cNvPr>
          <p:cNvSpPr txBox="1"/>
          <p:nvPr/>
        </p:nvSpPr>
        <p:spPr>
          <a:xfrm>
            <a:off x="419471" y="958788"/>
            <a:ext cx="7375124" cy="5355312"/>
          </a:xfrm>
          <a:prstGeom prst="rect">
            <a:avLst/>
          </a:prstGeom>
          <a:noFill/>
        </p:spPr>
        <p:txBody>
          <a:bodyPr wrap="square">
            <a:spAutoFit/>
          </a:bodyPr>
          <a:lstStyle/>
          <a:p>
            <a:pPr algn="ctr"/>
            <a:r>
              <a:rPr lang="ru-RU" b="0" i="0" dirty="0">
                <a:solidFill>
                  <a:srgbClr val="000000"/>
                </a:solidFill>
                <a:effectLst>
                  <a:outerShdw blurRad="38100" dist="38100" dir="2700000" algn="tl">
                    <a:srgbClr val="000000">
                      <a:alpha val="43137"/>
                    </a:srgbClr>
                  </a:outerShdw>
                </a:effectLst>
                <a:latin typeface="Arial" panose="020B0604020202020204" pitchFamily="34" charset="0"/>
              </a:rPr>
              <a:t>Хеджирование позволяет:</a:t>
            </a:r>
          </a:p>
          <a:p>
            <a:pPr algn="ctr"/>
            <a:endParaRPr lang="ru-RU" b="0" i="0" dirty="0">
              <a:solidFill>
                <a:srgbClr val="000000"/>
              </a:solidFill>
              <a:effectLst>
                <a:outerShdw blurRad="38100" dist="38100" dir="2700000" algn="tl">
                  <a:srgbClr val="000000">
                    <a:alpha val="43137"/>
                  </a:srgbClr>
                </a:outerShdw>
              </a:effectLst>
              <a:latin typeface="Arial" panose="020B0604020202020204" pitchFamily="34" charset="0"/>
            </a:endParaRPr>
          </a:p>
          <a:p>
            <a:pPr algn="l">
              <a:buFont typeface="Arial" panose="020B0604020202020204" pitchFamily="34" charset="0"/>
              <a:buChar char="•"/>
            </a:pPr>
            <a:r>
              <a:rPr lang="ru-RU" b="0" i="0" dirty="0">
                <a:solidFill>
                  <a:srgbClr val="000000"/>
                </a:solidFill>
                <a:effectLst/>
                <a:latin typeface="Arial" panose="020B0604020202020204" pitchFamily="34" charset="0"/>
              </a:rPr>
              <a:t>свести к минимуму ценовые риски ― полностью устранить возможные изменения стоимости товаров/финансов нельзя, но большинство из них уже не будет серьезной угрозой;</a:t>
            </a:r>
          </a:p>
          <a:p>
            <a:pPr algn="l">
              <a:buFont typeface="Arial" panose="020B0604020202020204" pitchFamily="34" charset="0"/>
              <a:buChar char="•"/>
            </a:pPr>
            <a:r>
              <a:rPr lang="ru-RU" b="0" i="0" dirty="0">
                <a:solidFill>
                  <a:srgbClr val="000000"/>
                </a:solidFill>
                <a:effectLst/>
                <a:latin typeface="Arial" panose="020B0604020202020204" pitchFamily="34" charset="0"/>
              </a:rPr>
              <a:t>понизить операционные риски, характерные для делового цикла (периодичность поставок и др.);</a:t>
            </a:r>
          </a:p>
          <a:p>
            <a:pPr algn="l">
              <a:buFont typeface="Arial" panose="020B0604020202020204" pitchFamily="34" charset="0"/>
              <a:buChar char="•"/>
            </a:pPr>
            <a:r>
              <a:rPr lang="ru-RU" b="0" i="0" dirty="0">
                <a:solidFill>
                  <a:srgbClr val="000000"/>
                </a:solidFill>
                <a:effectLst/>
                <a:latin typeface="Arial" panose="020B0604020202020204" pitchFamily="34" charset="0"/>
              </a:rPr>
              <a:t>ликвидировать неопределенность, повысить информационные прогнозы и прозрачность;</a:t>
            </a:r>
          </a:p>
          <a:p>
            <a:pPr algn="l">
              <a:buFont typeface="Arial" panose="020B0604020202020204" pitchFamily="34" charset="0"/>
              <a:buChar char="•"/>
            </a:pPr>
            <a:r>
              <a:rPr lang="ru-RU" b="0" i="0" dirty="0">
                <a:solidFill>
                  <a:srgbClr val="000000"/>
                </a:solidFill>
                <a:effectLst/>
                <a:latin typeface="Arial" panose="020B0604020202020204" pitchFamily="34" charset="0"/>
              </a:rPr>
              <a:t>сделать более гибкой систему принятия решений по управлению ― благодаря большому количеству инструментов, сторон и показателей сделки;</a:t>
            </a:r>
          </a:p>
          <a:p>
            <a:pPr algn="l">
              <a:buFont typeface="Arial" panose="020B0604020202020204" pitchFamily="34" charset="0"/>
              <a:buChar char="•"/>
            </a:pPr>
            <a:r>
              <a:rPr lang="ru-RU" b="0" i="0" dirty="0">
                <a:solidFill>
                  <a:srgbClr val="000000"/>
                </a:solidFill>
                <a:effectLst/>
                <a:latin typeface="Arial" panose="020B0604020202020204" pitchFamily="34" charset="0"/>
              </a:rPr>
              <a:t>сделать проще финансирование бизнес-сделок ― так, сделка внутри хеджа позволяет получить крупный доход, а при открытом хедже реализуются даже реальные соглашения. </a:t>
            </a:r>
          </a:p>
          <a:p>
            <a:pPr algn="l"/>
            <a:r>
              <a:rPr lang="ru-RU" b="0" i="0" dirty="0">
                <a:solidFill>
                  <a:srgbClr val="000000"/>
                </a:solidFill>
                <a:effectLst/>
                <a:latin typeface="Arial" panose="020B0604020202020204" pitchFamily="34" charset="0"/>
              </a:rPr>
              <a:t>Из недостатков хеджирования можно отметить повышение затрат на оформление сделок и соблюдение обязательств по ним, наличие биржевых лимитов, сложное устройство сделки, а также риск изменений в налоговой и экономической сферах. </a:t>
            </a:r>
          </a:p>
        </p:txBody>
      </p:sp>
      <p:sp>
        <p:nvSpPr>
          <p:cNvPr id="6" name="TextBox 5">
            <a:extLst>
              <a:ext uri="{FF2B5EF4-FFF2-40B4-BE49-F238E27FC236}">
                <a16:creationId xmlns:a16="http://schemas.microsoft.com/office/drawing/2014/main" id="{2777F517-F015-438B-8B45-B9AB7701ED82}"/>
              </a:ext>
            </a:extLst>
          </p:cNvPr>
          <p:cNvSpPr txBox="1"/>
          <p:nvPr/>
        </p:nvSpPr>
        <p:spPr>
          <a:xfrm>
            <a:off x="3411245" y="111248"/>
            <a:ext cx="6094520" cy="523220"/>
          </a:xfrm>
          <a:prstGeom prst="rect">
            <a:avLst/>
          </a:prstGeom>
          <a:noFill/>
        </p:spPr>
        <p:txBody>
          <a:bodyPr wrap="square">
            <a:spAutoFit/>
          </a:bodyPr>
          <a:lstStyle/>
          <a:p>
            <a:pPr algn="ctr"/>
            <a:r>
              <a:rPr lang="ru-RU" sz="2800" b="1" u="none" strike="noStrike" dirty="0">
                <a:solidFill>
                  <a:srgbClr val="0070C0"/>
                </a:solidFill>
                <a:effectLst/>
                <a:latin typeface="Arial" panose="020B0604020202020204" pitchFamily="34" charset="0"/>
              </a:rPr>
              <a:t>Преимущества хеджирования</a:t>
            </a:r>
            <a:endParaRPr lang="ru-RU" sz="2800" b="1" dirty="0">
              <a:solidFill>
                <a:srgbClr val="0070C0"/>
              </a:solidFill>
              <a:effectLst/>
              <a:latin typeface="Arial" panose="020B0604020202020204" pitchFamily="34" charset="0"/>
            </a:endParaRPr>
          </a:p>
        </p:txBody>
      </p:sp>
      <p:pic>
        <p:nvPicPr>
          <p:cNvPr id="7" name="Picture 2" descr="Как производится хеджирование? - Invest4Trade - Блог о финансах акциях и  торговле">
            <a:extLst>
              <a:ext uri="{FF2B5EF4-FFF2-40B4-BE49-F238E27FC236}">
                <a16:creationId xmlns:a16="http://schemas.microsoft.com/office/drawing/2014/main" id="{6A19C067-73F0-4FB3-9DA2-F02F3731DC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4492" y="958788"/>
            <a:ext cx="4317508" cy="5264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1857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C9950AB-EF4E-4D19-9932-D11F54AE53E3}"/>
              </a:ext>
            </a:extLst>
          </p:cNvPr>
          <p:cNvSpPr txBox="1"/>
          <p:nvPr/>
        </p:nvSpPr>
        <p:spPr>
          <a:xfrm>
            <a:off x="2949606" y="186712"/>
            <a:ext cx="6094520" cy="523220"/>
          </a:xfrm>
          <a:prstGeom prst="rect">
            <a:avLst/>
          </a:prstGeom>
          <a:noFill/>
        </p:spPr>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lang="ru-RU" sz="2800" b="1" dirty="0">
                <a:solidFill>
                  <a:srgbClr val="0070C0"/>
                </a:solidFill>
                <a:latin typeface="Arial" panose="020B0604020202020204" pitchFamily="34" charset="0"/>
                <a:cs typeface="Arial" panose="020B0604020202020204" pitchFamily="34" charset="0"/>
              </a:rPr>
              <a:t>3</a:t>
            </a:r>
            <a:r>
              <a:rPr kumimoji="0" lang="ru-RU" sz="2800" b="1" i="0" u="none" strike="noStrike" kern="1200" cap="none" spc="0" normalizeH="0" baseline="0" noProof="0" dirty="0">
                <a:ln>
                  <a:noFill/>
                </a:ln>
                <a:solidFill>
                  <a:srgbClr val="0070C0"/>
                </a:solidFill>
                <a:effectLst/>
                <a:uLnTx/>
                <a:uFillTx/>
                <a:latin typeface="Arial" panose="020B0604020202020204" pitchFamily="34" charset="0"/>
                <a:ea typeface="+mn-ea"/>
                <a:cs typeface="Arial" panose="020B0604020202020204" pitchFamily="34" charset="0"/>
              </a:rPr>
              <a:t>. Валютное хеджирование</a:t>
            </a:r>
          </a:p>
        </p:txBody>
      </p:sp>
      <p:pic>
        <p:nvPicPr>
          <p:cNvPr id="3076" name="Picture 4" descr="Хеджирование — что это простыми словами | KtoNaNovenkogo.ru">
            <a:extLst>
              <a:ext uri="{FF2B5EF4-FFF2-40B4-BE49-F238E27FC236}">
                <a16:creationId xmlns:a16="http://schemas.microsoft.com/office/drawing/2014/main" id="{556FBAD8-07BF-4D6F-9B61-C5C1A4A91A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1517" y="778412"/>
            <a:ext cx="5693546" cy="575999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35321C08-7264-4C4D-986D-1BE52B8FEF03}"/>
              </a:ext>
            </a:extLst>
          </p:cNvPr>
          <p:cNvSpPr txBox="1"/>
          <p:nvPr/>
        </p:nvSpPr>
        <p:spPr>
          <a:xfrm>
            <a:off x="291852" y="2281561"/>
            <a:ext cx="6863549"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ru-RU" sz="2400" b="1" i="1" dirty="0">
                <a:effectLst/>
                <a:latin typeface="Arial" panose="020B0604020202020204" pitchFamily="34" charset="0"/>
                <a:cs typeface="Arial" panose="020B0604020202020204" pitchFamily="34" charset="0"/>
              </a:rPr>
              <a:t>Валютное </a:t>
            </a:r>
            <a:r>
              <a:rPr lang="ru-RU" sz="2400" b="1" i="1" dirty="0">
                <a:latin typeface="Arial" panose="020B0604020202020204" pitchFamily="34" charset="0"/>
                <a:cs typeface="Arial" panose="020B0604020202020204" pitchFamily="34" charset="0"/>
              </a:rPr>
              <a:t>хеджирование </a:t>
            </a:r>
            <a:r>
              <a:rPr lang="ru-RU" sz="2400" dirty="0">
                <a:latin typeface="Arial" panose="020B0604020202020204" pitchFamily="34" charset="0"/>
                <a:cs typeface="Arial" panose="020B0604020202020204" pitchFamily="34" charset="0"/>
              </a:rPr>
              <a:t>(хеджирование </a:t>
            </a:r>
            <a:r>
              <a:rPr lang="ru-RU" sz="2400" i="0" dirty="0">
                <a:effectLst/>
                <a:latin typeface="Arial" panose="020B0604020202020204" pitchFamily="34" charset="0"/>
                <a:cs typeface="Arial" panose="020B0604020202020204" pitchFamily="34" charset="0"/>
              </a:rPr>
              <a:t>валютных рисков) это заключение срочных сделок на покупку или продажу иностранной валюты во избежание колебания цен.</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1385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55DA57-212A-48E3-B7D2-3AA349615396}"/>
              </a:ext>
            </a:extLst>
          </p:cNvPr>
          <p:cNvSpPr txBox="1"/>
          <p:nvPr/>
        </p:nvSpPr>
        <p:spPr>
          <a:xfrm>
            <a:off x="428347" y="1393794"/>
            <a:ext cx="5457548" cy="223526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ru-RU" sz="2000" b="1" i="0" dirty="0">
                <a:effectLst/>
                <a:latin typeface="Arial" panose="020B0604020202020204" pitchFamily="34" charset="0"/>
                <a:cs typeface="Arial" panose="020B0604020202020204" pitchFamily="34" charset="0"/>
              </a:rPr>
              <a:t>Хеджирование валютных рисков</a:t>
            </a:r>
            <a:r>
              <a:rPr lang="ru-RU" sz="2000" b="0" i="0" dirty="0">
                <a:effectLst/>
                <a:latin typeface="Arial" panose="020B0604020202020204" pitchFamily="34" charset="0"/>
                <a:cs typeface="Arial" panose="020B0604020202020204" pitchFamily="34" charset="0"/>
              </a:rPr>
              <a:t> состоит в покупке (продаже) валютных контрактов на срок одновременно с продажей (покупкой) валюты, имеющейся в наличии, с тем же сроком поставки и проведение оборотной операции с наступлением срока фактической поставки валюты. </a:t>
            </a:r>
          </a:p>
        </p:txBody>
      </p:sp>
      <p:sp>
        <p:nvSpPr>
          <p:cNvPr id="5" name="TextBox 4">
            <a:extLst>
              <a:ext uri="{FF2B5EF4-FFF2-40B4-BE49-F238E27FC236}">
                <a16:creationId xmlns:a16="http://schemas.microsoft.com/office/drawing/2014/main" id="{63E4EA95-5974-4AE6-AAC1-A84B849BAB6E}"/>
              </a:ext>
            </a:extLst>
          </p:cNvPr>
          <p:cNvSpPr txBox="1"/>
          <p:nvPr/>
        </p:nvSpPr>
        <p:spPr>
          <a:xfrm>
            <a:off x="2310412" y="142043"/>
            <a:ext cx="7783497"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4. Хеджирование валютных рисков</a:t>
            </a:r>
          </a:p>
        </p:txBody>
      </p:sp>
      <p:pic>
        <p:nvPicPr>
          <p:cNvPr id="6" name="Picture 4" descr="Хеджирование — что это простыми словами | KtoNaNovenkogo.ru">
            <a:extLst>
              <a:ext uri="{FF2B5EF4-FFF2-40B4-BE49-F238E27FC236}">
                <a16:creationId xmlns:a16="http://schemas.microsoft.com/office/drawing/2014/main" id="{8F1B2935-3865-466E-A081-4ADE024E37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1517" y="778412"/>
            <a:ext cx="5693546" cy="575999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55EE5AA-3A4A-48EA-87E0-153BD67B44B0}"/>
              </a:ext>
            </a:extLst>
          </p:cNvPr>
          <p:cNvSpPr txBox="1"/>
          <p:nvPr/>
        </p:nvSpPr>
        <p:spPr>
          <a:xfrm>
            <a:off x="2310412" y="5061075"/>
            <a:ext cx="7064405"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ru-RU" sz="1800" b="0" i="0" dirty="0">
                <a:effectLst/>
                <a:latin typeface="Arial" panose="020B0604020202020204" pitchFamily="34" charset="0"/>
                <a:cs typeface="Arial" panose="020B0604020202020204" pitchFamily="34" charset="0"/>
              </a:rPr>
              <a:t>Под валютным </a:t>
            </a:r>
            <a:r>
              <a:rPr lang="ru-RU" sz="1800" dirty="0">
                <a:latin typeface="Arial" panose="020B0604020202020204" pitchFamily="34" charset="0"/>
                <a:cs typeface="Arial" panose="020B0604020202020204" pitchFamily="34" charset="0"/>
              </a:rPr>
              <a:t>хеджированием </a:t>
            </a:r>
            <a:r>
              <a:rPr lang="ru-RU" sz="1800" b="0" i="0" dirty="0">
                <a:effectLst/>
                <a:latin typeface="Arial" panose="020B0604020202020204" pitchFamily="34" charset="0"/>
                <a:cs typeface="Arial" panose="020B0604020202020204" pitchFamily="34" charset="0"/>
              </a:rPr>
              <a:t>обычно понимается – защита средств от неблагоприятного движения валютных курсов, которая заключается в фиксации текущей стоимости этих средств посредством заключения сделок на валютном рынке (межбанковском рынке </a:t>
            </a:r>
            <a:r>
              <a:rPr lang="ru-RU" sz="1800" dirty="0" err="1">
                <a:latin typeface="Arial" panose="020B0604020202020204" pitchFamily="34" charset="0"/>
                <a:cs typeface="Arial" panose="020B0604020202020204" pitchFamily="34" charset="0"/>
              </a:rPr>
              <a:t>forex</a:t>
            </a:r>
            <a:r>
              <a:rPr lang="ru-RU" sz="1800" dirty="0">
                <a:latin typeface="Arial" panose="020B0604020202020204" pitchFamily="34" charset="0"/>
                <a:cs typeface="Arial" panose="020B0604020202020204" pitchFamily="34" charset="0"/>
              </a:rPr>
              <a:t>  </a:t>
            </a:r>
            <a:r>
              <a:rPr lang="ru-RU" sz="1800" b="0" i="0" dirty="0">
                <a:effectLst/>
                <a:latin typeface="Arial" panose="020B0604020202020204" pitchFamily="34" charset="0"/>
                <a:cs typeface="Arial" panose="020B0604020202020204" pitchFamily="34" charset="0"/>
              </a:rPr>
              <a:t>или на валютной бирже).</a:t>
            </a:r>
            <a:endParaRPr lang="ru-RU"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7018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2FC87B-3B2A-48C8-8A3C-C1648C347582}"/>
              </a:ext>
            </a:extLst>
          </p:cNvPr>
          <p:cNvSpPr txBox="1"/>
          <p:nvPr/>
        </p:nvSpPr>
        <p:spPr>
          <a:xfrm>
            <a:off x="1467033" y="319595"/>
            <a:ext cx="9505767" cy="6405239"/>
          </a:xfrm>
          <a:prstGeom prst="rect">
            <a:avLst/>
          </a:prstGeom>
          <a:noFill/>
        </p:spPr>
        <p:txBody>
          <a:bodyPr wrap="square">
            <a:spAutoFit/>
          </a:bodyPr>
          <a:lstStyle/>
          <a:p>
            <a:pPr algn="ctr" fontAlgn="base"/>
            <a:r>
              <a:rPr lang="ru-RU" b="1" i="1" dirty="0">
                <a:solidFill>
                  <a:srgbClr val="000000"/>
                </a:solidFill>
                <a:effectLst/>
                <a:latin typeface="Arial" panose="020B0604020202020204" pitchFamily="34" charset="0"/>
                <a:cs typeface="Arial" panose="020B0604020202020204" pitchFamily="34" charset="0"/>
              </a:rPr>
              <a:t>Пример </a:t>
            </a:r>
            <a:r>
              <a:rPr lang="ru-RU" b="1" i="1" dirty="0">
                <a:latin typeface="Arial" panose="020B0604020202020204" pitchFamily="34" charset="0"/>
                <a:cs typeface="Arial" panose="020B0604020202020204" pitchFamily="34" charset="0"/>
              </a:rPr>
              <a:t>хеджирования </a:t>
            </a:r>
            <a:r>
              <a:rPr lang="ru-RU" b="1" i="1" dirty="0">
                <a:solidFill>
                  <a:srgbClr val="000000"/>
                </a:solidFill>
                <a:effectLst/>
                <a:latin typeface="Arial" panose="020B0604020202020204" pitchFamily="34" charset="0"/>
                <a:cs typeface="Arial" panose="020B0604020202020204" pitchFamily="34" charset="0"/>
              </a:rPr>
              <a:t>валютных рисков:</a:t>
            </a:r>
          </a:p>
          <a:p>
            <a:pPr algn="ctr" fontAlgn="base"/>
            <a:endParaRPr lang="ru-RU" b="1" i="1" dirty="0">
              <a:solidFill>
                <a:srgbClr val="000000"/>
              </a:solidFill>
              <a:effectLst/>
              <a:latin typeface="Arial" panose="020B0604020202020204" pitchFamily="34" charset="0"/>
              <a:cs typeface="Arial" panose="020B0604020202020204" pitchFamily="34" charset="0"/>
            </a:endParaRPr>
          </a:p>
          <a:p>
            <a:pPr algn="ctr" fontAlgn="base"/>
            <a:br>
              <a:rPr lang="ru-RU" b="1" i="0" dirty="0">
                <a:solidFill>
                  <a:srgbClr val="000000"/>
                </a:solidFill>
                <a:effectLst/>
                <a:latin typeface="Arial" panose="020B0604020202020204" pitchFamily="34" charset="0"/>
                <a:cs typeface="Arial" panose="020B0604020202020204" pitchFamily="34" charset="0"/>
              </a:rPr>
            </a:br>
            <a:r>
              <a:rPr lang="ru-RU" b="0" i="0" dirty="0">
                <a:solidFill>
                  <a:srgbClr val="000000"/>
                </a:solidFill>
                <a:effectLst/>
                <a:latin typeface="Arial" panose="020B0604020202020204" pitchFamily="34" charset="0"/>
                <a:cs typeface="Arial" panose="020B0604020202020204" pitchFamily="34" charset="0"/>
              </a:rPr>
              <a:t>Британский импортер заключил договор на поставку оборудования из Италии через 3 месяца на сумму 1 000 000 евро. Предположим, импортер обязан оплатить всю сумму </a:t>
            </a:r>
            <a:r>
              <a:rPr lang="ru-RU" b="0" i="0" dirty="0">
                <a:effectLst/>
                <a:latin typeface="Arial" panose="020B0604020202020204" pitchFamily="34" charset="0"/>
                <a:cs typeface="Arial" panose="020B0604020202020204" pitchFamily="34" charset="0"/>
              </a:rPr>
              <a:t>контракта после получения оборудования в порту.    </a:t>
            </a:r>
            <a:br>
              <a:rPr lang="ru-RU" b="0" i="0" dirty="0">
                <a:effectLst/>
                <a:latin typeface="Arial" panose="020B0604020202020204" pitchFamily="34" charset="0"/>
                <a:cs typeface="Arial" panose="020B0604020202020204" pitchFamily="34" charset="0"/>
              </a:rPr>
            </a:br>
            <a:r>
              <a:rPr lang="ru-RU" b="0" i="0" dirty="0">
                <a:effectLst/>
                <a:latin typeface="Arial" panose="020B0604020202020204" pitchFamily="34" charset="0"/>
                <a:cs typeface="Arial" panose="020B0604020202020204" pitchFamily="34" charset="0"/>
              </a:rPr>
              <a:t>Поскольку оплата произойдет только через 3 месяца, то импортер несет риск того, что курс </a:t>
            </a:r>
            <a:r>
              <a:rPr lang="ru-RU" b="0" i="0"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евро </a:t>
            </a:r>
            <a:r>
              <a:rPr lang="ru-RU" b="0" i="0" dirty="0">
                <a:effectLst/>
                <a:latin typeface="Arial" panose="020B0604020202020204" pitchFamily="34" charset="0"/>
                <a:cs typeface="Arial" panose="020B0604020202020204" pitchFamily="34" charset="0"/>
              </a:rPr>
              <a:t>к британскому </a:t>
            </a:r>
            <a:r>
              <a:rPr lang="ru-RU" b="0" i="0"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фунту </a:t>
            </a:r>
            <a:r>
              <a:rPr lang="ru-RU" b="0" i="0" dirty="0">
                <a:effectLst/>
                <a:latin typeface="Arial" panose="020B0604020202020204" pitchFamily="34" charset="0"/>
                <a:cs typeface="Arial" panose="020B0604020202020204" pitchFamily="34" charset="0"/>
              </a:rPr>
              <a:t>через три месяца значительно повысится (он конечно может и упасть, но риск роста также велик).  Поскольку  импортер не склонен рисковать, чтобы получить прибыль в результате падения курса, и хочет просто избежать риска повышения курса евро, импортер может купить </a:t>
            </a:r>
            <a:r>
              <a:rPr lang="ru-RU" b="0" i="0"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Евро </a:t>
            </a:r>
            <a:r>
              <a:rPr lang="ru-RU" b="0" i="0" dirty="0">
                <a:effectLst/>
                <a:latin typeface="Arial" panose="020B0604020202020204" pitchFamily="34" charset="0"/>
                <a:cs typeface="Arial" panose="020B0604020202020204" pitchFamily="34" charset="0"/>
              </a:rPr>
              <a:t>для оплаты через три месяца уже сейчас воспользовавшись </a:t>
            </a:r>
            <a:r>
              <a:rPr lang="ru-RU" b="0" i="0" dirty="0">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фьючерсным </a:t>
            </a:r>
            <a:r>
              <a:rPr lang="ru-RU" b="0" i="0" dirty="0">
                <a:effectLst/>
                <a:latin typeface="Arial" panose="020B0604020202020204" pitchFamily="34" charset="0"/>
                <a:cs typeface="Arial" panose="020B0604020202020204" pitchFamily="34" charset="0"/>
              </a:rPr>
              <a:t>рынок (это может быть межбанковский рынок </a:t>
            </a:r>
            <a:r>
              <a:rPr lang="ru-RU" b="0" i="0" dirty="0" err="1">
                <a:solidFill>
                  <a:srgbClr val="0563C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forex</a:t>
            </a:r>
            <a:r>
              <a:rPr lang="ru-RU" b="0" i="0" dirty="0">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 </a:t>
            </a:r>
            <a:r>
              <a:rPr lang="ru-RU" b="0" i="0" dirty="0">
                <a:effectLst/>
                <a:latin typeface="Arial" panose="020B0604020202020204" pitchFamily="34" charset="0"/>
                <a:cs typeface="Arial" panose="020B0604020202020204" pitchFamily="34" charset="0"/>
              </a:rPr>
              <a:t>или биржа). Он покупает </a:t>
            </a:r>
            <a:r>
              <a:rPr lang="ru-RU" b="0" i="0" dirty="0">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фьючерс </a:t>
            </a:r>
            <a:r>
              <a:rPr lang="ru-RU" b="0" i="0" dirty="0">
                <a:effectLst/>
                <a:latin typeface="Arial" panose="020B0604020202020204" pitchFamily="34" charset="0"/>
                <a:cs typeface="Arial" panose="020B0604020202020204" pitchFamily="34" charset="0"/>
              </a:rPr>
              <a:t>EUR/GBP с расчетами через 3 месяца по цене сформированной на текущий момент времени. Через три месяца он получает 1 000 000 </a:t>
            </a:r>
            <a:r>
              <a:rPr lang="ru-RU" b="0" i="0"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евро </a:t>
            </a:r>
            <a:r>
              <a:rPr lang="ru-RU" b="0" i="0" dirty="0">
                <a:effectLst/>
                <a:latin typeface="Arial" panose="020B0604020202020204" pitchFamily="34" charset="0"/>
                <a:cs typeface="Arial" panose="020B0604020202020204" pitchFamily="34" charset="0"/>
              </a:rPr>
              <a:t>за </a:t>
            </a:r>
            <a:r>
              <a:rPr lang="ru-RU" b="0" i="0"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фунты </a:t>
            </a:r>
            <a:r>
              <a:rPr lang="ru-RU" b="0" i="0" dirty="0">
                <a:effectLst/>
                <a:latin typeface="Arial" panose="020B0604020202020204" pitchFamily="34" charset="0"/>
                <a:cs typeface="Arial" panose="020B0604020202020204" pitchFamily="34" charset="0"/>
              </a:rPr>
              <a:t>по цене, сформированной в момент заключения сделки, т.е. 3 месяца назад.</a:t>
            </a:r>
          </a:p>
          <a:p>
            <a:pPr algn="ctr" fontAlgn="base"/>
            <a:r>
              <a:rPr lang="ru-RU" b="0" i="0" dirty="0">
                <a:effectLst/>
                <a:latin typeface="Arial" panose="020B0604020202020204" pitchFamily="34" charset="0"/>
                <a:cs typeface="Arial" panose="020B0604020202020204" pitchFamily="34" charset="0"/>
              </a:rPr>
              <a:t>Британский импортер также мог купить на рынке </a:t>
            </a:r>
            <a:r>
              <a:rPr lang="ru-RU" b="0" i="0" dirty="0" err="1">
                <a:solidFill>
                  <a:srgbClr val="0563C1"/>
                </a:solidFill>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forex</a:t>
            </a:r>
            <a:r>
              <a:rPr lang="ru-RU" b="0" i="0" dirty="0">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 </a:t>
            </a:r>
            <a:r>
              <a:rPr lang="ru-RU" b="0" i="0"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евро </a:t>
            </a:r>
            <a:r>
              <a:rPr lang="ru-RU" b="0" i="0" dirty="0">
                <a:effectLst/>
                <a:latin typeface="Arial" panose="020B0604020202020204" pitchFamily="34" charset="0"/>
                <a:cs typeface="Arial" panose="020B0604020202020204" pitchFamily="34" charset="0"/>
              </a:rPr>
              <a:t>за </a:t>
            </a:r>
            <a:r>
              <a:rPr lang="ru-RU" b="0" i="0"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фунты </a:t>
            </a:r>
            <a:r>
              <a:rPr lang="ru-RU" b="0" i="0" dirty="0">
                <a:effectLst/>
                <a:latin typeface="Arial" panose="020B0604020202020204" pitchFamily="34" charset="0"/>
                <a:cs typeface="Arial" panose="020B0604020202020204" pitchFamily="34" charset="0"/>
              </a:rPr>
              <a:t>c расчетами </a:t>
            </a:r>
            <a:r>
              <a:rPr lang="ru-RU" b="0" i="0" dirty="0">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SPOT </a:t>
            </a:r>
            <a:r>
              <a:rPr lang="ru-RU" b="0" i="0" dirty="0">
                <a:effectLst/>
                <a:latin typeface="Arial" panose="020B0604020202020204" pitchFamily="34" charset="0"/>
                <a:cs typeface="Arial" panose="020B0604020202020204" pitchFamily="34" charset="0"/>
              </a:rPr>
              <a:t>(на условиях </a:t>
            </a:r>
            <a:r>
              <a:rPr lang="ru-RU" b="0" i="0" dirty="0">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маржинальной </a:t>
            </a:r>
            <a:r>
              <a:rPr lang="ru-RU" b="0" i="0" dirty="0">
                <a:effectLst/>
                <a:latin typeface="Arial" panose="020B0604020202020204" pitchFamily="34" charset="0"/>
                <a:cs typeface="Arial" panose="020B0604020202020204" pitchFamily="34" charset="0"/>
              </a:rPr>
              <a:t>торговли, например), а потом путем операций </a:t>
            </a:r>
            <a:r>
              <a:rPr lang="ru-RU" b="0" i="0" dirty="0">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SWAP </a:t>
            </a:r>
            <a:r>
              <a:rPr lang="ru-RU" b="0" i="0" dirty="0">
                <a:effectLst/>
                <a:latin typeface="Arial" panose="020B0604020202020204" pitchFamily="34" charset="0"/>
                <a:cs typeface="Arial" panose="020B0604020202020204" pitchFamily="34" charset="0"/>
              </a:rPr>
              <a:t>откладывать </a:t>
            </a:r>
            <a:r>
              <a:rPr lang="ru-RU" b="0" i="0" dirty="0">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дату расчетов (дату валютирования)</a:t>
            </a:r>
            <a:r>
              <a:rPr lang="ru-RU" b="0" i="0" dirty="0">
                <a:effectLst/>
                <a:latin typeface="Arial" panose="020B0604020202020204" pitchFamily="34" charset="0"/>
                <a:cs typeface="Arial" panose="020B0604020202020204" pitchFamily="34" charset="0"/>
              </a:rPr>
              <a:t> в течение 3-х месяцев.</a:t>
            </a:r>
            <a:br>
              <a:rPr lang="ru-RU" b="0" i="0" dirty="0">
                <a:effectLst/>
                <a:latin typeface="Arial" panose="020B0604020202020204" pitchFamily="34" charset="0"/>
                <a:cs typeface="Arial" panose="020B0604020202020204" pitchFamily="34" charset="0"/>
              </a:rPr>
            </a:br>
            <a:r>
              <a:rPr lang="ru-RU" b="0" i="0" dirty="0">
                <a:effectLst/>
                <a:latin typeface="Arial" panose="020B0604020202020204" pitchFamily="34" charset="0"/>
                <a:cs typeface="Arial" panose="020B0604020202020204" pitchFamily="34" charset="0"/>
              </a:rPr>
              <a:t>В обоих случаях импортер на </a:t>
            </a:r>
            <a:r>
              <a:rPr lang="ru-RU" b="0" i="0" dirty="0">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дату расчетов </a:t>
            </a:r>
            <a:r>
              <a:rPr lang="ru-RU" b="0" i="0" dirty="0">
                <a:effectLst/>
                <a:latin typeface="Arial" panose="020B0604020202020204" pitchFamily="34" charset="0"/>
                <a:cs typeface="Arial" panose="020B0604020202020204" pitchFamily="34" charset="0"/>
              </a:rPr>
              <a:t>по контракту на оборудование получает необходимую сумму в </a:t>
            </a:r>
            <a:r>
              <a:rPr lang="ru-RU" b="0" i="0" dirty="0">
                <a:effectLst/>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евро </a:t>
            </a:r>
            <a:r>
              <a:rPr lang="ru-RU" b="0" i="0" dirty="0">
                <a:effectLst/>
                <a:latin typeface="Arial" panose="020B0604020202020204" pitchFamily="34" charset="0"/>
                <a:cs typeface="Arial" panose="020B0604020202020204" pitchFamily="34" charset="0"/>
              </a:rPr>
              <a:t>за свои </a:t>
            </a:r>
            <a:r>
              <a:rPr lang="ru-RU" b="0" i="0"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фунты </a:t>
            </a:r>
            <a:r>
              <a:rPr lang="ru-RU" b="0" i="0" dirty="0">
                <a:effectLst/>
                <a:latin typeface="Arial" panose="020B0604020202020204" pitchFamily="34" charset="0"/>
                <a:cs typeface="Arial" panose="020B0604020202020204" pitchFamily="34" charset="0"/>
              </a:rPr>
              <a:t>по цене установленной уже сегодня, практически без отвлечения капитала.</a:t>
            </a:r>
          </a:p>
        </p:txBody>
      </p:sp>
    </p:spTree>
    <p:extLst>
      <p:ext uri="{BB962C8B-B14F-4D97-AF65-F5344CB8AC3E}">
        <p14:creationId xmlns:p14="http://schemas.microsoft.com/office/powerpoint/2010/main" val="1291159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FBFCCF6-0055-4AC1-9576-7BB51A1D7245}"/>
              </a:ext>
            </a:extLst>
          </p:cNvPr>
          <p:cNvSpPr txBox="1"/>
          <p:nvPr/>
        </p:nvSpPr>
        <p:spPr>
          <a:xfrm>
            <a:off x="195309" y="755487"/>
            <a:ext cx="6094520"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ru-RU" b="0" i="0" dirty="0">
                <a:effectLst/>
                <a:latin typeface="arial" panose="020B0604020202020204" pitchFamily="34" charset="0"/>
              </a:rPr>
              <a:t>Операции хеджирования валютных рисков совершаются предприятиями, которые осуществляют внешнеэкономическую деятельность и (или) совершают расчёты по возврату суммы кредита (займа) и (или) выплате процентов по ним в иностранной валюте. Для хеджирования валютного риска на бирже субъекты хозяйствования должны стать </a:t>
            </a:r>
            <a:r>
              <a:rPr lang="ru-RU" dirty="0">
                <a:latin typeface="arial" panose="020B0604020202020204" pitchFamily="34" charset="0"/>
              </a:rPr>
              <a:t>клиентами участников торгов</a:t>
            </a:r>
            <a:r>
              <a:rPr lang="ru-RU" b="0" i="0" dirty="0">
                <a:effectLst/>
                <a:latin typeface="arial" panose="020B0604020202020204" pitchFamily="34" charset="0"/>
              </a:rPr>
              <a:t>.</a:t>
            </a:r>
            <a:endParaRPr lang="ru-RU" dirty="0"/>
          </a:p>
        </p:txBody>
      </p:sp>
      <p:sp>
        <p:nvSpPr>
          <p:cNvPr id="9" name="TextBox 8">
            <a:extLst>
              <a:ext uri="{FF2B5EF4-FFF2-40B4-BE49-F238E27FC236}">
                <a16:creationId xmlns:a16="http://schemas.microsoft.com/office/drawing/2014/main" id="{BC7166CA-1887-4BAF-BD6A-78ADD750BDA6}"/>
              </a:ext>
            </a:extLst>
          </p:cNvPr>
          <p:cNvSpPr txBox="1"/>
          <p:nvPr/>
        </p:nvSpPr>
        <p:spPr>
          <a:xfrm>
            <a:off x="711693" y="3932808"/>
            <a:ext cx="10731624" cy="3139321"/>
          </a:xfrm>
          <a:prstGeom prst="rect">
            <a:avLst/>
          </a:prstGeom>
          <a:noFill/>
        </p:spPr>
        <p:txBody>
          <a:bodyPr wrap="square">
            <a:spAutoFit/>
          </a:bodyPr>
          <a:lstStyle/>
          <a:p>
            <a:pPr algn="ctr"/>
            <a:r>
              <a:rPr lang="ru-RU" b="0" i="0" dirty="0">
                <a:solidFill>
                  <a:srgbClr val="000000"/>
                </a:solidFill>
                <a:effectLst/>
                <a:latin typeface="arial" panose="020B0604020202020204" pitchFamily="34" charset="0"/>
              </a:rPr>
              <a:t>Наиболее </a:t>
            </a:r>
            <a:r>
              <a:rPr lang="ru-RU" b="1" i="0" dirty="0">
                <a:solidFill>
                  <a:srgbClr val="000000"/>
                </a:solidFill>
                <a:effectLst/>
                <a:latin typeface="arial" panose="020B0604020202020204" pitchFamily="34" charset="0"/>
              </a:rPr>
              <a:t>простой способ хеджирования</a:t>
            </a:r>
            <a:r>
              <a:rPr lang="ru-RU" b="0" i="0" dirty="0">
                <a:solidFill>
                  <a:srgbClr val="000000"/>
                </a:solidFill>
                <a:effectLst/>
                <a:latin typeface="arial" panose="020B0604020202020204" pitchFamily="34" charset="0"/>
              </a:rPr>
              <a:t> валютного риска при помощи биржевых инструментов - </a:t>
            </a:r>
            <a:r>
              <a:rPr lang="ru-RU" b="1" i="0" dirty="0">
                <a:solidFill>
                  <a:srgbClr val="000000"/>
                </a:solidFill>
                <a:effectLst/>
                <a:latin typeface="arial" panose="020B0604020202020204" pitchFamily="34" charset="0"/>
              </a:rPr>
              <a:t>это заключение фьючерса </a:t>
            </a:r>
            <a:r>
              <a:rPr lang="ru-RU" b="0" i="0" dirty="0">
                <a:solidFill>
                  <a:srgbClr val="000000"/>
                </a:solidFill>
                <a:effectLst/>
                <a:latin typeface="arial" panose="020B0604020202020204" pitchFamily="34" charset="0"/>
              </a:rPr>
              <a:t>на соответствующий курс иностранной валюты, по которой хеджируется риск.</a:t>
            </a:r>
            <a:endParaRPr lang="ru-RU" b="0" i="0" dirty="0">
              <a:solidFill>
                <a:srgbClr val="000000"/>
              </a:solidFill>
              <a:effectLst/>
              <a:latin typeface="RobotoCondensed-Light"/>
            </a:endParaRPr>
          </a:p>
          <a:p>
            <a:pPr algn="ctr"/>
            <a:r>
              <a:rPr lang="ru-RU" b="1" i="0" dirty="0">
                <a:solidFill>
                  <a:srgbClr val="000000"/>
                </a:solidFill>
                <a:effectLst/>
                <a:latin typeface="arial" panose="020B0604020202020204" pitchFamily="34" charset="0"/>
              </a:rPr>
              <a:t>Суть хеджирования фьючерсом</a:t>
            </a:r>
            <a:r>
              <a:rPr lang="ru-RU" b="0" i="0" dirty="0">
                <a:solidFill>
                  <a:srgbClr val="000000"/>
                </a:solidFill>
                <a:effectLst/>
                <a:latin typeface="arial" panose="020B0604020202020204" pitchFamily="34" charset="0"/>
              </a:rPr>
              <a:t> заключается в покупке или продаже фьючерсов (открытии фьючерсной позиции), дающих возможность компенси­ровать возможные потери на рынке базисного актива (спот-рынке).</a:t>
            </a:r>
            <a:endParaRPr lang="ru-RU" b="0" i="0" dirty="0">
              <a:solidFill>
                <a:srgbClr val="000000"/>
              </a:solidFill>
              <a:effectLst/>
              <a:latin typeface="RobotoCondensed-Light"/>
            </a:endParaRPr>
          </a:p>
          <a:p>
            <a:pPr algn="ctr"/>
            <a:r>
              <a:rPr lang="ru-RU" b="1" i="0" dirty="0">
                <a:solidFill>
                  <a:srgbClr val="000000"/>
                </a:solidFill>
                <a:effectLst/>
                <a:latin typeface="arial" panose="020B0604020202020204" pitchFamily="34" charset="0"/>
              </a:rPr>
              <a:t>Принцип действия </a:t>
            </a:r>
            <a:r>
              <a:rPr lang="ru-RU" b="0" i="0" dirty="0">
                <a:solidFill>
                  <a:srgbClr val="000000"/>
                </a:solidFill>
                <a:effectLst/>
                <a:latin typeface="arial" panose="020B0604020202020204" pitchFamily="34" charset="0"/>
              </a:rPr>
              <a:t>механизма </a:t>
            </a:r>
            <a:r>
              <a:rPr lang="ru-RU" b="1" i="0" dirty="0">
                <a:solidFill>
                  <a:srgbClr val="000000"/>
                </a:solidFill>
                <a:effectLst/>
                <a:latin typeface="arial" panose="020B0604020202020204" pitchFamily="34" charset="0"/>
              </a:rPr>
              <a:t>хеджи­рования</a:t>
            </a:r>
            <a:r>
              <a:rPr lang="ru-RU" b="0" i="0" dirty="0">
                <a:solidFill>
                  <a:srgbClr val="000000"/>
                </a:solidFill>
                <a:effectLst/>
                <a:latin typeface="arial" panose="020B0604020202020204" pitchFamily="34" charset="0"/>
              </a:rPr>
              <a:t> основан на том, что потери на рынке реального товара в результате неблагоприятного изменения цены базисного актива (курса валюты) компенсируются соответ­ствующим выигрышем на фьючерсном рынке.</a:t>
            </a:r>
            <a:endParaRPr lang="ru-RU" b="0" i="0" dirty="0">
              <a:solidFill>
                <a:srgbClr val="000000"/>
              </a:solidFill>
              <a:effectLst/>
              <a:latin typeface="RobotoCondensed-Light"/>
            </a:endParaRPr>
          </a:p>
          <a:p>
            <a:pPr algn="ctr"/>
            <a:br>
              <a:rPr lang="ru-RU" dirty="0"/>
            </a:br>
            <a:endParaRPr lang="ru-RU" dirty="0"/>
          </a:p>
        </p:txBody>
      </p:sp>
      <p:pic>
        <p:nvPicPr>
          <p:cNvPr id="9222" name="Picture 6">
            <a:extLst>
              <a:ext uri="{FF2B5EF4-FFF2-40B4-BE49-F238E27FC236}">
                <a16:creationId xmlns:a16="http://schemas.microsoft.com/office/drawing/2014/main" id="{AB7036D4-1994-45D8-85A7-967BC560A3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3265" y="239698"/>
            <a:ext cx="5163426" cy="33399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4930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Что такое хеджирования рисков? Основные стратегии хеджирования - TraderNEW">
            <a:extLst>
              <a:ext uri="{FF2B5EF4-FFF2-40B4-BE49-F238E27FC236}">
                <a16:creationId xmlns:a16="http://schemas.microsoft.com/office/drawing/2014/main" id="{372941F0-81DE-4CF5-9BC9-D19FC04C13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087" r="436"/>
          <a:stretch/>
        </p:blipFill>
        <p:spPr bwMode="auto">
          <a:xfrm>
            <a:off x="962811" y="515670"/>
            <a:ext cx="10516016" cy="626820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4426F00-C00B-4EB2-BB91-D78816A23C6C}"/>
              </a:ext>
            </a:extLst>
          </p:cNvPr>
          <p:cNvSpPr txBox="1"/>
          <p:nvPr/>
        </p:nvSpPr>
        <p:spPr>
          <a:xfrm>
            <a:off x="1635710" y="0"/>
            <a:ext cx="9843117" cy="800219"/>
          </a:xfrm>
          <a:prstGeom prst="rect">
            <a:avLst/>
          </a:prstGeom>
          <a:noFill/>
        </p:spPr>
        <p:txBody>
          <a:bodyPr wrap="square">
            <a:spAutoFit/>
          </a:bodyPr>
          <a:lstStyle/>
          <a:p>
            <a:pPr algn="ctr" fontAlgn="base"/>
            <a:r>
              <a:rPr lang="ru-RU" sz="2800" b="1" dirty="0">
                <a:solidFill>
                  <a:srgbClr val="0070C0"/>
                </a:solidFill>
                <a:effectLst/>
                <a:latin typeface="Arial" panose="020B0604020202020204" pitchFamily="34" charset="0"/>
                <a:cs typeface="Arial" panose="020B0604020202020204" pitchFamily="34" charset="0"/>
              </a:rPr>
              <a:t>Технология хеджирования  с помощью фьючерсов</a:t>
            </a:r>
          </a:p>
          <a:p>
            <a:pPr algn="ctr" fontAlgn="base"/>
            <a:endParaRPr lang="ru-RU" b="1" i="1"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6345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Хеджирование — Renesource Capital">
            <a:extLst>
              <a:ext uri="{FF2B5EF4-FFF2-40B4-BE49-F238E27FC236}">
                <a16:creationId xmlns:a16="http://schemas.microsoft.com/office/drawing/2014/main" id="{BFADEC6D-8B56-40B2-BD69-56176A7DE7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254" y="638064"/>
            <a:ext cx="10777491" cy="58119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3467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ртинки спасибо за внимание для презентации">
            <a:extLst>
              <a:ext uri="{FF2B5EF4-FFF2-40B4-BE49-F238E27FC236}">
                <a16:creationId xmlns:a16="http://schemas.microsoft.com/office/drawing/2014/main" id="{8756A693-568C-47B2-9169-07EFFFD6D3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5251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D81CFC-2497-4148-B19D-EE611F292B21}"/>
              </a:ext>
            </a:extLst>
          </p:cNvPr>
          <p:cNvSpPr txBox="1"/>
          <p:nvPr/>
        </p:nvSpPr>
        <p:spPr>
          <a:xfrm>
            <a:off x="3190782" y="414971"/>
            <a:ext cx="6094520" cy="584775"/>
          </a:xfrm>
          <a:prstGeom prst="rect">
            <a:avLst/>
          </a:prstGeom>
          <a:noFill/>
        </p:spPr>
        <p:txBody>
          <a:bodyPr wrap="square">
            <a:spAutoFit/>
          </a:bodyPr>
          <a:lstStyle/>
          <a:p>
            <a:pPr algn="ctr"/>
            <a:r>
              <a:rPr lang="ru-RU" sz="3200" b="1" dirty="0">
                <a:solidFill>
                  <a:schemeClr val="accent1"/>
                </a:solidFill>
                <a:latin typeface="Arial" panose="020B0604020202020204" pitchFamily="34" charset="0"/>
                <a:cs typeface="Arial" panose="020B0604020202020204" pitchFamily="34" charset="0"/>
              </a:rPr>
              <a:t>План лекции</a:t>
            </a:r>
            <a:r>
              <a:rPr lang="ru-KZ" sz="3200" b="1" dirty="0">
                <a:solidFill>
                  <a:schemeClr val="accent1"/>
                </a:solidFill>
                <a:latin typeface="Arial" panose="020B0604020202020204" pitchFamily="34" charset="0"/>
                <a:cs typeface="Arial" panose="020B0604020202020204" pitchFamily="34" charset="0"/>
              </a:rPr>
              <a:t>:</a:t>
            </a:r>
            <a:endParaRPr lang="ru-RU" sz="3200" dirty="0">
              <a:solidFill>
                <a:schemeClr val="accent1"/>
              </a:solidFill>
            </a:endParaRPr>
          </a:p>
        </p:txBody>
      </p:sp>
      <p:sp>
        <p:nvSpPr>
          <p:cNvPr id="5" name="TextBox 4">
            <a:extLst>
              <a:ext uri="{FF2B5EF4-FFF2-40B4-BE49-F238E27FC236}">
                <a16:creationId xmlns:a16="http://schemas.microsoft.com/office/drawing/2014/main" id="{0F6EB555-4A5F-4302-9D0A-300DC1BBE86E}"/>
              </a:ext>
            </a:extLst>
          </p:cNvPr>
          <p:cNvSpPr txBox="1"/>
          <p:nvPr/>
        </p:nvSpPr>
        <p:spPr>
          <a:xfrm>
            <a:off x="1272096" y="1389180"/>
            <a:ext cx="9647808" cy="1815882"/>
          </a:xfrm>
          <a:prstGeom prst="rect">
            <a:avLst/>
          </a:prstGeom>
          <a:noFill/>
        </p:spPr>
        <p:txBody>
          <a:bodyPr wrap="square">
            <a:spAutoFit/>
          </a:bodyPr>
          <a:lstStyle/>
          <a:p>
            <a:pPr marL="342900" indent="-342900" algn="just">
              <a:buAutoNum type="arabicPeriod"/>
            </a:pPr>
            <a:r>
              <a:rPr lang="ru-RU" sz="2800" dirty="0">
                <a:latin typeface="Arial" panose="020B0604020202020204" pitchFamily="34" charset="0"/>
                <a:cs typeface="Arial" panose="020B0604020202020204" pitchFamily="34" charset="0"/>
              </a:rPr>
              <a:t>Понятие хеджирования</a:t>
            </a:r>
          </a:p>
          <a:p>
            <a:pPr marL="342900" indent="-342900" algn="just">
              <a:buAutoNum type="arabicPeriod"/>
            </a:pPr>
            <a:r>
              <a:rPr lang="ru-RU" sz="2800" dirty="0">
                <a:latin typeface="Arial" panose="020B0604020202020204" pitchFamily="34" charset="0"/>
                <a:cs typeface="Arial" panose="020B0604020202020204" pitchFamily="34" charset="0"/>
              </a:rPr>
              <a:t>Инструменты хеджирования</a:t>
            </a:r>
          </a:p>
          <a:p>
            <a:pPr marL="342900" indent="-342900" algn="just">
              <a:buAutoNum type="arabicPeriod"/>
            </a:pPr>
            <a:r>
              <a:rPr lang="ru-RU" sz="2800" dirty="0">
                <a:latin typeface="Arial" panose="020B0604020202020204" pitchFamily="34" charset="0"/>
                <a:cs typeface="Arial" panose="020B0604020202020204" pitchFamily="34" charset="0"/>
              </a:rPr>
              <a:t>Валютное хеджирование</a:t>
            </a:r>
          </a:p>
          <a:p>
            <a:pPr marL="342900" indent="-342900" algn="just">
              <a:buAutoNum type="arabicPeriod"/>
            </a:pPr>
            <a:r>
              <a:rPr lang="ru-RU" sz="2800" dirty="0">
                <a:latin typeface="Arial" panose="020B0604020202020204" pitchFamily="34" charset="0"/>
                <a:cs typeface="Arial" panose="020B0604020202020204" pitchFamily="34" charset="0"/>
              </a:rPr>
              <a:t>Хеджирование валютных рисков</a:t>
            </a:r>
          </a:p>
        </p:txBody>
      </p:sp>
      <p:sp>
        <p:nvSpPr>
          <p:cNvPr id="7" name="TextBox 6">
            <a:extLst>
              <a:ext uri="{FF2B5EF4-FFF2-40B4-BE49-F238E27FC236}">
                <a16:creationId xmlns:a16="http://schemas.microsoft.com/office/drawing/2014/main" id="{EEF5724A-483D-444F-BC02-5021F25483AD}"/>
              </a:ext>
            </a:extLst>
          </p:cNvPr>
          <p:cNvSpPr txBox="1"/>
          <p:nvPr/>
        </p:nvSpPr>
        <p:spPr>
          <a:xfrm>
            <a:off x="4825384" y="4337736"/>
            <a:ext cx="6094520" cy="584775"/>
          </a:xfrm>
          <a:prstGeom prst="rect">
            <a:avLst/>
          </a:prstGeom>
          <a:noFill/>
        </p:spPr>
        <p:txBody>
          <a:bodyPr wrap="square">
            <a:spAutoFit/>
          </a:bodyPr>
          <a:lstStyle/>
          <a:p>
            <a:r>
              <a:rPr lang="ru-RU" sz="3200" b="1" dirty="0">
                <a:solidFill>
                  <a:srgbClr val="0070C0"/>
                </a:solidFill>
                <a:latin typeface="Arial" panose="020B0604020202020204" pitchFamily="34" charset="0"/>
                <a:cs typeface="Arial" panose="020B0604020202020204" pitchFamily="34" charset="0"/>
              </a:rPr>
              <a:t>Цель </a:t>
            </a:r>
            <a:r>
              <a:rPr lang="ru-RU" sz="3200" b="1" dirty="0">
                <a:solidFill>
                  <a:schemeClr val="accent1"/>
                </a:solidFill>
                <a:latin typeface="Arial" panose="020B0604020202020204" pitchFamily="34" charset="0"/>
                <a:cs typeface="Arial" panose="020B0604020202020204" pitchFamily="34" charset="0"/>
              </a:rPr>
              <a:t>лекции</a:t>
            </a:r>
            <a:r>
              <a:rPr lang="ru-RU" sz="3200" b="1" dirty="0">
                <a:solidFill>
                  <a:srgbClr val="0070C0"/>
                </a:solidFill>
                <a:latin typeface="Arial" panose="020B0604020202020204" pitchFamily="34" charset="0"/>
                <a:cs typeface="Arial" panose="020B0604020202020204" pitchFamily="34" charset="0"/>
              </a:rPr>
              <a:t>:</a:t>
            </a:r>
            <a:endParaRPr lang="ru-RU" sz="3200" dirty="0">
              <a:solidFill>
                <a:srgbClr val="0070C0"/>
              </a:solidFill>
            </a:endParaRPr>
          </a:p>
        </p:txBody>
      </p:sp>
      <p:sp>
        <p:nvSpPr>
          <p:cNvPr id="9" name="TextBox 8">
            <a:extLst>
              <a:ext uri="{FF2B5EF4-FFF2-40B4-BE49-F238E27FC236}">
                <a16:creationId xmlns:a16="http://schemas.microsoft.com/office/drawing/2014/main" id="{E77E2357-47F2-4628-99FA-A9DFE8ABA8AF}"/>
              </a:ext>
            </a:extLst>
          </p:cNvPr>
          <p:cNvSpPr txBox="1"/>
          <p:nvPr/>
        </p:nvSpPr>
        <p:spPr>
          <a:xfrm>
            <a:off x="1036837" y="5196534"/>
            <a:ext cx="10402410" cy="954107"/>
          </a:xfrm>
          <a:prstGeom prst="rect">
            <a:avLst/>
          </a:prstGeom>
          <a:noFill/>
        </p:spPr>
        <p:txBody>
          <a:bodyPr wrap="square">
            <a:spAutoFit/>
          </a:bodyPr>
          <a:lstStyle/>
          <a:p>
            <a:pPr algn="ctr"/>
            <a:r>
              <a:rPr lang="ru-RU" sz="2800" dirty="0">
                <a:latin typeface="Arial" panose="020B0604020202020204" pitchFamily="34" charset="0"/>
                <a:cs typeface="Arial" panose="020B0604020202020204" pitchFamily="34" charset="0"/>
              </a:rPr>
              <a:t>Раскрыть сущность хеджирования , описать процесс хеджирования валютных рисков.</a:t>
            </a:r>
          </a:p>
        </p:txBody>
      </p:sp>
    </p:spTree>
    <p:extLst>
      <p:ext uri="{BB962C8B-B14F-4D97-AF65-F5344CB8AC3E}">
        <p14:creationId xmlns:p14="http://schemas.microsoft.com/office/powerpoint/2010/main" val="2101630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52F8FB-893D-41E3-AF80-1AE0A1DD4502}"/>
              </a:ext>
            </a:extLst>
          </p:cNvPr>
          <p:cNvSpPr txBox="1"/>
          <p:nvPr/>
        </p:nvSpPr>
        <p:spPr>
          <a:xfrm>
            <a:off x="3180425" y="290289"/>
            <a:ext cx="6094520" cy="523220"/>
          </a:xfrm>
          <a:prstGeom prst="rect">
            <a:avLst/>
          </a:prstGeom>
          <a:noFill/>
        </p:spPr>
        <p:txBody>
          <a:bodyPr wrap="square">
            <a:spAutoFit/>
          </a:bodyPr>
          <a:lstStyle/>
          <a:p>
            <a:pPr marL="342900" indent="-342900" algn="ctr">
              <a:buAutoNum type="arabicPeriod"/>
            </a:pPr>
            <a:r>
              <a:rPr lang="ru-RU" sz="2800" b="1" dirty="0">
                <a:solidFill>
                  <a:schemeClr val="accent1"/>
                </a:solidFill>
                <a:latin typeface="Arial" panose="020B0604020202020204" pitchFamily="34" charset="0"/>
                <a:cs typeface="Arial" panose="020B0604020202020204" pitchFamily="34" charset="0"/>
              </a:rPr>
              <a:t>Понятие хеджирования</a:t>
            </a:r>
          </a:p>
        </p:txBody>
      </p:sp>
      <p:sp>
        <p:nvSpPr>
          <p:cNvPr id="5" name="TextBox 4">
            <a:extLst>
              <a:ext uri="{FF2B5EF4-FFF2-40B4-BE49-F238E27FC236}">
                <a16:creationId xmlns:a16="http://schemas.microsoft.com/office/drawing/2014/main" id="{6A19E351-4949-47C3-B00F-9CA4AE738A1A}"/>
              </a:ext>
            </a:extLst>
          </p:cNvPr>
          <p:cNvSpPr txBox="1"/>
          <p:nvPr/>
        </p:nvSpPr>
        <p:spPr>
          <a:xfrm>
            <a:off x="312937" y="1602138"/>
            <a:ext cx="6094520" cy="156966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sz="1600" b="1" i="0" dirty="0" err="1">
                <a:effectLst>
                  <a:outerShdw blurRad="38100" dist="38100" dir="2700000" algn="tl">
                    <a:srgbClr val="000000">
                      <a:alpha val="43137"/>
                    </a:srgbClr>
                  </a:outerShdw>
                </a:effectLst>
                <a:latin typeface="Arial" panose="020B0604020202020204" pitchFamily="34" charset="0"/>
              </a:rPr>
              <a:t>Хеджи́рование</a:t>
            </a:r>
            <a:r>
              <a:rPr lang="ru-RU" sz="1600" b="0" i="0" dirty="0">
                <a:effectLst/>
                <a:latin typeface="Arial" panose="020B0604020202020204" pitchFamily="34" charset="0"/>
              </a:rPr>
              <a:t> (от </a:t>
            </a:r>
            <a:r>
              <a:rPr lang="ru-RU" sz="1600" b="0" i="0" u="none" strike="noStrike" dirty="0">
                <a:effectLst/>
                <a:latin typeface="Arial" panose="020B0604020202020204" pitchFamily="34" charset="0"/>
                <a:hlinkClick r:id="rId2" tooltip="Английский язык">
                  <a:extLst>
                    <a:ext uri="{A12FA001-AC4F-418D-AE19-62706E023703}">
                      <ahyp:hlinkClr xmlns:ahyp="http://schemas.microsoft.com/office/drawing/2018/hyperlinkcolor" val="tx"/>
                    </a:ext>
                  </a:extLst>
                </a:hlinkClick>
              </a:rPr>
              <a:t>англ.</a:t>
            </a:r>
            <a:r>
              <a:rPr lang="ru-RU" sz="1600" b="0" i="0" dirty="0">
                <a:effectLst/>
                <a:latin typeface="Arial" panose="020B0604020202020204" pitchFamily="34" charset="0"/>
              </a:rPr>
              <a:t> </a:t>
            </a:r>
            <a:r>
              <a:rPr lang="ru-RU" sz="1600" b="0" i="1" dirty="0" err="1">
                <a:effectLst/>
                <a:latin typeface="Arial" panose="020B0604020202020204" pitchFamily="34" charset="0"/>
              </a:rPr>
              <a:t>hedge</a:t>
            </a:r>
            <a:r>
              <a:rPr lang="ru-RU" sz="1600" b="0" i="0" dirty="0">
                <a:effectLst/>
                <a:latin typeface="Arial" panose="020B0604020202020204" pitchFamily="34" charset="0"/>
              </a:rPr>
              <a:t> — ограда, изгородь) — открытие сделок на одном рынке для компенсации воздействия ценовых </a:t>
            </a:r>
            <a:r>
              <a:rPr lang="ru-RU" sz="1600" dirty="0">
                <a:latin typeface="Arial" panose="020B0604020202020204" pitchFamily="34" charset="0"/>
              </a:rPr>
              <a:t>рисков</a:t>
            </a:r>
            <a:r>
              <a:rPr lang="ru-RU" sz="1600" b="0" i="0" dirty="0">
                <a:effectLst/>
                <a:latin typeface="Arial" panose="020B0604020202020204" pitchFamily="34" charset="0"/>
              </a:rPr>
              <a:t> равной, но противоположной позиции на другом рынке. Обычно хеджирование осуществляется с целью </a:t>
            </a:r>
            <a:r>
              <a:rPr lang="ru-RU" sz="1600" dirty="0">
                <a:latin typeface="Arial" panose="020B0604020202020204" pitchFamily="34" charset="0"/>
              </a:rPr>
              <a:t>страхования</a:t>
            </a:r>
            <a:r>
              <a:rPr lang="ru-RU" sz="1600" b="0" i="0" dirty="0">
                <a:effectLst/>
                <a:latin typeface="Arial" panose="020B0604020202020204" pitchFamily="34" charset="0"/>
              </a:rPr>
              <a:t> рисков изменения цен путём заключения сделок на </a:t>
            </a:r>
            <a:r>
              <a:rPr lang="ru-RU" sz="1600" dirty="0">
                <a:latin typeface="Arial" panose="020B0604020202020204" pitchFamily="34" charset="0"/>
              </a:rPr>
              <a:t>срочных рынках</a:t>
            </a:r>
            <a:r>
              <a:rPr lang="ru-RU" sz="1600" b="0" i="0" dirty="0">
                <a:effectLst/>
                <a:latin typeface="Arial" panose="020B0604020202020204" pitchFamily="34" charset="0"/>
              </a:rPr>
              <a:t>.</a:t>
            </a:r>
          </a:p>
        </p:txBody>
      </p:sp>
      <p:sp>
        <p:nvSpPr>
          <p:cNvPr id="7" name="TextBox 6">
            <a:extLst>
              <a:ext uri="{FF2B5EF4-FFF2-40B4-BE49-F238E27FC236}">
                <a16:creationId xmlns:a16="http://schemas.microsoft.com/office/drawing/2014/main" id="{B11ECE27-08C2-497F-9502-03CE6FD63F53}"/>
              </a:ext>
            </a:extLst>
          </p:cNvPr>
          <p:cNvSpPr txBox="1"/>
          <p:nvPr/>
        </p:nvSpPr>
        <p:spPr>
          <a:xfrm>
            <a:off x="517863" y="4705165"/>
            <a:ext cx="11289438" cy="204020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sz="1800" b="0" i="0" dirty="0">
                <a:effectLst/>
                <a:latin typeface="Arial" panose="020B0604020202020204" pitchFamily="34" charset="0"/>
              </a:rPr>
              <a:t>Наиболее часто встречающийся вид хеджирования — хеджирование </a:t>
            </a:r>
            <a:r>
              <a:rPr lang="ru-RU" sz="1800" dirty="0">
                <a:latin typeface="Arial" panose="020B0604020202020204" pitchFamily="34" charset="0"/>
              </a:rPr>
              <a:t>фьючерсными контрактами</a:t>
            </a:r>
            <a:r>
              <a:rPr lang="ru-RU" sz="1800" b="0" i="0" dirty="0">
                <a:effectLst/>
                <a:latin typeface="Arial" panose="020B0604020202020204" pitchFamily="34" charset="0"/>
              </a:rPr>
              <a:t>. Зарождение фьючерсных контрактов было вызвано необходимостью страхования от изменения цен на товары. Первые операции с фьючерсами были совершены в </a:t>
            </a:r>
            <a:r>
              <a:rPr lang="ru-RU" sz="1800" dirty="0">
                <a:latin typeface="Arial" panose="020B0604020202020204" pitchFamily="34" charset="0"/>
              </a:rPr>
              <a:t>Чикаго</a:t>
            </a:r>
            <a:r>
              <a:rPr lang="ru-RU" sz="1800" b="0" i="0" dirty="0">
                <a:effectLst/>
                <a:latin typeface="Arial" panose="020B0604020202020204" pitchFamily="34" charset="0"/>
              </a:rPr>
              <a:t> на </a:t>
            </a:r>
            <a:r>
              <a:rPr lang="ru-RU" sz="1800" dirty="0">
                <a:latin typeface="Arial" panose="020B0604020202020204" pitchFamily="34" charset="0"/>
              </a:rPr>
              <a:t>товарных биржах</a:t>
            </a:r>
            <a:r>
              <a:rPr lang="ru-RU" sz="1800" b="0" i="0" dirty="0">
                <a:effectLst/>
                <a:latin typeface="Arial" panose="020B0604020202020204" pitchFamily="34" charset="0"/>
              </a:rPr>
              <a:t> именно для защиты от резких изменений </a:t>
            </a:r>
            <a:r>
              <a:rPr lang="ru-RU" sz="1800" dirty="0">
                <a:latin typeface="Arial" panose="020B0604020202020204" pitchFamily="34" charset="0"/>
              </a:rPr>
              <a:t>конъюнктуры</a:t>
            </a:r>
            <a:r>
              <a:rPr lang="ru-RU" sz="1800" b="0" i="0" dirty="0">
                <a:effectLst/>
                <a:latin typeface="Arial" panose="020B0604020202020204" pitchFamily="34" charset="0"/>
              </a:rPr>
              <a:t> рынка. До второй половины XX века хеджирование (данный термин был уже тогда закреплён в некоторых нормативных документах) использовалось исключительно для снятия ценовых рисков. Однако, нужно заметить, что целью хеджирования не всегда является полное устранение рисков.</a:t>
            </a:r>
          </a:p>
        </p:txBody>
      </p:sp>
      <p:pic>
        <p:nvPicPr>
          <p:cNvPr id="1026" name="Picture 2" descr="Что такое хеджирование рисков на рынке: подробная инструкция :: Новости ::  РБК Инвестиции">
            <a:extLst>
              <a:ext uri="{FF2B5EF4-FFF2-40B4-BE49-F238E27FC236}">
                <a16:creationId xmlns:a16="http://schemas.microsoft.com/office/drawing/2014/main" id="{72101BD6-DD0E-41A1-88E1-E8547851D1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44808" y="1101343"/>
            <a:ext cx="4832413" cy="33159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5589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Как производится хеджирование? - Invest4Trade - Блог о финансах акциях и  торговле">
            <a:extLst>
              <a:ext uri="{FF2B5EF4-FFF2-40B4-BE49-F238E27FC236}">
                <a16:creationId xmlns:a16="http://schemas.microsoft.com/office/drawing/2014/main" id="{42D6C61A-6466-4A74-8190-5509FFC6E6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3390"/>
            <a:ext cx="5943600" cy="42834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0BAE19A-E712-4B7F-B2A6-D258B47B2E87}"/>
              </a:ext>
            </a:extLst>
          </p:cNvPr>
          <p:cNvSpPr txBox="1"/>
          <p:nvPr/>
        </p:nvSpPr>
        <p:spPr>
          <a:xfrm>
            <a:off x="5943600" y="2209579"/>
            <a:ext cx="6094520" cy="2585323"/>
          </a:xfrm>
          <a:prstGeom prst="rect">
            <a:avLst/>
          </a:prstGeom>
          <a:noFill/>
        </p:spPr>
        <p:txBody>
          <a:bodyPr wrap="square">
            <a:spAutoFit/>
          </a:bodyPr>
          <a:lstStyle/>
          <a:p>
            <a:pPr algn="ctr"/>
            <a:r>
              <a:rPr lang="ru-RU" i="1" dirty="0">
                <a:effectLst>
                  <a:outerShdw blurRad="38100" dist="38100" dir="2700000" algn="tl">
                    <a:srgbClr val="000000">
                      <a:alpha val="43137"/>
                    </a:srgbClr>
                  </a:outerShdw>
                </a:effectLst>
                <a:latin typeface="Arial" panose="020B0604020202020204" pitchFamily="34" charset="0"/>
              </a:rPr>
              <a:t>Целью хеджирования </a:t>
            </a:r>
            <a:r>
              <a:rPr lang="ru-RU" b="0" i="0" dirty="0">
                <a:effectLst/>
                <a:latin typeface="Arial" panose="020B0604020202020204" pitchFamily="34" charset="0"/>
              </a:rPr>
              <a:t>(страхования рисков) является защита от неблагоприятных изменений цен на рынке </a:t>
            </a:r>
            <a:r>
              <a:rPr lang="ru-RU" dirty="0">
                <a:latin typeface="Arial" panose="020B0604020202020204" pitchFamily="34" charset="0"/>
              </a:rPr>
              <a:t>акций</a:t>
            </a:r>
            <a:r>
              <a:rPr lang="ru-RU" b="0" i="0" dirty="0">
                <a:effectLst/>
                <a:latin typeface="Arial" panose="020B0604020202020204" pitchFamily="34" charset="0"/>
              </a:rPr>
              <a:t>, товарных </a:t>
            </a:r>
            <a:r>
              <a:rPr lang="ru-RU" dirty="0">
                <a:latin typeface="Arial" panose="020B0604020202020204" pitchFamily="34" charset="0"/>
              </a:rPr>
              <a:t>активов</a:t>
            </a:r>
            <a:r>
              <a:rPr lang="ru-RU" b="0" i="0" dirty="0">
                <a:effectLst/>
                <a:latin typeface="Arial" panose="020B0604020202020204" pitchFamily="34" charset="0"/>
              </a:rPr>
              <a:t>, валют, </a:t>
            </a:r>
            <a:r>
              <a:rPr lang="ru-RU" dirty="0">
                <a:latin typeface="Arial" panose="020B0604020202020204" pitchFamily="34" charset="0"/>
              </a:rPr>
              <a:t>процентных ставок</a:t>
            </a:r>
            <a:r>
              <a:rPr lang="ru-RU" b="0" i="0" dirty="0">
                <a:effectLst/>
                <a:latin typeface="Arial" panose="020B0604020202020204" pitchFamily="34" charset="0"/>
              </a:rPr>
              <a:t>, и прочее. Например, инвестор имеет в портфеле акции «Газпрома», но остерегается снижения цен на этот инструмент, поэтому он открывает короткую позицию по фьючерсу на «Газпром» или покупает </a:t>
            </a:r>
            <a:r>
              <a:rPr lang="ru-RU" dirty="0">
                <a:latin typeface="Arial" panose="020B0604020202020204" pitchFamily="34" charset="0"/>
              </a:rPr>
              <a:t>опцион пут</a:t>
            </a:r>
            <a:r>
              <a:rPr lang="ru-RU" b="0" i="0" dirty="0">
                <a:effectLst/>
                <a:latin typeface="Arial" panose="020B0604020202020204" pitchFamily="34" charset="0"/>
              </a:rPr>
              <a:t>, и таким образом страхуется от падения цен на этот актив.</a:t>
            </a:r>
            <a:endParaRPr lang="ru-RU" dirty="0"/>
          </a:p>
        </p:txBody>
      </p:sp>
      <p:sp>
        <p:nvSpPr>
          <p:cNvPr id="8" name="TextBox 7">
            <a:extLst>
              <a:ext uri="{FF2B5EF4-FFF2-40B4-BE49-F238E27FC236}">
                <a16:creationId xmlns:a16="http://schemas.microsoft.com/office/drawing/2014/main" id="{456970FA-5282-4F5E-9396-EF39E25C3579}"/>
              </a:ext>
            </a:extLst>
          </p:cNvPr>
          <p:cNvSpPr txBox="1"/>
          <p:nvPr/>
        </p:nvSpPr>
        <p:spPr>
          <a:xfrm>
            <a:off x="3133818" y="308286"/>
            <a:ext cx="6107836" cy="523220"/>
          </a:xfrm>
          <a:prstGeom prst="rect">
            <a:avLst/>
          </a:prstGeom>
          <a:noFill/>
        </p:spPr>
        <p:txBody>
          <a:bodyPr wrap="square">
            <a:spAutoFit/>
          </a:bodyPr>
          <a:lstStyle/>
          <a:p>
            <a:pPr marL="342900" indent="-342900" algn="ctr">
              <a:buAutoNum type="arabicPeriod"/>
            </a:pPr>
            <a:r>
              <a:rPr lang="ru-RU" sz="2800" b="1" dirty="0">
                <a:solidFill>
                  <a:schemeClr val="accent1"/>
                </a:solidFill>
                <a:latin typeface="Arial" panose="020B0604020202020204" pitchFamily="34" charset="0"/>
                <a:cs typeface="Arial" panose="020B0604020202020204" pitchFamily="34" charset="0"/>
              </a:rPr>
              <a:t>Понятие хеджирования</a:t>
            </a:r>
          </a:p>
        </p:txBody>
      </p:sp>
    </p:spTree>
    <p:extLst>
      <p:ext uri="{BB962C8B-B14F-4D97-AF65-F5344CB8AC3E}">
        <p14:creationId xmlns:p14="http://schemas.microsoft.com/office/powerpoint/2010/main" val="12299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58FC2B-D998-4522-AF31-5E3957E65ACB}"/>
              </a:ext>
            </a:extLst>
          </p:cNvPr>
          <p:cNvSpPr txBox="1"/>
          <p:nvPr/>
        </p:nvSpPr>
        <p:spPr>
          <a:xfrm>
            <a:off x="268549" y="1509205"/>
            <a:ext cx="7144306" cy="4524315"/>
          </a:xfrm>
          <a:prstGeom prst="rect">
            <a:avLst/>
          </a:prstGeom>
          <a:noFill/>
        </p:spPr>
        <p:txBody>
          <a:bodyPr wrap="square">
            <a:spAutoFit/>
          </a:bodyPr>
          <a:lstStyle/>
          <a:p>
            <a:pPr algn="just" fontAlgn="base"/>
            <a:r>
              <a:rPr lang="ru-RU" b="0" i="0" dirty="0">
                <a:effectLst/>
                <a:latin typeface="Arial" panose="020B0604020202020204" pitchFamily="34" charset="0"/>
                <a:cs typeface="Arial" panose="020B0604020202020204" pitchFamily="34" charset="0"/>
              </a:rPr>
              <a:t>Если говорить простыми словами, хеджирование — это попытка найти равновесие. Сделка, которая может оказаться убыточной, перекрывается сделкой, которая при тех же условиях будет прибыльной. То есть хеджирование направлено на то, чтобы установить равновесие по определенному рыночному инструменту на заданный промежуток времени.</a:t>
            </a:r>
          </a:p>
          <a:p>
            <a:pPr algn="just" fontAlgn="base"/>
            <a:endParaRPr lang="ru-RU" dirty="0">
              <a:latin typeface="Arial" panose="020B0604020202020204" pitchFamily="34" charset="0"/>
              <a:cs typeface="Arial" panose="020B0604020202020204" pitchFamily="34" charset="0"/>
            </a:endParaRPr>
          </a:p>
          <a:p>
            <a:pPr algn="just" fontAlgn="base"/>
            <a:endParaRPr lang="ru-RU" b="0" i="0" dirty="0">
              <a:effectLst/>
              <a:latin typeface="Arial" panose="020B0604020202020204" pitchFamily="34" charset="0"/>
              <a:cs typeface="Arial" panose="020B0604020202020204" pitchFamily="34" charset="0"/>
            </a:endParaRPr>
          </a:p>
          <a:p>
            <a:pPr algn="just" fontAlgn="base"/>
            <a:endParaRPr lang="ru-RU" dirty="0">
              <a:latin typeface="Arial" panose="020B0604020202020204" pitchFamily="34" charset="0"/>
              <a:cs typeface="Arial" panose="020B0604020202020204" pitchFamily="34" charset="0"/>
            </a:endParaRPr>
          </a:p>
          <a:p>
            <a:pPr algn="just" fontAlgn="base"/>
            <a:endParaRPr lang="ru-RU" b="0" i="0" dirty="0">
              <a:effectLst/>
              <a:latin typeface="Arial" panose="020B0604020202020204" pitchFamily="34" charset="0"/>
              <a:cs typeface="Arial" panose="020B0604020202020204" pitchFamily="34" charset="0"/>
            </a:endParaRPr>
          </a:p>
          <a:p>
            <a:pPr algn="just" fontAlgn="base"/>
            <a:r>
              <a:rPr lang="ru-RU" b="0" i="0" dirty="0">
                <a:effectLst/>
                <a:latin typeface="Arial" panose="020B0604020202020204" pitchFamily="34" charset="0"/>
                <a:cs typeface="Arial" panose="020B0604020202020204" pitchFamily="34" charset="0"/>
              </a:rPr>
              <a:t>Хеджирование в умелых руках превращается в уникальный финансовый инструмент, позволяющий свести риски в торговле к минимуму, постепенно наращивая прибыль при этом. Однако неопытным трейдерам хеджировать сделки нужно очень осторожно, аккуратно, так как неправильные действия могут привести к убыткам.</a:t>
            </a:r>
          </a:p>
        </p:txBody>
      </p:sp>
      <p:sp>
        <p:nvSpPr>
          <p:cNvPr id="5" name="TextBox 4">
            <a:extLst>
              <a:ext uri="{FF2B5EF4-FFF2-40B4-BE49-F238E27FC236}">
                <a16:creationId xmlns:a16="http://schemas.microsoft.com/office/drawing/2014/main" id="{2505A69E-8018-4B29-8904-97511ADF5B5A}"/>
              </a:ext>
            </a:extLst>
          </p:cNvPr>
          <p:cNvSpPr txBox="1"/>
          <p:nvPr/>
        </p:nvSpPr>
        <p:spPr>
          <a:xfrm>
            <a:off x="570389" y="295181"/>
            <a:ext cx="9283823" cy="523220"/>
          </a:xfrm>
          <a:prstGeom prst="rect">
            <a:avLst/>
          </a:prstGeom>
          <a:noFill/>
        </p:spPr>
        <p:txBody>
          <a:bodyPr wrap="square">
            <a:spAutoFit/>
          </a:bodyPr>
          <a:lstStyle/>
          <a:p>
            <a:pPr algn="l" fontAlgn="base"/>
            <a:r>
              <a:rPr lang="ru-RU" sz="2800" b="1" i="1" dirty="0">
                <a:solidFill>
                  <a:schemeClr val="accent1"/>
                </a:solidFill>
                <a:effectLst/>
                <a:latin typeface="Arial" panose="020B0604020202020204" pitchFamily="34" charset="0"/>
                <a:cs typeface="Arial" panose="020B0604020202020204" pitchFamily="34" charset="0"/>
              </a:rPr>
              <a:t>Хеджирование — что это: простыми словами</a:t>
            </a:r>
          </a:p>
        </p:txBody>
      </p:sp>
      <p:pic>
        <p:nvPicPr>
          <p:cNvPr id="6" name="Picture 2" descr="Что такое хеджирование рисков на рынке: подробная инструкция :: Новости ::  РБК Инвестиции">
            <a:extLst>
              <a:ext uri="{FF2B5EF4-FFF2-40B4-BE49-F238E27FC236}">
                <a16:creationId xmlns:a16="http://schemas.microsoft.com/office/drawing/2014/main" id="{357E405D-8C3B-4DEA-BC5E-16DC0100D3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9587" y="1163802"/>
            <a:ext cx="4832413" cy="5215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5252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F34CA2-18BF-4893-8585-25F2D0A19182}"/>
              </a:ext>
            </a:extLst>
          </p:cNvPr>
          <p:cNvSpPr txBox="1"/>
          <p:nvPr/>
        </p:nvSpPr>
        <p:spPr>
          <a:xfrm>
            <a:off x="379889" y="464277"/>
            <a:ext cx="11432221" cy="6124754"/>
          </a:xfrm>
          <a:prstGeom prst="rect">
            <a:avLst/>
          </a:prstGeom>
          <a:noFill/>
        </p:spPr>
        <p:txBody>
          <a:bodyPr wrap="square">
            <a:spAutoFit/>
          </a:bodyPr>
          <a:lstStyle/>
          <a:p>
            <a:pPr algn="ctr"/>
            <a:r>
              <a:rPr lang="ru-RU" sz="2400" b="0" i="0" dirty="0">
                <a:solidFill>
                  <a:srgbClr val="000000"/>
                </a:solidFill>
                <a:effectLst>
                  <a:outerShdw blurRad="38100" dist="38100" dir="2700000" algn="tl">
                    <a:srgbClr val="000000">
                      <a:alpha val="43137"/>
                    </a:srgbClr>
                  </a:outerShdw>
                </a:effectLst>
                <a:latin typeface="Arial" panose="020B0604020202020204" pitchFamily="34" charset="0"/>
              </a:rPr>
              <a:t>Хеджирование классифицируется по таким характеристикам как:</a:t>
            </a:r>
          </a:p>
          <a:p>
            <a:pPr algn="ctr"/>
            <a:endParaRPr lang="ru-RU" sz="1600" b="0" i="0" dirty="0">
              <a:solidFill>
                <a:srgbClr val="000000"/>
              </a:solidFill>
              <a:effectLst>
                <a:outerShdw blurRad="38100" dist="38100" dir="2700000" algn="tl">
                  <a:srgbClr val="000000">
                    <a:alpha val="43137"/>
                  </a:srgbClr>
                </a:outerShdw>
              </a:effectLst>
              <a:latin typeface="Arial" panose="020B0604020202020204" pitchFamily="34" charset="0"/>
            </a:endParaRPr>
          </a:p>
          <a:p>
            <a:pPr algn="just">
              <a:buFont typeface="Arial" panose="020B0604020202020204" pitchFamily="34" charset="0"/>
              <a:buChar char="•"/>
            </a:pPr>
            <a:r>
              <a:rPr lang="ru-RU" sz="1600" b="0" i="0" dirty="0">
                <a:solidFill>
                  <a:srgbClr val="000000"/>
                </a:solidFill>
                <a:effectLst/>
                <a:latin typeface="Arial" panose="020B0604020202020204" pitchFamily="34" charset="0"/>
              </a:rPr>
              <a:t>Тип инструментов ― биржевое и внебиржевое. </a:t>
            </a:r>
          </a:p>
          <a:p>
            <a:pPr algn="just"/>
            <a:r>
              <a:rPr lang="ru-RU" sz="1600" b="0" i="0" dirty="0">
                <a:solidFill>
                  <a:srgbClr val="000000"/>
                </a:solidFill>
                <a:effectLst/>
                <a:latin typeface="Arial" panose="020B0604020202020204" pitchFamily="34" charset="0"/>
              </a:rPr>
              <a:t>Биржевые хедж-сделки заключаются исключительно на бирже и отличаются присутствием в них третьего контрагента. Внебиржевые соглашения оформляются за биржевыми пределами (с помощью посреднических лиц или напрямую) ― разово, без обращения на рынке.</a:t>
            </a:r>
          </a:p>
          <a:p>
            <a:pPr algn="just">
              <a:buFont typeface="Arial" panose="020B0604020202020204" pitchFamily="34" charset="0"/>
              <a:buChar char="•"/>
            </a:pPr>
            <a:r>
              <a:rPr lang="ru-RU" sz="1600" b="0" i="0" dirty="0">
                <a:solidFill>
                  <a:srgbClr val="000000"/>
                </a:solidFill>
                <a:effectLst/>
                <a:latin typeface="Arial" panose="020B0604020202020204" pitchFamily="34" charset="0"/>
              </a:rPr>
              <a:t>Вид контрагента ― хедж покупателя и продавца. </a:t>
            </a:r>
          </a:p>
          <a:p>
            <a:pPr algn="just"/>
            <a:r>
              <a:rPr lang="ru-RU" sz="1600" b="0" i="0" dirty="0">
                <a:solidFill>
                  <a:srgbClr val="000000"/>
                </a:solidFill>
                <a:effectLst/>
                <a:latin typeface="Arial" panose="020B0604020202020204" pitchFamily="34" charset="0"/>
              </a:rPr>
              <a:t>В первом случае страхуются потенциальные риски инвестора, обусловленные возможным повышением цен или ухудшением договорных условий (неподходящий срок поставки, объём и т.п.). </a:t>
            </a:r>
          </a:p>
          <a:p>
            <a:pPr algn="just"/>
            <a:r>
              <a:rPr lang="ru-RU" sz="1600" b="0" i="0" dirty="0">
                <a:solidFill>
                  <a:srgbClr val="000000"/>
                </a:solidFill>
                <a:effectLst/>
                <a:latin typeface="Arial" panose="020B0604020202020204" pitchFamily="34" charset="0"/>
              </a:rPr>
              <a:t>Хедж продавца подразумевает страхование рисков по вероятному снижению цен, недостаточному спросу на товары/услуги (и иные возможные ухудшения параметров сделки). </a:t>
            </a:r>
          </a:p>
          <a:p>
            <a:pPr algn="just">
              <a:buFont typeface="Arial" panose="020B0604020202020204" pitchFamily="34" charset="0"/>
              <a:buChar char="•"/>
            </a:pPr>
            <a:r>
              <a:rPr lang="ru-RU" sz="1600" b="0" i="0" dirty="0">
                <a:solidFill>
                  <a:srgbClr val="000000"/>
                </a:solidFill>
                <a:effectLst/>
                <a:latin typeface="Arial" panose="020B0604020202020204" pitchFamily="34" charset="0"/>
              </a:rPr>
              <a:t>Отношение ко времени заключения базовой сделки ― классическое и предвосхищающее хеджирование. </a:t>
            </a:r>
          </a:p>
          <a:p>
            <a:pPr algn="just"/>
            <a:r>
              <a:rPr lang="ru-RU" sz="1600" b="0" i="0" dirty="0">
                <a:solidFill>
                  <a:srgbClr val="000000"/>
                </a:solidFill>
                <a:effectLst/>
                <a:latin typeface="Arial" panose="020B0604020202020204" pitchFamily="34" charset="0"/>
              </a:rPr>
              <a:t>Классический метод предполагает заключение срочного договора после сделки со страхуемым активом (например, приобретение опциона на реализацию имеющихся ценных бумаг). В ситуации с предвосхищающим хаджем срочное соглашение оформляется задолго до реализации/покупки страхуемого актива (например, приобретение фьючерса).</a:t>
            </a:r>
          </a:p>
          <a:p>
            <a:pPr algn="just">
              <a:buFont typeface="Arial" panose="020B0604020202020204" pitchFamily="34" charset="0"/>
              <a:buChar char="•"/>
            </a:pPr>
            <a:r>
              <a:rPr lang="ru-RU" sz="1600" b="0" i="0" dirty="0">
                <a:solidFill>
                  <a:srgbClr val="000000"/>
                </a:solidFill>
                <a:effectLst/>
                <a:latin typeface="Arial" panose="020B0604020202020204" pitchFamily="34" charset="0"/>
              </a:rPr>
              <a:t>Размер страхуемого риска ― полный и частичный хедж. Полный охватывает весь страхуемый контракт, частичный ― лишь его часть (целесообразно при низких потенциальных рисках).</a:t>
            </a:r>
          </a:p>
          <a:p>
            <a:pPr algn="just">
              <a:buFont typeface="Arial" panose="020B0604020202020204" pitchFamily="34" charset="0"/>
              <a:buChar char="•"/>
            </a:pPr>
            <a:r>
              <a:rPr lang="ru-RU" sz="1600" b="0" i="0" dirty="0">
                <a:solidFill>
                  <a:srgbClr val="000000"/>
                </a:solidFill>
                <a:effectLst/>
                <a:latin typeface="Arial" panose="020B0604020202020204" pitchFamily="34" charset="0"/>
              </a:rPr>
              <a:t>Вариант актива ― чистое и перекрестное хеджирование. Первый вариант предполагает заключение хеджа на базовый (аналогичный) тип актива, второй ― на иной тип актива, который заменяет или дополняет базовый. К примеру, чтобы защитить себя от повышения цены, потенциальные инвесторы заключают фьючерсы на биржевые индексы, не на ценные бумаги. </a:t>
            </a:r>
          </a:p>
          <a:p>
            <a:pPr algn="just">
              <a:buFont typeface="Arial" panose="020B0604020202020204" pitchFamily="34" charset="0"/>
              <a:buChar char="•"/>
            </a:pPr>
            <a:r>
              <a:rPr lang="ru-RU" sz="1600" b="0" i="0" dirty="0">
                <a:solidFill>
                  <a:srgbClr val="000000"/>
                </a:solidFill>
                <a:effectLst/>
                <a:latin typeface="Arial" panose="020B0604020202020204" pitchFamily="34" charset="0"/>
              </a:rPr>
              <a:t>Условия, которые содержит договор хеджирования ― односторонний или двухсторонний хедж. В первом случае возможные потери/доход от движения цены становится объектом забот лишь одной стороны сделки. Двухсторонний хадж подразумевает разделение потерь/доходов между продавцом и покупателем. </a:t>
            </a:r>
          </a:p>
        </p:txBody>
      </p:sp>
    </p:spTree>
    <p:extLst>
      <p:ext uri="{BB962C8B-B14F-4D97-AF65-F5344CB8AC3E}">
        <p14:creationId xmlns:p14="http://schemas.microsoft.com/office/powerpoint/2010/main" val="2513951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Хеджирование рисков">
            <a:extLst>
              <a:ext uri="{FF2B5EF4-FFF2-40B4-BE49-F238E27FC236}">
                <a16:creationId xmlns:a16="http://schemas.microsoft.com/office/drawing/2014/main" id="{F7077AE5-FEBF-4D0A-B92B-F6DE5CBD7E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0785" y="1145218"/>
            <a:ext cx="9800590" cy="530746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CF9ABB8-FD0A-4DDF-805B-FF72E7EB1B35}"/>
              </a:ext>
            </a:extLst>
          </p:cNvPr>
          <p:cNvSpPr txBox="1"/>
          <p:nvPr/>
        </p:nvSpPr>
        <p:spPr>
          <a:xfrm>
            <a:off x="3402367" y="143711"/>
            <a:ext cx="6094520"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2. Инструменты хеджирования</a:t>
            </a:r>
          </a:p>
        </p:txBody>
      </p:sp>
    </p:spTree>
    <p:extLst>
      <p:ext uri="{BB962C8B-B14F-4D97-AF65-F5344CB8AC3E}">
        <p14:creationId xmlns:p14="http://schemas.microsoft.com/office/powerpoint/2010/main" val="1605054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Хеджирование рисков - дилер, опцион, биржа">
            <a:extLst>
              <a:ext uri="{FF2B5EF4-FFF2-40B4-BE49-F238E27FC236}">
                <a16:creationId xmlns:a16="http://schemas.microsoft.com/office/drawing/2014/main" id="{48F1C2BC-A001-424D-8E68-BEC3942620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2974" y="1571349"/>
            <a:ext cx="10670959" cy="500844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58103ED-6150-476A-A369-95F20779778D}"/>
              </a:ext>
            </a:extLst>
          </p:cNvPr>
          <p:cNvSpPr txBox="1"/>
          <p:nvPr/>
        </p:nvSpPr>
        <p:spPr>
          <a:xfrm>
            <a:off x="3048740" y="423454"/>
            <a:ext cx="6094520" cy="523220"/>
          </a:xfrm>
          <a:prstGeom prst="rect">
            <a:avLst/>
          </a:prstGeom>
          <a:noFill/>
        </p:spPr>
        <p:txBody>
          <a:bodyPr wrap="square">
            <a:spAutoFit/>
          </a:bodyPr>
          <a:lstStyle/>
          <a:p>
            <a:pPr algn="ctr"/>
            <a:r>
              <a:rPr lang="ru-RU" sz="2800" b="1" dirty="0">
                <a:solidFill>
                  <a:srgbClr val="0070C0"/>
                </a:solidFill>
                <a:latin typeface="Arial" panose="020B0604020202020204" pitchFamily="34" charset="0"/>
                <a:cs typeface="Arial" panose="020B0604020202020204" pitchFamily="34" charset="0"/>
              </a:rPr>
              <a:t> Способы хеджирования</a:t>
            </a:r>
          </a:p>
        </p:txBody>
      </p:sp>
    </p:spTree>
    <p:extLst>
      <p:ext uri="{BB962C8B-B14F-4D97-AF65-F5344CB8AC3E}">
        <p14:creationId xmlns:p14="http://schemas.microsoft.com/office/powerpoint/2010/main" val="2036358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764482-D65D-4C88-82C2-90C2D20B73E5}"/>
              </a:ext>
            </a:extLst>
          </p:cNvPr>
          <p:cNvSpPr txBox="1"/>
          <p:nvPr/>
        </p:nvSpPr>
        <p:spPr>
          <a:xfrm>
            <a:off x="459789" y="1364795"/>
            <a:ext cx="11272422" cy="5262979"/>
          </a:xfrm>
          <a:prstGeom prst="rect">
            <a:avLst/>
          </a:prstGeom>
          <a:noFill/>
        </p:spPr>
        <p:txBody>
          <a:bodyPr wrap="square">
            <a:spAutoFit/>
          </a:bodyPr>
          <a:lstStyle/>
          <a:p>
            <a:pPr algn="ctr"/>
            <a:r>
              <a:rPr lang="ru-RU" sz="1600" b="0" i="1"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Управление валютным риском сегодня осуществляется различными методами. Самыми распространенными являются:</a:t>
            </a:r>
          </a:p>
          <a:p>
            <a:pPr algn="just"/>
            <a:endParaRPr lang="ru-RU" sz="1600" b="0" i="1"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ru-RU" sz="1600" b="0" i="0"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Классический метод. </a:t>
            </a:r>
            <a:r>
              <a:rPr lang="ru-RU" sz="1600" b="0" i="0" dirty="0">
                <a:solidFill>
                  <a:srgbClr val="000000"/>
                </a:solidFill>
                <a:effectLst/>
                <a:latin typeface="Arial" panose="020B0604020202020204" pitchFamily="34" charset="0"/>
                <a:cs typeface="Arial" panose="020B0604020202020204" pitchFamily="34" charset="0"/>
              </a:rPr>
              <a:t>Открытие противоположных ордеров на приобретение и реализацию одного актива. Таким образом инвестор сохранит свой капитал при движении ценового тренда в отрицательном направлении.</a:t>
            </a:r>
          </a:p>
          <a:p>
            <a:pPr algn="just">
              <a:buFont typeface="Arial" panose="020B0604020202020204" pitchFamily="34" charset="0"/>
              <a:buChar char="•"/>
            </a:pPr>
            <a:r>
              <a:rPr lang="ru-RU" sz="1600" b="0" i="0"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Предвосхищающий метод. </a:t>
            </a:r>
            <a:r>
              <a:rPr lang="ru-RU" sz="1600" b="0" i="0" dirty="0">
                <a:solidFill>
                  <a:srgbClr val="000000"/>
                </a:solidFill>
                <a:effectLst/>
                <a:latin typeface="Arial" panose="020B0604020202020204" pitchFamily="34" charset="0"/>
                <a:cs typeface="Arial" panose="020B0604020202020204" pitchFamily="34" charset="0"/>
              </a:rPr>
              <a:t>Определив на рынке выгодную стоимость актива, который планируется приобрести в будущем, инвестор покупает фьючерсный контракт по уже фиксированной цене. По истечении конкретного срока он вступает во владение данным активом.</a:t>
            </a:r>
          </a:p>
          <a:p>
            <a:pPr algn="just">
              <a:buFont typeface="Arial" panose="020B0604020202020204" pitchFamily="34" charset="0"/>
              <a:buChar char="•"/>
            </a:pPr>
            <a:r>
              <a:rPr lang="ru-RU" sz="1600" b="0" i="0"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Полный и частичный хадж. </a:t>
            </a:r>
            <a:r>
              <a:rPr lang="ru-RU" sz="1600" b="0" i="0" dirty="0">
                <a:solidFill>
                  <a:srgbClr val="000000"/>
                </a:solidFill>
                <a:effectLst/>
                <a:latin typeface="Arial" panose="020B0604020202020204" pitchFamily="34" charset="0"/>
                <a:cs typeface="Arial" panose="020B0604020202020204" pitchFamily="34" charset="0"/>
              </a:rPr>
              <a:t>Желая сэкономить на страховании, инвестор предпринимает хедж лишь к некоторой части сделки. Таким образом он снижает затраты на оплату фьючерса или опциона. Однако при высоких потенциальных рисках неблагоприятного движения цены следует страховать сделку в полном объёме.</a:t>
            </a:r>
          </a:p>
          <a:p>
            <a:pPr algn="just">
              <a:buFont typeface="Arial" panose="020B0604020202020204" pitchFamily="34" charset="0"/>
              <a:buChar char="•"/>
            </a:pPr>
            <a:r>
              <a:rPr lang="ru-RU" sz="1600" b="0" i="0"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Селективный метод</a:t>
            </a:r>
            <a:r>
              <a:rPr lang="ru-RU" sz="1600" b="0" i="0" dirty="0">
                <a:solidFill>
                  <a:srgbClr val="000000"/>
                </a:solidFill>
                <a:effectLst/>
                <a:latin typeface="Arial" panose="020B0604020202020204" pitchFamily="34" charset="0"/>
                <a:cs typeface="Arial" panose="020B0604020202020204" pitchFamily="34" charset="0"/>
              </a:rPr>
              <a:t>. Используется при страховой защите той доли активов, которой инвестор не хочет рисковать. Эта гибкая стратегия хеджирования с выбором лучших пропорций и сроков позволяет достичь оптимального соотношения прибыльности и риска.</a:t>
            </a:r>
          </a:p>
          <a:p>
            <a:pPr algn="just">
              <a:buFont typeface="Arial" panose="020B0604020202020204" pitchFamily="34" charset="0"/>
              <a:buChar char="•"/>
            </a:pPr>
            <a:r>
              <a:rPr lang="ru-RU" sz="1600" b="0" i="0"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Межотраслевой метод. </a:t>
            </a:r>
            <a:r>
              <a:rPr lang="ru-RU" sz="1600" b="0" i="0" dirty="0">
                <a:solidFill>
                  <a:srgbClr val="000000"/>
                </a:solidFill>
                <a:effectLst/>
                <a:latin typeface="Arial" panose="020B0604020202020204" pitchFamily="34" charset="0"/>
                <a:cs typeface="Arial" panose="020B0604020202020204" pitchFamily="34" charset="0"/>
              </a:rPr>
              <a:t>Добавление к активам конкретного сегмента открытых позиций из активов иного сегмента. Ценовые колебания первых повлияют на стоимость вторых. </a:t>
            </a:r>
          </a:p>
          <a:p>
            <a:pPr algn="just">
              <a:buFont typeface="Arial" panose="020B0604020202020204" pitchFamily="34" charset="0"/>
              <a:buChar char="•"/>
            </a:pPr>
            <a:r>
              <a:rPr lang="ru-RU" sz="1600" b="0" i="0" dirty="0">
                <a:solidFill>
                  <a:srgbClr val="0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Перекрестный метод</a:t>
            </a:r>
            <a:r>
              <a:rPr lang="ru-RU" sz="1600" b="0" i="0" dirty="0">
                <a:solidFill>
                  <a:srgbClr val="000000"/>
                </a:solidFill>
                <a:effectLst/>
                <a:latin typeface="Arial" panose="020B0604020202020204" pitchFamily="34" charset="0"/>
                <a:cs typeface="Arial" panose="020B0604020202020204" pitchFamily="34" charset="0"/>
              </a:rPr>
              <a:t>. Операции с фьючерсными контрактами проводятся не на базовые рыночные активы, а на иной инструмент. Например, реализация нефти при одновременном приобретении опциона на золото.</a:t>
            </a:r>
          </a:p>
          <a:p>
            <a:pPr algn="just"/>
            <a:r>
              <a:rPr lang="ru-RU" sz="1600" b="0" i="0" dirty="0">
                <a:solidFill>
                  <a:srgbClr val="000000"/>
                </a:solidFill>
                <a:effectLst/>
                <a:latin typeface="Arial" panose="020B0604020202020204" pitchFamily="34" charset="0"/>
                <a:cs typeface="Arial" panose="020B0604020202020204" pitchFamily="34" charset="0"/>
              </a:rPr>
              <a:t>Есть и другие, менее популярные стратегии хеджирования. Только углубленный анализ, реальная практика и посещение тематических форумов помогут инвестору оптимально использовать в своей торговле ту или иную стратегию.</a:t>
            </a:r>
          </a:p>
        </p:txBody>
      </p:sp>
      <p:sp>
        <p:nvSpPr>
          <p:cNvPr id="5" name="TextBox 4">
            <a:extLst>
              <a:ext uri="{FF2B5EF4-FFF2-40B4-BE49-F238E27FC236}">
                <a16:creationId xmlns:a16="http://schemas.microsoft.com/office/drawing/2014/main" id="{9180D74F-3687-4584-B699-C8BA00057D95}"/>
              </a:ext>
            </a:extLst>
          </p:cNvPr>
          <p:cNvSpPr txBox="1"/>
          <p:nvPr/>
        </p:nvSpPr>
        <p:spPr>
          <a:xfrm>
            <a:off x="1906478" y="345636"/>
            <a:ext cx="8848817" cy="523220"/>
          </a:xfrm>
          <a:prstGeom prst="rect">
            <a:avLst/>
          </a:prstGeom>
          <a:noFill/>
        </p:spPr>
        <p:txBody>
          <a:bodyPr wrap="square">
            <a:spAutoFit/>
          </a:bodyPr>
          <a:lstStyle/>
          <a:p>
            <a:pPr algn="ctr"/>
            <a:r>
              <a:rPr lang="ru-RU" sz="2800" b="1" u="none" strike="noStrike" dirty="0">
                <a:solidFill>
                  <a:schemeClr val="accent1"/>
                </a:solidFill>
                <a:effectLst/>
                <a:latin typeface="Arial" panose="020B0604020202020204" pitchFamily="34" charset="0"/>
                <a:cs typeface="Arial" panose="020B0604020202020204" pitchFamily="34" charset="0"/>
              </a:rPr>
              <a:t>Методы хеджирования и их особенности</a:t>
            </a:r>
            <a:endParaRPr lang="ru-RU" sz="2800" b="1" dirty="0">
              <a:solidFill>
                <a:schemeClr val="accent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218796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1551</Words>
  <Application>Microsoft Office PowerPoint</Application>
  <PresentationFormat>Широкоэкранный</PresentationFormat>
  <Paragraphs>73</Paragraphs>
  <Slides>17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Arial</vt:lpstr>
      <vt:lpstr>Arial</vt:lpstr>
      <vt:lpstr>Calibri</vt:lpstr>
      <vt:lpstr>Calibri Light</vt:lpstr>
      <vt:lpstr>RobotoCondensed-Light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Mechta User</dc:creator>
  <cp:lastModifiedBy>Mechta User</cp:lastModifiedBy>
  <cp:revision>29</cp:revision>
  <dcterms:created xsi:type="dcterms:W3CDTF">2021-10-12T11:42:13Z</dcterms:created>
  <dcterms:modified xsi:type="dcterms:W3CDTF">2021-10-12T12:11:06Z</dcterms:modified>
</cp:coreProperties>
</file>