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5" r:id="rId8"/>
    <p:sldId id="259" r:id="rId9"/>
    <p:sldId id="272" r:id="rId10"/>
    <p:sldId id="273" r:id="rId11"/>
    <p:sldId id="260" r:id="rId12"/>
    <p:sldId id="274" r:id="rId13"/>
    <p:sldId id="262" r:id="rId14"/>
    <p:sldId id="264" r:id="rId15"/>
    <p:sldId id="266" r:id="rId16"/>
    <p:sldId id="267" r:id="rId17"/>
    <p:sldId id="276" r:id="rId18"/>
    <p:sldId id="282" r:id="rId19"/>
    <p:sldId id="283" r:id="rId20"/>
    <p:sldId id="284" r:id="rId21"/>
    <p:sldId id="285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D7BF7E-5D49-41CD-BA7C-BEEDE4DA6A7E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75B40A-CF3B-436E-8940-F17AD3E4EAB0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r>
            <a:rPr lang="ru-RU" sz="3200" b="1" dirty="0" smtClean="0"/>
            <a:t>Политология</a:t>
          </a:r>
          <a:endParaRPr lang="ru-RU" sz="3200" b="1" dirty="0"/>
        </a:p>
      </dgm:t>
    </dgm:pt>
    <dgm:pt modelId="{A408168D-1BBA-4EE7-AD3C-BD27385F36AD}" type="parTrans" cxnId="{06D28C45-A53C-45D9-A328-90DE254453C3}">
      <dgm:prSet/>
      <dgm:spPr/>
      <dgm:t>
        <a:bodyPr/>
        <a:lstStyle/>
        <a:p>
          <a:endParaRPr lang="ru-RU"/>
        </a:p>
      </dgm:t>
    </dgm:pt>
    <dgm:pt modelId="{6C9F3563-32FA-4434-816E-A25FCE78D404}" type="sibTrans" cxnId="{06D28C45-A53C-45D9-A328-90DE254453C3}">
      <dgm:prSet/>
      <dgm:spPr/>
      <dgm:t>
        <a:bodyPr/>
        <a:lstStyle/>
        <a:p>
          <a:endParaRPr lang="ru-RU"/>
        </a:p>
      </dgm:t>
    </dgm:pt>
    <dgm:pt modelId="{801B9863-1100-4377-A1E0-3EFF3D4991D1}">
      <dgm:prSet phldrT="[Текст]" custT="1"/>
      <dgm:spPr/>
      <dgm:t>
        <a:bodyPr/>
        <a:lstStyle/>
        <a:p>
          <a:r>
            <a:rPr lang="ru-RU" sz="1800" dirty="0" smtClean="0"/>
            <a:t>СОЦИОЛОГИЯ</a:t>
          </a:r>
          <a:endParaRPr lang="ru-RU" sz="1800" dirty="0"/>
        </a:p>
      </dgm:t>
    </dgm:pt>
    <dgm:pt modelId="{FD313B3A-6414-4A7A-B5D8-DA90DFAE8CBD}" type="parTrans" cxnId="{28B849CD-934E-4FDE-B045-2AC83F8C1120}">
      <dgm:prSet/>
      <dgm:spPr/>
      <dgm:t>
        <a:bodyPr/>
        <a:lstStyle/>
        <a:p>
          <a:endParaRPr lang="ru-RU"/>
        </a:p>
      </dgm:t>
    </dgm:pt>
    <dgm:pt modelId="{C6C3D38D-ED09-4EC2-A4B7-BD3C8A6D6646}" type="sibTrans" cxnId="{28B849CD-934E-4FDE-B045-2AC83F8C1120}">
      <dgm:prSet/>
      <dgm:spPr/>
      <dgm:t>
        <a:bodyPr/>
        <a:lstStyle/>
        <a:p>
          <a:endParaRPr lang="ru-RU"/>
        </a:p>
      </dgm:t>
    </dgm:pt>
    <dgm:pt modelId="{20DA39B6-B411-4F58-91EF-DC54FE415315}">
      <dgm:prSet phldrT="[Текст]"/>
      <dgm:spPr/>
      <dgm:t>
        <a:bodyPr/>
        <a:lstStyle/>
        <a:p>
          <a:r>
            <a:rPr lang="ru-RU" dirty="0" smtClean="0"/>
            <a:t>ИСТОРИЯ</a:t>
          </a:r>
          <a:endParaRPr lang="ru-RU" dirty="0"/>
        </a:p>
      </dgm:t>
    </dgm:pt>
    <dgm:pt modelId="{11B29206-2352-4911-B0B0-E827E2779FB7}" type="parTrans" cxnId="{E26A7F85-C186-42AC-893D-074D64CB874C}">
      <dgm:prSet/>
      <dgm:spPr/>
      <dgm:t>
        <a:bodyPr/>
        <a:lstStyle/>
        <a:p>
          <a:endParaRPr lang="ru-RU"/>
        </a:p>
      </dgm:t>
    </dgm:pt>
    <dgm:pt modelId="{1281A405-16E8-4633-AA8B-4AF0E726951C}" type="sibTrans" cxnId="{E26A7F85-C186-42AC-893D-074D64CB874C}">
      <dgm:prSet/>
      <dgm:spPr/>
      <dgm:t>
        <a:bodyPr/>
        <a:lstStyle/>
        <a:p>
          <a:endParaRPr lang="ru-RU"/>
        </a:p>
      </dgm:t>
    </dgm:pt>
    <dgm:pt modelId="{88DE599A-2495-4412-949E-FD5BDC38A7D3}">
      <dgm:prSet phldrT="[Текст]"/>
      <dgm:spPr/>
      <dgm:t>
        <a:bodyPr/>
        <a:lstStyle/>
        <a:p>
          <a:r>
            <a:rPr lang="ru-RU" dirty="0" smtClean="0"/>
            <a:t>ПРАВОВЕДЕНИЕ</a:t>
          </a:r>
          <a:endParaRPr lang="ru-RU" dirty="0"/>
        </a:p>
      </dgm:t>
    </dgm:pt>
    <dgm:pt modelId="{4E80ACF0-064D-4EE8-9AF9-C98EABAC1D96}" type="parTrans" cxnId="{D3335A53-7A5F-4F35-8A7F-6FC60E0B6AA4}">
      <dgm:prSet/>
      <dgm:spPr/>
      <dgm:t>
        <a:bodyPr/>
        <a:lstStyle/>
        <a:p>
          <a:endParaRPr lang="ru-RU"/>
        </a:p>
      </dgm:t>
    </dgm:pt>
    <dgm:pt modelId="{3C8513E9-28FB-42DE-B236-B189509B254D}" type="sibTrans" cxnId="{D3335A53-7A5F-4F35-8A7F-6FC60E0B6AA4}">
      <dgm:prSet/>
      <dgm:spPr/>
      <dgm:t>
        <a:bodyPr/>
        <a:lstStyle/>
        <a:p>
          <a:endParaRPr lang="ru-RU"/>
        </a:p>
      </dgm:t>
    </dgm:pt>
    <dgm:pt modelId="{84F92427-284A-4CCB-94B1-509295881079}">
      <dgm:prSet phldrT="[Текст]" custT="1"/>
      <dgm:spPr/>
      <dgm:t>
        <a:bodyPr/>
        <a:lstStyle/>
        <a:p>
          <a:r>
            <a:rPr lang="ru-RU" sz="2000" dirty="0" smtClean="0"/>
            <a:t>ЭКОНОМИКА</a:t>
          </a:r>
          <a:endParaRPr lang="ru-RU" sz="2000" dirty="0"/>
        </a:p>
      </dgm:t>
    </dgm:pt>
    <dgm:pt modelId="{DACFA859-42F4-4DF1-ADC0-95FBBC8F80CE}" type="parTrans" cxnId="{A7A3717B-3E09-4655-8CF7-952049FA24E9}">
      <dgm:prSet/>
      <dgm:spPr/>
      <dgm:t>
        <a:bodyPr/>
        <a:lstStyle/>
        <a:p>
          <a:endParaRPr lang="ru-RU"/>
        </a:p>
      </dgm:t>
    </dgm:pt>
    <dgm:pt modelId="{F4FE7C09-752E-415C-A93F-55DA82D49FF0}" type="sibTrans" cxnId="{A7A3717B-3E09-4655-8CF7-952049FA24E9}">
      <dgm:prSet/>
      <dgm:spPr/>
      <dgm:t>
        <a:bodyPr/>
        <a:lstStyle/>
        <a:p>
          <a:endParaRPr lang="ru-RU"/>
        </a:p>
      </dgm:t>
    </dgm:pt>
    <dgm:pt modelId="{22134430-8625-42FF-B1AD-8F82C523EF0C}">
      <dgm:prSet phldrT="[Текст]" custT="1"/>
      <dgm:spPr/>
      <dgm:t>
        <a:bodyPr/>
        <a:lstStyle/>
        <a:p>
          <a:r>
            <a:rPr lang="ru-RU" sz="2000" dirty="0" smtClean="0"/>
            <a:t>ФИЛОСОФИЯ</a:t>
          </a:r>
          <a:endParaRPr lang="ru-RU" sz="2000" dirty="0"/>
        </a:p>
      </dgm:t>
    </dgm:pt>
    <dgm:pt modelId="{DE735C89-B068-4D3D-8387-6FC85B621712}" type="parTrans" cxnId="{24408A7A-0833-446A-9768-45BFCCDBD550}">
      <dgm:prSet/>
      <dgm:spPr/>
      <dgm:t>
        <a:bodyPr/>
        <a:lstStyle/>
        <a:p>
          <a:endParaRPr lang="ru-RU"/>
        </a:p>
      </dgm:t>
    </dgm:pt>
    <dgm:pt modelId="{E64A8A8F-EA36-41ED-A4C5-93BF75C74E91}" type="sibTrans" cxnId="{24408A7A-0833-446A-9768-45BFCCDBD550}">
      <dgm:prSet/>
      <dgm:spPr/>
      <dgm:t>
        <a:bodyPr/>
        <a:lstStyle/>
        <a:p>
          <a:endParaRPr lang="ru-RU"/>
        </a:p>
      </dgm:t>
    </dgm:pt>
    <dgm:pt modelId="{D7B5E503-2A0A-46B9-B601-63DDE55080FB}">
      <dgm:prSet phldrT="[Текст]" custT="1"/>
      <dgm:spPr/>
      <dgm:t>
        <a:bodyPr/>
        <a:lstStyle/>
        <a:p>
          <a:r>
            <a:rPr lang="ru-RU" sz="2000" dirty="0" smtClean="0"/>
            <a:t>ПСИХОЛОГИЯ</a:t>
          </a:r>
          <a:endParaRPr lang="ru-RU" sz="2000" dirty="0"/>
        </a:p>
      </dgm:t>
    </dgm:pt>
    <dgm:pt modelId="{F14CCDF9-22A7-492B-B351-5941E540602A}" type="parTrans" cxnId="{728C3749-169B-46DE-A5E7-36534548C79A}">
      <dgm:prSet/>
      <dgm:spPr/>
      <dgm:t>
        <a:bodyPr/>
        <a:lstStyle/>
        <a:p>
          <a:endParaRPr lang="ru-RU"/>
        </a:p>
      </dgm:t>
    </dgm:pt>
    <dgm:pt modelId="{283143B3-24EC-44CF-ABB7-7D5D12203B65}" type="sibTrans" cxnId="{728C3749-169B-46DE-A5E7-36534548C79A}">
      <dgm:prSet/>
      <dgm:spPr/>
      <dgm:t>
        <a:bodyPr/>
        <a:lstStyle/>
        <a:p>
          <a:endParaRPr lang="ru-RU"/>
        </a:p>
      </dgm:t>
    </dgm:pt>
    <dgm:pt modelId="{0EDFCFEB-1D96-4C24-956C-FC5BB984FD76}" type="pres">
      <dgm:prSet presAssocID="{ECD7BF7E-5D49-41CD-BA7C-BEEDE4DA6A7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708F903-E192-4152-B58B-E68EEC0F79E1}" type="pres">
      <dgm:prSet presAssocID="{0075B40A-CF3B-436E-8940-F17AD3E4EAB0}" presName="Parent" presStyleLbl="node0" presStyleIdx="0" presStyleCnt="1" custScaleX="161734" custLinFactNeighborX="43" custLinFactNeighborY="3026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A5BB9EB9-C7AE-4898-A403-00F817F4E298}" type="pres">
      <dgm:prSet presAssocID="{801B9863-1100-4377-A1E0-3EFF3D4991D1}" presName="Accent1" presStyleCnt="0"/>
      <dgm:spPr/>
    </dgm:pt>
    <dgm:pt modelId="{47CD2307-D735-4023-ABF6-1D67BFEB0B8A}" type="pres">
      <dgm:prSet presAssocID="{801B9863-1100-4377-A1E0-3EFF3D4991D1}" presName="Accent" presStyleLbl="bgShp" presStyleIdx="0" presStyleCnt="6"/>
      <dgm:spPr/>
    </dgm:pt>
    <dgm:pt modelId="{8AF353AA-C7D6-4184-A9CD-ED324CE16451}" type="pres">
      <dgm:prSet presAssocID="{801B9863-1100-4377-A1E0-3EFF3D4991D1}" presName="Child1" presStyleLbl="node1" presStyleIdx="0" presStyleCnt="6" custScaleX="1274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B2E58-30D8-4C61-A524-5EC57B9A7A97}" type="pres">
      <dgm:prSet presAssocID="{20DA39B6-B411-4F58-91EF-DC54FE415315}" presName="Accent2" presStyleCnt="0"/>
      <dgm:spPr/>
    </dgm:pt>
    <dgm:pt modelId="{CB5CA2D1-9B56-4630-80A1-D8B0C841450F}" type="pres">
      <dgm:prSet presAssocID="{20DA39B6-B411-4F58-91EF-DC54FE415315}" presName="Accent" presStyleLbl="bgShp" presStyleIdx="1" presStyleCnt="6"/>
      <dgm:spPr/>
    </dgm:pt>
    <dgm:pt modelId="{C6F114F2-0FE7-4F69-BB2A-3A0F014BD6B7}" type="pres">
      <dgm:prSet presAssocID="{20DA39B6-B411-4F58-91EF-DC54FE415315}" presName="Child2" presStyleLbl="node1" presStyleIdx="1" presStyleCnt="6" custScaleX="123781" custLinFactNeighborX="35171" custLinFactNeighborY="-35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04DA22-E099-458C-8F6A-2D018B7928D7}" type="pres">
      <dgm:prSet presAssocID="{88DE599A-2495-4412-949E-FD5BDC38A7D3}" presName="Accent3" presStyleCnt="0"/>
      <dgm:spPr/>
    </dgm:pt>
    <dgm:pt modelId="{7ACF0AE5-3072-4419-B33F-21C30F6AA377}" type="pres">
      <dgm:prSet presAssocID="{88DE599A-2495-4412-949E-FD5BDC38A7D3}" presName="Accent" presStyleLbl="bgShp" presStyleIdx="2" presStyleCnt="6"/>
      <dgm:spPr/>
    </dgm:pt>
    <dgm:pt modelId="{07D35C48-BC3C-4EC3-8B59-B76B4A9FA9BD}" type="pres">
      <dgm:prSet presAssocID="{88DE599A-2495-4412-949E-FD5BDC38A7D3}" presName="Child3" presStyleLbl="node1" presStyleIdx="2" presStyleCnt="6" custScaleX="135671" custLinFactNeighborX="41116" custLinFactNeighborY="3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C0CA0-96AC-44FA-AC21-C411EB1227F9}" type="pres">
      <dgm:prSet presAssocID="{84F92427-284A-4CCB-94B1-509295881079}" presName="Accent4" presStyleCnt="0"/>
      <dgm:spPr/>
    </dgm:pt>
    <dgm:pt modelId="{F5E11B23-87DD-4A6C-852B-2F82E4A81087}" type="pres">
      <dgm:prSet presAssocID="{84F92427-284A-4CCB-94B1-509295881079}" presName="Accent" presStyleLbl="bgShp" presStyleIdx="3" presStyleCnt="6"/>
      <dgm:spPr/>
    </dgm:pt>
    <dgm:pt modelId="{B847287E-54CD-4474-A7E6-8836C027DB0D}" type="pres">
      <dgm:prSet presAssocID="{84F92427-284A-4CCB-94B1-509295881079}" presName="Child4" presStyleLbl="node1" presStyleIdx="3" presStyleCnt="6" custScaleX="129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CEDDB-592E-4AB7-BA47-98C5C27D80E0}" type="pres">
      <dgm:prSet presAssocID="{22134430-8625-42FF-B1AD-8F82C523EF0C}" presName="Accent5" presStyleCnt="0"/>
      <dgm:spPr/>
    </dgm:pt>
    <dgm:pt modelId="{BA246D37-2EB0-4929-B562-2008AE296CD0}" type="pres">
      <dgm:prSet presAssocID="{22134430-8625-42FF-B1AD-8F82C523EF0C}" presName="Accent" presStyleLbl="bgShp" presStyleIdx="4" presStyleCnt="6"/>
      <dgm:spPr/>
    </dgm:pt>
    <dgm:pt modelId="{7107566A-4CD1-4AB3-BB19-31F5342FF6E2}" type="pres">
      <dgm:prSet presAssocID="{22134430-8625-42FF-B1AD-8F82C523EF0C}" presName="Child5" presStyleLbl="node1" presStyleIdx="4" presStyleCnt="6" custScaleX="132695" custLinFactNeighborX="-27308" custLinFactNeighborY="146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0E46A-E348-441B-8038-03C3C82920FC}" type="pres">
      <dgm:prSet presAssocID="{D7B5E503-2A0A-46B9-B601-63DDE55080FB}" presName="Accent6" presStyleCnt="0"/>
      <dgm:spPr/>
    </dgm:pt>
    <dgm:pt modelId="{048E7640-6150-4DED-BF87-D75EA0F91227}" type="pres">
      <dgm:prSet presAssocID="{D7B5E503-2A0A-46B9-B601-63DDE55080FB}" presName="Accent" presStyleLbl="bgShp" presStyleIdx="5" presStyleCnt="6"/>
      <dgm:spPr/>
    </dgm:pt>
    <dgm:pt modelId="{8FA76B72-F350-4510-9126-4E61ABBC60E5}" type="pres">
      <dgm:prSet presAssocID="{D7B5E503-2A0A-46B9-B601-63DDE55080FB}" presName="Child6" presStyleLbl="node1" presStyleIdx="5" presStyleCnt="6" custScaleX="142355" custLinFactNeighborX="-29165" custLinFactNeighborY="-72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6A7F85-C186-42AC-893D-074D64CB874C}" srcId="{0075B40A-CF3B-436E-8940-F17AD3E4EAB0}" destId="{20DA39B6-B411-4F58-91EF-DC54FE415315}" srcOrd="1" destOrd="0" parTransId="{11B29206-2352-4911-B0B0-E827E2779FB7}" sibTransId="{1281A405-16E8-4633-AA8B-4AF0E726951C}"/>
    <dgm:cxn modelId="{28B849CD-934E-4FDE-B045-2AC83F8C1120}" srcId="{0075B40A-CF3B-436E-8940-F17AD3E4EAB0}" destId="{801B9863-1100-4377-A1E0-3EFF3D4991D1}" srcOrd="0" destOrd="0" parTransId="{FD313B3A-6414-4A7A-B5D8-DA90DFAE8CBD}" sibTransId="{C6C3D38D-ED09-4EC2-A4B7-BD3C8A6D6646}"/>
    <dgm:cxn modelId="{F8137A34-200C-4761-A86C-837CBB1113A2}" type="presOf" srcId="{84F92427-284A-4CCB-94B1-509295881079}" destId="{B847287E-54CD-4474-A7E6-8836C027DB0D}" srcOrd="0" destOrd="0" presId="urn:microsoft.com/office/officeart/2011/layout/HexagonRadial"/>
    <dgm:cxn modelId="{D3335A53-7A5F-4F35-8A7F-6FC60E0B6AA4}" srcId="{0075B40A-CF3B-436E-8940-F17AD3E4EAB0}" destId="{88DE599A-2495-4412-949E-FD5BDC38A7D3}" srcOrd="2" destOrd="0" parTransId="{4E80ACF0-064D-4EE8-9AF9-C98EABAC1D96}" sibTransId="{3C8513E9-28FB-42DE-B236-B189509B254D}"/>
    <dgm:cxn modelId="{675F798A-F620-4FD2-9A85-F4749AD000E7}" type="presOf" srcId="{88DE599A-2495-4412-949E-FD5BDC38A7D3}" destId="{07D35C48-BC3C-4EC3-8B59-B76B4A9FA9BD}" srcOrd="0" destOrd="0" presId="urn:microsoft.com/office/officeart/2011/layout/HexagonRadial"/>
    <dgm:cxn modelId="{5CE21492-0D93-4FF2-B848-91EF0EA46152}" type="presOf" srcId="{22134430-8625-42FF-B1AD-8F82C523EF0C}" destId="{7107566A-4CD1-4AB3-BB19-31F5342FF6E2}" srcOrd="0" destOrd="0" presId="urn:microsoft.com/office/officeart/2011/layout/HexagonRadial"/>
    <dgm:cxn modelId="{06D28C45-A53C-45D9-A328-90DE254453C3}" srcId="{ECD7BF7E-5D49-41CD-BA7C-BEEDE4DA6A7E}" destId="{0075B40A-CF3B-436E-8940-F17AD3E4EAB0}" srcOrd="0" destOrd="0" parTransId="{A408168D-1BBA-4EE7-AD3C-BD27385F36AD}" sibTransId="{6C9F3563-32FA-4434-816E-A25FCE78D404}"/>
    <dgm:cxn modelId="{84C07F87-6A22-40E3-81E1-A0D04F3749BF}" type="presOf" srcId="{ECD7BF7E-5D49-41CD-BA7C-BEEDE4DA6A7E}" destId="{0EDFCFEB-1D96-4C24-956C-FC5BB984FD76}" srcOrd="0" destOrd="0" presId="urn:microsoft.com/office/officeart/2011/layout/HexagonRadial"/>
    <dgm:cxn modelId="{587EC91B-26F0-4D99-8F6C-FCBCCDAAE1EB}" type="presOf" srcId="{D7B5E503-2A0A-46B9-B601-63DDE55080FB}" destId="{8FA76B72-F350-4510-9126-4E61ABBC60E5}" srcOrd="0" destOrd="0" presId="urn:microsoft.com/office/officeart/2011/layout/HexagonRadial"/>
    <dgm:cxn modelId="{6BA9A43F-EE3F-4CF3-9BE1-34CA6151C18C}" type="presOf" srcId="{0075B40A-CF3B-436E-8940-F17AD3E4EAB0}" destId="{E708F903-E192-4152-B58B-E68EEC0F79E1}" srcOrd="0" destOrd="0" presId="urn:microsoft.com/office/officeart/2011/layout/HexagonRadial"/>
    <dgm:cxn modelId="{24408A7A-0833-446A-9768-45BFCCDBD550}" srcId="{0075B40A-CF3B-436E-8940-F17AD3E4EAB0}" destId="{22134430-8625-42FF-B1AD-8F82C523EF0C}" srcOrd="4" destOrd="0" parTransId="{DE735C89-B068-4D3D-8387-6FC85B621712}" sibTransId="{E64A8A8F-EA36-41ED-A4C5-93BF75C74E91}"/>
    <dgm:cxn modelId="{A7A3717B-3E09-4655-8CF7-952049FA24E9}" srcId="{0075B40A-CF3B-436E-8940-F17AD3E4EAB0}" destId="{84F92427-284A-4CCB-94B1-509295881079}" srcOrd="3" destOrd="0" parTransId="{DACFA859-42F4-4DF1-ADC0-95FBBC8F80CE}" sibTransId="{F4FE7C09-752E-415C-A93F-55DA82D49FF0}"/>
    <dgm:cxn modelId="{1EF42840-D3A4-49B9-B84A-4492B5E71F9B}" type="presOf" srcId="{20DA39B6-B411-4F58-91EF-DC54FE415315}" destId="{C6F114F2-0FE7-4F69-BB2A-3A0F014BD6B7}" srcOrd="0" destOrd="0" presId="urn:microsoft.com/office/officeart/2011/layout/HexagonRadial"/>
    <dgm:cxn modelId="{728C3749-169B-46DE-A5E7-36534548C79A}" srcId="{0075B40A-CF3B-436E-8940-F17AD3E4EAB0}" destId="{D7B5E503-2A0A-46B9-B601-63DDE55080FB}" srcOrd="5" destOrd="0" parTransId="{F14CCDF9-22A7-492B-B351-5941E540602A}" sibTransId="{283143B3-24EC-44CF-ABB7-7D5D12203B65}"/>
    <dgm:cxn modelId="{5E4AA6B9-FF3F-4D7E-8E9C-2CBCD084C22C}" type="presOf" srcId="{801B9863-1100-4377-A1E0-3EFF3D4991D1}" destId="{8AF353AA-C7D6-4184-A9CD-ED324CE16451}" srcOrd="0" destOrd="0" presId="urn:microsoft.com/office/officeart/2011/layout/HexagonRadial"/>
    <dgm:cxn modelId="{F508E36B-AD4A-4E43-BC0F-8174D77E82AF}" type="presParOf" srcId="{0EDFCFEB-1D96-4C24-956C-FC5BB984FD76}" destId="{E708F903-E192-4152-B58B-E68EEC0F79E1}" srcOrd="0" destOrd="0" presId="urn:microsoft.com/office/officeart/2011/layout/HexagonRadial"/>
    <dgm:cxn modelId="{FD8B6C48-9725-4E23-80C3-51F2A1A120FF}" type="presParOf" srcId="{0EDFCFEB-1D96-4C24-956C-FC5BB984FD76}" destId="{A5BB9EB9-C7AE-4898-A403-00F817F4E298}" srcOrd="1" destOrd="0" presId="urn:microsoft.com/office/officeart/2011/layout/HexagonRadial"/>
    <dgm:cxn modelId="{09F9448C-D4E1-4F49-8CF1-6C090313D190}" type="presParOf" srcId="{A5BB9EB9-C7AE-4898-A403-00F817F4E298}" destId="{47CD2307-D735-4023-ABF6-1D67BFEB0B8A}" srcOrd="0" destOrd="0" presId="urn:microsoft.com/office/officeart/2011/layout/HexagonRadial"/>
    <dgm:cxn modelId="{EB25C6A5-89D5-4638-A03E-F512D5321813}" type="presParOf" srcId="{0EDFCFEB-1D96-4C24-956C-FC5BB984FD76}" destId="{8AF353AA-C7D6-4184-A9CD-ED324CE16451}" srcOrd="2" destOrd="0" presId="urn:microsoft.com/office/officeart/2011/layout/HexagonRadial"/>
    <dgm:cxn modelId="{0009D886-B8A1-460C-85F6-F91D294A886B}" type="presParOf" srcId="{0EDFCFEB-1D96-4C24-956C-FC5BB984FD76}" destId="{849B2E58-30D8-4C61-A524-5EC57B9A7A97}" srcOrd="3" destOrd="0" presId="urn:microsoft.com/office/officeart/2011/layout/HexagonRadial"/>
    <dgm:cxn modelId="{0DC59F72-1E14-468E-9B57-8185F3661EE2}" type="presParOf" srcId="{849B2E58-30D8-4C61-A524-5EC57B9A7A97}" destId="{CB5CA2D1-9B56-4630-80A1-D8B0C841450F}" srcOrd="0" destOrd="0" presId="urn:microsoft.com/office/officeart/2011/layout/HexagonRadial"/>
    <dgm:cxn modelId="{22BCE642-B08F-4AD3-ADA9-D48E44D913AB}" type="presParOf" srcId="{0EDFCFEB-1D96-4C24-956C-FC5BB984FD76}" destId="{C6F114F2-0FE7-4F69-BB2A-3A0F014BD6B7}" srcOrd="4" destOrd="0" presId="urn:microsoft.com/office/officeart/2011/layout/HexagonRadial"/>
    <dgm:cxn modelId="{5C8AC59E-41F7-4E8A-960F-6EC88CB5CEE8}" type="presParOf" srcId="{0EDFCFEB-1D96-4C24-956C-FC5BB984FD76}" destId="{8404DA22-E099-458C-8F6A-2D018B7928D7}" srcOrd="5" destOrd="0" presId="urn:microsoft.com/office/officeart/2011/layout/HexagonRadial"/>
    <dgm:cxn modelId="{D8939A09-D54B-483D-A084-DF22C4233275}" type="presParOf" srcId="{8404DA22-E099-458C-8F6A-2D018B7928D7}" destId="{7ACF0AE5-3072-4419-B33F-21C30F6AA377}" srcOrd="0" destOrd="0" presId="urn:microsoft.com/office/officeart/2011/layout/HexagonRadial"/>
    <dgm:cxn modelId="{3A114E01-C6C4-4E79-9E3D-96D04B3B8311}" type="presParOf" srcId="{0EDFCFEB-1D96-4C24-956C-FC5BB984FD76}" destId="{07D35C48-BC3C-4EC3-8B59-B76B4A9FA9BD}" srcOrd="6" destOrd="0" presId="urn:microsoft.com/office/officeart/2011/layout/HexagonRadial"/>
    <dgm:cxn modelId="{ABD00BF5-8CF6-4133-A1FB-73E0BBA427A0}" type="presParOf" srcId="{0EDFCFEB-1D96-4C24-956C-FC5BB984FD76}" destId="{68DC0CA0-96AC-44FA-AC21-C411EB1227F9}" srcOrd="7" destOrd="0" presId="urn:microsoft.com/office/officeart/2011/layout/HexagonRadial"/>
    <dgm:cxn modelId="{C7FF9D92-2158-469E-8802-AA86AD61914D}" type="presParOf" srcId="{68DC0CA0-96AC-44FA-AC21-C411EB1227F9}" destId="{F5E11B23-87DD-4A6C-852B-2F82E4A81087}" srcOrd="0" destOrd="0" presId="urn:microsoft.com/office/officeart/2011/layout/HexagonRadial"/>
    <dgm:cxn modelId="{F38B3219-70CD-4BA6-9AB1-C9F01CD51661}" type="presParOf" srcId="{0EDFCFEB-1D96-4C24-956C-FC5BB984FD76}" destId="{B847287E-54CD-4474-A7E6-8836C027DB0D}" srcOrd="8" destOrd="0" presId="urn:microsoft.com/office/officeart/2011/layout/HexagonRadial"/>
    <dgm:cxn modelId="{57F89D44-B70D-42E0-9C48-26BF6CD6CBCC}" type="presParOf" srcId="{0EDFCFEB-1D96-4C24-956C-FC5BB984FD76}" destId="{28DCEDDB-592E-4AB7-BA47-98C5C27D80E0}" srcOrd="9" destOrd="0" presId="urn:microsoft.com/office/officeart/2011/layout/HexagonRadial"/>
    <dgm:cxn modelId="{2CD50BAF-80F4-4080-BD6C-3CC785581FB8}" type="presParOf" srcId="{28DCEDDB-592E-4AB7-BA47-98C5C27D80E0}" destId="{BA246D37-2EB0-4929-B562-2008AE296CD0}" srcOrd="0" destOrd="0" presId="urn:microsoft.com/office/officeart/2011/layout/HexagonRadial"/>
    <dgm:cxn modelId="{B21B12DF-3A39-4E74-8B14-8A0EAD37F124}" type="presParOf" srcId="{0EDFCFEB-1D96-4C24-956C-FC5BB984FD76}" destId="{7107566A-4CD1-4AB3-BB19-31F5342FF6E2}" srcOrd="10" destOrd="0" presId="urn:microsoft.com/office/officeart/2011/layout/HexagonRadial"/>
    <dgm:cxn modelId="{8B7F4C85-E269-44A8-AB07-673799025771}" type="presParOf" srcId="{0EDFCFEB-1D96-4C24-956C-FC5BB984FD76}" destId="{1BC0E46A-E348-441B-8038-03C3C82920FC}" srcOrd="11" destOrd="0" presId="urn:microsoft.com/office/officeart/2011/layout/HexagonRadial"/>
    <dgm:cxn modelId="{347E412B-3AFB-4D5E-894F-3EEBB4069D59}" type="presParOf" srcId="{1BC0E46A-E348-441B-8038-03C3C82920FC}" destId="{048E7640-6150-4DED-BF87-D75EA0F91227}" srcOrd="0" destOrd="0" presId="urn:microsoft.com/office/officeart/2011/layout/HexagonRadial"/>
    <dgm:cxn modelId="{B8193490-1688-4589-9EE0-8836C8809A75}" type="presParOf" srcId="{0EDFCFEB-1D96-4C24-956C-FC5BB984FD76}" destId="{8FA76B72-F350-4510-9126-4E61ABBC60E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F903-E192-4152-B58B-E68EEC0F79E1}">
      <dsp:nvSpPr>
        <dsp:cNvPr id="0" name=""/>
        <dsp:cNvSpPr/>
      </dsp:nvSpPr>
      <dsp:spPr>
        <a:xfrm>
          <a:off x="2483770" y="2136236"/>
          <a:ext cx="4250077" cy="227317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Политология</a:t>
          </a:r>
          <a:endParaRPr lang="ru-RU" sz="3200" b="1" kern="1200" dirty="0"/>
        </a:p>
      </dsp:txBody>
      <dsp:txXfrm>
        <a:off x="3054425" y="2441453"/>
        <a:ext cx="3108767" cy="1662736"/>
      </dsp:txXfrm>
    </dsp:sp>
    <dsp:sp modelId="{CB5CA2D1-9B56-4630-80A1-D8B0C841450F}">
      <dsp:nvSpPr>
        <dsp:cNvPr id="0" name=""/>
        <dsp:cNvSpPr/>
      </dsp:nvSpPr>
      <dsp:spPr>
        <a:xfrm>
          <a:off x="4939289" y="979892"/>
          <a:ext cx="991468" cy="85428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353AA-C7D6-4184-A9CD-ED324CE16451}">
      <dsp:nvSpPr>
        <dsp:cNvPr id="0" name=""/>
        <dsp:cNvSpPr/>
      </dsp:nvSpPr>
      <dsp:spPr>
        <a:xfrm>
          <a:off x="3239833" y="0"/>
          <a:ext cx="2745470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СОЦИОЛОГИЯ</a:t>
          </a:r>
          <a:endParaRPr lang="ru-RU" sz="1800" kern="1200" dirty="0"/>
        </a:p>
      </dsp:txBody>
      <dsp:txXfrm>
        <a:off x="3646043" y="275645"/>
        <a:ext cx="1933050" cy="1311722"/>
      </dsp:txXfrm>
    </dsp:sp>
    <dsp:sp modelId="{7ACF0AE5-3072-4419-B33F-21C30F6AA377}">
      <dsp:nvSpPr>
        <dsp:cNvPr id="0" name=""/>
        <dsp:cNvSpPr/>
      </dsp:nvSpPr>
      <dsp:spPr>
        <a:xfrm>
          <a:off x="6096409" y="2576943"/>
          <a:ext cx="991468" cy="85428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F114F2-0FE7-4F69-BB2A-3A0F014BD6B7}">
      <dsp:nvSpPr>
        <dsp:cNvPr id="0" name=""/>
        <dsp:cNvSpPr/>
      </dsp:nvSpPr>
      <dsp:spPr>
        <a:xfrm>
          <a:off x="6012160" y="1080113"/>
          <a:ext cx="2665598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ИСТОРИЯ</a:t>
          </a:r>
          <a:endParaRPr lang="ru-RU" sz="2300" kern="1200" dirty="0"/>
        </a:p>
      </dsp:txBody>
      <dsp:txXfrm>
        <a:off x="6411714" y="1359365"/>
        <a:ext cx="1866490" cy="1304508"/>
      </dsp:txXfrm>
    </dsp:sp>
    <dsp:sp modelId="{F5E11B23-87DD-4A6C-852B-2F82E4A81087}">
      <dsp:nvSpPr>
        <dsp:cNvPr id="0" name=""/>
        <dsp:cNvSpPr/>
      </dsp:nvSpPr>
      <dsp:spPr>
        <a:xfrm>
          <a:off x="5292599" y="4379713"/>
          <a:ext cx="991468" cy="85428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D35C48-BC3C-4EC3-8B59-B76B4A9FA9BD}">
      <dsp:nvSpPr>
        <dsp:cNvPr id="0" name=""/>
        <dsp:cNvSpPr/>
      </dsp:nvSpPr>
      <dsp:spPr>
        <a:xfrm>
          <a:off x="6012160" y="3456386"/>
          <a:ext cx="2921647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ПРАВОВЕДЕНИЕ</a:t>
          </a:r>
          <a:endParaRPr lang="ru-RU" sz="2300" kern="1200" dirty="0"/>
        </a:p>
      </dsp:txBody>
      <dsp:txXfrm>
        <a:off x="6433051" y="3724771"/>
        <a:ext cx="2079865" cy="1326242"/>
      </dsp:txXfrm>
    </dsp:sp>
    <dsp:sp modelId="{BA246D37-2EB0-4929-B562-2008AE296CD0}">
      <dsp:nvSpPr>
        <dsp:cNvPr id="0" name=""/>
        <dsp:cNvSpPr/>
      </dsp:nvSpPr>
      <dsp:spPr>
        <a:xfrm>
          <a:off x="3298659" y="4566848"/>
          <a:ext cx="991468" cy="85428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7287E-54CD-4474-A7E6-8836C027DB0D}">
      <dsp:nvSpPr>
        <dsp:cNvPr id="0" name=""/>
        <dsp:cNvSpPr/>
      </dsp:nvSpPr>
      <dsp:spPr>
        <a:xfrm>
          <a:off x="3215854" y="4545699"/>
          <a:ext cx="2793428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ЭКОНОМИКА</a:t>
          </a:r>
          <a:endParaRPr lang="ru-RU" sz="2000" kern="1200" dirty="0"/>
        </a:p>
      </dsp:txBody>
      <dsp:txXfrm>
        <a:off x="3626061" y="4819277"/>
        <a:ext cx="1973014" cy="1315856"/>
      </dsp:txXfrm>
    </dsp:sp>
    <dsp:sp modelId="{048E7640-6150-4DED-BF87-D75EA0F91227}">
      <dsp:nvSpPr>
        <dsp:cNvPr id="0" name=""/>
        <dsp:cNvSpPr/>
      </dsp:nvSpPr>
      <dsp:spPr>
        <a:xfrm>
          <a:off x="2122589" y="2970438"/>
          <a:ext cx="991468" cy="85428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7566A-4CD1-4AB3-BB19-31F5342FF6E2}">
      <dsp:nvSpPr>
        <dsp:cNvPr id="0" name=""/>
        <dsp:cNvSpPr/>
      </dsp:nvSpPr>
      <dsp:spPr>
        <a:xfrm>
          <a:off x="611557" y="3672417"/>
          <a:ext cx="2857559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ФИЛОСОФИЯ</a:t>
          </a:r>
          <a:endParaRPr lang="ru-RU" sz="2000" kern="1200" dirty="0"/>
        </a:p>
      </dsp:txBody>
      <dsp:txXfrm>
        <a:off x="1027108" y="3943339"/>
        <a:ext cx="2026457" cy="1321168"/>
      </dsp:txXfrm>
    </dsp:sp>
    <dsp:sp modelId="{8FA76B72-F350-4510-9126-4E61ABBC60E5}">
      <dsp:nvSpPr>
        <dsp:cNvPr id="0" name=""/>
        <dsp:cNvSpPr/>
      </dsp:nvSpPr>
      <dsp:spPr>
        <a:xfrm>
          <a:off x="467554" y="1008115"/>
          <a:ext cx="3065585" cy="18630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ПСИХОЛОГИЯ</a:t>
          </a:r>
          <a:endParaRPr lang="ru-RU" sz="2000" kern="1200" dirty="0"/>
        </a:p>
      </dsp:txBody>
      <dsp:txXfrm>
        <a:off x="900440" y="1271188"/>
        <a:ext cx="2199813" cy="1336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72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39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2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0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5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6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4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73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9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3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7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42451-224D-46C4-9C96-32E38DC09AE8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119B4-7726-4DDE-BDB0-79425AFF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2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700809"/>
            <a:ext cx="8458200" cy="1440159"/>
          </a:xfrm>
        </p:spPr>
        <p:txBody>
          <a:bodyPr>
            <a:normAutofit fontScale="90000"/>
          </a:bodyPr>
          <a:lstStyle/>
          <a:p>
            <a:r>
              <a:rPr lang="ru-RU" dirty="0"/>
              <a:t>Вводная лекция: ознакомление с содержанием, целями и задачами, структурой курса.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3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	Специфика </a:t>
            </a:r>
            <a:r>
              <a:rPr lang="ru-RU" b="1" dirty="0"/>
              <a:t>политики</a:t>
            </a:r>
            <a:r>
              <a:rPr lang="ru-RU" dirty="0"/>
              <a:t> заключается в следующем: она фиксирует отношения между большими массами людей, интересы которых интегрируются в единое, всеобщее целое. Политика сводит индивидуальное, коллективное выражение воль в интегративно-целое, системное качество, которое наиболее четко выражено именно в политической области человеческой </a:t>
            </a:r>
            <a:r>
              <a:rPr lang="ru-RU" dirty="0" smtClean="0"/>
              <a:t>деятельности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	</a:t>
            </a:r>
            <a:r>
              <a:rPr lang="ru-RU" b="1" dirty="0" smtClean="0"/>
              <a:t>Политика</a:t>
            </a:r>
            <a:r>
              <a:rPr lang="ru-RU" dirty="0" smtClean="0"/>
              <a:t> всегда носит властный характер, ибо достичь поставленных целей невозможно без волевых усилий. Властный характер выражается в </a:t>
            </a:r>
            <a:r>
              <a:rPr lang="ru-RU" dirty="0"/>
              <a:t>политико-государственных и политико-негосударственных политических отношениях, которые очень сложны и противоречивы, вертикально и горизонтально организованы и т.д. В этих отношениях люди, социальные общности не создают материальных и духовных ценностей, но деятельность политических субъектов от этого не является менее значимой, поскольку они управляют общественно-политическими </a:t>
            </a:r>
            <a:r>
              <a:rPr lang="ru-RU" dirty="0" smtClean="0"/>
              <a:t>процессами.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80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Три уровня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/>
              <a:t>М</a:t>
            </a:r>
            <a:r>
              <a:rPr lang="ru-RU" b="1" dirty="0" smtClean="0"/>
              <a:t>акроуровень</a:t>
            </a:r>
            <a:r>
              <a:rPr lang="ru-RU" dirty="0" smtClean="0"/>
              <a:t> </a:t>
            </a:r>
            <a:r>
              <a:rPr lang="ru-RU" dirty="0"/>
              <a:t>характеризует государство как целое, публичную принудительную власть, ее устройство и функциони­рование в центре и на местах. </a:t>
            </a:r>
          </a:p>
          <a:p>
            <a:pPr marL="109728" indent="0">
              <a:buNone/>
            </a:pPr>
            <a:r>
              <a:rPr lang="ru-RU" b="1" dirty="0" smtClean="0"/>
              <a:t>Микроуровень</a:t>
            </a:r>
            <a:r>
              <a:rPr lang="ru-RU" dirty="0"/>
              <a:t> </a:t>
            </a:r>
            <a:r>
              <a:rPr lang="ru-RU" dirty="0" smtClean="0"/>
              <a:t>охватывает </a:t>
            </a:r>
            <a:r>
              <a:rPr lang="ru-RU" dirty="0"/>
              <a:t>отдельные организации: партии, профсоюзы, корпо­рации, фирмы и т.п.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Здесь</a:t>
            </a:r>
            <a:r>
              <a:rPr lang="ru-RU" dirty="0"/>
              <a:t>, как и в государстве в целом, также обнаруживаются внутренние явления и процессы, свойственные большой политике: выдвижение и реализация коллективных це­лей, принятие решений, распределение должностей и благ, при­менение санкций, соперничество индивидов и групп за власть, конфликты интересов и т.д. </a:t>
            </a:r>
          </a:p>
          <a:p>
            <a:pPr marL="109728" indent="0">
              <a:buNone/>
            </a:pPr>
            <a:r>
              <a:rPr lang="ru-RU" b="1" dirty="0" err="1" smtClean="0"/>
              <a:t>Мегауровень</a:t>
            </a:r>
            <a:r>
              <a:rPr lang="ru-RU" dirty="0" smtClean="0"/>
              <a:t> относится </a:t>
            </a:r>
            <a:r>
              <a:rPr lang="ru-RU" dirty="0"/>
              <a:t>к деятельности международных организаций: ООН, НАТО, ЕЭС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4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497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800" dirty="0"/>
              <a:t>В структуре политики </a:t>
            </a:r>
            <a:r>
              <a:rPr lang="ru-RU" sz="2800" dirty="0" smtClean="0"/>
              <a:t>отдельного государства выделяются </a:t>
            </a:r>
            <a:r>
              <a:rPr lang="ru-RU" sz="2800" dirty="0"/>
              <a:t>две крупные взаимосвязанные области – </a:t>
            </a:r>
            <a:r>
              <a:rPr lang="ru-RU" sz="2800" b="1" dirty="0"/>
              <a:t>внутренняя и </a:t>
            </a:r>
            <a:r>
              <a:rPr lang="ru-RU" sz="2800" b="1" dirty="0" smtClean="0"/>
              <a:t>внешняя политика</a:t>
            </a:r>
            <a:r>
              <a:rPr lang="ru-RU" sz="2800" dirty="0" smtClean="0"/>
              <a:t>. </a:t>
            </a:r>
            <a:r>
              <a:rPr lang="ru-RU" sz="2800" dirty="0"/>
              <a:t>Каждая из них может быть дифференцирована на более узкие, определяемые способом производства материальной жизни и сущностью социальных, политических, духовных и других процессов. Внутренняя политика подразделяется, например, на экономическую, социальную, национальную, демографическую и т. п. Кроме того, среди них выделяются и более конкретные области деятельности. Так, составляющими экономической политики являются научно-техническая, финансовая, инвестиционная, аграрная и др.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6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b="1" dirty="0"/>
              <a:t>Объектом политологии</a:t>
            </a:r>
            <a:r>
              <a:rPr lang="ru-RU" sz="3200" dirty="0"/>
              <a:t> является общество в </a:t>
            </a:r>
            <a:r>
              <a:rPr lang="ru-RU" sz="3200" dirty="0" smtClean="0"/>
              <a:t>целом</a:t>
            </a:r>
            <a:r>
              <a:rPr lang="ru-RU" sz="3200" dirty="0"/>
              <a:t>.</a:t>
            </a:r>
          </a:p>
          <a:p>
            <a:pPr marL="109728" indent="0">
              <a:buNone/>
            </a:pPr>
            <a:r>
              <a:rPr lang="ru-RU" sz="3200" b="1" dirty="0" smtClean="0"/>
              <a:t>Предметом </a:t>
            </a:r>
            <a:r>
              <a:rPr lang="ru-RU" sz="3200" b="1" dirty="0"/>
              <a:t>политологии </a:t>
            </a:r>
            <a:r>
              <a:rPr lang="ru-RU" sz="3200" dirty="0"/>
              <a:t>является политическая жизнь общества, основанная на:</a:t>
            </a:r>
          </a:p>
          <a:p>
            <a:pPr marL="109728" indent="0">
              <a:buNone/>
            </a:pPr>
            <a:r>
              <a:rPr lang="ru-RU" sz="3200" dirty="0"/>
              <a:t>1)	политических отношениях данного общества;</a:t>
            </a:r>
          </a:p>
          <a:p>
            <a:pPr marL="109728" indent="0">
              <a:buNone/>
            </a:pPr>
            <a:r>
              <a:rPr lang="ru-RU" sz="3200" dirty="0"/>
              <a:t>2)	политическом сознании граждан данного общества;</a:t>
            </a:r>
          </a:p>
          <a:p>
            <a:pPr marL="109728" indent="0">
              <a:buNone/>
            </a:pPr>
            <a:r>
              <a:rPr lang="ru-RU" sz="3200" dirty="0"/>
              <a:t>3)	политической системе данного общества.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82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521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/>
              <a:t>Всю совокупность проблем политологии, составляющих предмет ее исследования, можно представить следующими крупными блоками:</a:t>
            </a:r>
          </a:p>
          <a:p>
            <a:pPr marL="624078" lvl="0" indent="-514350">
              <a:buFont typeface="+mj-lt"/>
              <a:buAutoNum type="arabicParenR"/>
            </a:pPr>
            <a:r>
              <a:rPr lang="ru-RU" sz="2800" dirty="0"/>
              <a:t>идейно-теоретические основы политики;</a:t>
            </a:r>
          </a:p>
          <a:p>
            <a:pPr marL="624078" lvl="0" indent="-514350">
              <a:buFont typeface="+mj-lt"/>
              <a:buAutoNum type="arabicParenR"/>
            </a:pPr>
            <a:r>
              <a:rPr lang="ru-RU" sz="2800" dirty="0"/>
              <a:t>политическая власть, ее сущность и проблемы функционирования;</a:t>
            </a:r>
          </a:p>
          <a:p>
            <a:pPr marL="624078" lvl="0" indent="-514350">
              <a:buFont typeface="+mj-lt"/>
              <a:buAutoNum type="arabicParenR"/>
            </a:pPr>
            <a:r>
              <a:rPr lang="ru-RU" sz="2800" dirty="0"/>
              <a:t>политические системы общества и политические институты;</a:t>
            </a:r>
          </a:p>
          <a:p>
            <a:pPr marL="624078" lvl="0" indent="-514350">
              <a:buFont typeface="+mj-lt"/>
              <a:buAutoNum type="arabicParenR"/>
            </a:pPr>
            <a:r>
              <a:rPr lang="ru-RU" sz="2800" dirty="0"/>
              <a:t>политическая культура, политическое сознание, политическое поведение;</a:t>
            </a:r>
          </a:p>
          <a:p>
            <a:pPr marL="624078" lvl="0" indent="-514350">
              <a:buFont typeface="+mj-lt"/>
              <a:buAutoNum type="arabicParenR"/>
            </a:pPr>
            <a:r>
              <a:rPr lang="ru-RU" sz="2800" dirty="0"/>
              <a:t>мировая политика и международные отношения.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04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политологии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ru-RU" dirty="0" smtClean="0"/>
              <a:t>Гносеологическая функция</a:t>
            </a:r>
          </a:p>
          <a:p>
            <a:pPr marL="624078" indent="-514350">
              <a:buFont typeface="+mj-lt"/>
              <a:buAutoNum type="arabicParenR"/>
            </a:pPr>
            <a:r>
              <a:rPr lang="ru-RU" dirty="0"/>
              <a:t>Функция рационализации политической жизни</a:t>
            </a:r>
            <a:endParaRPr lang="ru-RU" dirty="0" smtClean="0"/>
          </a:p>
          <a:p>
            <a:pPr marL="624078" indent="-514350">
              <a:buFont typeface="+mj-lt"/>
              <a:buAutoNum type="arabicParenR"/>
            </a:pPr>
            <a:r>
              <a:rPr lang="ru-RU" dirty="0" smtClean="0"/>
              <a:t>Функция политической социализации</a:t>
            </a:r>
          </a:p>
          <a:p>
            <a:pPr marL="624078" indent="-514350">
              <a:buFont typeface="+mj-lt"/>
              <a:buAutoNum type="arabicParenR"/>
            </a:pPr>
            <a:r>
              <a:rPr lang="ru-RU" dirty="0"/>
              <a:t>Интегративная функция </a:t>
            </a:r>
            <a:endParaRPr lang="ru-RU" dirty="0" smtClean="0"/>
          </a:p>
          <a:p>
            <a:pPr marL="624078" indent="-514350">
              <a:buFont typeface="+mj-lt"/>
              <a:buAutoNum type="arabicParenR"/>
            </a:pPr>
            <a:r>
              <a:rPr lang="ru-RU" dirty="0"/>
              <a:t>П</a:t>
            </a:r>
            <a:r>
              <a:rPr lang="ru-RU" dirty="0" smtClean="0"/>
              <a:t>рогностическая функция</a:t>
            </a:r>
          </a:p>
          <a:p>
            <a:pPr marL="624078" indent="-514350">
              <a:buFont typeface="+mj-lt"/>
              <a:buAutoNum type="arabicParenR"/>
            </a:pPr>
            <a:r>
              <a:rPr lang="ru-RU" smtClean="0"/>
              <a:t>Идеологическая </a:t>
            </a:r>
            <a:r>
              <a:rPr lang="ru-RU" dirty="0"/>
              <a:t>функция </a:t>
            </a:r>
            <a:endParaRPr lang="ru-RU" dirty="0" smtClean="0"/>
          </a:p>
          <a:p>
            <a:pPr marL="624078" indent="-514350">
              <a:buFont typeface="+mj-lt"/>
              <a:buAutoNum type="arabicParenR"/>
            </a:pPr>
            <a:r>
              <a:rPr lang="ru-RU" dirty="0" smtClean="0"/>
              <a:t>А</a:t>
            </a:r>
            <a:r>
              <a:rPr lang="ru-RU" dirty="0"/>
              <a:t>ксиологическая функция </a:t>
            </a:r>
          </a:p>
        </p:txBody>
      </p:sp>
    </p:spTree>
    <p:extLst>
      <p:ext uri="{BB962C8B-B14F-4D97-AF65-F5344CB8AC3E}">
        <p14:creationId xmlns:p14="http://schemas.microsoft.com/office/powerpoint/2010/main" val="226118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497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b="1" dirty="0"/>
              <a:t>Методология</a:t>
            </a:r>
            <a:r>
              <a:rPr lang="ru-RU" sz="2800" dirty="0"/>
              <a:t> представляет собой определенный способ видения и организации исследования, систему аналитических методов и приемов, проверки и оценки, концептуального и идейного арсенала, в совокупности составляющих общий подход к решению стоящих перед данной наукой проблем. Она включает правила и критерии интерпретации фактов, </a:t>
            </a:r>
            <a:r>
              <a:rPr lang="ru-RU" sz="2800" dirty="0" smtClean="0"/>
              <a:t>исследовательские </a:t>
            </a:r>
            <a:r>
              <a:rPr lang="ru-RU" sz="2800" dirty="0"/>
              <a:t>планы, приемы сбора данных и т.д. Методология тесно связана с общемировоззренческой системой, которая, в свою очередь, является частью господствующей в данный период общественно-политической парадигмы. </a:t>
            </a:r>
          </a:p>
        </p:txBody>
      </p:sp>
    </p:spTree>
    <p:extLst>
      <p:ext uri="{BB962C8B-B14F-4D97-AF65-F5344CB8AC3E}">
        <p14:creationId xmlns:p14="http://schemas.microsoft.com/office/powerpoint/2010/main" val="4242863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политической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b="1" dirty="0"/>
              <a:t>Институциональный метод</a:t>
            </a:r>
            <a:r>
              <a:rPr lang="ru-RU" sz="2800" dirty="0"/>
              <a:t>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b="1" dirty="0"/>
              <a:t>Сравнительный (компаративный) </a:t>
            </a:r>
            <a:r>
              <a:rPr lang="ru-RU" sz="2800" b="1" dirty="0" smtClean="0"/>
              <a:t>метод</a:t>
            </a:r>
          </a:p>
          <a:p>
            <a:pPr marL="109728" indent="0">
              <a:buNone/>
            </a:pPr>
            <a:r>
              <a:rPr lang="ru-RU" sz="2800" b="1" dirty="0"/>
              <a:t>Социологический метод</a:t>
            </a:r>
            <a:r>
              <a:rPr lang="ru-RU" sz="2800" dirty="0"/>
              <a:t>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b="1" dirty="0"/>
              <a:t>Антропологический </a:t>
            </a:r>
            <a:r>
              <a:rPr lang="ru-RU" sz="2800" b="1" dirty="0" smtClean="0"/>
              <a:t>метод</a:t>
            </a:r>
          </a:p>
          <a:p>
            <a:pPr marL="109728" indent="0">
              <a:buNone/>
            </a:pPr>
            <a:r>
              <a:rPr lang="ru-RU" sz="2800" b="1" dirty="0" err="1" smtClean="0"/>
              <a:t>Бихевиористский</a:t>
            </a:r>
            <a:r>
              <a:rPr lang="ru-RU" sz="2800" b="1" dirty="0" smtClean="0"/>
              <a:t> метод</a:t>
            </a:r>
            <a:r>
              <a:rPr lang="ru-RU" sz="2800" dirty="0" smtClean="0"/>
              <a:t> </a:t>
            </a:r>
          </a:p>
          <a:p>
            <a:pPr marL="109728" indent="0">
              <a:buNone/>
            </a:pPr>
            <a:r>
              <a:rPr lang="ru-RU" sz="2800" b="1" dirty="0"/>
              <a:t>Коммуникативный метод</a:t>
            </a:r>
            <a:r>
              <a:rPr lang="ru-RU" sz="2800" dirty="0"/>
              <a:t>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b="1" dirty="0"/>
              <a:t>Метод политического моделирования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998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174498"/>
              </p:ext>
            </p:extLst>
          </p:nvPr>
        </p:nvGraphicFramePr>
        <p:xfrm>
          <a:off x="0" y="260648"/>
          <a:ext cx="91440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4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kk-KZ" sz="2400" b="1" i="1" dirty="0" smtClean="0"/>
              <a:t>Политика </a:t>
            </a:r>
            <a:r>
              <a:rPr lang="ru-RU" altLang="kk-KZ" sz="2400" b="1" dirty="0" smtClean="0"/>
              <a:t>— </a:t>
            </a:r>
            <a:r>
              <a:rPr lang="ru-RU" altLang="kk-KZ" sz="2400" dirty="0" smtClean="0"/>
              <a:t>это сфера деятельности между социальными группами, целью которых является завоевание, удержание и использование государственной власти для удовлетворения своих интересов и  потребностей.</a:t>
            </a:r>
            <a:r>
              <a:rPr lang="ru-RU" altLang="kk-KZ" sz="4400" b="1" dirty="0" smtClean="0"/>
              <a:t>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76872"/>
            <a:ext cx="7886700" cy="435133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altLang="kk-KZ" sz="3600" b="1" dirty="0"/>
              <a:t>Структура политики</a:t>
            </a:r>
            <a:r>
              <a:rPr lang="ru-RU" altLang="kk-KZ" sz="3600" dirty="0"/>
              <a:t> (элементы):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объекты, 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субъекты, 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власть, 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политические процессы, 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идеи, </a:t>
            </a:r>
          </a:p>
          <a:p>
            <a:pPr>
              <a:lnSpc>
                <a:spcPct val="80000"/>
              </a:lnSpc>
              <a:defRPr/>
            </a:pPr>
            <a:r>
              <a:rPr lang="ru-RU" altLang="kk-KZ" sz="3600" dirty="0"/>
              <a:t>концепции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823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Общая характеристика </a:t>
            </a:r>
            <a:r>
              <a:rPr lang="ru-RU" dirty="0" smtClean="0"/>
              <a:t>политики и политической науки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Объект, предмет и функции политического знания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Методология </a:t>
            </a:r>
            <a:r>
              <a:rPr lang="ru-RU" dirty="0" smtClean="0"/>
              <a:t>политологии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Место </a:t>
            </a:r>
            <a:r>
              <a:rPr lang="ru-RU" dirty="0"/>
              <a:t>политической науки в системе социальных и гуманитарных наук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0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590" y="5000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kk-KZ" sz="5400" i="1" dirty="0" smtClean="0"/>
              <a:t>Объекты политики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kk-KZ" sz="4400" dirty="0" smtClean="0">
                <a:latin typeface="Times New Roman" pitchFamily="18" charset="0"/>
              </a:rPr>
              <a:t>непрерывно меняющийся комплекс общественных проблем такого уровня, решение которых требует политического вмешательства, реформ и структурных преобразований.</a:t>
            </a:r>
            <a:r>
              <a:rPr lang="ru-RU" altLang="kk-KZ" sz="4000" dirty="0" smtClean="0"/>
              <a:t>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26514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kk-KZ" sz="6000" i="1" dirty="0" smtClean="0"/>
              <a:t>Субъекты политики 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kk-KZ" sz="4400" dirty="0" smtClean="0">
                <a:latin typeface="Times New Roman" pitchFamily="18" charset="0"/>
              </a:rPr>
              <a:t>непосредственные участники политической деятельности: люди, их организации, партии, движения, преследующие политические цели, решающие политические задачи.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7781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97913" cy="360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kk-KZ" sz="3200" b="1" dirty="0" smtClean="0"/>
              <a:t>Объект политологии  - </a:t>
            </a:r>
            <a:br>
              <a:rPr lang="ru-RU" altLang="kk-KZ" sz="3200" b="1" dirty="0" smtClean="0"/>
            </a:br>
            <a:r>
              <a:rPr lang="ru-RU" altLang="kk-KZ" sz="3200" dirty="0" smtClean="0"/>
              <a:t> политическая сфера общественной жизни</a:t>
            </a:r>
            <a:endParaRPr lang="ru-RU" altLang="kk-KZ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57338"/>
            <a:ext cx="7924800" cy="44624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kk-KZ" sz="2800" b="1" dirty="0" smtClean="0">
                <a:latin typeface="Times New Roman" panose="02020603050405020304" pitchFamily="18" charset="0"/>
              </a:rPr>
              <a:t>Сфера общественной жизни это</a:t>
            </a:r>
            <a:r>
              <a:rPr lang="ru-RU" altLang="kk-KZ" sz="2800" dirty="0" smtClean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государственно-организованные связи, взаимодействия и отношения;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решение вопроса о наилучшей форме государственного устройства;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социальные общности;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социальные интересы;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политические и общественные организации;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>
                <a:latin typeface="Times New Roman" panose="02020603050405020304" pitchFamily="18" charset="0"/>
              </a:rPr>
              <a:t>идеологические системы.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kk-KZ" sz="2800" dirty="0" smtClean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674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b="1" smtClean="0"/>
              <a:t>Предмет политологии</a:t>
            </a:r>
            <a:r>
              <a:rPr lang="ru-RU" altLang="kk-KZ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25625"/>
            <a:ext cx="8496944" cy="435133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kk-KZ" sz="3600" b="1" dirty="0" smtClean="0"/>
              <a:t>Политология — это</a:t>
            </a:r>
            <a:r>
              <a:rPr lang="ru-RU" altLang="kk-KZ" sz="3600" dirty="0" smtClean="0"/>
              <a:t> наука о государственно-организованном обществе как функционирующей и развивающейся политической системе на основе взаимодействия составляющих ее элементов: политических субъектов, политических институтов и политического сознания. </a:t>
            </a:r>
          </a:p>
        </p:txBody>
      </p:sp>
    </p:spTree>
    <p:extLst>
      <p:ext uri="{BB962C8B-B14F-4D97-AF65-F5344CB8AC3E}">
        <p14:creationId xmlns:p14="http://schemas.microsoft.com/office/powerpoint/2010/main" val="1867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b="1" smtClean="0"/>
              <a:t>Категории политологии</a:t>
            </a:r>
            <a:r>
              <a:rPr lang="ru-RU" altLang="kk-KZ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7067" y="1340768"/>
            <a:ext cx="7886700" cy="435133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политическое сознание и культура;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политические институты (государство, партии и пр.);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 субъекты политики — личность, группы давления, элита и лидеры;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политические отношения;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политический процесс;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общий характер носят также понятия «модель», «структура», «легитимность», «концепция», «конфликт», «плюрализм», «режим», «реформа»;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kk-KZ" sz="2800" dirty="0" smtClean="0"/>
              <a:t>модель управления, структура власти, политический режим. </a:t>
            </a:r>
          </a:p>
        </p:txBody>
      </p:sp>
    </p:spTree>
    <p:extLst>
      <p:ext uri="{BB962C8B-B14F-4D97-AF65-F5344CB8AC3E}">
        <p14:creationId xmlns:p14="http://schemas.microsoft.com/office/powerpoint/2010/main" val="1543054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b="1" smtClean="0"/>
              <a:t>Функции политологии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kk-KZ" sz="4400" b="1" i="1" dirty="0" smtClean="0"/>
              <a:t>Мировоззренческая</a:t>
            </a:r>
            <a:r>
              <a:rPr lang="ru-RU" altLang="kk-KZ" sz="4400" b="1" dirty="0" smtClean="0"/>
              <a:t> </a:t>
            </a:r>
            <a:endParaRPr lang="ru-RU" altLang="kk-KZ" sz="4400" b="1" dirty="0" smtClean="0"/>
          </a:p>
          <a:p>
            <a:pPr eaLnBrk="1" hangingPunct="1"/>
            <a:r>
              <a:rPr lang="ru-RU" altLang="kk-KZ" sz="4400" b="1" i="1" dirty="0" smtClean="0"/>
              <a:t>Познавательная</a:t>
            </a:r>
            <a:r>
              <a:rPr lang="ru-RU" altLang="kk-KZ" sz="4400" b="1" dirty="0" smtClean="0"/>
              <a:t> </a:t>
            </a:r>
          </a:p>
          <a:p>
            <a:pPr eaLnBrk="1" hangingPunct="1"/>
            <a:r>
              <a:rPr lang="ru-RU" altLang="kk-KZ" sz="4400" b="1" i="1" dirty="0" smtClean="0"/>
              <a:t>Управленческая</a:t>
            </a:r>
            <a:r>
              <a:rPr lang="ru-RU" altLang="kk-KZ" sz="4400" b="1" dirty="0" smtClean="0"/>
              <a:t> </a:t>
            </a:r>
          </a:p>
          <a:p>
            <a:pPr eaLnBrk="1" hangingPunct="1"/>
            <a:r>
              <a:rPr lang="ru-RU" altLang="kk-KZ" sz="4400" b="1" i="1" dirty="0" smtClean="0"/>
              <a:t>Воспитательная</a:t>
            </a:r>
            <a:r>
              <a:rPr lang="ru-RU" altLang="kk-KZ" sz="4400" b="1" dirty="0" smtClean="0"/>
              <a:t> </a:t>
            </a:r>
          </a:p>
          <a:p>
            <a:pPr eaLnBrk="1" hangingPunct="1"/>
            <a:r>
              <a:rPr lang="ru-RU" altLang="kk-KZ" sz="4400" b="1" i="1" dirty="0" smtClean="0"/>
              <a:t>Прогностическая</a:t>
            </a:r>
            <a:r>
              <a:rPr lang="ru-RU" altLang="kk-KZ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86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i="1" smtClean="0"/>
              <a:t>Мировоззренческая функция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kk-KZ" sz="4000" dirty="0" smtClean="0"/>
              <a:t>состоит в том, что политология формирует определенный взгляд на развитие общества, взаимоотношения внутри организованного в политическую форму общества, на место человека в политически оформленном мире. </a:t>
            </a:r>
          </a:p>
        </p:txBody>
      </p:sp>
    </p:spTree>
    <p:extLst>
      <p:ext uri="{BB962C8B-B14F-4D97-AF65-F5344CB8AC3E}">
        <p14:creationId xmlns:p14="http://schemas.microsoft.com/office/powerpoint/2010/main" val="3756557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i="1" smtClean="0"/>
              <a:t>Познавательная функция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kk-KZ" sz="4000" smtClean="0"/>
              <a:t>связана с изучением тенденций политического развития, политических явлений, процессов, событий. Политологические исследования обогащают общество новыми знаниями о политической действительности.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03438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i="1" smtClean="0"/>
              <a:t>Управленческая функция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kk-KZ" sz="3600" dirty="0" smtClean="0"/>
              <a:t>обеспечивается тем, что политология, вскрывая тенденции политического развития, вооружает общество, и особенно властные структуры, такой информацией, какая способствует эффективному политическому руководству и управлению общественными делами. </a:t>
            </a:r>
          </a:p>
        </p:txBody>
      </p:sp>
    </p:spTree>
    <p:extLst>
      <p:ext uri="{BB962C8B-B14F-4D97-AF65-F5344CB8AC3E}">
        <p14:creationId xmlns:p14="http://schemas.microsoft.com/office/powerpoint/2010/main" val="4109097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i="1" smtClean="0"/>
              <a:t>Воспитательная функция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kk-KZ" sz="4400" dirty="0" smtClean="0"/>
              <a:t>выражается </a:t>
            </a:r>
            <a:r>
              <a:rPr lang="ru-RU" altLang="kk-KZ" sz="4400" dirty="0" smtClean="0"/>
              <a:t>в утверждении определенной политической культуры общества с конкретными правилами, традициями политического поведения. </a:t>
            </a:r>
          </a:p>
        </p:txBody>
      </p:sp>
    </p:spTree>
    <p:extLst>
      <p:ext uri="{BB962C8B-B14F-4D97-AF65-F5344CB8AC3E}">
        <p14:creationId xmlns:p14="http://schemas.microsoft.com/office/powerpoint/2010/main" val="176534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8456" y="1916832"/>
            <a:ext cx="4586894" cy="334322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400" b="1" dirty="0" smtClean="0"/>
              <a:t>Аристотель </a:t>
            </a:r>
            <a:r>
              <a:rPr lang="ru-RU" sz="2400" b="1" dirty="0"/>
              <a:t>(384 - 322 до н.э.)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smtClean="0"/>
              <a:t>Политика – это 	</a:t>
            </a:r>
            <a:r>
              <a:rPr lang="ru-RU" dirty="0" smtClean="0"/>
              <a:t>цивилизованная форма общности</a:t>
            </a:r>
            <a:r>
              <a:rPr lang="ru-RU" dirty="0"/>
              <a:t>, которая служила достижению </a:t>
            </a:r>
            <a:r>
              <a:rPr lang="ru-RU" b="1" dirty="0" smtClean="0"/>
              <a:t>общего блага и счастливой жизни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96" y="1916832"/>
            <a:ext cx="2868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9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kk-KZ" i="1" smtClean="0"/>
              <a:t>Прогностическая функция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kk-KZ" sz="4000" dirty="0" smtClean="0"/>
              <a:t>реализуется в разнообразных научно обоснованных прогнозах общественного развития, концепциях политических изменений, рекомендациях о характере реакции на конкретные политические ситуации. </a:t>
            </a:r>
          </a:p>
        </p:txBody>
      </p:sp>
    </p:spTree>
    <p:extLst>
      <p:ext uri="{BB962C8B-B14F-4D97-AF65-F5344CB8AC3E}">
        <p14:creationId xmlns:p14="http://schemas.microsoft.com/office/powerpoint/2010/main" val="103923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037107"/>
            <a:ext cx="46634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292608" lvl="1" indent="0" algn="r">
              <a:buNone/>
            </a:pPr>
            <a:r>
              <a:rPr lang="ru-RU" sz="2200" b="1" dirty="0" err="1">
                <a:solidFill>
                  <a:schemeClr val="tx1"/>
                </a:solidFill>
              </a:rPr>
              <a:t>Николо</a:t>
            </a:r>
            <a:r>
              <a:rPr lang="ru-RU" sz="2200" b="1" dirty="0">
                <a:solidFill>
                  <a:schemeClr val="tx1"/>
                </a:solidFill>
              </a:rPr>
              <a:t> Макиавелли (1469 -1527)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«Политика - совокупность </a:t>
            </a:r>
            <a:r>
              <a:rPr lang="ru-RU" dirty="0"/>
              <a:t>средств, которые необходимы для того, чтобы прийти</a:t>
            </a:r>
            <a:r>
              <a:rPr lang="ru-RU" b="1" dirty="0"/>
              <a:t> к власти </a:t>
            </a:r>
            <a:r>
              <a:rPr lang="ru-RU" dirty="0" smtClean="0"/>
              <a:t>и полезно </a:t>
            </a:r>
            <a:r>
              <a:rPr lang="ru-RU" dirty="0"/>
              <a:t>использовать ее</a:t>
            </a:r>
            <a:r>
              <a:rPr lang="ru-RU" dirty="0" smtClean="0"/>
              <a:t>...»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800668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14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			</a:t>
            </a:r>
            <a:r>
              <a:rPr lang="ru-RU" b="1" dirty="0" smtClean="0"/>
              <a:t>Макс </a:t>
            </a:r>
            <a:r>
              <a:rPr lang="ru-RU" b="1" dirty="0"/>
              <a:t>Вебер (1864 - 1920)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«Политика имеет </a:t>
            </a:r>
            <a:r>
              <a:rPr lang="ru-RU" dirty="0"/>
              <a:t>чрезвычайно широкий смысл и охватывает </a:t>
            </a:r>
            <a:r>
              <a:rPr lang="ru-RU" dirty="0" smtClean="0"/>
              <a:t>все </a:t>
            </a:r>
            <a:r>
              <a:rPr lang="ru-RU" b="1" dirty="0" smtClean="0"/>
              <a:t>виды </a:t>
            </a:r>
            <a:r>
              <a:rPr lang="ru-RU" b="1" dirty="0"/>
              <a:t>деятельности по самостоятельному руководству</a:t>
            </a:r>
            <a:r>
              <a:rPr lang="ru-RU" dirty="0"/>
              <a:t>. Говорят о </a:t>
            </a:r>
            <a:r>
              <a:rPr lang="ru-RU" dirty="0" smtClean="0"/>
              <a:t>валютной политике </a:t>
            </a:r>
            <a:r>
              <a:rPr lang="ru-RU" dirty="0"/>
              <a:t>банков, о дисконтной политике </a:t>
            </a:r>
            <a:r>
              <a:rPr lang="ru-RU" dirty="0" smtClean="0"/>
              <a:t> Имперского </a:t>
            </a:r>
            <a:r>
              <a:rPr lang="ru-RU" dirty="0"/>
              <a:t>банка, о </a:t>
            </a:r>
            <a:r>
              <a:rPr lang="ru-RU" dirty="0" smtClean="0"/>
              <a:t>политике профсоюза </a:t>
            </a:r>
            <a:r>
              <a:rPr lang="ru-RU" dirty="0"/>
              <a:t>во время забастовки; можно говорить о школьной политике </a:t>
            </a:r>
            <a:r>
              <a:rPr lang="ru-RU" dirty="0" smtClean="0"/>
              <a:t>городской и </a:t>
            </a:r>
            <a:r>
              <a:rPr lang="ru-RU" dirty="0"/>
              <a:t>сельской общины, о политике управления </a:t>
            </a:r>
            <a:r>
              <a:rPr lang="ru-RU" dirty="0" smtClean="0"/>
              <a:t> руководящего </a:t>
            </a:r>
            <a:r>
              <a:rPr lang="ru-RU" dirty="0"/>
              <a:t>корпорацией, наконец</a:t>
            </a:r>
            <a:r>
              <a:rPr lang="ru-RU" dirty="0" smtClean="0"/>
              <a:t>, даже </a:t>
            </a:r>
            <a:r>
              <a:rPr lang="ru-RU" dirty="0"/>
              <a:t>о политике умной жены, которая стремится управлять своим </a:t>
            </a:r>
            <a:r>
              <a:rPr lang="ru-RU" dirty="0" smtClean="0"/>
              <a:t>мужем».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2427011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4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3 этапа политической мысли</a:t>
            </a:r>
            <a:r>
              <a:rPr lang="ru-RU" sz="4400" b="1" dirty="0"/>
              <a:t/>
            </a:r>
            <a:br>
              <a:rPr lang="ru-RU" sz="4400" b="1" dirty="0"/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от </a:t>
            </a:r>
            <a:r>
              <a:rPr lang="ru-RU" sz="2800" dirty="0"/>
              <a:t>античной социально-политической мысли, когда политическое знание входило в состав философии;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/>
              <a:t>этап отпочкования науки о государстве и праве, когда политика и политические институты рассматривались главным образом под углом под углом зрения юридических норм;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/>
              <a:t>современный этап, когда внимание концентрируется на реальных политических процессах.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36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41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/>
              <a:t>Политология как относительно самостоятельная отрасль </a:t>
            </a:r>
            <a:r>
              <a:rPr lang="ru-RU" sz="2400" dirty="0" smtClean="0"/>
              <a:t>науки сложилась </a:t>
            </a:r>
            <a:r>
              <a:rPr lang="ru-RU" sz="2400" b="1" dirty="0"/>
              <a:t>в конце </a:t>
            </a:r>
            <a:r>
              <a:rPr lang="ru-RU" sz="2400" b="1" dirty="0" smtClean="0"/>
              <a:t>XIX века. </a:t>
            </a:r>
            <a:r>
              <a:rPr lang="ru-RU" sz="2400" dirty="0" smtClean="0"/>
              <a:t>Появление современной </a:t>
            </a:r>
            <a:r>
              <a:rPr lang="ru-RU" sz="2400" dirty="0"/>
              <a:t>политологии связывают </a:t>
            </a:r>
            <a:r>
              <a:rPr lang="ru-RU" sz="2400" dirty="0" smtClean="0"/>
              <a:t>с </a:t>
            </a:r>
            <a:r>
              <a:rPr lang="ru-RU" sz="2400" dirty="0"/>
              <a:t>выходом в свет в 1896 г. первого тома двухтомного труда </a:t>
            </a:r>
            <a:r>
              <a:rPr lang="ru-RU" sz="2400" dirty="0" smtClean="0"/>
              <a:t>итальянского социолога </a:t>
            </a:r>
          </a:p>
          <a:p>
            <a:pPr marL="109728" indent="0">
              <a:buNone/>
            </a:pPr>
            <a:r>
              <a:rPr lang="ru-RU" sz="2400" i="1" dirty="0" smtClean="0"/>
              <a:t>Г</a:t>
            </a:r>
            <a:r>
              <a:rPr lang="ru-RU" sz="2400" i="1" dirty="0"/>
              <a:t>. </a:t>
            </a:r>
            <a:r>
              <a:rPr lang="ru-RU" sz="2400" i="1" dirty="0" err="1" smtClean="0"/>
              <a:t>Моска</a:t>
            </a:r>
            <a:r>
              <a:rPr lang="ru-RU" sz="2400" i="1" dirty="0"/>
              <a:t> “Элементы политической науки</a:t>
            </a:r>
            <a:r>
              <a:rPr lang="ru-RU" sz="2400" i="1" dirty="0" smtClean="0"/>
              <a:t>”.</a:t>
            </a:r>
          </a:p>
          <a:p>
            <a:pPr marL="109728" indent="0">
              <a:buNone/>
            </a:pPr>
            <a:endParaRPr lang="ru-RU" sz="2400" b="1" dirty="0" smtClean="0"/>
          </a:p>
          <a:p>
            <a:pPr marL="109728" indent="0">
              <a:buNone/>
            </a:pPr>
            <a:r>
              <a:rPr lang="ru-RU" sz="2400" b="1" dirty="0" smtClean="0"/>
              <a:t>В </a:t>
            </a:r>
            <a:r>
              <a:rPr lang="ru-RU" sz="2400" b="1" dirty="0"/>
              <a:t>1903 г. </a:t>
            </a:r>
            <a:r>
              <a:rPr lang="ru-RU" sz="2400" dirty="0"/>
              <a:t>создана Американская ассоциация политических наук, объединяющая политологические научные и учебные институты</a:t>
            </a:r>
            <a:r>
              <a:rPr lang="ru-RU" sz="2400" dirty="0" smtClean="0"/>
              <a:t>.</a:t>
            </a:r>
          </a:p>
          <a:p>
            <a:pPr marL="109728" indent="0">
              <a:buNone/>
            </a:pPr>
            <a:r>
              <a:rPr lang="ru-RU" sz="2400" b="1" dirty="0"/>
              <a:t>В 1948 году </a:t>
            </a:r>
            <a:r>
              <a:rPr lang="ru-RU" sz="2400" dirty="0"/>
              <a:t>под эгидой </a:t>
            </a:r>
            <a:r>
              <a:rPr lang="ru-RU" sz="2400" dirty="0" smtClean="0"/>
              <a:t>ЮНЕСКО </a:t>
            </a:r>
            <a:r>
              <a:rPr lang="ru-RU" sz="2400" dirty="0"/>
              <a:t> был созван международный </a:t>
            </a:r>
            <a:r>
              <a:rPr lang="ru-RU" sz="2400" dirty="0" smtClean="0"/>
              <a:t>коллоквиум</a:t>
            </a:r>
            <a:r>
              <a:rPr lang="ru-RU" sz="2400" dirty="0"/>
              <a:t> политологов, где рассматривались вопросы политической науки, был определён предмет, объект, задачи политологии. Всем странам было рекомендовано ввести эту науку для изучения в высших учебных заведениях.</a:t>
            </a:r>
          </a:p>
        </p:txBody>
      </p:sp>
    </p:spTree>
    <p:extLst>
      <p:ext uri="{BB962C8B-B14F-4D97-AF65-F5344CB8AC3E}">
        <p14:creationId xmlns:p14="http://schemas.microsoft.com/office/powerpoint/2010/main" val="11069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747" y="188640"/>
            <a:ext cx="8229600" cy="10668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Многозначность термина </a:t>
            </a:r>
            <a:r>
              <a:rPr lang="ru-RU" sz="4000" b="1" dirty="0" smtClean="0"/>
              <a:t>ПОЛИТИКА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2400" b="1" dirty="0" err="1" smtClean="0"/>
              <a:t>polisy</a:t>
            </a:r>
            <a:r>
              <a:rPr lang="ru-RU" sz="2400" dirty="0" smtClean="0"/>
              <a:t> </a:t>
            </a:r>
            <a:r>
              <a:rPr lang="ru-RU" sz="2400" dirty="0"/>
              <a:t>— осуществление мер, связанных с распределением </a:t>
            </a:r>
            <a:r>
              <a:rPr lang="ru-RU" sz="2400" dirty="0" smtClean="0"/>
              <a:t>ресурсов </a:t>
            </a:r>
            <a:r>
              <a:rPr lang="ru-RU" sz="2400" dirty="0"/>
              <a:t>и благ, принятых правительством; технология </a:t>
            </a:r>
            <a:r>
              <a:rPr lang="ru-RU" sz="2400" dirty="0" smtClean="0"/>
              <a:t>формулирования </a:t>
            </a:r>
            <a:r>
              <a:rPr lang="ru-RU" sz="2400" dirty="0"/>
              <a:t>управленческих решений на различных уровнях и просчет  их социальных последствий, а также любые акции, </a:t>
            </a:r>
            <a:r>
              <a:rPr lang="ru-RU" sz="2400" dirty="0" smtClean="0"/>
              <a:t>предпринятые </a:t>
            </a:r>
            <a:r>
              <a:rPr lang="ru-RU" sz="2400" dirty="0"/>
              <a:t>потому, что они выгодны и полезны. </a:t>
            </a:r>
            <a:endParaRPr lang="ru-RU" sz="2400" dirty="0" smtClean="0"/>
          </a:p>
          <a:p>
            <a:pPr marL="514350" indent="-514350">
              <a:buAutoNum type="arabicParenR"/>
            </a:pPr>
            <a:r>
              <a:rPr lang="ru-RU" sz="2400" b="1" dirty="0" err="1" smtClean="0"/>
              <a:t>polity</a:t>
            </a:r>
            <a:r>
              <a:rPr lang="ru-RU" sz="2400" dirty="0" smtClean="0"/>
              <a:t> </a:t>
            </a:r>
            <a:r>
              <a:rPr lang="ru-RU" sz="2400" dirty="0"/>
              <a:t>— форма, организация и деятельность государства или </a:t>
            </a:r>
            <a:r>
              <a:rPr lang="ru-RU" sz="2400" dirty="0" smtClean="0"/>
              <a:t>аппарата </a:t>
            </a:r>
            <a:r>
              <a:rPr lang="ru-RU" sz="2400" dirty="0"/>
              <a:t>правительства, связи его со всеми гражданами и другими  государствами;  </a:t>
            </a:r>
            <a:endParaRPr lang="ru-RU" sz="2400" dirty="0" smtClean="0"/>
          </a:p>
          <a:p>
            <a:pPr marL="514350" indent="-514350">
              <a:buAutoNum type="arabicParenR"/>
            </a:pPr>
            <a:r>
              <a:rPr lang="ru-RU" sz="2400" b="1" dirty="0" err="1" smtClean="0"/>
              <a:t>politics</a:t>
            </a:r>
            <a:r>
              <a:rPr lang="ru-RU" sz="2400" dirty="0" smtClean="0"/>
              <a:t> </a:t>
            </a:r>
            <a:r>
              <a:rPr lang="ru-RU" sz="2400" dirty="0"/>
              <a:t>— борьба за доступ к власти, завоевание </a:t>
            </a:r>
            <a:r>
              <a:rPr lang="ru-RU" sz="2400" dirty="0" smtClean="0"/>
              <a:t>правительственных </a:t>
            </a:r>
            <a:r>
              <a:rPr lang="ru-RU" sz="2400" dirty="0"/>
              <a:t>функций в государстве, влияние негосударственных </a:t>
            </a:r>
            <a:r>
              <a:rPr lang="ru-RU" sz="2400" dirty="0" smtClean="0"/>
              <a:t>политических </a:t>
            </a:r>
            <a:r>
              <a:rPr lang="ru-RU" sz="2400" dirty="0"/>
              <a:t>институтов на решения правительства.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39528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945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600" b="1" dirty="0" smtClean="0"/>
              <a:t>Политика </a:t>
            </a:r>
            <a:r>
              <a:rPr lang="ru-RU" sz="3600" i="1" dirty="0" smtClean="0"/>
              <a:t>(</a:t>
            </a:r>
            <a:r>
              <a:rPr lang="ru-RU" sz="3600" i="1" dirty="0"/>
              <a:t>греч. </a:t>
            </a:r>
            <a:r>
              <a:rPr lang="ru-RU" sz="3600" i="1" dirty="0" err="1"/>
              <a:t>politike</a:t>
            </a:r>
            <a:r>
              <a:rPr lang="ru-RU" sz="3600" i="1" dirty="0"/>
              <a:t> – искусство управления государством) </a:t>
            </a:r>
            <a:r>
              <a:rPr lang="ru-RU" sz="3600" dirty="0"/>
              <a:t>– область взаимоотношений и различных видов деятельности между социальными общностями людей по осуществлению общих интересов с помощью разнообразных средств, основным из которых выступает политическая власть.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986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1004</Words>
  <Application>Microsoft Office PowerPoint</Application>
  <PresentationFormat>Экран (4:3)</PresentationFormat>
  <Paragraphs>126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Тема Office</vt:lpstr>
      <vt:lpstr>Вводная лекция: ознакомление с содержанием, целями и задачами, структурой курса.</vt:lpstr>
      <vt:lpstr>План</vt:lpstr>
      <vt:lpstr>Презентация PowerPoint</vt:lpstr>
      <vt:lpstr>Презентация PowerPoint</vt:lpstr>
      <vt:lpstr>Презентация PowerPoint</vt:lpstr>
      <vt:lpstr>3 этапа политической мысли </vt:lpstr>
      <vt:lpstr>Презентация PowerPoint</vt:lpstr>
      <vt:lpstr>Многозначность термина ПОЛИТИКА</vt:lpstr>
      <vt:lpstr>Презентация PowerPoint</vt:lpstr>
      <vt:lpstr>Презентация PowerPoint</vt:lpstr>
      <vt:lpstr>Три уровня политики</vt:lpstr>
      <vt:lpstr>Презентация PowerPoint</vt:lpstr>
      <vt:lpstr>Презентация PowerPoint</vt:lpstr>
      <vt:lpstr>Презентация PowerPoint</vt:lpstr>
      <vt:lpstr>Функции политологии</vt:lpstr>
      <vt:lpstr>Презентация PowerPoint</vt:lpstr>
      <vt:lpstr>Методы политической науки</vt:lpstr>
      <vt:lpstr>Презентация PowerPoint</vt:lpstr>
      <vt:lpstr>Политика — это сфера деятельности между социальными группами, целью которых является завоевание, удержание и использование государственной власти для удовлетворения своих интересов и  потребностей. </vt:lpstr>
      <vt:lpstr>Объекты политики </vt:lpstr>
      <vt:lpstr>Субъекты политики </vt:lpstr>
      <vt:lpstr>Объект политологии  -   политическая сфера общественной жизни</vt:lpstr>
      <vt:lpstr>Предмет политологии </vt:lpstr>
      <vt:lpstr>Категории политологии </vt:lpstr>
      <vt:lpstr>Функции политологии</vt:lpstr>
      <vt:lpstr>Мировоззренческая функция</vt:lpstr>
      <vt:lpstr>Познавательная функция</vt:lpstr>
      <vt:lpstr>Управленческая функция</vt:lpstr>
      <vt:lpstr>Воспитательная функция</vt:lpstr>
      <vt:lpstr>Прогностическая функция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Абжаппарова Айгуль</cp:lastModifiedBy>
  <cp:revision>25</cp:revision>
  <dcterms:created xsi:type="dcterms:W3CDTF">2014-02-05T15:53:31Z</dcterms:created>
  <dcterms:modified xsi:type="dcterms:W3CDTF">2021-09-13T06:33:43Z</dcterms:modified>
</cp:coreProperties>
</file>