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63" r:id="rId6"/>
    <p:sldId id="265" r:id="rId7"/>
    <p:sldId id="274" r:id="rId8"/>
    <p:sldId id="276" r:id="rId9"/>
    <p:sldId id="30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68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792" y="78"/>
      </p:cViewPr>
      <p:guideLst>
        <p:guide pos="76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5E9EC-6ECD-4562-A935-D96B74EDCDBB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59F23-9B13-45A0-B8B7-00D9B20488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160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560B-8304-498A-8E40-874BA183B1D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4A9-B69E-4913-B389-2DDB6FD67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12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560B-8304-498A-8E40-874BA183B1D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4A9-B69E-4913-B389-2DDB6FD67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227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560B-8304-498A-8E40-874BA183B1D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4A9-B69E-4913-B389-2DDB6FD67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25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560B-8304-498A-8E40-874BA183B1D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4A9-B69E-4913-B389-2DDB6FD67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45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560B-8304-498A-8E40-874BA183B1D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4A9-B69E-4913-B389-2DDB6FD67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6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560B-8304-498A-8E40-874BA183B1D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4A9-B69E-4913-B389-2DDB6FD67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43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560B-8304-498A-8E40-874BA183B1D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4A9-B69E-4913-B389-2DDB6FD67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1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560B-8304-498A-8E40-874BA183B1D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4A9-B69E-4913-B389-2DDB6FD67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85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560B-8304-498A-8E40-874BA183B1D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4A9-B69E-4913-B389-2DDB6FD67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560B-8304-498A-8E40-874BA183B1D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4A9-B69E-4913-B389-2DDB6FD67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55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560B-8304-498A-8E40-874BA183B1D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4A9-B69E-4913-B389-2DDB6FD67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58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2560B-8304-498A-8E40-874BA183B1D0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794A9-B69E-4913-B389-2DDB6FD67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9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266" y="139959"/>
            <a:ext cx="6941976" cy="1073021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11.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личности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психологии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958" y="1828800"/>
            <a:ext cx="5626359" cy="3429000"/>
          </a:xfrm>
        </p:spPr>
        <p:txBody>
          <a:bodyPr>
            <a:normAutofit/>
          </a:bodyPr>
          <a:lstStyle/>
          <a:p>
            <a:r>
              <a:rPr lang="kk-KZ" sz="2800" b="1" dirty="0" smtClean="0"/>
              <a:t>ВОПРОСЫ:</a:t>
            </a:r>
          </a:p>
          <a:p>
            <a:pPr algn="just"/>
            <a:r>
              <a:rPr lang="kk-KZ" sz="2800" b="1" dirty="0" smtClean="0"/>
              <a:t>1.Личность  как психоло</a:t>
            </a:r>
            <a:r>
              <a:rPr lang="ru-RU" sz="2800" b="1" dirty="0" err="1" smtClean="0"/>
              <a:t>гический</a:t>
            </a:r>
            <a:r>
              <a:rPr lang="ru-RU" sz="2800" b="1" dirty="0" smtClean="0"/>
              <a:t>  феномен.</a:t>
            </a:r>
            <a:endParaRPr lang="ru-RU" sz="2800" b="1" dirty="0"/>
          </a:p>
          <a:p>
            <a:pPr algn="just"/>
            <a:r>
              <a:rPr lang="ru-RU" sz="2800" b="1" dirty="0" smtClean="0"/>
              <a:t>2.</a:t>
            </a:r>
            <a:r>
              <a:rPr lang="en-US" sz="2800" b="1" dirty="0" err="1" smtClean="0"/>
              <a:t>Психологическая</a:t>
            </a:r>
            <a:r>
              <a:rPr lang="en-US" sz="2800" b="1" dirty="0" smtClean="0"/>
              <a:t> </a:t>
            </a:r>
            <a:r>
              <a:rPr lang="en-US" sz="2800" b="1" dirty="0" err="1"/>
              <a:t>структура</a:t>
            </a:r>
            <a:r>
              <a:rPr lang="en-US" sz="2800" b="1" dirty="0"/>
              <a:t> </a:t>
            </a:r>
            <a:r>
              <a:rPr lang="en-US" sz="2800" b="1" dirty="0" err="1"/>
              <a:t>личности</a:t>
            </a:r>
            <a:r>
              <a:rPr lang="en-US" sz="2800" b="1" dirty="0"/>
              <a:t>. </a:t>
            </a:r>
            <a:endParaRPr lang="ru-RU" sz="2800" b="1" dirty="0" smtClean="0"/>
          </a:p>
          <a:p>
            <a:pPr algn="just"/>
            <a:r>
              <a:rPr lang="ru-RU" sz="2800" b="1" dirty="0" smtClean="0"/>
              <a:t>3.</a:t>
            </a:r>
            <a:r>
              <a:rPr lang="en-US" sz="2800" b="1" dirty="0" err="1" smtClean="0"/>
              <a:t>Теории</a:t>
            </a:r>
            <a:r>
              <a:rPr lang="en-US" sz="2800" b="1" dirty="0" smtClean="0"/>
              <a:t> </a:t>
            </a:r>
            <a:r>
              <a:rPr lang="en-US" sz="2800" b="1" dirty="0" err="1"/>
              <a:t>развития</a:t>
            </a:r>
            <a:r>
              <a:rPr lang="en-US" sz="2800" b="1" dirty="0"/>
              <a:t> </a:t>
            </a:r>
            <a:r>
              <a:rPr lang="en-US" sz="2800" b="1" dirty="0" err="1" smtClean="0"/>
              <a:t>личности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266" y="571499"/>
            <a:ext cx="5001208" cy="605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22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5"/>
          <p:cNvSpPr>
            <a:spLocks noGrp="1"/>
          </p:cNvSpPr>
          <p:nvPr>
            <p:ph idx="1"/>
          </p:nvPr>
        </p:nvSpPr>
        <p:spPr>
          <a:xfrm>
            <a:off x="4667249" y="1"/>
            <a:ext cx="7415894" cy="7072313"/>
          </a:xfrm>
        </p:spPr>
        <p:txBody>
          <a:bodyPr/>
          <a:lstStyle/>
          <a:p>
            <a:r>
              <a:rPr lang="ru-RU" sz="2400" dirty="0"/>
              <a:t>Первоначально </a:t>
            </a:r>
            <a:r>
              <a:rPr lang="ru-RU" sz="2400" dirty="0" smtClean="0"/>
              <a:t>понятие личность определялось от латинского слова </a:t>
            </a:r>
            <a:r>
              <a:rPr lang="ru-RU" sz="2400" dirty="0"/>
              <a:t>«</a:t>
            </a:r>
            <a:r>
              <a:rPr lang="en-US" sz="2400" dirty="0"/>
              <a:t>persona</a:t>
            </a:r>
            <a:r>
              <a:rPr lang="ru-RU" sz="2400" dirty="0"/>
              <a:t>» (персона</a:t>
            </a:r>
            <a:r>
              <a:rPr lang="ru-RU" sz="2400" dirty="0" smtClean="0"/>
              <a:t>), означавшее </a:t>
            </a:r>
            <a:r>
              <a:rPr lang="ru-RU" sz="2400" dirty="0"/>
              <a:t>маску, личину.</a:t>
            </a:r>
          </a:p>
          <a:p>
            <a:r>
              <a:rPr lang="ru-RU" sz="2400" dirty="0"/>
              <a:t>В античном театре актер надевал ту маску, которая характеризовала основное содержание изображаемого персонажа. Потом маска как бы «приросла» и стала обозначать внутреннюю суть самого действующего лица. </a:t>
            </a:r>
          </a:p>
          <a:p>
            <a:r>
              <a:rPr lang="ru-RU" sz="2400" dirty="0"/>
              <a:t>«Персона» сошла с театральных подмостков и шагнула в жизнь.</a:t>
            </a:r>
          </a:p>
          <a:p>
            <a:r>
              <a:rPr lang="ru-RU" sz="2400" dirty="0"/>
              <a:t> В Древнем Риме «персона» уже обозначала «лицо перед законом». </a:t>
            </a:r>
          </a:p>
          <a:p>
            <a:r>
              <a:rPr lang="ru-RU" sz="2400" dirty="0"/>
              <a:t>При этом раб, тело и труд которого принадлежали господину, персоны иметь не мог, т. е. личностью не признавался.</a:t>
            </a:r>
          </a:p>
          <a:p>
            <a:endParaRPr lang="ru-RU" dirty="0" smtClean="0"/>
          </a:p>
        </p:txBody>
      </p:sp>
      <p:pic>
        <p:nvPicPr>
          <p:cNvPr id="4101" name="Рисунок 4" descr="imgpreviewrrvrrv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25" y="223645"/>
            <a:ext cx="4068148" cy="607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200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sz="half" idx="1"/>
          </p:nvPr>
        </p:nvSpPr>
        <p:spPr>
          <a:xfrm>
            <a:off x="243277" y="324983"/>
            <a:ext cx="5709654" cy="620803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/>
              <a:t>В </a:t>
            </a:r>
            <a:r>
              <a:rPr lang="ru-RU" sz="2400" dirty="0" smtClean="0"/>
              <a:t>психологии </a:t>
            </a:r>
            <a:r>
              <a:rPr lang="ru-RU" sz="2400" dirty="0"/>
              <a:t>до сих пор </a:t>
            </a:r>
            <a:r>
              <a:rPr lang="ru-RU" sz="2400" dirty="0" smtClean="0"/>
              <a:t>проблема </a:t>
            </a:r>
            <a:r>
              <a:rPr lang="ru-RU" sz="2400" dirty="0"/>
              <a:t>в использовании понятий «человек», «индивид», «индивидуальность», «субъект» и «личность». </a:t>
            </a:r>
            <a:endParaRPr lang="ru-RU" sz="24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В </a:t>
            </a:r>
            <a:r>
              <a:rPr lang="ru-RU" sz="2400" dirty="0"/>
              <a:t>одних случаях эти понятия отождествляются, в других – противопоставляются. </a:t>
            </a:r>
            <a:endParaRPr lang="ru-RU" sz="24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</a:t>
            </a:r>
            <a:r>
              <a:rPr lang="ru-RU" sz="2400" dirty="0" smtClean="0"/>
              <a:t> - это родовое понятие, указывающее на отнесенность существа к высшей степени развития живой природы - к человеческому роду.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В понятии "человек" утверждается генетическая предопределенность развития собственно человеческих признаков и качеств.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Понятие</a:t>
            </a:r>
            <a:r>
              <a:rPr lang="ru-RU" sz="2400" dirty="0"/>
              <a:t> </a:t>
            </a:r>
            <a:r>
              <a:rPr lang="ru-RU" sz="2400" i="1" dirty="0"/>
              <a:t>человек – </a:t>
            </a:r>
            <a:r>
              <a:rPr lang="ru-RU" sz="2400" dirty="0"/>
              <a:t>биосоциальное существо, воплощающее высшую ступень развития жизни, субъект общественно-исторической деятельности. </a:t>
            </a:r>
            <a:endParaRPr lang="ru-RU" sz="24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Человек </a:t>
            </a:r>
            <a:r>
              <a:rPr lang="ru-RU" sz="2400" dirty="0"/>
              <a:t>является системой, в которой физическое и психическое, генетически обусловленное и прижизненно сформированное, природное и социальное образуют нерасторжимое единство. </a:t>
            </a:r>
            <a:endParaRPr lang="ru-RU" sz="24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Человек - целостное образование. </a:t>
            </a:r>
            <a:endParaRPr lang="ru-RU" dirty="0" smtClean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610" y="74645"/>
            <a:ext cx="5514390" cy="587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74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sz="half" idx="2"/>
          </p:nvPr>
        </p:nvSpPr>
        <p:spPr>
          <a:xfrm>
            <a:off x="223936" y="83976"/>
            <a:ext cx="6690048" cy="6652726"/>
          </a:xfrm>
        </p:spPr>
        <p:txBody>
          <a:bodyPr>
            <a:normAutofit fontScale="40000" lnSpcReduction="20000"/>
          </a:bodyPr>
          <a:lstStyle/>
          <a:p>
            <a:r>
              <a:rPr lang="ru-RU" sz="5000" b="1" dirty="0" smtClean="0"/>
              <a:t>Человек - это единичный представитель вида "</a:t>
            </a:r>
            <a:r>
              <a:rPr lang="ru-RU" sz="5000" b="1" dirty="0" err="1" smtClean="0"/>
              <a:t>homo</a:t>
            </a:r>
            <a:r>
              <a:rPr lang="ru-RU" sz="5000" b="1" dirty="0" smtClean="0"/>
              <a:t> </a:t>
            </a:r>
            <a:r>
              <a:rPr lang="ru-RU" sz="5000" b="1" dirty="0" err="1" smtClean="0"/>
              <a:t>sapiens</a:t>
            </a:r>
            <a:r>
              <a:rPr lang="ru-RU" sz="5000" b="1" dirty="0" smtClean="0"/>
              <a:t>" . </a:t>
            </a:r>
          </a:p>
          <a:p>
            <a:r>
              <a:rPr lang="ru-RU" sz="5000" b="1" dirty="0" smtClean="0"/>
              <a:t>С </a:t>
            </a:r>
            <a:r>
              <a:rPr lang="ru-RU" sz="5000" b="1" dirty="0"/>
              <a:t>этой точки зрения </a:t>
            </a:r>
            <a:r>
              <a:rPr lang="ru-RU" sz="5000" b="1" dirty="0" smtClean="0"/>
              <a:t>он характеризуется </a:t>
            </a:r>
            <a:r>
              <a:rPr lang="ru-RU" sz="5000" b="1" dirty="0"/>
              <a:t>как </a:t>
            </a:r>
            <a:r>
              <a:rPr lang="ru-RU" sz="5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</a:t>
            </a:r>
            <a:r>
              <a:rPr lang="ru-RU" sz="5000" b="1" i="1" dirty="0"/>
              <a:t> </a:t>
            </a:r>
            <a:r>
              <a:rPr lang="ru-RU" sz="5000" b="1" dirty="0"/>
              <a:t> – самостоятельно существующий биологический организм, носитель общих генотипических наследственных свойств биологического вида</a:t>
            </a:r>
            <a:r>
              <a:rPr lang="ru-RU" sz="5000" b="1" dirty="0" smtClean="0"/>
              <a:t>.</a:t>
            </a:r>
          </a:p>
          <a:p>
            <a:r>
              <a:rPr lang="ru-RU" sz="5000" b="1" dirty="0" smtClean="0"/>
              <a:t> </a:t>
            </a:r>
            <a:r>
              <a:rPr lang="ru-RU" sz="5000" b="1" dirty="0"/>
              <a:t>Это понятие отражает природные свойства человека, его телесную организацию: </a:t>
            </a:r>
            <a:r>
              <a:rPr lang="ru-RU" sz="5000" b="1" dirty="0" err="1"/>
              <a:t>прямохождение</a:t>
            </a:r>
            <a:r>
              <a:rPr lang="ru-RU" sz="5000" b="1" dirty="0"/>
              <a:t>, развитие руки как средства познания, высокоразвитый мозг. </a:t>
            </a:r>
            <a:endParaRPr lang="ru-RU" sz="5000" b="1" dirty="0" smtClean="0"/>
          </a:p>
          <a:p>
            <a:r>
              <a:rPr lang="ru-RU" sz="5000" b="1" dirty="0" smtClean="0"/>
              <a:t>В </a:t>
            </a:r>
            <a:r>
              <a:rPr lang="ru-RU" sz="5000" b="1" dirty="0"/>
              <a:t>наиболее обобщенной форме совокупность важнейших свойств индивида проявляется в принадлежности к полу, темпераменте, задатках, составляющих природную основу личности</a:t>
            </a:r>
            <a:r>
              <a:rPr lang="ru-RU" sz="5000" b="1" dirty="0" smtClean="0"/>
              <a:t>.</a:t>
            </a:r>
          </a:p>
          <a:p>
            <a:r>
              <a:rPr lang="ru-RU" sz="5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 – это продукт филогенетического и онтогенетического развития - носитель своеобразных, генетически обусловленных черт. </a:t>
            </a:r>
          </a:p>
          <a:p>
            <a:r>
              <a:rPr lang="ru-RU" sz="5000" b="1" dirty="0" smtClean="0"/>
              <a:t>Как индивиды люди отличаются друг от друга не только морфологическими особенностями (такими, как рост, телесная конституция и цвет глаз), но и психологическими свойствами (способностями, темпераментом, эмоциональностью). </a:t>
            </a:r>
          </a:p>
          <a:p>
            <a:r>
              <a:rPr lang="ru-RU" sz="5000" b="1" dirty="0"/>
              <a:t>Свойства индивида возникают на самых ранних ступенях развития ребенка. (Можно рассматривать новорожденного и глубоко умственно отсталого человека как индивида, но понятие «личность» к ним пока неприложимо.)</a:t>
            </a:r>
            <a:endParaRPr lang="ru-RU" sz="5000" b="1" dirty="0" smtClean="0"/>
          </a:p>
          <a:p>
            <a:endParaRPr lang="ru-RU" sz="4400" u="sng" dirty="0" smtClean="0"/>
          </a:p>
          <a:p>
            <a:endParaRPr lang="ru-RU" sz="5100" dirty="0" smtClean="0"/>
          </a:p>
        </p:txBody>
      </p:sp>
      <p:pic>
        <p:nvPicPr>
          <p:cNvPr id="9219" name="Рисунок 3" descr="14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276" y="438539"/>
            <a:ext cx="4357687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497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sz="half" idx="1"/>
          </p:nvPr>
        </p:nvSpPr>
        <p:spPr>
          <a:xfrm>
            <a:off x="270587" y="83976"/>
            <a:ext cx="6354147" cy="654075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Для обозначения отличия одного человека от другого, одной личности от другой пользуются понятием </a:t>
            </a: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«индивидуальность».</a:t>
            </a:r>
          </a:p>
          <a:p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Индивидуальность</a:t>
            </a:r>
            <a:r>
              <a:rPr lang="ru-RU" dirty="0" smtClean="0"/>
              <a:t> — это самое узкое по содержанию понятие из всех обсуждаемых.</a:t>
            </a:r>
          </a:p>
          <a:p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Индивидуальность </a:t>
            </a:r>
            <a:r>
              <a:rPr lang="ru-RU" dirty="0" smtClean="0"/>
              <a:t>- это единство неповторимых личностных свойств конкретного человека.</a:t>
            </a:r>
          </a:p>
          <a:p>
            <a:r>
              <a:rPr lang="ru-RU" dirty="0" smtClean="0"/>
              <a:t> Оно содержит в себе лишь те индивидные и личностные свойства человека, такое их сочетание, которое данного человека отличает от других людей. </a:t>
            </a:r>
          </a:p>
          <a:p>
            <a:r>
              <a:rPr lang="ru-RU" dirty="0" smtClean="0"/>
              <a:t>Это своеобразие его психофизиологической структуры (тип темперамента, физические и психические особенности, интеллект, мировоззрение, жизненный опыт).</a:t>
            </a:r>
          </a:p>
          <a:p>
            <a:r>
              <a:rPr lang="ru-RU" dirty="0" smtClean="0"/>
              <a:t>Соотношение индивидуальности и личности определяется тем, что это два способа бытия человека, два его различных определения. </a:t>
            </a:r>
          </a:p>
          <a:p>
            <a:r>
              <a:rPr lang="ru-RU" dirty="0" smtClean="0"/>
              <a:t>Несовпадение же этих понятий проявляется, в том, что существуют два отличающихся процесса становления личности и индивидуальности.</a:t>
            </a:r>
          </a:p>
          <a:p>
            <a:r>
              <a:rPr lang="ru-RU" dirty="0"/>
              <a:t> Даже однояйцовые близнецы по своим психологическим особенностям не могут быть абсолютно идентичными.  Все люди индивидуальны, неповторимы, но у одних индивидуальность проявляется ярко, а у других – малозаметно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138" y="209550"/>
            <a:ext cx="5059362" cy="6496049"/>
          </a:xfrm>
        </p:spPr>
      </p:pic>
    </p:spTree>
    <p:extLst>
      <p:ext uri="{BB962C8B-B14F-4D97-AF65-F5344CB8AC3E}">
        <p14:creationId xmlns:p14="http://schemas.microsoft.com/office/powerpoint/2010/main" val="783488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sz="half" idx="2"/>
          </p:nvPr>
        </p:nvSpPr>
        <p:spPr>
          <a:xfrm>
            <a:off x="195944" y="139959"/>
            <a:ext cx="5801632" cy="651276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Становление личности</a:t>
            </a: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есть процесс социализации </a:t>
            </a:r>
            <a:r>
              <a:rPr lang="ru-RU" dirty="0" smtClean="0"/>
              <a:t>человека, который состоит в освоении им родовой, общественной сущности. </a:t>
            </a:r>
          </a:p>
          <a:p>
            <a:r>
              <a:rPr lang="ru-RU" dirty="0" smtClean="0"/>
              <a:t>Это освоение всегда осуществляется в конкретно-исторических обстоятельствах жизни человека. </a:t>
            </a:r>
          </a:p>
          <a:p>
            <a:r>
              <a:rPr lang="ru-RU" dirty="0" smtClean="0"/>
              <a:t>Становление личности связано с принятием индивидом выработанных в обществе социальных функций и ролей, социальных норм и правил поведения, с формированием умений строить отношения с другими людьми. </a:t>
            </a:r>
          </a:p>
          <a:p>
            <a:r>
              <a:rPr lang="ru-RU" dirty="0" smtClean="0"/>
              <a:t>Следовательно,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социализация </a:t>
            </a:r>
            <a:r>
              <a:rPr lang="ru-RU" i="1" dirty="0"/>
              <a:t>– </a:t>
            </a:r>
            <a:r>
              <a:rPr lang="ru-RU" dirty="0"/>
              <a:t>это процесс усвоения индивидом определенной системы знаний, норм, ценностей, общественных форм сознания и поведения, общественно-исторического опыта человечества, позволяющих ему функционировать в качестве полноправного члена данного общества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6172200" y="139960"/>
            <a:ext cx="5183188" cy="604970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Становление индивидуальности есть процесс индивидуализации объекта. </a:t>
            </a:r>
          </a:p>
          <a:p>
            <a:r>
              <a:rPr lang="ru-RU" sz="2400" dirty="0" smtClean="0"/>
              <a:t>Индивидуализация - это процесс самоопределения и обособления личности, ее </a:t>
            </a:r>
            <a:r>
              <a:rPr lang="ru-RU" sz="2400" dirty="0" err="1" smtClean="0"/>
              <a:t>выделенность</a:t>
            </a:r>
            <a:r>
              <a:rPr lang="ru-RU" sz="2400" dirty="0" smtClean="0"/>
              <a:t> из сообщества, оформление ее отдельности, уникальности и неповторимости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9" name="Picture 2" descr="C:\Users\Красотка)\Desktop\Личность\1299739297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702" y="3275045"/>
            <a:ext cx="5019869" cy="3582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7405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0" y="0"/>
            <a:ext cx="12064482" cy="6792686"/>
          </a:xfrm>
        </p:spPr>
        <p:txBody>
          <a:bodyPr>
            <a:normAutofit fontScale="77500" lnSpcReduction="20000"/>
          </a:bodyPr>
          <a:lstStyle/>
          <a:p>
            <a:r>
              <a:rPr lang="ru-RU" sz="3300" dirty="0"/>
              <a:t>Личность – более узкое понятие, чем понятие «человек». </a:t>
            </a:r>
            <a:endParaRPr lang="ru-RU" sz="3300" dirty="0" smtClean="0"/>
          </a:p>
          <a:p>
            <a:r>
              <a:rPr lang="ru-RU" sz="3300" dirty="0" smtClean="0"/>
              <a:t>Личность </a:t>
            </a:r>
            <a:r>
              <a:rPr lang="ru-RU" sz="3300" dirty="0"/>
              <a:t>– понятие социальное. </a:t>
            </a:r>
            <a:endParaRPr lang="ru-RU" sz="3300" dirty="0" smtClean="0"/>
          </a:p>
          <a:p>
            <a:r>
              <a:rPr lang="ru-RU" sz="3300" dirty="0" smtClean="0"/>
              <a:t>Личность, по мнению Б.Г. Ананьева, – не весь человек, а его социальное качество, психосоциальное свойство.</a:t>
            </a:r>
            <a:endParaRPr lang="ru-RU" sz="3300" dirty="0"/>
          </a:p>
          <a:p>
            <a:r>
              <a:rPr lang="ru-RU" sz="3300" dirty="0" smtClean="0"/>
              <a:t>В современной психологии понятие «личность» используется в двух основных значениях. </a:t>
            </a:r>
          </a:p>
          <a:p>
            <a:r>
              <a:rPr lang="ru-RU" sz="3300" dirty="0" smtClean="0"/>
              <a:t>Во-первых, личность - это любой человек, обладающий сознанием, это конкретный человек или субъект преобразования мира на основе его познания, переживания и отношения к нему.</a:t>
            </a:r>
          </a:p>
          <a:p>
            <a:r>
              <a:rPr lang="ru-RU" sz="3300" dirty="0" smtClean="0"/>
              <a:t>Личностью следует называть человека, достигшего определенного уровня психического развития.</a:t>
            </a:r>
          </a:p>
          <a:p>
            <a:r>
              <a:rPr lang="ru-RU" sz="3300" dirty="0" smtClean="0"/>
              <a:t> Этот уровень характеризуется тем, что в процессе самопознания человек начинает воспринимать и переживать самого себя как единое целое, отличное от других людей и выражающееся в понятии «Я».</a:t>
            </a:r>
            <a:r>
              <a:rPr lang="ru-RU" sz="3300" b="1" dirty="0" smtClean="0"/>
              <a:t> </a:t>
            </a:r>
          </a:p>
          <a:p>
            <a:r>
              <a:rPr lang="ru-RU" sz="3300" dirty="0" smtClean="0"/>
              <a:t>Т.Е. человек, являющийся личностью, обладает таким уровнем психического развития, который делает его способным управлять своим поведением и деятельностью, а в известной мере и своим психическим развитием.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5384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5183188" y="214604"/>
            <a:ext cx="6918616" cy="6643395"/>
          </a:xfrm>
        </p:spPr>
        <p:txBody>
          <a:bodyPr/>
          <a:lstStyle/>
          <a:p>
            <a:r>
              <a:rPr lang="ru-RU" sz="2400" dirty="0"/>
              <a:t>В книге А. Н. Леонтьева</a:t>
            </a:r>
            <a:r>
              <a:rPr lang="ru-RU" sz="2400" i="1" dirty="0"/>
              <a:t> </a:t>
            </a:r>
            <a:r>
              <a:rPr lang="ru-RU" sz="2400" dirty="0"/>
              <a:t>«Деятельность. Сознание. </a:t>
            </a:r>
            <a:r>
              <a:rPr lang="ru-RU" sz="2800" dirty="0"/>
              <a:t>Личность» есть прекрасные строки о личности - «этого высшего единства человека, изменчивого, как сама жизнь, и вместе с тем сохраняющего свое постоянство. </a:t>
            </a:r>
          </a:p>
          <a:p>
            <a:r>
              <a:rPr lang="ru-RU" sz="2800" dirty="0"/>
              <a:t>Ведь независимо от накапливаемого человеком опыта, от событий, которые меняют его жизненное положение, наконец, независимо от происходящих физических его изменений, он как личность</a:t>
            </a:r>
            <a:r>
              <a:rPr lang="ru-RU" sz="2800" i="1" dirty="0"/>
              <a:t> </a:t>
            </a:r>
            <a:r>
              <a:rPr lang="ru-RU" sz="2800" dirty="0"/>
              <a:t>остается и в глазах других людей, и для самого себя тем же самым».</a:t>
            </a:r>
          </a:p>
          <a:p>
            <a:endParaRPr lang="ru-RU" sz="2800" dirty="0"/>
          </a:p>
        </p:txBody>
      </p:sp>
      <p:pic>
        <p:nvPicPr>
          <p:cNvPr id="6149" name="Рисунок 3" descr="leontev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63" y="457200"/>
            <a:ext cx="3900584" cy="607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511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БЛАГОДАРИМ ЗА ВНИМАНИЕ!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50" y="1419225"/>
            <a:ext cx="8115300" cy="5372100"/>
          </a:xfrm>
        </p:spPr>
      </p:pic>
    </p:spTree>
    <p:extLst>
      <p:ext uri="{BB962C8B-B14F-4D97-AF65-F5344CB8AC3E}">
        <p14:creationId xmlns:p14="http://schemas.microsoft.com/office/powerpoint/2010/main" val="34159824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539</Words>
  <Application>Microsoft Office PowerPoint</Application>
  <PresentationFormat>Широкоэкранный</PresentationFormat>
  <Paragraphs>53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Лекция 11. Проблема личности в психологии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личности в общей психологии. </dc:title>
  <dc:creator>Ольга Хабижановна</dc:creator>
  <cp:lastModifiedBy>Ольга Хабижановна</cp:lastModifiedBy>
  <cp:revision>35</cp:revision>
  <dcterms:created xsi:type="dcterms:W3CDTF">2021-01-13T13:30:29Z</dcterms:created>
  <dcterms:modified xsi:type="dcterms:W3CDTF">2021-01-17T16:14:29Z</dcterms:modified>
</cp:coreProperties>
</file>