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75" r:id="rId6"/>
    <p:sldId id="262" r:id="rId7"/>
    <p:sldId id="266" r:id="rId8"/>
    <p:sldId id="284" r:id="rId9"/>
    <p:sldId id="277" r:id="rId10"/>
    <p:sldId id="283" r:id="rId11"/>
    <p:sldId id="263" r:id="rId12"/>
    <p:sldId id="264" r:id="rId13"/>
    <p:sldId id="278" r:id="rId14"/>
    <p:sldId id="265" r:id="rId15"/>
    <p:sldId id="273" r:id="rId16"/>
    <p:sldId id="279" r:id="rId17"/>
    <p:sldId id="272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Казахский Национальный Университет им. аль-</a:t>
            </a:r>
            <a:r>
              <a:rPr lang="ru-RU" sz="3200" b="1" dirty="0" err="1" smtClean="0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</a:rPr>
              <a:t>Кафедра политологии и политических технологий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245393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Политические коммуникации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Arial" panose="020B0604020202020204" pitchFamily="34" charset="0"/>
              </a:rPr>
              <a:t>Абжаппарова</a:t>
            </a:r>
            <a:r>
              <a:rPr lang="ru-RU" sz="2400" b="1" dirty="0" smtClean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 smtClean="0">
                <a:latin typeface="Arial" panose="020B0604020202020204" pitchFamily="34" charset="0"/>
              </a:rPr>
              <a:t>Старший преподаватель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19622"/>
            <a:ext cx="8445624" cy="3394472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1877 </a:t>
            </a:r>
            <a:r>
              <a:rPr lang="ru-RU" sz="1400" b="1" dirty="0" smtClean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ЗВУКОЗАПИСЬ</a:t>
            </a:r>
          </a:p>
          <a:p>
            <a:pPr marL="0" indent="0">
              <a:buNone/>
              <a:defRPr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Томас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Эдисон изобрел фонограф, который мог записать и воспроизвести звук.</a:t>
            </a:r>
          </a:p>
          <a:p>
            <a:pPr marL="0" indent="0">
              <a:buNone/>
              <a:defRPr/>
            </a:pPr>
            <a:r>
              <a:rPr lang="ru-RU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1888 </a:t>
            </a:r>
            <a:r>
              <a:rPr lang="ru-RU" sz="1400" b="1" dirty="0" smtClean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КИНО</a:t>
            </a:r>
          </a:p>
          <a:p>
            <a:pPr marL="0" indent="0">
              <a:buNone/>
              <a:defRPr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Томас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Эдисон и Уильям Диксон изобрели два приспособления  - «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кинетограф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 («записывающий движение»,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снимающее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устройство) и «кинетоскоп» («показывающее движение»)</a:t>
            </a:r>
          </a:p>
          <a:p>
            <a:pPr marL="0" indent="0">
              <a:buNone/>
              <a:defRPr/>
            </a:pPr>
            <a:r>
              <a:rPr lang="ru-RU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1895 РАДИО </a:t>
            </a:r>
          </a:p>
          <a:p>
            <a:pPr marL="640080" lvl="1" indent="-274320">
              <a:buNone/>
              <a:defRPr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Гульельмо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Маркони передал первое сообщение по радио волнам.</a:t>
            </a:r>
          </a:p>
          <a:p>
            <a:pPr marL="0" indent="0">
              <a:buNone/>
              <a:defRPr/>
            </a:pPr>
            <a:r>
              <a:rPr lang="ru-RU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1927 ТЕЛЕВИДЕНИЕ </a:t>
            </a:r>
            <a:endParaRPr lang="ru-RU" sz="1400" b="1" dirty="0" smtClean="0">
              <a:solidFill>
                <a:srgbClr val="3760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Фойло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Фарнсуорт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изобрел передающую электронно-лучевую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труюку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«анализатор изображения», которую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он присоединил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 уже существующему приемному устройству.</a:t>
            </a:r>
          </a:p>
          <a:p>
            <a:pPr marL="0" indent="0">
              <a:buNone/>
              <a:defRPr/>
            </a:pPr>
            <a:r>
              <a:rPr lang="ru-RU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1969 ИНТЕРНЕТ </a:t>
            </a:r>
            <a:endParaRPr lang="ru-RU" sz="1400" b="1" dirty="0" smtClean="0">
              <a:solidFill>
                <a:srgbClr val="3760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Американский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обороны установил компьютерную сеть, которая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стала Интернетом.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33950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Развитие средств массовой информации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34786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23478"/>
            <a:ext cx="6563072" cy="101947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Факторы роста значимости СМИ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87491"/>
            <a:ext cx="8640959" cy="3394472"/>
          </a:xfrm>
        </p:spPr>
        <p:txBody>
          <a:bodyPr>
            <a:noAutofit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ru-RU" sz="1400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МОЩНЫЙ ИНФОРМАЦИОННЫЙ РЕСУРС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основное средство передачи и источник информации для работы множества социальных институтов;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400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ПРОСТРАНСТВО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(или арену), где разыгрывается множество общественных национальных и международных событий;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400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ОСНОВНОЙ ИСТОЧНИК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определений и отображения социальной реальности; а также пространство изменения и конструирования культуры и ценностей общества, различных социальных групп;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Основной ключ к </a:t>
            </a:r>
            <a:r>
              <a:rPr lang="ru-RU" sz="1400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СЛАВЕ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и престижному статусу, а также к эффективному представлению на публичной арене;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Источник системы общественного порядка, которая обеспечивает критерии того, что </a:t>
            </a:r>
            <a:r>
              <a:rPr lang="ru-RU" sz="1400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НОРМАЛЬНО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 публичной точки зрения. 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Медиа представляют центр деятельности в свободное временя, соответственно, являются средством </a:t>
            </a:r>
            <a:r>
              <a:rPr lang="ru-RU" sz="1400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РАЗВЛЕЧЕНИЙ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Медиа – огромная и развивающаяся </a:t>
            </a:r>
            <a:r>
              <a:rPr lang="ru-RU" sz="1400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ИНДУСТРИЯ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обеспечивающая занятость и множество потенциальных экономических выгод.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665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5676" y="1319956"/>
            <a:ext cx="7247148" cy="3802732"/>
          </a:xfrm>
        </p:spPr>
        <p:txBody>
          <a:bodyPr>
            <a:no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Информационное общество – это общество в основе которого лежат знания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Уровень развития стран определяется уровнем образования населения. 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Быстрое развитие современной экономики требует динамизма рабочей силы.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23478"/>
            <a:ext cx="6779096" cy="1019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  <a:buChar char="-"/>
            </a:pPr>
            <a:r>
              <a:rPr lang="ru-RU" sz="14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Информационное общество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03871"/>
            <a:ext cx="822960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Процессы информационного общества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579296" cy="3747863"/>
          </a:xfrm>
        </p:spPr>
        <p:txBody>
          <a:bodyPr>
            <a:norm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Глобализация – сокращение расстояний, быстрый обмен информацией</a:t>
            </a:r>
          </a:p>
          <a:p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Дигитализация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отцифровка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информации</a:t>
            </a:r>
          </a:p>
          <a:p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Конвергенция – совмещение всех видов информации в электронной среде.</a:t>
            </a:r>
          </a:p>
          <a:p>
            <a:pPr marL="0" indent="0"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882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40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84906"/>
            <a:ext cx="7056784" cy="857250"/>
          </a:xfrm>
        </p:spPr>
        <p:txBody>
          <a:bodyPr>
            <a:noAutofit/>
          </a:bodyPr>
          <a:lstStyle/>
          <a:p>
            <a:pPr marL="0" lvl="1"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/>
              <a:t>Средства массовой коммуникации «в цифре»</a:t>
            </a:r>
            <a:endParaRPr lang="" sz="2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75606"/>
            <a:ext cx="8469961" cy="3603847"/>
          </a:xfrm>
        </p:spPr>
        <p:txBody>
          <a:bodyPr>
            <a:normAutofit fontScale="92500" lnSpcReduction="20000"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Газеты набираются на компьютере, и в Интернете доступны их электронные версии. 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Цифровое радио позволяет увеличить количество частот, и его можно слушать через компьютер, подключившись к Интернету. 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Телевидение также становится цифровым.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дигитализации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становится очень важным моментом, который упрощает и облегчает доступ ко всем традиционным СМИ, в чем-то унифицирует, объединяет все СМИ. </a:t>
            </a:r>
            <a:endParaRPr lang="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490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СМИ и общество: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35645"/>
            <a:ext cx="8784976" cy="2958977"/>
          </a:xfrm>
        </p:spPr>
        <p:txBody>
          <a:bodyPr>
            <a:noAutofit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Связи с общественностью можно рассматривать как целенаправленную коммуникационную деятельность  организации  на  установление позитивных отношений с общественностью.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Основным инструментом создания позитивного образа в глазах общественности выступает контроль и управление информацией исходящей во внешнюю среду. СМИ в силу своей распространенности и потенциальной возможности охватить большие группы людей являются наиболее эффективным каналом трансляции такой информации. 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СМИ обеспечивает широту и постоянство контактов социального субъекта и общественности. Поэтому образ, который транслируется СМИ – это и есть тот образ, который складывается в глазах общественности.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91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405" y="513531"/>
            <a:ext cx="6635080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Медиа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рилейшнз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35646"/>
            <a:ext cx="8229600" cy="3394472"/>
          </a:xfrm>
        </p:spPr>
        <p:txBody>
          <a:bodyPr>
            <a:normAutofit fontScale="77500" lnSpcReduction="20000"/>
          </a:bodyPr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Медиа-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рилейшнз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– работа со средствами СМИ, которая направлена на формирование позитивного образа организации. Он в себя включает:</a:t>
            </a:r>
          </a:p>
          <a:p>
            <a:pPr lvl="1"/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производство и размещение в СМИ публикаций познавательно-событийного характера; </a:t>
            </a:r>
          </a:p>
          <a:p>
            <a:pPr lvl="1"/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пресс-поддержка различных акций и кампаний;</a:t>
            </a:r>
          </a:p>
          <a:p>
            <a:pPr lvl="1"/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пресс-туров;</a:t>
            </a:r>
          </a:p>
          <a:p>
            <a:pPr lvl="1"/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информационных поводов с целью привлечения внимания средств информации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14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Политические коммуникации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2767404"/>
            <a:ext cx="74888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СМИ, как основной канал коммуникации в современном обществе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СМИ как форма массовой коммуникации.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Развитие средств массовой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Роль СМИ в мировом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пространтсве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sz="2400" b="1" dirty="0" smtClean="0">
                <a:latin typeface="Arial" pitchFamily="34" charset="0"/>
                <a:cs typeface="Arial" pitchFamily="34" charset="0"/>
              </a:rPr>
              <a:t>Цель исследования: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изучить: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>
                <a:latin typeface="Arial" pitchFamily="34" charset="0"/>
                <a:cs typeface="Arial" pitchFamily="34" charset="0"/>
              </a:rPr>
              <a:t>з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начение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массовой коммуникации;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пецифику влияния СМИ на общество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>
                <a:latin typeface="Arial" pitchFamily="34" charset="0"/>
                <a:cs typeface="Arial" pitchFamily="34" charset="0"/>
              </a:rPr>
              <a:t>р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оль СМИ в современном мире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1807" y="355507"/>
            <a:ext cx="7241361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характеристики массовой коммуникации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Осуществление коммуникативных процессов              с помощью технических 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средств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Принципиальной доступностью информации всем 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желающим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Массовой рассредоточенной аудиторией</a:t>
            </a:r>
            <a:endParaRPr lang="en-US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5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массовой коммуникации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35646"/>
            <a:ext cx="8352928" cy="33944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«Массовая коммуникация - систематическое распространение сообщений среди численно больших рассредоточенных аудиторий с целью воздействия на оценки, мнения и поведение людей»</a:t>
            </a:r>
            <a:r>
              <a:rPr lang="en-US" sz="2400" baseline="30000" dirty="0">
                <a:solidFill>
                  <a:srgbClr val="00A1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74320" indent="-274320">
              <a:buFont typeface="Wingdings"/>
              <a:buChar char=""/>
              <a:defRPr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«Массовая коммуникация представляет собой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институциализированное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производство и массовое распространение символических материалов посредством передачи и накопления информации»</a:t>
            </a:r>
            <a:r>
              <a:rPr lang="en-US" sz="2400" baseline="30000" dirty="0">
                <a:solidFill>
                  <a:srgbClr val="00A1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74320" indent="-274320">
              <a:buFont typeface="Wingdings"/>
              <a:buChar char=""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>
              <a:buNone/>
              <a:defRPr/>
            </a:pPr>
            <a:r>
              <a:rPr lang="ru-RU" sz="1800" dirty="0">
                <a:solidFill>
                  <a:srgbClr val="00A1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Философский энциклопедический словарь. М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1989.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.344.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>
              <a:buNone/>
              <a:defRPr/>
            </a:pPr>
            <a:r>
              <a:rPr lang="ru-RU" sz="1800" dirty="0">
                <a:solidFill>
                  <a:srgbClr val="00A1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r>
              <a:rPr lang="en-US" sz="1800" dirty="0">
                <a:solidFill>
                  <a:srgbClr val="00A1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Thompson J.B. Ideology and Modern Culture. Oxford: Polity Press.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1990.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219.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89515"/>
            <a:ext cx="6563072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Массовая Коммуникация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347614"/>
            <a:ext cx="7139136" cy="3394472"/>
          </a:xfrm>
        </p:spPr>
        <p:txBody>
          <a:bodyPr>
            <a:noAutofit/>
          </a:bodyPr>
          <a:lstStyle/>
          <a:p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Институт культуры и бизнеса</a:t>
            </a:r>
          </a:p>
          <a:p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Основной источник информации</a:t>
            </a:r>
          </a:p>
          <a:p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Инструмент организации общественной жизни</a:t>
            </a:r>
          </a:p>
          <a:p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Среда для развлечения, работы, покупки</a:t>
            </a:r>
          </a:p>
          <a:p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Среда для реализации амбиций</a:t>
            </a:r>
            <a:endParaRPr lang="en-US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05979"/>
            <a:ext cx="6347048" cy="85725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Революционные изменения в системе, передачи, хранения и преобразования 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9621"/>
            <a:ext cx="8229600" cy="3175001"/>
          </a:xfrm>
        </p:spPr>
        <p:txBody>
          <a:bodyPr>
            <a:normAutofit fontScale="77500" lnSpcReduction="20000"/>
          </a:bodyPr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живого разговорного языка</a:t>
            </a:r>
          </a:p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Изобретение письменности</a:t>
            </a:r>
          </a:p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Книгопечатание</a:t>
            </a:r>
          </a:p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Изобретение телекоммуникационных систем, работающих на основе электрических технологий (телеграф, телефон, радио, телевидение)</a:t>
            </a:r>
          </a:p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Появление быстродействующей вычислительной техники и коммуникационных сетей (Интернет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3192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35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00800" cy="85725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средств массовой информации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91630"/>
            <a:ext cx="8445624" cy="3394472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1600" b="1" dirty="0" smtClean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1446  НАЧАЛО ВСЕГО:</a:t>
            </a:r>
          </a:p>
          <a:p>
            <a:pPr marL="0" indent="0">
              <a:buNone/>
              <a:defRPr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Иоганн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Гутенберг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 Страсбурге изобрел печатный станок, который позволял массово производить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печатные материалы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16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1455 </a:t>
            </a:r>
            <a:r>
              <a:rPr lang="ru-RU" sz="1600" b="1" dirty="0" smtClean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КНИГА</a:t>
            </a:r>
          </a:p>
          <a:p>
            <a:pPr marL="0" indent="0">
              <a:buNone/>
              <a:defRPr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Иоганн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Гутенберг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напечатал 42-строчную Библию, которая стала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первой напечатанной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книгой.</a:t>
            </a:r>
          </a:p>
          <a:p>
            <a:pPr marL="0" indent="0">
              <a:buNone/>
              <a:defRPr/>
            </a:pPr>
            <a:r>
              <a:rPr lang="ru-RU" sz="16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1690 ГАЗЕТА</a:t>
            </a:r>
          </a:p>
          <a:p>
            <a:pPr marL="640080" lvl="1" indent="-274320">
              <a:buNone/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Бен Харрис напечатал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Publick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Первая газета в английских колониях.</a:t>
            </a:r>
          </a:p>
          <a:p>
            <a:pPr marL="0" indent="0">
              <a:buNone/>
              <a:defRPr/>
            </a:pPr>
            <a:r>
              <a:rPr lang="ru-RU" sz="16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1741 </a:t>
            </a:r>
            <a:r>
              <a:rPr lang="ru-RU" sz="1600" b="1" dirty="0" smtClean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ЖУРНАЛ</a:t>
            </a:r>
          </a:p>
          <a:p>
            <a:pPr marL="0" indent="0">
              <a:buNone/>
              <a:defRPr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Эндрю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Брадфорд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Andrew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Bradford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) напечатал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American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Magazine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и Бенджамин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Фрэнклин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Benjamin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Franklin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напечатал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Magazine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первые журналы в английских колониях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73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769</Words>
  <Application>Microsoft Office PowerPoint</Application>
  <PresentationFormat>Экран (16:9)</PresentationFormat>
  <Paragraphs>95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Тема Office</vt:lpstr>
      <vt:lpstr>Казахский Национальный Университет им. аль-Фараби</vt:lpstr>
      <vt:lpstr>Презентация PowerPoint</vt:lpstr>
      <vt:lpstr>План лекции:</vt:lpstr>
      <vt:lpstr>Цель исследования:</vt:lpstr>
      <vt:lpstr>Основные характеристики массовой коммуникации</vt:lpstr>
      <vt:lpstr>Определение массовой коммуникации</vt:lpstr>
      <vt:lpstr>Массовая Коммуникация</vt:lpstr>
      <vt:lpstr>Революционные изменения в системе, передачи, хранения и преобразования информации</vt:lpstr>
      <vt:lpstr>Развитие средств массовой информации</vt:lpstr>
      <vt:lpstr>Презентация PowerPoint</vt:lpstr>
      <vt:lpstr> Факторы роста значимости СМИ</vt:lpstr>
      <vt:lpstr> </vt:lpstr>
      <vt:lpstr>Процессы информационного общества</vt:lpstr>
      <vt:lpstr> Средства массовой коммуникации «в цифре»</vt:lpstr>
      <vt:lpstr>СМИ и общество: </vt:lpstr>
      <vt:lpstr>Медиа рилейшнз 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Абжаппарова Айгуль</cp:lastModifiedBy>
  <cp:revision>48</cp:revision>
  <dcterms:created xsi:type="dcterms:W3CDTF">2019-11-06T03:32:13Z</dcterms:created>
  <dcterms:modified xsi:type="dcterms:W3CDTF">2020-01-15T09:47:36Z</dcterms:modified>
</cp:coreProperties>
</file>