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B40F6B-0D47-40FB-A1A8-A6A97BA517E3}" v="493" dt="2020-09-23T11:03:24.257"/>
    <p1510:client id="{946D8CAF-7805-4905-81B6-CFC037F5B912}" v="126" dt="2020-09-23T09:39:35.0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42809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77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1403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4604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1381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0350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2964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52478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02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831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9524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32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63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187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500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877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558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21741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1035484" TargetMode="External"/><Relationship Id="rId2" Type="http://schemas.openxmlformats.org/officeDocument/2006/relationships/hyperlink" Target="https://online.zakon.kz/document/?doc_id=100606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977063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941598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3885902" TargetMode="External"/><Relationship Id="rId2" Type="http://schemas.openxmlformats.org/officeDocument/2006/relationships/hyperlink" Target="https://online.zakon.kz/document/?doc_id=3941598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7312788" TargetMode="External"/><Relationship Id="rId2" Type="http://schemas.openxmlformats.org/officeDocument/2006/relationships/hyperlink" Target="https://online.zakon.kz/document/?doc_id=3941598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100502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6802327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6065513" TargetMode="External"/><Relationship Id="rId2" Type="http://schemas.openxmlformats.org/officeDocument/2006/relationships/hyperlink" Target="https://online.zakon.kz/document/?link_id=100502716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nline.zakon.kz/document/?doc_id=3941598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1577399" TargetMode="External"/><Relationship Id="rId7" Type="http://schemas.openxmlformats.org/officeDocument/2006/relationships/hyperlink" Target="https://online.zakon.kz/document/?doc_id=1013966" TargetMode="External"/><Relationship Id="rId2" Type="http://schemas.openxmlformats.org/officeDocument/2006/relationships/hyperlink" Target="https://online.zakon.kz/document/?doc_id=3941598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nline.zakon.kz/document/?doc_id=1011878" TargetMode="External"/><Relationship Id="rId5" Type="http://schemas.openxmlformats.org/officeDocument/2006/relationships/hyperlink" Target="https://online.zakon.kz/document/?doc_id=34329053" TargetMode="External"/><Relationship Id="rId4" Type="http://schemas.openxmlformats.org/officeDocument/2006/relationships/hyperlink" Target="https://online.zakon.kz/document/?doc_id=31575852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101263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1012633" TargetMode="External"/><Relationship Id="rId2" Type="http://schemas.openxmlformats.org/officeDocument/2006/relationships/hyperlink" Target="https://online.zakon.kz/document/?doc_id=3731278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4329053" TargetMode="External"/><Relationship Id="rId2" Type="http://schemas.openxmlformats.org/officeDocument/2006/relationships/hyperlink" Target="https://online.zakon.kz/document/?doc_id=3941598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0364477" TargetMode="External"/><Relationship Id="rId2" Type="http://schemas.openxmlformats.org/officeDocument/2006/relationships/hyperlink" Target="https://online.zakon.kz/document/?doc_id=102075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nline.zakon.kz/document/?doc_id=30085593" TargetMode="External"/><Relationship Id="rId4" Type="http://schemas.openxmlformats.org/officeDocument/2006/relationships/hyperlink" Target="https://online.zakon.kz/document/?doc_id=38259854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101263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9644" y="3085701"/>
            <a:ext cx="7197726" cy="203327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a typeface="+mj-lt"/>
                <a:cs typeface="+mj-lt"/>
              </a:rPr>
              <a:t>ЗАКОН</a:t>
            </a:r>
            <a:br>
              <a:rPr lang="en-US" sz="4000" b="1" dirty="0">
                <a:ea typeface="+mj-lt"/>
                <a:cs typeface="+mj-lt"/>
              </a:rPr>
            </a:br>
            <a:r>
              <a:rPr lang="en-US" sz="4000" b="1" dirty="0">
                <a:ea typeface="+mj-lt"/>
                <a:cs typeface="+mj-lt"/>
              </a:rPr>
              <a:t>РЕСПУБЛИКИ КАЗАХСТАН</a:t>
            </a:r>
            <a:br>
              <a:rPr lang="en-US" sz="4000" b="1" dirty="0">
                <a:ea typeface="+mj-lt"/>
                <a:cs typeface="+mj-lt"/>
              </a:rPr>
            </a:br>
            <a:r>
              <a:rPr lang="en-US" sz="4000" b="1" dirty="0">
                <a:ea typeface="+mj-lt"/>
                <a:cs typeface="+mj-lt"/>
              </a:rPr>
              <a:t>"О </a:t>
            </a:r>
            <a:r>
              <a:rPr lang="en-US" sz="4000" b="1" dirty="0" err="1">
                <a:ea typeface="+mj-lt"/>
                <a:cs typeface="+mj-lt"/>
              </a:rPr>
              <a:t>доступе</a:t>
            </a:r>
            <a:r>
              <a:rPr lang="en-US" sz="4000" b="1" dirty="0">
                <a:ea typeface="+mj-lt"/>
                <a:cs typeface="+mj-lt"/>
              </a:rPr>
              <a:t> к </a:t>
            </a:r>
            <a:r>
              <a:rPr lang="en-US" sz="4000" b="1" dirty="0" err="1">
                <a:ea typeface="+mj-lt"/>
                <a:cs typeface="+mj-lt"/>
              </a:rPr>
              <a:t>информации</a:t>
            </a:r>
            <a:r>
              <a:rPr lang="en-US" sz="4000" b="1" dirty="0">
                <a:ea typeface="+mj-lt"/>
                <a:cs typeface="+mj-lt"/>
              </a:rPr>
              <a:t>"</a:t>
            </a:r>
          </a:p>
        </p:txBody>
      </p:sp>
      <p:pic>
        <p:nvPicPr>
          <p:cNvPr id="5" name="Рисунок 5" descr="Изображение выглядит как сидит, деревянный, старый, коричневый&#10;&#10;Автоматически созданное описание">
            <a:extLst>
              <a:ext uri="{FF2B5EF4-FFF2-40B4-BE49-F238E27FC236}">
                <a16:creationId xmlns:a16="http://schemas.microsoft.com/office/drawing/2014/main" xmlns="" id="{46062BB7-C43C-4F81-AB82-2202981B9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973" y="456751"/>
            <a:ext cx="5307940" cy="27095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2863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29DA54-6FA0-46F8-A7A9-F2CE3946A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93298"/>
            <a:ext cx="10476481" cy="1456267"/>
          </a:xfrm>
        </p:spPr>
        <p:txBody>
          <a:bodyPr/>
          <a:lstStyle/>
          <a:p>
            <a:r>
              <a:rPr lang="ru-RU" b="1" dirty="0">
                <a:ea typeface="+mj-lt"/>
                <a:cs typeface="+mj-lt"/>
              </a:rPr>
              <a:t>Статья 10. Способы обеспечения доступа к информации</a:t>
            </a:r>
            <a:endParaRPr lang="ru-RU" dirty="0">
              <a:ea typeface="+mj-lt"/>
              <a:cs typeface="+mj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95728"/>
            <a:ext cx="10605877" cy="5101245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Доступ к информации обеспечивается следующими способами:</a:t>
            </a:r>
            <a:endParaRPr lang="ru-RU" b="1">
              <a:ea typeface="+mn-lt"/>
              <a:cs typeface="+mn-lt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1) предоставлением информации по запросу;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2) размещением информации в помещениях, занимаемых обладателями информации, и в иных отведенных для этих целей местах;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3) обеспечением доступа на заседания коллегий государственных органов в соответствии с законодательством Республики Казахстан и онлайн-трансляцией открытых заседаний Палат Парламента Республики Казахстан, в том числе совместных, местных представительных органов области, города республиканского значения, столицы и коллегий государственных органов, проводимых по итогам года, на интернет-ресурсах;</a:t>
            </a:r>
            <a:endParaRPr lang="ru-RU">
              <a:ea typeface="+mn-lt"/>
              <a:cs typeface="+mn-lt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4) заслушиванием и обсуждением отчетов руководителей центральных исполнительных органов (за исключением Министерства обороны Республики Казахстан), акимов и руководителей национальных высших учебных заведений;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5) размещением информации в средствах массовой информации;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6) размещением информации на интернет-ресурсе обладателя информации;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7) размещением информации на соответствующих компонентах веб-портала «электронного правительства»;</a:t>
            </a:r>
            <a:endParaRPr lang="ru-RU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8) иными способами, не запрещенными законодательством Республики Казахстан.</a:t>
            </a:r>
          </a:p>
        </p:txBody>
      </p:sp>
    </p:spTree>
    <p:extLst>
      <p:ext uri="{BB962C8B-B14F-4D97-AF65-F5344CB8AC3E}">
        <p14:creationId xmlns:p14="http://schemas.microsoft.com/office/powerpoint/2010/main" xmlns="" val="2599214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29DA54-6FA0-46F8-A7A9-F2CE3946A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329" y="-281796"/>
            <a:ext cx="10720896" cy="1456267"/>
          </a:xfrm>
        </p:spPr>
        <p:txBody>
          <a:bodyPr>
            <a:normAutofit fontScale="90000"/>
          </a:bodyPr>
          <a:lstStyle/>
          <a:p>
            <a:endParaRPr lang="ru-RU" dirty="0">
              <a:cs typeface="Calibri Light"/>
            </a:endParaRPr>
          </a:p>
          <a:p>
            <a:r>
              <a:rPr lang="ru-RU" b="1" dirty="0">
                <a:latin typeface="Calibri Light"/>
                <a:ea typeface="Times New Roman"/>
                <a:cs typeface="Times New Roman"/>
              </a:rPr>
              <a:t>Статья 11. Предоставление информации по запросу</a:t>
            </a:r>
            <a:endParaRPr lang="ru-RU" dirty="0">
              <a:latin typeface="Calibri Light"/>
              <a:ea typeface="+mj-lt"/>
              <a:cs typeface="+mj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501502"/>
            <a:ext cx="10835914" cy="318905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1. Информация по запросу предоставляется бесплатно.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2. По запросу предоставляется любая информация, за исключением информации с ограниченным доступом.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3. Запрос должен адресоваться обладателю информации, в компетенцию которого входит предоставление запрашиваемой информации.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Запрос может быть представлен в устной или письменной форме, в том числе в виде электронного документа.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4. Пользователь информации может обращаться с устным запросом лично или по телефону.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Ответ на устный запрос предоставляется по следующей информации:</a:t>
            </a:r>
            <a:endParaRPr lang="ru-RU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1) график работы обладателя информации;</a:t>
            </a:r>
            <a:endParaRPr lang="ru-RU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2) почтовые адреса, адреса электронной почты и (или) интернет-ресурсов, телефоны справочных служб обладателей информации, их структурных подразделений, территориальных органов и подведомственных организаций, а также сведения об их руководителях;</a:t>
            </a:r>
            <a:endParaRPr lang="ru-RU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3) порядок приема физических лиц и представителей юридических лиц;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4) порядок рассмотрения обращений, запросов, заявлений и жалоб физических и юридических лиц;</a:t>
            </a:r>
            <a:endParaRPr lang="ru-RU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5) порядок оказания государственных услуг;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6) графики рассмотрения судебных дел;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7) сведения о дате и месте проведения открытых конкурсных торгов (аукционов, тендеров);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8) время, место созыва схода местного сообщества, собрания местного сообщества и обсуждаемые вопросы;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9) сведения о средствах массовой информации, учрежденных обладателем информации (при наличии);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10) номера телефонов для получения информации об имеющихся вакантных должностях.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В случае предоставления ответа на устный запрос указывается имя и должность лица, предоставившего ответ.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endParaRPr lang="ru-RU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3745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29DA54-6FA0-46F8-A7A9-F2CE3946A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688" y="-425570"/>
            <a:ext cx="10476481" cy="1456267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ru-RU" dirty="0">
              <a:cs typeface="Calibri Light"/>
            </a:endParaRPr>
          </a:p>
          <a:p>
            <a:r>
              <a:rPr lang="ru-RU" sz="2800" b="1" dirty="0">
                <a:latin typeface="Calibri Light"/>
                <a:ea typeface="Times New Roman"/>
                <a:cs typeface="Times New Roman"/>
              </a:rPr>
              <a:t>Статья 11. Предоставление информации по запросу</a:t>
            </a:r>
            <a:endParaRPr lang="ru-RU" sz="2800" dirty="0">
              <a:latin typeface="Calibri Light"/>
              <a:ea typeface="+mj-lt"/>
              <a:cs typeface="+mj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09" y="2343351"/>
            <a:ext cx="11353498" cy="377852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5. В письменном запросе указываются:</a:t>
            </a:r>
            <a:endParaRPr lang="ru-RU" dirty="0"/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1) фамилия, имя, отчество (если оно указано в документе, удостоверяющем личность), индивидуальный идентификационный номер физического лица, запрашивающего информацию;</a:t>
            </a: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2) при обращении от имени юридического лица - полное наименование юридического лица, бизнес-идентификационный номер, исходящий номер и дата, фамилия, инициалы и должность лица, подписавшего запрос.</a:t>
            </a: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6. Пользователю информации, непосредственно обратившемуся к обладателю информации и представившему запрос в письменной форме, выдается талон с указанием даты и времени, фамилии и инициалов лица, принявшего запрос.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7. Письменные запросы, поданные в порядке, установленном настоящим Законом, за исключением анонимных запросов, подлежат обязательному приему, регистрации, учету и рассмотрению.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8. Письменные запросы могут вноситься через представителя физического или юридического лица. Оформление представительства производится в порядке, установленном </a:t>
            </a:r>
            <a:r>
              <a:rPr lang="ru-RU" u="sng" dirty="0">
                <a:ea typeface="+mn-lt"/>
                <a:cs typeface="+mn-lt"/>
                <a:hlinkClick r:id="rId2"/>
              </a:rPr>
              <a:t>гражданским законодательством</a:t>
            </a:r>
            <a:r>
              <a:rPr lang="ru-RU" dirty="0">
                <a:ea typeface="+mn-lt"/>
                <a:cs typeface="+mn-lt"/>
              </a:rPr>
              <a:t> Республики Казахстан.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9. Запросы, поступившие по общедоступным информационным системам и соответствующие требованиям </a:t>
            </a:r>
            <a:r>
              <a:rPr lang="ru-RU" u="sng" dirty="0">
                <a:ea typeface="+mn-lt"/>
                <a:cs typeface="+mn-lt"/>
                <a:hlinkClick r:id="rId3"/>
              </a:rPr>
              <a:t>законодательства</a:t>
            </a:r>
            <a:r>
              <a:rPr lang="ru-RU" dirty="0">
                <a:ea typeface="+mn-lt"/>
                <a:cs typeface="+mn-lt"/>
              </a:rPr>
              <a:t> Республики Казахстан об электронном документе и электронной цифровой подписи, подлежат рассмотрению в порядке, установленном настоящим Законом.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10. Ответ на письменный запрос предоставляется в течение пятнадцати календарных дней со дня поступления к обладателю информации.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11. Письменный запрос, поступивший к обладателю информации, в компетенцию которого не входит предоставление запрашиваемой информации, в срок не позднее трех рабочих дней со дня поступления запроса, направляется соответствующему обладателю информации с одновременным уведомлением об этом пользователя информации, направившего запрос.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dirty="0">
                <a:ea typeface="+mn-lt"/>
                <a:cs typeface="+mn-lt"/>
              </a:rPr>
              <a:t>12. Ответ на письменный запрос предоставляется по выбору пользователя информации в бумажной и (или) электронной формах на языке обращения.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endParaRPr lang="ru-RU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0404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29DA54-6FA0-46F8-A7A9-F2CE3946A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329" y="5751"/>
            <a:ext cx="10476481" cy="1456267"/>
          </a:xfrm>
        </p:spPr>
        <p:txBody>
          <a:bodyPr>
            <a:normAutofit fontScale="90000"/>
          </a:bodyPr>
          <a:lstStyle/>
          <a:p>
            <a:endParaRPr lang="ru-RU"/>
          </a:p>
          <a:p>
            <a:r>
              <a:rPr lang="ru-RU" b="1" dirty="0">
                <a:ea typeface="+mj-lt"/>
                <a:cs typeface="+mj-lt"/>
              </a:rPr>
              <a:t>Статья 12. Размещение информации в помещениях, занимаемых обладателями информации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09" y="1581352"/>
            <a:ext cx="11353498" cy="454052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1. Обладатели информации в занимаемых ими помещениях размещают информационные стенды и (или) другие технические средства аналогичного назначения с информацией о своей деятельности.</a:t>
            </a:r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При размещении информационных стендов и (или) других технических средств аналогичного назначения обладатели информации обязаны: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обеспечить круглосуточный свободный доступ к ним;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создать условия свободного доступа к ним инвалидов.</a:t>
            </a:r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2. Информация, указанная в пункте 1 настоящей статьи, содержит: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1) порядок работы обладателя информации, включая порядок приема физических лиц и представителей юридических лиц;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2) условия и порядок получения информации;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3) иные сведения.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608077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09" y="517429"/>
            <a:ext cx="11353498" cy="615078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buNone/>
            </a:pPr>
            <a:r>
              <a:rPr lang="ru-RU" sz="2400" b="1" dirty="0">
                <a:ea typeface="+mn-lt"/>
                <a:cs typeface="+mn-lt"/>
              </a:rPr>
              <a:t>СТАТЬЯ 13. ОБЕСПЕЧЕНИЕ ДОСТУПА НА ЗАСЕДАНИЯ КОЛЛЕГИАЛЬНЫХ ОРГАНОВ ГОСУДАРСТВЕННЫХ ОРГАНОВ</a:t>
            </a:r>
            <a:endParaRPr lang="ru-RU" sz="2400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1. Заседания Палат Парламента Республики Казахстан, Правительства Республики Казахстан и коллегиальных органов центральных исполнительных органов и местных представительных и исполнительных органов области, города республиканского значения, столицы, района (города областного значения) Республики Казахстан являются открытыми, за исключением закрытых заседаний.</a:t>
            </a:r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Доступ пользователей информации к открытым заседаниям обеспечивается в соответствии с законодательством Республики Казахстан.</a:t>
            </a:r>
            <a:endParaRPr lang="ru-RU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2. Палаты Парламента Республики Казахстан, местные представительные органы области, города республиканского значения, столицы Республики Казахстан обеспечивают трансляцию открытых заседаний, а государственные органы - коллегий, проводимых по итогам года, в режиме онлайн на интернет-ресурсах.</a:t>
            </a:r>
            <a:endParaRPr lang="ru-RU">
              <a:cs typeface="Calibri"/>
            </a:endParaRPr>
          </a:p>
          <a:p>
            <a:pPr algn="just">
              <a:buNone/>
            </a:pPr>
            <a:r>
              <a:rPr lang="ru-RU" sz="2400" b="1" dirty="0">
                <a:ea typeface="+mn-lt"/>
                <a:cs typeface="+mn-lt"/>
              </a:rPr>
              <a:t>СТАТЬЯ 14. ОТЧЕТЫ РУКОВОДИТЕЛЕЙ ЦЕНТРАЛЬНЫХ ИСПОЛНИТЕЛЬНЫХ ОРГАНОВ, АКИМОВ И РУКОВОДИТЕЛЕЙ НАЦИОНАЛЬНЫХ ВЫСШИХ УЧЕБНЫХ ЗАВЕДЕНИЙ</a:t>
            </a:r>
            <a:endParaRPr lang="ru-RU" sz="2400">
              <a:cs typeface="Calibri"/>
            </a:endParaRPr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Руководители центральных исполнительных органов (за исключением Министерства обороны Республики Казахстан), акимы и руководители национальных высших учебных заведений не реже одного раза в год отчитываются перед населением о проделанной работе.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Порядок проведения отчетных встреч определяется </a:t>
            </a:r>
            <a:r>
              <a:rPr lang="ru-RU" u="sng" dirty="0">
                <a:ea typeface="+mn-lt"/>
                <a:cs typeface="+mn-lt"/>
                <a:hlinkClick r:id="rId2"/>
              </a:rPr>
              <a:t>законодательством</a:t>
            </a:r>
            <a:r>
              <a:rPr lang="ru-RU" dirty="0">
                <a:ea typeface="+mn-lt"/>
                <a:cs typeface="+mn-lt"/>
              </a:rPr>
              <a:t> Республики Казахстан.</a:t>
            </a:r>
          </a:p>
          <a:p>
            <a:pPr algn="just">
              <a:buNone/>
            </a:pPr>
            <a:endParaRPr lang="ru-RU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90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09" y="1523844"/>
            <a:ext cx="11353498" cy="500060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1. Обладатели информации создают интернет-ресурсы.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2. Обладатели информации, указанные в </a:t>
            </a:r>
            <a:r>
              <a:rPr lang="ru-RU" sz="1600" u="sng" dirty="0">
                <a:ea typeface="+mn-lt"/>
                <a:cs typeface="+mn-lt"/>
                <a:hlinkClick r:id="rId2"/>
              </a:rPr>
              <a:t>подпункте 1) статьи 8</a:t>
            </a:r>
            <a:r>
              <a:rPr lang="ru-RU" sz="1600" dirty="0">
                <a:ea typeface="+mn-lt"/>
                <a:cs typeface="+mn-lt"/>
              </a:rPr>
              <a:t> настоящего Закона, размещают интернет-ресурсы на единой платформе интернет-ресурсов государственных органов.</a:t>
            </a: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3. Обладатели информации в пределах своей компетенции обязаны размещать на интернет-ресурсах: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1) общую информацию о деятельности обладателя информации: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организационную структуру обладателей информации, сведения об их руководителях;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официальные новости (пресс-релизы) о деятельности обладателей информации;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официальные календари предстоящих событий в деятельности обладателей информации;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тексты официальных выступлений и официальных заявлений руководителей обладателей информации и их заместителей;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сведения о государственных и отраслевых программах, концепциях, доктринах, программах и планах развития территорий, стратегических планах, стратегиях и планах развития соответствующей отрасли, проектах целевых программ и концепций;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информацию о деятельности консультативно-совещательных органов (советов, комиссий), в которых обладатель информации является рабочим органом;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информацию об использовании средств республиканского и местного бюджетов, Национального фонда Республики Казахстан;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информационные сообщения об участии обладателя информации в целевых и иных программах, международном сотрудничестве;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информационные сообщения о результатах проверок, проведенных государственным органом, его территориальными органами, органом местного самоуправления, подведомственными организациями в пределах их полномочий, а также о результатах проверок, проведенных в государственном органе, его территориальных органах, органе местного самоуправления, подведомственных организациях;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отчеты и доклады о проделанной работе;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итоги оценки эффективности деятельности центральных и местных исполнительных органов по реализации государственной политики;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результаты общественного мониторинга качества оказания государственных услуг;</a:t>
            </a: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600" dirty="0">
                <a:ea typeface="+mn-lt"/>
                <a:cs typeface="+mn-lt"/>
              </a:rPr>
              <a:t>2) перечень структурных подразделений обладателя информации и его подведомственных организаций, их задачи и функции, а также сведения об их руководителях;</a:t>
            </a:r>
            <a:endParaRPr lang="ru-RU" sz="1600" dirty="0">
              <a:cs typeface="Calibri" panose="020F0502020204030204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35CD8B-B6CD-4CC8-BE45-FB7F3989F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650" y="178279"/>
            <a:ext cx="10807160" cy="121185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b="1" dirty="0">
                <a:latin typeface="Calibri"/>
                <a:ea typeface="+mj-lt"/>
                <a:cs typeface="Calibri"/>
              </a:rPr>
              <a:t>Статья 16. Размещение информации на интернет-ресурсах</a:t>
            </a:r>
            <a:endParaRPr lang="ru-RU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4148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09" y="1768259"/>
            <a:ext cx="11353498" cy="489995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3) перечень территориальных органов обладателя информации (при их наличии), их задачи и функции, а также сведения об их руководителях;</a:t>
            </a:r>
            <a:endParaRPr lang="ru-RU" dirty="0">
              <a:ea typeface="+mn-lt"/>
              <a:cs typeface="+mn-lt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4) нормативные правовые акты, регламентирующие компетенцию, полномочия, задачи и функции обладателя информации;</a:t>
            </a:r>
            <a:endParaRPr lang="ru-RU" dirty="0">
              <a:ea typeface="+mn-lt"/>
              <a:cs typeface="+mn-lt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5) информацию о нормотворческой деятельности обладателя информации: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6) информацию об информационных ресурсах и услугах: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7) статистическую информацию: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8) аналитические доклады и обзоры информационного характера о деятельности обладателя информации;</a:t>
            </a:r>
            <a:endParaRPr lang="ru-RU" dirty="0">
              <a:ea typeface="+mn-lt"/>
              <a:cs typeface="+mn-lt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9) заключения, экспертные оценки, рекомендации и другие аналитические материалы международных организаций по вопросам деятельности обладателей информации;</a:t>
            </a:r>
            <a:endParaRPr lang="ru-RU" dirty="0">
              <a:ea typeface="+mn-lt"/>
              <a:cs typeface="+mn-lt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10) информацию о порядке работы обладателя информации: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порядок осуществления обладателем информации разрешительных действий (лицензирование, аккредитация, регистрация и другие) (при наличии таких полномочий);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образцы заявлений и запросов, принимаемых обладателем информации к рассмотрению в соответствии с законами и иными нормативными правовыми актами Республики Казахстан;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11) информацию о проведении конкурсов, тендеров: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сведения об открытых конкурсных торгах (аукционах, тендерах), экспертизах и других мероприятиях и условия их проведения;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условия участия в них физических и юридических лиц;</a:t>
            </a:r>
            <a:endParaRPr lang="ru-RU" dirty="0">
              <a:ea typeface="+mn-lt"/>
              <a:cs typeface="+mn-lt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1600" dirty="0">
                <a:ea typeface="+mn-lt"/>
                <a:cs typeface="+mn-lt"/>
              </a:rPr>
              <a:t>протоколы проведенных открытых конкурсных торгов (аукционов, тендеров);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endParaRPr lang="ru-RU" sz="1600" dirty="0">
              <a:cs typeface="Calibri" panose="020F0502020204030204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35CD8B-B6CD-4CC8-BE45-FB7F3989F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650" y="178279"/>
            <a:ext cx="10807160" cy="121185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b="1" dirty="0">
                <a:latin typeface="Calibri"/>
                <a:ea typeface="+mj-lt"/>
                <a:cs typeface="Calibri"/>
              </a:rPr>
              <a:t>Статья 16. Размещение информации на интернет-ресурсах</a:t>
            </a:r>
            <a:endParaRPr lang="ru-RU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7955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09" y="1495089"/>
            <a:ext cx="11353498" cy="517312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12) порядок приема физических лиц и представителей юридических лиц;</a:t>
            </a:r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13) порядок рассмотрения обращений физических и юридических лиц;</a:t>
            </a:r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14) стенограммы и (или) протоколы открытых заседаний коллегиальных органов;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15) данные об опросах населения, обобщение и анализ запросов на получение информации;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16) наличие сервиса «Вопрос-ответ»;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17) интерактивные опросы граждан;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18) ленту новостей;</a:t>
            </a:r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19) почтовые адреса, адреса электронной почты, телефоны справочных служб обладателей информации, их структурных подразделений, территориальных органов и подведомственных организаций;</a:t>
            </a:r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20) информацию неоднократно (два и более раза в течение трех последовательных календарных месяцев) запрашиваемую пользователями информации;</a:t>
            </a:r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21) иную информацию, обязанность размещения которой установлена законодательством Республики Казахстан, или информацию, размещение которой обладатель информации считает необходимым.</a:t>
            </a:r>
            <a:endParaRPr lang="ru-RU" dirty="0"/>
          </a:p>
          <a:p>
            <a:pPr algn="just">
              <a:lnSpc>
                <a:spcPct val="80000"/>
              </a:lnSpc>
              <a:buNone/>
            </a:pP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endParaRPr lang="ru-RU" sz="1600" dirty="0">
              <a:cs typeface="Calibri" panose="020F0502020204030204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35CD8B-B6CD-4CC8-BE45-FB7F3989F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650" y="178279"/>
            <a:ext cx="10807160" cy="121185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b="1" dirty="0">
                <a:latin typeface="Calibri"/>
                <a:ea typeface="+mj-lt"/>
                <a:cs typeface="Calibri"/>
              </a:rPr>
              <a:t>Статья 16. Размещение информации на интернет-ресурсах</a:t>
            </a:r>
            <a:endParaRPr lang="ru-RU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1170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518" y="2530259"/>
            <a:ext cx="11353498" cy="397980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1. Пользователи информации могут получать и использовать информацию, размещаемую на компонентах веб-портала «электронного правительства» в соответствии с настоящим Законом, а также участвовать в ее обсуждении при условии регистрации на веб-портале «электронного правительства».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2. На </a:t>
            </a:r>
            <a:r>
              <a:rPr lang="ru-RU" u="sng" dirty="0">
                <a:ea typeface="+mn-lt"/>
                <a:cs typeface="+mn-lt"/>
                <a:hlinkClick r:id="rId2"/>
              </a:rPr>
              <a:t>интернет-портале открытых данных</a:t>
            </a:r>
            <a:r>
              <a:rPr lang="ru-RU" dirty="0">
                <a:ea typeface="+mn-lt"/>
                <a:cs typeface="+mn-lt"/>
              </a:rPr>
              <a:t> обладателями информации, указанными в подпункте 1) </a:t>
            </a:r>
            <a:r>
              <a:rPr lang="ru-RU" u="sng" dirty="0">
                <a:ea typeface="+mn-lt"/>
                <a:cs typeface="+mn-lt"/>
                <a:hlinkClick r:id="rId2"/>
              </a:rPr>
              <a:t>статьи 8</a:t>
            </a:r>
            <a:r>
              <a:rPr lang="ru-RU" dirty="0">
                <a:ea typeface="+mn-lt"/>
                <a:cs typeface="+mn-lt"/>
              </a:rPr>
              <a:t> настоящего Закона, размещаются открытые данные.</a:t>
            </a:r>
            <a:endParaRPr lang="ru-RU" dirty="0"/>
          </a:p>
          <a:p>
            <a:pPr algn="just">
              <a:buNone/>
            </a:pPr>
            <a:r>
              <a:rPr lang="ru-RU" u="sng" dirty="0">
                <a:ea typeface="+mn-lt"/>
                <a:cs typeface="+mn-lt"/>
                <a:hlinkClick r:id="rId3"/>
              </a:rPr>
              <a:t>Уполномоченный орган в сфере информатизации</a:t>
            </a:r>
            <a:r>
              <a:rPr lang="ru-RU" dirty="0">
                <a:ea typeface="+mn-lt"/>
                <a:cs typeface="+mn-lt"/>
              </a:rPr>
              <a:t> вправе запрашивать открытые данные у обладателей информации для размещения на интернет-портале открытых данных по результатам опроса общественного мнения на веб-портале «электронного правительства» о потребностях населения Республики Казахстан в открытых данных.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Обладатели информации вправе также размещать информацию на интернет-портале открытых данных по собственной инициативе.</a:t>
            </a:r>
            <a:endParaRPr lang="ru-RU" dirty="0"/>
          </a:p>
          <a:p>
            <a:pPr algn="just">
              <a:buNone/>
            </a:pPr>
            <a:r>
              <a:rPr lang="ru-RU" dirty="0">
                <a:ea typeface="+mn-lt"/>
                <a:cs typeface="+mn-lt"/>
              </a:rPr>
              <a:t>Размещение информации на интернет-портале открытых данных осуществляется в порядке, установленном </a:t>
            </a:r>
            <a:r>
              <a:rPr lang="ru-RU" u="sng" dirty="0">
                <a:ea typeface="+mn-lt"/>
                <a:cs typeface="+mn-lt"/>
                <a:hlinkClick r:id="rId3"/>
              </a:rPr>
              <a:t>законодательством</a:t>
            </a:r>
            <a:r>
              <a:rPr lang="ru-RU" dirty="0">
                <a:ea typeface="+mn-lt"/>
                <a:cs typeface="+mn-lt"/>
              </a:rPr>
              <a:t> Республики Казахстан в сфере информатизации.</a:t>
            </a:r>
          </a:p>
          <a:p>
            <a:pPr algn="just">
              <a:buNone/>
            </a:pPr>
            <a:endParaRPr lang="ru-RU" dirty="0">
              <a:cs typeface="Calibri"/>
            </a:endParaRPr>
          </a:p>
          <a:p>
            <a:pPr algn="just">
              <a:lnSpc>
                <a:spcPct val="80000"/>
              </a:lnSpc>
              <a:buNone/>
            </a:pP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endParaRPr lang="ru-RU" sz="1600" dirty="0">
              <a:cs typeface="Calibri" panose="020F0502020204030204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35CD8B-B6CD-4CC8-BE45-FB7F3989F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178" y="523336"/>
            <a:ext cx="10807160" cy="141313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b="1" dirty="0">
                <a:ea typeface="+mj-lt"/>
                <a:cs typeface="+mj-lt"/>
              </a:rPr>
              <a:t>Статья 17. Размещение информации на веб-портале «электронного правительства»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3327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09" y="3090976"/>
            <a:ext cx="11353498" cy="334720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3. На </a:t>
            </a:r>
            <a:r>
              <a:rPr lang="ru-RU" u="sng" dirty="0">
                <a:ea typeface="+mn-lt"/>
                <a:cs typeface="+mn-lt"/>
                <a:hlinkClick r:id="rId2"/>
              </a:rPr>
              <a:t>интернет-портале открытых бюджетов</a:t>
            </a:r>
            <a:r>
              <a:rPr lang="ru-RU" dirty="0">
                <a:ea typeface="+mn-lt"/>
                <a:cs typeface="+mn-lt"/>
              </a:rPr>
              <a:t> обладателями информации, указанными в подпункте 1) </a:t>
            </a:r>
            <a:r>
              <a:rPr lang="ru-RU" u="sng" dirty="0">
                <a:ea typeface="+mn-lt"/>
                <a:cs typeface="+mn-lt"/>
                <a:hlinkClick r:id="rId2"/>
              </a:rPr>
              <a:t>статьи 8</a:t>
            </a:r>
            <a:r>
              <a:rPr lang="ru-RU" dirty="0">
                <a:ea typeface="+mn-lt"/>
                <a:cs typeface="+mn-lt"/>
              </a:rPr>
              <a:t> настоящего Закона, размещается бюджетная отчетность, консолидированная финансовая отчетность, результаты государственного аудита и финансового контроля, а также проводится публичное обсуждение проектов бюджетных программ и отчетов о реализации бюджетных программ.</a:t>
            </a:r>
            <a:endParaRPr lang="ru-RU"/>
          </a:p>
          <a:p>
            <a:pPr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4. На </a:t>
            </a:r>
            <a:r>
              <a:rPr lang="ru-RU" u="sng" dirty="0">
                <a:ea typeface="+mn-lt"/>
                <a:cs typeface="+mn-lt"/>
                <a:hlinkClick r:id="rId2"/>
              </a:rPr>
              <a:t>интернет-портале открытых нормативных правовых актов</a:t>
            </a:r>
            <a:r>
              <a:rPr lang="ru-RU" dirty="0">
                <a:ea typeface="+mn-lt"/>
                <a:cs typeface="+mn-lt"/>
              </a:rPr>
              <a:t> государственными органами-разработчиками проектов нормативных правовых актов до направления на согласование в заинтересованные государственные органы для публичного обсуждения размещаются проекты </a:t>
            </a:r>
            <a:r>
              <a:rPr lang="ru-RU" u="sng" dirty="0">
                <a:ea typeface="+mn-lt"/>
                <a:cs typeface="+mn-lt"/>
                <a:hlinkClick r:id="rId3"/>
              </a:rPr>
              <a:t>концепций законопроектов</a:t>
            </a:r>
            <a:r>
              <a:rPr lang="ru-RU" dirty="0">
                <a:ea typeface="+mn-lt"/>
                <a:cs typeface="+mn-lt"/>
              </a:rPr>
              <a:t> и нормативных правовых актов вместе с пояснительными записками и сравнительными таблицами к ним (в случаях внесения изменений и (или) дополнений в законодательные акты). Отчеты по результатам публичного обсуждения также размещаются на интернет-портале открытых нормативных правовых актов.</a:t>
            </a:r>
          </a:p>
          <a:p>
            <a:pPr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5. На </a:t>
            </a:r>
            <a:r>
              <a:rPr lang="ru-RU" u="sng" dirty="0">
                <a:ea typeface="+mn-lt"/>
                <a:cs typeface="+mn-lt"/>
                <a:hlinkClick r:id="rId2"/>
              </a:rPr>
              <a:t>интернет-портале оценки эффективности деятельности государственных органов</a:t>
            </a:r>
            <a:r>
              <a:rPr lang="ru-RU" dirty="0">
                <a:ea typeface="+mn-lt"/>
                <a:cs typeface="+mn-lt"/>
              </a:rPr>
              <a:t> обладателями информации, указанными в подпункте 1) </a:t>
            </a:r>
            <a:r>
              <a:rPr lang="ru-RU" u="sng" dirty="0">
                <a:ea typeface="+mn-lt"/>
                <a:cs typeface="+mn-lt"/>
                <a:hlinkClick r:id="rId2"/>
              </a:rPr>
              <a:t>статьи 8</a:t>
            </a:r>
            <a:r>
              <a:rPr lang="ru-RU" dirty="0">
                <a:ea typeface="+mn-lt"/>
                <a:cs typeface="+mn-lt"/>
              </a:rPr>
              <a:t> настоящего Закона, в пределах своей компетенции размещаются информация об оценке деятельности государственных органов, отчеты о достижении целевых индикаторов стратегических планов и программ развития территорий, а также проводится публичное обсуждение деятельности государственных органов.</a:t>
            </a:r>
          </a:p>
          <a:p>
            <a:pPr algn="just">
              <a:lnSpc>
                <a:spcPct val="80000"/>
              </a:lnSpc>
              <a:buNone/>
            </a:pPr>
            <a:endParaRPr lang="ru-RU" dirty="0">
              <a:ea typeface="+mn-lt"/>
              <a:cs typeface="+mn-lt"/>
            </a:endParaRPr>
          </a:p>
          <a:p>
            <a:pPr algn="just">
              <a:lnSpc>
                <a:spcPct val="80000"/>
              </a:lnSpc>
              <a:buNone/>
            </a:pPr>
            <a:endParaRPr lang="ru-RU" dirty="0">
              <a:ea typeface="+mn-lt"/>
              <a:cs typeface="+mn-lt"/>
            </a:endParaRPr>
          </a:p>
          <a:p>
            <a:pPr algn="just">
              <a:lnSpc>
                <a:spcPct val="80000"/>
              </a:lnSpc>
              <a:buNone/>
            </a:pPr>
            <a:endParaRPr lang="ru-RU" dirty="0">
              <a:cs typeface="Calibri"/>
            </a:endParaRPr>
          </a:p>
          <a:p>
            <a:pPr algn="just">
              <a:lnSpc>
                <a:spcPct val="80000"/>
              </a:lnSpc>
              <a:buNone/>
            </a:pP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endParaRPr lang="ru-RU" sz="1600" dirty="0">
              <a:cs typeface="Calibri" panose="020F0502020204030204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35CD8B-B6CD-4CC8-BE45-FB7F3989F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159" y="580845"/>
            <a:ext cx="10807160" cy="141313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b="1" dirty="0">
                <a:ea typeface="+mj-lt"/>
                <a:cs typeface="+mj-lt"/>
              </a:rPr>
              <a:t>Статья 17. Размещение информации на веб-портале «электронного правительства»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143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F4D9EF-21B0-4082-82CA-682B07B73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7201" y="804519"/>
            <a:ext cx="9689540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Статья 2. Законодательство Республики Казахстан о доступе к информации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A8FAC21-D805-4C3C-8686-2A00EC39A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7202" y="1713807"/>
            <a:ext cx="9689539" cy="4342008"/>
          </a:xfrm>
        </p:spPr>
        <p:txBody>
          <a:bodyPr>
            <a:normAutofit/>
          </a:bodyPr>
          <a:lstStyle/>
          <a:p>
            <a:pPr algn="just"/>
            <a:endParaRPr lang="ru-RU" sz="1800" b="1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1. Законодательство Республики Казахстан о доступе к информации основывается на </a:t>
            </a:r>
            <a:r>
              <a:rPr lang="ru-RU" sz="2400" u="sng" dirty="0">
                <a:latin typeface="Times New Roman"/>
                <a:ea typeface="+mn-lt"/>
                <a:cs typeface="+mn-lt"/>
                <a:hlinkClick r:id="rId2"/>
              </a:rPr>
              <a:t>Конституции</a:t>
            </a:r>
            <a:r>
              <a:rPr lang="ru-RU" sz="2400" dirty="0">
                <a:latin typeface="Times New Roman"/>
                <a:ea typeface="+mn-lt"/>
                <a:cs typeface="+mn-lt"/>
              </a:rPr>
              <a:t> Республики Казахстан и состоит из настоящего Закона и иных нормативных правовых актов Республики Казахстан.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2. Если международным договором, ратифицированным Республикой Казахстан, установлены иные правила, чем те, которые предусмотрены настоящим Законом, то применяются правила международного договора.</a:t>
            </a:r>
            <a:endParaRPr lang="ru-RU" sz="1800" dirty="0">
              <a:latin typeface="Times New Roman"/>
              <a:cs typeface="Times New Roman"/>
            </a:endParaRPr>
          </a:p>
          <a:p>
            <a:pPr algn="just"/>
            <a:endParaRPr lang="ru-RU" sz="1600"/>
          </a:p>
        </p:txBody>
      </p:sp>
    </p:spTree>
    <p:extLst>
      <p:ext uri="{BB962C8B-B14F-4D97-AF65-F5344CB8AC3E}">
        <p14:creationId xmlns:p14="http://schemas.microsoft.com/office/powerpoint/2010/main" xmlns="" val="3218458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09" y="1710750"/>
            <a:ext cx="11353498" cy="472743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ru-RU" sz="2400" b="1" dirty="0">
                <a:ea typeface="+mn-lt"/>
                <a:cs typeface="+mn-lt"/>
              </a:rPr>
              <a:t>Статья 18. Обжалование незаконного ограничения права на доступ к информации</a:t>
            </a:r>
            <a:endParaRPr lang="ru-RU" sz="24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1. Незаконное ограничение права на доступ к информации может быть обжаловано в вышестоящий государственный орган (вышестоящему должностному лицу) или в суд.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2. Жалоба на действия (бездействие) должностных лиц, а также на решения государственных органов подается вышестоящему должностному лицу или органу либо в суд не позднее трех месяцев, когда гражданину стало известно о совершении действия или принятии решения соответствующим должностным лицом или органом. Пропущенный для обжалования срок не является основанием для государственного органа или должностного лица либо суда к отказу в принятии жалобы. Причины пропуска срока выясняются при рассмотрении жалобы по существу и могут являться одним из оснований к отказу в удовлетворении жалобы.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2400" b="1" dirty="0">
                <a:ea typeface="+mn-lt"/>
                <a:cs typeface="+mn-lt"/>
              </a:rPr>
              <a:t>Статья 19. Комиссия по вопросам доступа к информации</a:t>
            </a:r>
            <a:endParaRPr lang="ru-RU" sz="24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В целях учета и защиты общественных интересов в области доступа к информации, а также удовлетворения потребностей пользователей информации при </a:t>
            </a:r>
            <a:r>
              <a:rPr lang="ru-RU" u="sng" dirty="0">
                <a:ea typeface="+mn-lt"/>
                <a:cs typeface="+mn-lt"/>
                <a:hlinkClick r:id="rId2"/>
              </a:rPr>
              <a:t>уполномоченном органе</a:t>
            </a:r>
            <a:r>
              <a:rPr lang="ru-RU" dirty="0">
                <a:ea typeface="+mn-lt"/>
                <a:cs typeface="+mn-lt"/>
              </a:rPr>
              <a:t>, определяемом Правительством Республики Казахстан, создается консультативно-совещательный орган - Комиссия по вопросам доступа к информации.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dirty="0">
                <a:ea typeface="+mn-lt"/>
                <a:cs typeface="+mn-lt"/>
              </a:rPr>
              <a:t>Деятельность Комиссии по вопросам доступа к информации осуществляется на основе прозрачности и открытости при обсуждении и решении вопросов, входящих в ее компетенцию.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u="sng" dirty="0">
                <a:ea typeface="+mn-lt"/>
                <a:cs typeface="+mn-lt"/>
                <a:hlinkClick r:id="rId2"/>
              </a:rPr>
              <a:t>Положение</a:t>
            </a:r>
            <a:r>
              <a:rPr lang="ru-RU" dirty="0">
                <a:ea typeface="+mn-lt"/>
                <a:cs typeface="+mn-lt"/>
              </a:rPr>
              <a:t> о порядке деятельности Комиссии по вопросам доступа к информации утверждается Правительством Республики Казахстан.</a:t>
            </a: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endParaRPr lang="ru-RU" sz="16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1363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09" y="2702788"/>
            <a:ext cx="11353498" cy="280086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buNone/>
            </a:pPr>
            <a:r>
              <a:rPr lang="ru-RU" sz="2800" b="1" dirty="0">
                <a:ea typeface="+mn-lt"/>
                <a:cs typeface="+mn-lt"/>
              </a:rPr>
              <a:t>Статья 20. Ответственность за нарушение законодательства Республики Казахстан о доступе к информации</a:t>
            </a:r>
            <a:endParaRPr lang="ru-RU" sz="2800" dirty="0">
              <a:ea typeface="+mn-lt"/>
              <a:cs typeface="+mn-lt"/>
            </a:endParaRPr>
          </a:p>
          <a:p>
            <a:pPr algn="just">
              <a:buNone/>
            </a:pPr>
            <a:r>
              <a:rPr lang="ru-RU" sz="2400" dirty="0">
                <a:ea typeface="+mn-lt"/>
                <a:cs typeface="+mn-lt"/>
              </a:rPr>
              <a:t>Нарушение законодательства Республики Казахстан о доступе к информации влечет ответственность, установленную </a:t>
            </a:r>
            <a:r>
              <a:rPr lang="ru-RU" sz="2400" u="sng" dirty="0">
                <a:ea typeface="+mn-lt"/>
                <a:cs typeface="+mn-lt"/>
                <a:hlinkClick r:id="rId2"/>
              </a:rPr>
              <a:t>законами</a:t>
            </a:r>
            <a:r>
              <a:rPr lang="ru-RU" sz="2400" dirty="0">
                <a:ea typeface="+mn-lt"/>
                <a:cs typeface="+mn-lt"/>
              </a:rPr>
              <a:t> Республики Казахстан.</a:t>
            </a:r>
          </a:p>
          <a:p>
            <a:pPr algn="just">
              <a:buNone/>
            </a:pPr>
            <a:r>
              <a:rPr lang="ru-RU" sz="2800" b="1" dirty="0">
                <a:ea typeface="+mn-lt"/>
                <a:cs typeface="+mn-lt"/>
              </a:rPr>
              <a:t>Статья 21. Порядок введения в действие настоящего Закона</a:t>
            </a:r>
            <a:endParaRPr lang="ru-RU" sz="2800" dirty="0"/>
          </a:p>
          <a:p>
            <a:pPr algn="just">
              <a:buNone/>
            </a:pPr>
            <a:r>
              <a:rPr lang="ru-RU" sz="2400" dirty="0">
                <a:ea typeface="+mn-lt"/>
                <a:cs typeface="+mn-lt"/>
              </a:rPr>
              <a:t>Настоящий Закон вводится в действие по истечении десяти календарных дней после дня его первого официального </a:t>
            </a:r>
            <a:r>
              <a:rPr lang="ru-RU" sz="2400" u="sng" dirty="0">
                <a:ea typeface="+mn-lt"/>
                <a:cs typeface="+mn-lt"/>
                <a:hlinkClick r:id="rId3"/>
              </a:rPr>
              <a:t>опубликования</a:t>
            </a:r>
            <a:r>
              <a:rPr lang="ru-RU" sz="2400" dirty="0">
                <a:ea typeface="+mn-lt"/>
                <a:cs typeface="+mn-lt"/>
              </a:rPr>
              <a:t>, за исключением </a:t>
            </a:r>
            <a:r>
              <a:rPr lang="ru-RU" sz="2400" u="sng" dirty="0">
                <a:ea typeface="+mn-lt"/>
                <a:cs typeface="+mn-lt"/>
                <a:hlinkClick r:id="rId4"/>
              </a:rPr>
              <a:t>подпункта 3) статьи 10</a:t>
            </a:r>
            <a:r>
              <a:rPr lang="ru-RU" sz="2400" dirty="0">
                <a:ea typeface="+mn-lt"/>
                <a:cs typeface="+mn-lt"/>
              </a:rPr>
              <a:t> и </a:t>
            </a:r>
            <a:r>
              <a:rPr lang="ru-RU" sz="2400" u="sng" dirty="0">
                <a:ea typeface="+mn-lt"/>
                <a:cs typeface="+mn-lt"/>
                <a:hlinkClick r:id="rId4"/>
              </a:rPr>
              <a:t>пункта 5 статьи 17</a:t>
            </a:r>
            <a:r>
              <a:rPr lang="ru-RU" sz="2400" dirty="0">
                <a:ea typeface="+mn-lt"/>
                <a:cs typeface="+mn-lt"/>
              </a:rPr>
              <a:t>, которые вводятся в действие с 1 января 2017 года.</a:t>
            </a:r>
          </a:p>
          <a:p>
            <a:pPr algn="just">
              <a:lnSpc>
                <a:spcPct val="80000"/>
              </a:lnSpc>
              <a:buNone/>
            </a:pPr>
            <a:endParaRPr lang="ru-RU" sz="2400" b="1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endParaRPr lang="ru-RU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buNone/>
            </a:pPr>
            <a:endParaRPr lang="ru-RU" sz="1600" dirty="0">
              <a:cs typeface="Calibri" panose="020F0502020204030204"/>
            </a:endParaRP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</a:pPr>
            <a:endParaRPr lang="ru-RU" sz="16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599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E202D2-D823-4356-901A-0796540C9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385" y="293298"/>
            <a:ext cx="9815123" cy="1456267"/>
          </a:xfrm>
        </p:spPr>
        <p:txBody>
          <a:bodyPr/>
          <a:lstStyle/>
          <a:p>
            <a:pPr algn="ctr"/>
            <a:r>
              <a:rPr lang="ru-RU" b="1" dirty="0">
                <a:ea typeface="+mj-lt"/>
                <a:cs typeface="+mj-lt"/>
              </a:rPr>
              <a:t>Статья 3. Сфера применения настоящего Закона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2C2B55-F6F9-46F5-90A8-4B489E59B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164" y="2691470"/>
            <a:ext cx="9804558" cy="3091177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1. Настоящий Закон действует на территории Республики Казахстан и распространяется на общественные отношения, связанные с доступом к информации, не относящейся к </a:t>
            </a:r>
            <a:r>
              <a:rPr lang="ru-RU" sz="2000" u="sng" dirty="0">
                <a:ea typeface="+mn-lt"/>
                <a:cs typeface="+mn-lt"/>
                <a:hlinkClick r:id="rId2"/>
              </a:rPr>
              <a:t>информации с ограниченным доступом</a:t>
            </a:r>
            <a:r>
              <a:rPr lang="ru-RU" sz="2000" dirty="0">
                <a:ea typeface="+mn-lt"/>
                <a:cs typeface="+mn-lt"/>
              </a:rPr>
              <a:t>.</a:t>
            </a:r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2. Действие настоящего Закона не распространяется на обращения физических и юридических лиц, порядок рассмотрения которых установлен </a:t>
            </a:r>
            <a:r>
              <a:rPr lang="ru-RU" sz="2000" u="sng" dirty="0">
                <a:ea typeface="+mn-lt"/>
                <a:cs typeface="+mn-lt"/>
                <a:hlinkClick r:id="rId3"/>
              </a:rPr>
              <a:t>законодательством</a:t>
            </a:r>
            <a:r>
              <a:rPr lang="ru-RU" sz="2000" dirty="0">
                <a:ea typeface="+mn-lt"/>
                <a:cs typeface="+mn-lt"/>
              </a:rPr>
              <a:t> Республики Казахстан об административных правонарушениях, </a:t>
            </a:r>
            <a:r>
              <a:rPr lang="ru-RU" sz="2000" u="sng" dirty="0">
                <a:ea typeface="+mn-lt"/>
                <a:cs typeface="+mn-lt"/>
                <a:hlinkClick r:id="rId4"/>
              </a:rPr>
              <a:t>уголовно-процессуальным</a:t>
            </a:r>
            <a:r>
              <a:rPr lang="ru-RU" sz="2000" dirty="0">
                <a:ea typeface="+mn-lt"/>
                <a:cs typeface="+mn-lt"/>
              </a:rPr>
              <a:t>, </a:t>
            </a:r>
            <a:r>
              <a:rPr lang="ru-RU" sz="2000" u="sng" dirty="0">
                <a:ea typeface="+mn-lt"/>
                <a:cs typeface="+mn-lt"/>
                <a:hlinkClick r:id="rId5"/>
              </a:rPr>
              <a:t>гражданским процессуальным законодательством</a:t>
            </a:r>
            <a:r>
              <a:rPr lang="ru-RU" sz="2000" dirty="0">
                <a:ea typeface="+mn-lt"/>
                <a:cs typeface="+mn-lt"/>
              </a:rPr>
              <a:t> Республики Казахстан.</a:t>
            </a:r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3. Действие настоящего Закона не распространяется на порядок рассмотрения запросов, установленный </a:t>
            </a:r>
            <a:r>
              <a:rPr lang="ru-RU" sz="2000" u="sng" dirty="0">
                <a:ea typeface="+mn-lt"/>
                <a:cs typeface="+mn-lt"/>
                <a:hlinkClick r:id="rId6"/>
              </a:rPr>
              <a:t>Законом</a:t>
            </a:r>
            <a:r>
              <a:rPr lang="ru-RU" sz="2000" dirty="0">
                <a:ea typeface="+mn-lt"/>
                <a:cs typeface="+mn-lt"/>
              </a:rPr>
              <a:t> Республики Казахстан «О Национальном архивном фонде и архивах».</a:t>
            </a:r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4. Действие настоящего Закона не распространяется на порядок предоставления информации средствам массовой информации, предусмотренный </a:t>
            </a:r>
            <a:r>
              <a:rPr lang="ru-RU" sz="2000" u="sng" dirty="0">
                <a:ea typeface="+mn-lt"/>
                <a:cs typeface="+mn-lt"/>
                <a:hlinkClick r:id="rId7"/>
              </a:rPr>
              <a:t>Законом</a:t>
            </a:r>
            <a:r>
              <a:rPr lang="ru-RU" sz="2000" dirty="0">
                <a:ea typeface="+mn-lt"/>
                <a:cs typeface="+mn-lt"/>
              </a:rPr>
              <a:t> Республики Казахстан «О средствах массовой информации».</a:t>
            </a:r>
          </a:p>
          <a:p>
            <a:pPr marL="0" indent="0" algn="just">
              <a:buNone/>
            </a:pPr>
            <a:endParaRPr lang="ru-RU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0768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E202D2-D823-4356-901A-0796540C9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08957"/>
            <a:ext cx="10131425" cy="1384382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ea typeface="+mj-lt"/>
                <a:cs typeface="+mj-lt"/>
              </a:rPr>
              <a:t>Статья 4. Основные принципы обеспечения доступа к информации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2C2B55-F6F9-46F5-90A8-4B489E59B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995" y="2015732"/>
            <a:ext cx="10120859" cy="432763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buNone/>
            </a:pPr>
            <a:endParaRPr lang="ru-RU" dirty="0">
              <a:ea typeface="+mn-lt"/>
              <a:cs typeface="+mn-lt"/>
            </a:endParaRPr>
          </a:p>
          <a:p>
            <a:pPr algn="just">
              <a:buNone/>
            </a:pPr>
            <a:endParaRPr lang="ru-RU" dirty="0">
              <a:ea typeface="+mn-lt"/>
              <a:cs typeface="+mn-lt"/>
            </a:endParaRPr>
          </a:p>
          <a:p>
            <a:pPr algn="just">
              <a:buNone/>
            </a:pPr>
            <a:endParaRPr lang="ru-RU" dirty="0">
              <a:ea typeface="+mn-lt"/>
              <a:cs typeface="+mn-lt"/>
            </a:endParaRPr>
          </a:p>
          <a:p>
            <a:pPr algn="just">
              <a:buNone/>
            </a:pPr>
            <a:endParaRPr lang="ru-RU" dirty="0">
              <a:ea typeface="+mn-lt"/>
              <a:cs typeface="+mn-lt"/>
            </a:endParaRPr>
          </a:p>
          <a:p>
            <a:pPr algn="just">
              <a:buNone/>
            </a:pPr>
            <a:r>
              <a:rPr lang="ru-RU" sz="2400" dirty="0">
                <a:ea typeface="+mn-lt"/>
                <a:cs typeface="+mn-lt"/>
              </a:rPr>
              <a:t>Обеспечение доступа к информации основывается на принципах:</a:t>
            </a:r>
            <a:endParaRPr lang="ru-RU" sz="2400" dirty="0">
              <a:cs typeface="Calibri"/>
            </a:endParaRPr>
          </a:p>
          <a:p>
            <a:pPr algn="just">
              <a:buNone/>
            </a:pPr>
            <a:r>
              <a:rPr lang="ru-RU" sz="2400" dirty="0">
                <a:ea typeface="+mn-lt"/>
                <a:cs typeface="+mn-lt"/>
              </a:rPr>
              <a:t>1) законности;</a:t>
            </a:r>
          </a:p>
          <a:p>
            <a:pPr algn="just">
              <a:buNone/>
            </a:pPr>
            <a:r>
              <a:rPr lang="ru-RU" sz="2400" dirty="0">
                <a:ea typeface="+mn-lt"/>
                <a:cs typeface="+mn-lt"/>
              </a:rPr>
              <a:t>2) открытости и прозрачности деятельности обладателей информации;</a:t>
            </a:r>
          </a:p>
          <a:p>
            <a:pPr algn="just">
              <a:buNone/>
            </a:pPr>
            <a:r>
              <a:rPr lang="ru-RU" sz="2400" dirty="0">
                <a:ea typeface="+mn-lt"/>
                <a:cs typeface="+mn-lt"/>
              </a:rPr>
              <a:t>3) достоверности и полноты;</a:t>
            </a:r>
          </a:p>
          <a:p>
            <a:pPr algn="just">
              <a:buNone/>
            </a:pPr>
            <a:r>
              <a:rPr lang="ru-RU" sz="2400" dirty="0">
                <a:ea typeface="+mn-lt"/>
                <a:cs typeface="+mn-lt"/>
              </a:rPr>
              <a:t>4) актуальности и своевременности;</a:t>
            </a:r>
          </a:p>
          <a:p>
            <a:pPr algn="just">
              <a:buNone/>
            </a:pPr>
            <a:r>
              <a:rPr lang="ru-RU" sz="2400" dirty="0">
                <a:ea typeface="+mn-lt"/>
                <a:cs typeface="+mn-lt"/>
              </a:rPr>
              <a:t>5) равного доступа к информации;</a:t>
            </a:r>
          </a:p>
          <a:p>
            <a:pPr algn="just">
              <a:buNone/>
            </a:pPr>
            <a:r>
              <a:rPr lang="ru-RU" sz="2400" dirty="0">
                <a:ea typeface="+mn-lt"/>
                <a:cs typeface="+mn-lt"/>
              </a:rPr>
              <a:t>6) неразглашения </a:t>
            </a:r>
            <a:r>
              <a:rPr lang="ru-RU" sz="2400" u="sng" dirty="0">
                <a:ea typeface="+mn-lt"/>
                <a:cs typeface="+mn-lt"/>
                <a:hlinkClick r:id="rId2"/>
              </a:rPr>
              <a:t>государственных секретов</a:t>
            </a:r>
            <a:r>
              <a:rPr lang="ru-RU" sz="2400" dirty="0">
                <a:ea typeface="+mn-lt"/>
                <a:cs typeface="+mn-lt"/>
              </a:rPr>
              <a:t> и иных охраняемых законом тайн;</a:t>
            </a:r>
          </a:p>
          <a:p>
            <a:pPr algn="just">
              <a:buNone/>
            </a:pPr>
            <a:r>
              <a:rPr lang="ru-RU" sz="2400" dirty="0">
                <a:ea typeface="+mn-lt"/>
                <a:cs typeface="+mn-lt"/>
              </a:rPr>
              <a:t>7) неприкосновенности частной жизни, личной и семейной тайны;</a:t>
            </a:r>
          </a:p>
          <a:p>
            <a:pPr algn="just">
              <a:buNone/>
            </a:pPr>
            <a:r>
              <a:rPr lang="ru-RU" sz="2400" dirty="0">
                <a:ea typeface="+mn-lt"/>
                <a:cs typeface="+mn-lt"/>
              </a:rPr>
              <a:t>8) соблюдения прав и законных интересов физических и юридических лиц.</a:t>
            </a:r>
          </a:p>
          <a:p>
            <a:pPr algn="just">
              <a:buNone/>
            </a:pPr>
            <a:endParaRPr lang="ru-RU" sz="2400" dirty="0">
              <a:ea typeface="+mn-lt"/>
              <a:cs typeface="+mn-lt"/>
            </a:endParaRPr>
          </a:p>
          <a:p>
            <a:pPr marL="0" indent="0" algn="just">
              <a:buNone/>
            </a:pPr>
            <a:endParaRPr lang="ru-RU" b="1" dirty="0">
              <a:ea typeface="+mn-lt"/>
              <a:cs typeface="+mn-lt"/>
            </a:endParaRPr>
          </a:p>
          <a:p>
            <a:pPr marL="0" indent="0" algn="just">
              <a:buNone/>
            </a:pPr>
            <a:endParaRPr lang="ru-RU" dirty="0">
              <a:ea typeface="+mn-lt"/>
              <a:cs typeface="+mn-lt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47447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29DA54-6FA0-46F8-A7A9-F2CE3946A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a typeface="+mj-lt"/>
                <a:cs typeface="+mj-lt"/>
              </a:rPr>
              <a:t>Статья 6. Информация, доступ к которой не подлежит ограничению</a:t>
            </a:r>
            <a:endParaRPr lang="ru-RU" dirty="0">
              <a:ea typeface="+mj-lt"/>
              <a:cs typeface="+mj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97652"/>
            <a:ext cx="10131425" cy="435362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Aft>
                <a:spcPts val="0"/>
              </a:spcAft>
            </a:pPr>
            <a:endParaRPr lang="ru-RU" sz="2000" b="1" dirty="0">
              <a:ea typeface="+mn-lt"/>
              <a:cs typeface="+mn-lt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Не подлежит ограничению доступ к следующей информации: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1) о чрезвычайных ситуациях и катастрофах, угрожающих безопасности и здоровью граждан, и их </a:t>
            </a:r>
            <a:r>
              <a:rPr lang="ru-RU" sz="2000" dirty="0" err="1">
                <a:ea typeface="+mn-lt"/>
                <a:cs typeface="+mn-lt"/>
              </a:rPr>
              <a:t>по</a:t>
            </a:r>
            <a:r>
              <a:rPr lang="ru-RU" sz="2000" b="1" dirty="0" err="1">
                <a:ea typeface="+mn-lt"/>
                <a:cs typeface="+mn-lt"/>
              </a:rPr>
              <a:t>Статья</a:t>
            </a:r>
            <a:r>
              <a:rPr lang="ru-RU" sz="2000" b="1" dirty="0">
                <a:ea typeface="+mn-lt"/>
                <a:cs typeface="+mn-lt"/>
              </a:rPr>
              <a:t> 6. Информация, доступ к которой не подлежит </a:t>
            </a:r>
            <a:r>
              <a:rPr lang="ru-RU" sz="2000" b="1" dirty="0" err="1">
                <a:ea typeface="+mn-lt"/>
                <a:cs typeface="+mn-lt"/>
              </a:rPr>
              <a:t>ограничению</a:t>
            </a:r>
            <a:r>
              <a:rPr lang="ru-RU" sz="2000" dirty="0" err="1">
                <a:ea typeface="+mn-lt"/>
                <a:cs typeface="+mn-lt"/>
              </a:rPr>
              <a:t>следствиях</a:t>
            </a:r>
            <a:r>
              <a:rPr lang="ru-RU" sz="2000" dirty="0">
                <a:ea typeface="+mn-lt"/>
                <a:cs typeface="+mn-lt"/>
              </a:rPr>
              <a:t>, а также о стихийных бедствиях, их официальных прогнозах и последствиях;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2) о состоянии здравоохранения, санитарии, демографии, миграции, образования, культуры, социальной защиты, экономики, сельского хозяйства, а также о состоянии преступности;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3) о фактах совершения актов терроризма;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4) о состоянии экологии, пожарной безопасности, а также о санитарно-эпидемиологической и радиационной обстановке, безопасности пищевых продуктов;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5) о привилегиях, компенсациях и льготах, предоставляемых государством физическим и юридическим лицам;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6) о фактах нарушения прав и свобод человека и гражданина;</a:t>
            </a:r>
          </a:p>
        </p:txBody>
      </p:sp>
    </p:spTree>
    <p:extLst>
      <p:ext uri="{BB962C8B-B14F-4D97-AF65-F5344CB8AC3E}">
        <p14:creationId xmlns:p14="http://schemas.microsoft.com/office/powerpoint/2010/main" xmlns="" val="770917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29DA54-6FA0-46F8-A7A9-F2CE3946A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ea typeface="+mj-lt"/>
                <a:cs typeface="+mj-lt"/>
              </a:rPr>
              <a:t>Статья 6. Информация, доступ к которой не подлежит ограничению</a:t>
            </a:r>
            <a:endParaRPr lang="ru-RU">
              <a:ea typeface="+mj-lt"/>
              <a:cs typeface="+mj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181095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7) о размерах золотовалютного резерва Национального Банка Республики Казахстан;</a:t>
            </a:r>
            <a:endParaRPr lang="ru-RU" sz="2000" b="1" dirty="0">
              <a:ea typeface="+mn-lt"/>
              <a:cs typeface="+mn-lt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8) содержащей </a:t>
            </a:r>
            <a:r>
              <a:rPr lang="ru-RU" sz="2000" u="sng" dirty="0">
                <a:ea typeface="+mn-lt"/>
                <a:cs typeface="+mn-lt"/>
                <a:hlinkClick r:id="rId2"/>
              </a:rPr>
              <a:t>тексты нормативных правовых актов</a:t>
            </a:r>
            <a:r>
              <a:rPr lang="ru-RU" sz="2000" dirty="0">
                <a:ea typeface="+mn-lt"/>
                <a:cs typeface="+mn-lt"/>
              </a:rPr>
              <a:t> Республики Казахстан, за исключением нормативных правовых актов, содержащих </a:t>
            </a:r>
            <a:r>
              <a:rPr lang="ru-RU" sz="2000" u="sng" dirty="0">
                <a:ea typeface="+mn-lt"/>
                <a:cs typeface="+mn-lt"/>
                <a:hlinkClick r:id="rId3"/>
              </a:rPr>
              <a:t>государственные секреты</a:t>
            </a:r>
            <a:r>
              <a:rPr lang="ru-RU" sz="2000" dirty="0">
                <a:ea typeface="+mn-lt"/>
                <a:cs typeface="+mn-lt"/>
              </a:rPr>
              <a:t> и иные охраняемые законом тайны, а также их проекты;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9) о формировании и расходовании средств из республиканского и местного бюджетов, за исключением сведений, содержащих государственные секреты;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10) о контроле за расходованием средств из республиканского и местного бюджетов, за исключением сведений, содержащих государственные секреты;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11) о фактах нарушения законности обладателями информации, их должностными лицами;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ea typeface="+mn-lt"/>
                <a:cs typeface="+mn-lt"/>
              </a:rPr>
              <a:t>12) о массовых репрессиях по политическим, социальным и другим мотивам, в том числе находящейся в архивах, за исключением информации, относимой к </a:t>
            </a:r>
            <a:r>
              <a:rPr lang="ru-RU" sz="2000" u="sng" dirty="0">
                <a:ea typeface="+mn-lt"/>
                <a:cs typeface="+mn-lt"/>
                <a:hlinkClick r:id="rId3"/>
              </a:rPr>
              <a:t>государственным секретам</a:t>
            </a:r>
            <a:r>
              <a:rPr lang="ru-RU" sz="2000" dirty="0">
                <a:ea typeface="+mn-lt"/>
                <a:cs typeface="+mn-lt"/>
              </a:rPr>
              <a:t> Республики Казахстан.</a:t>
            </a:r>
          </a:p>
          <a:p>
            <a:pPr>
              <a:spcAft>
                <a:spcPts val="0"/>
              </a:spcAft>
            </a:pPr>
            <a:endParaRPr lang="ru-RU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9992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29DA54-6FA0-46F8-A7A9-F2CE3946A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10" y="365185"/>
            <a:ext cx="10131425" cy="1456267"/>
          </a:xfrm>
        </p:spPr>
        <p:txBody>
          <a:bodyPr/>
          <a:lstStyle/>
          <a:p>
            <a:r>
              <a:rPr lang="ru-RU" b="1" dirty="0">
                <a:ea typeface="+mj-lt"/>
                <a:cs typeface="+mj-lt"/>
              </a:rPr>
              <a:t>Статья 7. Права и обязанности пользователя информации</a:t>
            </a:r>
            <a:endParaRPr lang="ru-RU" dirty="0">
              <a:ea typeface="+mj-lt"/>
              <a:cs typeface="+mj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655547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1. </a:t>
            </a:r>
            <a:r>
              <a:rPr lang="ru-RU" sz="2000" u="sng" dirty="0">
                <a:ea typeface="+mn-lt"/>
                <a:cs typeface="+mn-lt"/>
                <a:hlinkClick r:id="rId2"/>
              </a:rPr>
              <a:t>Пользователь информации</a:t>
            </a:r>
            <a:r>
              <a:rPr lang="ru-RU" sz="2000" dirty="0">
                <a:ea typeface="+mn-lt"/>
                <a:cs typeface="+mn-lt"/>
              </a:rPr>
              <a:t> имеет право:</a:t>
            </a:r>
            <a:endParaRPr lang="ru-RU" sz="2000" b="1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1) получать и распространять информацию любым не запрещенным законом способом;</a:t>
            </a:r>
            <a:endParaRPr lang="ru-RU" sz="2000">
              <a:cs typeface="Calibri" panose="020F0502020204030204"/>
            </a:endParaRPr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2) обращаться с запросом о предоставлении информации;</a:t>
            </a:r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3) проверять достоверность и полноту получаемой информации;</a:t>
            </a:r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4) отозвать запрос;</a:t>
            </a:r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5) не обосновывать необходимость получения информации;</a:t>
            </a:r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6) </a:t>
            </a:r>
            <a:r>
              <a:rPr lang="ru-RU" sz="2000" u="sng" dirty="0">
                <a:ea typeface="+mn-lt"/>
                <a:cs typeface="+mn-lt"/>
                <a:hlinkClick r:id="rId2"/>
              </a:rPr>
              <a:t>обжаловать</a:t>
            </a:r>
            <a:r>
              <a:rPr lang="ru-RU" sz="2000" dirty="0">
                <a:ea typeface="+mn-lt"/>
                <a:cs typeface="+mn-lt"/>
              </a:rPr>
              <a:t> незаконное ограничение права на доступ к информации, действия (бездействие) должностных лиц;</a:t>
            </a:r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7) требовать в установленном </a:t>
            </a:r>
            <a:r>
              <a:rPr lang="ru-RU" sz="2000" u="sng" dirty="0">
                <a:ea typeface="+mn-lt"/>
                <a:cs typeface="+mn-lt"/>
                <a:hlinkClick r:id="rId3"/>
              </a:rPr>
              <a:t>законом</a:t>
            </a:r>
            <a:r>
              <a:rPr lang="ru-RU" sz="2000" dirty="0">
                <a:ea typeface="+mn-lt"/>
                <a:cs typeface="+mn-lt"/>
              </a:rPr>
              <a:t> порядке возмещения материального ущерба и морального вреда, причиненного ему нарушением его права на доступ к информации.</a:t>
            </a:r>
            <a:endParaRPr lang="ru-RU" sz="2000">
              <a:cs typeface="Calibri" panose="020F0502020204030204"/>
            </a:endParaRPr>
          </a:p>
          <a:p>
            <a:pPr marL="0" indent="0" algn="just">
              <a:buNone/>
            </a:pPr>
            <a:r>
              <a:rPr lang="ru-RU" sz="2000" dirty="0">
                <a:ea typeface="+mn-lt"/>
                <a:cs typeface="+mn-lt"/>
              </a:rPr>
              <a:t>2. Пользователь информации обязан соблюдать требования настоящего Закона.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1600" b="1" dirty="0">
              <a:ea typeface="+mn-lt"/>
              <a:cs typeface="+mn-lt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1600" dirty="0">
              <a:ea typeface="+mn-lt"/>
              <a:cs typeface="+mn-lt"/>
            </a:endParaRPr>
          </a:p>
          <a:p>
            <a:pPr marL="0" indent="0">
              <a:spcAft>
                <a:spcPts val="0"/>
              </a:spcAft>
              <a:buNone/>
            </a:pPr>
            <a:endParaRPr lang="ru-RU" sz="1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3637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29DA54-6FA0-46F8-A7A9-F2CE3946A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751"/>
            <a:ext cx="10131425" cy="1456267"/>
          </a:xfrm>
        </p:spPr>
        <p:txBody>
          <a:bodyPr/>
          <a:lstStyle/>
          <a:p>
            <a:r>
              <a:rPr lang="ru-RU" b="1" dirty="0">
                <a:ea typeface="+mj-lt"/>
                <a:cs typeface="+mj-lt"/>
              </a:rPr>
              <a:t>Статья 8. Обладатель информации</a:t>
            </a:r>
            <a:endParaRPr lang="ru-RU" dirty="0">
              <a:ea typeface="+mj-lt"/>
              <a:cs typeface="+mj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052" y="1139842"/>
            <a:ext cx="10131425" cy="508686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just">
              <a:buNone/>
            </a:pPr>
            <a:r>
              <a:rPr lang="ru-RU" dirty="0">
                <a:ea typeface="+mn-lt"/>
                <a:cs typeface="+mn-lt"/>
              </a:rPr>
              <a:t>Обладателями информации признаются:</a:t>
            </a:r>
            <a:endParaRPr lang="ru-RU" b="1" dirty="0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ru-RU" dirty="0">
                <a:ea typeface="+mn-lt"/>
                <a:cs typeface="+mn-lt"/>
              </a:rPr>
              <a:t>1) органы и учреждения законодательной, исполнительной и судебной ветвей государственной власти, местного государственного управления и самоуправления;</a:t>
            </a:r>
          </a:p>
          <a:p>
            <a:pPr marL="0" indent="0" algn="just">
              <a:buNone/>
            </a:pPr>
            <a:r>
              <a:rPr lang="ru-RU" dirty="0">
                <a:ea typeface="+mn-lt"/>
                <a:cs typeface="+mn-lt"/>
              </a:rPr>
              <a:t>2) государственные учреждения, не являющиеся </a:t>
            </a:r>
            <a:r>
              <a:rPr lang="ru-RU" u="sng" dirty="0">
                <a:ea typeface="+mn-lt"/>
                <a:cs typeface="+mn-lt"/>
                <a:hlinkClick r:id="rId2"/>
              </a:rPr>
              <a:t>государственными органами</a:t>
            </a:r>
            <a:r>
              <a:rPr lang="ru-RU" dirty="0">
                <a:ea typeface="+mn-lt"/>
                <a:cs typeface="+mn-lt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ea typeface="+mn-lt"/>
                <a:cs typeface="+mn-lt"/>
              </a:rPr>
              <a:t>3) </a:t>
            </a:r>
            <a:r>
              <a:rPr lang="ru-RU" u="sng" dirty="0">
                <a:ea typeface="+mn-lt"/>
                <a:cs typeface="+mn-lt"/>
                <a:hlinkClick r:id="rId3"/>
              </a:rPr>
              <a:t>субъекты квазигосударственного сектора</a:t>
            </a:r>
            <a:r>
              <a:rPr lang="ru-RU" dirty="0">
                <a:ea typeface="+mn-lt"/>
                <a:cs typeface="+mn-lt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ea typeface="+mn-lt"/>
                <a:cs typeface="+mn-lt"/>
              </a:rPr>
              <a:t>4) юридические лица, являющиеся </a:t>
            </a:r>
            <a:r>
              <a:rPr lang="ru-RU" u="sng" dirty="0">
                <a:ea typeface="+mn-lt"/>
                <a:cs typeface="+mn-lt"/>
                <a:hlinkClick r:id="rId3"/>
              </a:rPr>
              <a:t>получателями бюджетных средств</a:t>
            </a:r>
            <a:r>
              <a:rPr lang="ru-RU" dirty="0">
                <a:ea typeface="+mn-lt"/>
                <a:cs typeface="+mn-lt"/>
              </a:rPr>
              <a:t>, - в части информации, касающейся использования средств, выделенных из государственного бюджета;</a:t>
            </a:r>
          </a:p>
          <a:p>
            <a:pPr marL="0" indent="0" algn="just">
              <a:buNone/>
            </a:pPr>
            <a:r>
              <a:rPr lang="ru-RU" dirty="0">
                <a:ea typeface="+mn-lt"/>
                <a:cs typeface="+mn-lt"/>
              </a:rPr>
              <a:t>5) </a:t>
            </a:r>
            <a:r>
              <a:rPr lang="ru-RU" u="sng" dirty="0">
                <a:ea typeface="+mn-lt"/>
                <a:cs typeface="+mn-lt"/>
                <a:hlinkClick r:id="rId4"/>
              </a:rPr>
              <a:t>субъекты государственной монополии</a:t>
            </a:r>
            <a:r>
              <a:rPr lang="ru-RU" dirty="0">
                <a:ea typeface="+mn-lt"/>
                <a:cs typeface="+mn-lt"/>
              </a:rPr>
              <a:t> - в части информации, касающейся цен на производимые (реализуемые) ими товары (работы, услуги);</a:t>
            </a:r>
          </a:p>
          <a:p>
            <a:pPr marL="0" indent="0" algn="just">
              <a:buNone/>
            </a:pPr>
            <a:r>
              <a:rPr lang="ru-RU" dirty="0">
                <a:ea typeface="+mn-lt"/>
                <a:cs typeface="+mn-lt"/>
              </a:rPr>
              <a:t>6) юридические лица - в части обладаемой ими </a:t>
            </a:r>
            <a:r>
              <a:rPr lang="ru-RU" u="sng" dirty="0">
                <a:ea typeface="+mn-lt"/>
                <a:cs typeface="+mn-lt"/>
                <a:hlinkClick r:id="rId5"/>
              </a:rPr>
              <a:t>экологической информации</a:t>
            </a:r>
            <a:r>
              <a:rPr lang="ru-RU" dirty="0">
                <a:ea typeface="+mn-lt"/>
                <a:cs typeface="+mn-lt"/>
              </a:rPr>
              <a:t>, информации о чрезвычайных ситуациях, природных и техногенных катастрофах, их прогнозах и последствиях, состоянии пожарной безопасности, санитарно-эпидемиологической и радиационной обстановки, безопасности пищевых продуктов и других факторах, оказывающих негативное воздействие на здоровье и обеспечение безопасности граждан, населенных пунктов и производственных объектов.</a:t>
            </a:r>
          </a:p>
          <a:p>
            <a:pPr>
              <a:spcAft>
                <a:spcPts val="0"/>
              </a:spcAft>
            </a:pPr>
            <a:endParaRPr lang="ru-RU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7915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29DA54-6FA0-46F8-A7A9-F2CE3946A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027" y="163902"/>
            <a:ext cx="11195349" cy="1456267"/>
          </a:xfrm>
        </p:spPr>
        <p:txBody>
          <a:bodyPr/>
          <a:lstStyle/>
          <a:p>
            <a:r>
              <a:rPr lang="ru-RU" b="1" dirty="0">
                <a:ea typeface="+mj-lt"/>
                <a:cs typeface="+mj-lt"/>
              </a:rPr>
              <a:t>Статья 9. Права и обязанности обладателя информации</a:t>
            </a:r>
            <a:endParaRPr lang="ru-RU" dirty="0">
              <a:ea typeface="+mj-lt"/>
              <a:cs typeface="+mj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324D20-FE23-4F3F-951A-F3CDAF2B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235" y="2142067"/>
            <a:ext cx="11454141" cy="429611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1. Обладатель информации имеет право:</a:t>
            </a:r>
            <a:endParaRPr lang="ru-RU" sz="1700" b="1" dirty="0">
              <a:ea typeface="+mn-lt"/>
              <a:cs typeface="+mn-lt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1) направлять запрос соответствующему обладателю информации, в компетенцию которого входит предоставление запрашиваемой информации;</a:t>
            </a:r>
            <a:endParaRPr lang="ru-RU" sz="1700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2) уточнять содержание запроса у лица, обратившегося с запросом;</a:t>
            </a:r>
            <a:endParaRPr lang="ru-RU" sz="1700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3) отказать в предоставлении информации в случаях и по основаниям, установленными законами Республики Казахстан.</a:t>
            </a:r>
            <a:endParaRPr lang="ru-RU" sz="1700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2. Обладатель информации обязан:</a:t>
            </a:r>
            <a:endParaRPr lang="ru-RU" sz="1700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1) обеспечивать доступ к информации;</a:t>
            </a: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2) обеспечивать в рамках своих полномочий организационно-технические и другие условия, необходимые для обеспечения доступа к информации;</a:t>
            </a: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3) предоставлять достоверную и полную информацию;</a:t>
            </a: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4) обеспечивать в предоставляемой информации наличие сведений о должностном лице в объеме, достаточном для идентификации;</a:t>
            </a: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5) обеспечивать соблюдение установленных законом сроков предоставления информации;</a:t>
            </a:r>
            <a:endParaRPr lang="ru-RU" sz="1700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6) вести учет, обобщение и анализ запросов;</a:t>
            </a:r>
            <a:endParaRPr lang="ru-RU" sz="1700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7) создавать необходимые условия для инвалидов при предоставлении информации;</a:t>
            </a:r>
            <a:endParaRPr lang="ru-RU" sz="1700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8) обеспечивать бесперебойное функционирование интернет-ресурсов, содержащих информацию;</a:t>
            </a:r>
            <a:endParaRPr lang="ru-RU" sz="1700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9) обеспечивать повышение квалификации должностных лиц и работников в области обеспечения доступа к информации;</a:t>
            </a:r>
            <a:endParaRPr lang="ru-RU" sz="1700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10) проводить внутренний контроль за качеством и своевременностью предоставления информации;</a:t>
            </a:r>
            <a:endParaRPr lang="ru-RU" sz="1700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11) соблюдать </a:t>
            </a:r>
            <a:r>
              <a:rPr lang="ru-RU" sz="1700" u="sng" dirty="0">
                <a:ea typeface="+mn-lt"/>
                <a:cs typeface="+mn-lt"/>
                <a:hlinkClick r:id="rId2"/>
              </a:rPr>
              <a:t>законодательство</a:t>
            </a:r>
            <a:r>
              <a:rPr lang="ru-RU" sz="1700" dirty="0">
                <a:ea typeface="+mn-lt"/>
                <a:cs typeface="+mn-lt"/>
              </a:rPr>
              <a:t> Республики Казахстан о государственных секретах и иные охраняемые законом тайны;</a:t>
            </a:r>
            <a:endParaRPr lang="ru-RU" sz="1700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12) размещать на постоянной основе в виде открытых данных информацию на интернет-портале открытых данных, не относящуюся к информации с ограниченным доступом;</a:t>
            </a:r>
            <a:endParaRPr lang="ru-RU" sz="1700" dirty="0">
              <a:cs typeface="Calibri" panose="020F0502020204030204"/>
            </a:endParaRPr>
          </a:p>
          <a:p>
            <a:pPr marL="0" indent="0" algn="just">
              <a:lnSpc>
                <a:spcPct val="80000"/>
              </a:lnSpc>
              <a:spcAft>
                <a:spcPts val="0"/>
              </a:spcAft>
              <a:buNone/>
            </a:pPr>
            <a:r>
              <a:rPr lang="ru-RU" sz="1700" dirty="0">
                <a:ea typeface="+mn-lt"/>
                <a:cs typeface="+mn-lt"/>
              </a:rPr>
              <a:t>13) осуществлять иные обязанности, предусмотренные настоящим Законом и законодательством Республики Казахстан.</a:t>
            </a:r>
          </a:p>
          <a:p>
            <a:pPr algn="just">
              <a:lnSpc>
                <a:spcPct val="80000"/>
              </a:lnSpc>
              <a:spcAft>
                <a:spcPts val="0"/>
              </a:spcAft>
            </a:pPr>
            <a:endParaRPr lang="ru-RU" sz="1700" dirty="0">
              <a:ea typeface="+mn-lt"/>
              <a:cs typeface="+mn-lt"/>
            </a:endParaRPr>
          </a:p>
          <a:p>
            <a:pPr>
              <a:lnSpc>
                <a:spcPct val="80000"/>
              </a:lnSpc>
              <a:spcAft>
                <a:spcPts val="0"/>
              </a:spcAft>
              <a:buNone/>
            </a:pPr>
            <a:endParaRPr lang="ru-RU" sz="17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819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55</TotalTime>
  <Words>1964</Words>
  <Application>Microsoft Office PowerPoint</Application>
  <PresentationFormat>Произвольный</PresentationFormat>
  <Paragraphs>212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Celestial</vt:lpstr>
      <vt:lpstr>ЗАКОН РЕСПУБЛИКИ КАЗАХСТАН "О доступе к информации"</vt:lpstr>
      <vt:lpstr>Статья 2. Законодательство Республики Казахстан о доступе к информации</vt:lpstr>
      <vt:lpstr>Статья 3. Сфера применения настоящего Закона</vt:lpstr>
      <vt:lpstr>Статья 4. Основные принципы обеспечения доступа к информации</vt:lpstr>
      <vt:lpstr>Статья 6. Информация, доступ к которой не подлежит ограничению</vt:lpstr>
      <vt:lpstr>Статья 6. Информация, доступ к которой не подлежит ограничению</vt:lpstr>
      <vt:lpstr>Статья 7. Права и обязанности пользователя информации</vt:lpstr>
      <vt:lpstr>Статья 8. Обладатель информации</vt:lpstr>
      <vt:lpstr>Статья 9. Права и обязанности обладателя информации</vt:lpstr>
      <vt:lpstr>Статья 10. Способы обеспечения доступа к информации</vt:lpstr>
      <vt:lpstr> Статья 11. Предоставление информации по запросу</vt:lpstr>
      <vt:lpstr> Статья 11. Предоставление информации по запросу</vt:lpstr>
      <vt:lpstr> Статья 12. Размещение информации в помещениях, занимаемых обладателями информации</vt:lpstr>
      <vt:lpstr>Слайд 14</vt:lpstr>
      <vt:lpstr>Статья 16. Размещение информации на интернет-ресурсах</vt:lpstr>
      <vt:lpstr>Статья 16. Размещение информации на интернет-ресурсах</vt:lpstr>
      <vt:lpstr>Статья 16. Размещение информации на интернет-ресурсах</vt:lpstr>
      <vt:lpstr>Статья 17. Размещение информации на веб-портале «электронного правительства»</vt:lpstr>
      <vt:lpstr>Статья 17. Размещение информации на веб-портале «электронного правительства»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User</cp:lastModifiedBy>
  <cp:revision>351</cp:revision>
  <dcterms:created xsi:type="dcterms:W3CDTF">2020-09-23T09:29:00Z</dcterms:created>
  <dcterms:modified xsi:type="dcterms:W3CDTF">2020-10-01T10:40:24Z</dcterms:modified>
</cp:coreProperties>
</file>