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4/24/2020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23A1CC3-2375-41D4-9E03-427CAF2A4C1A}" type="datetimeFigureOut">
              <a:rPr lang="en-US" dirty="0"/>
              <a:t>4/24/2020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AFF16868-8199-4C2C-A5B1-63AEE139F88E}"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AAD9FF7F-6988-44CC-821B-644E70CD2F73}"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C12C299-16B2-4475-990D-751901EACC14}"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4/24/2020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4/24/2020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4E6425-0181-43F2-84FC-787E803FD2F8}" type="datetimeFigureOut">
              <a:rPr lang="en-US" dirty="0"/>
              <a:t>4/24/2020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4/24/2020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4/24/2020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4/24/2020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6E86A4C-8E40-4F87-A4F0-01A0687C5742}" type="datetimeFigureOut">
              <a:rPr lang="en-US" dirty="0"/>
              <a:t>4/24/2020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smtClean="0"/>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5E72C73-2D91-4E12-BA25-F0AA0C03599B}" type="datetimeFigureOut">
              <a:rPr lang="en-US" dirty="0"/>
              <a:t>4/24/2020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4/24/2020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a:t> Коммуникативті шеберліктер тренингі.</a:t>
            </a:r>
            <a:r>
              <a:rPr lang="ru-RU" dirty="0"/>
              <a:t/>
            </a:r>
            <a:br>
              <a:rPr lang="ru-RU" dirty="0"/>
            </a:br>
            <a:endParaRPr lang="ru-RU" dirty="0"/>
          </a:p>
        </p:txBody>
      </p:sp>
      <p:sp>
        <p:nvSpPr>
          <p:cNvPr id="3" name="Подзаголовок 2"/>
          <p:cNvSpPr>
            <a:spLocks noGrp="1"/>
          </p:cNvSpPr>
          <p:nvPr>
            <p:ph type="subTitle" idx="1"/>
          </p:nvPr>
        </p:nvSpPr>
        <p:spPr/>
        <p:txBody>
          <a:bodyPr>
            <a:normAutofit/>
          </a:bodyPr>
          <a:lstStyle/>
          <a:p>
            <a:r>
              <a:rPr lang="kk-KZ" sz="4000" dirty="0" smtClean="0"/>
              <a:t>Дәріс-15</a:t>
            </a:r>
            <a:endParaRPr lang="ru-RU" sz="4000" dirty="0"/>
          </a:p>
        </p:txBody>
      </p:sp>
    </p:spTree>
    <p:extLst>
      <p:ext uri="{BB962C8B-B14F-4D97-AF65-F5344CB8AC3E}">
        <p14:creationId xmlns:p14="http://schemas.microsoft.com/office/powerpoint/2010/main" val="510007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i="1" dirty="0">
                <a:solidFill>
                  <a:srgbClr val="FF0000"/>
                </a:solidFill>
              </a:rPr>
              <a:t>Ағымдағы сабақ тақырыбына кіріспе</a:t>
            </a:r>
            <a:r>
              <a:rPr lang="kk-KZ" dirty="0">
                <a:solidFill>
                  <a:srgbClr val="FF0000"/>
                </a:solidFill>
              </a:rPr>
              <a:t> </a:t>
            </a:r>
            <a:endParaRPr lang="ru-RU" dirty="0">
              <a:solidFill>
                <a:srgbClr val="FF0000"/>
              </a:solidFill>
            </a:endParaRPr>
          </a:p>
        </p:txBody>
      </p:sp>
      <p:sp>
        <p:nvSpPr>
          <p:cNvPr id="3" name="Текст 2"/>
          <p:cNvSpPr>
            <a:spLocks noGrp="1"/>
          </p:cNvSpPr>
          <p:nvPr>
            <p:ph type="body" sz="half" idx="2"/>
          </p:nvPr>
        </p:nvSpPr>
        <p:spPr>
          <a:xfrm>
            <a:off x="531010" y="3285115"/>
            <a:ext cx="11033461" cy="3664325"/>
          </a:xfrm>
          <a:solidFill>
            <a:srgbClr val="FFC000"/>
          </a:solidFill>
        </p:spPr>
        <p:txBody>
          <a:bodyPr>
            <a:normAutofit/>
          </a:bodyPr>
          <a:lstStyle/>
          <a:p>
            <a:pPr algn="just"/>
            <a:r>
              <a:rPr lang="kk-KZ" dirty="0" smtClean="0"/>
              <a:t>тақырыптық </a:t>
            </a:r>
            <a:r>
              <a:rPr lang="kk-KZ" dirty="0"/>
              <a:t>разминка сатысында жүзеге асып қоюы мүмкін. Немесе бұл кездесудің дербес және өте маңызды сатысы болуы мүмкін.Оның функциясы қатысушыларға тақырыптың мазмұнын және кездесудің негізгі міндетін жеткізу ғана емес, сонымен қатар олады маңызды, терең жұмысқа мотивтеу. Мазмұнға кіріспе жасауда түрлі тәсілдер қолдану мүмкін. Мысалы, тақырып жәй хабарланып, міндеттері көрсетілуі мүмкін. Немесе қатысушыларды қандай да бір керемет айқын дәйектермен қызықтырып, ары қарай ырықсыз қызығушылық энергиясымен жұмыс істеуге болады.</a:t>
            </a:r>
            <a:endParaRPr lang="ru-RU" dirty="0"/>
          </a:p>
          <a:p>
            <a:endParaRPr lang="ru-RU" dirty="0"/>
          </a:p>
        </p:txBody>
      </p:sp>
    </p:spTree>
    <p:extLst>
      <p:ext uri="{BB962C8B-B14F-4D97-AF65-F5344CB8AC3E}">
        <p14:creationId xmlns:p14="http://schemas.microsoft.com/office/powerpoint/2010/main" val="3569234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3742" y="1321161"/>
            <a:ext cx="10452846" cy="4212628"/>
          </a:xfrm>
          <a:prstGeom prst="rect">
            <a:avLst/>
          </a:prstGeom>
          <a:solidFill>
            <a:srgbClr val="FFFF00"/>
          </a:solidFill>
        </p:spPr>
        <p:txBody>
          <a:bodyPr wrap="square">
            <a:spAutoFit/>
          </a:bodyPr>
          <a:lstStyle/>
          <a:p>
            <a:pPr marL="342900" lvl="0" indent="-342900" algn="just">
              <a:lnSpc>
                <a:spcPct val="107000"/>
              </a:lnSpc>
              <a:spcAft>
                <a:spcPts val="0"/>
              </a:spcAft>
              <a:buFont typeface="+mj-lt"/>
              <a:buAutoNum type="arabicPeriod" startAt="5"/>
              <a:tabLst>
                <a:tab pos="457200" algn="l"/>
              </a:tabLst>
            </a:pPr>
            <a:r>
              <a:rPr lang="kk-KZ" sz="3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Сабақтың негізгі мазмұнын меңгеруге мүмкіндік беретін жаттығулар мен тәсілдер- </a:t>
            </a:r>
            <a:r>
              <a:rPr lang="kk-KZ"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бұл жетекшінің қысқаша </a:t>
            </a:r>
            <a:r>
              <a:rPr lang="kk-KZ" sz="3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монологымен, </a:t>
            </a:r>
            <a:r>
              <a:rPr lang="kk-KZ"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рефлексиялық үзілістер, қорытындыны шығару, осы қорытындыларды тақтаға немесе жеке тренингтік дәптерге жазумен өтетін рөлдік ойындар, психотехникалық жаттығулар, пікір-талас. </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3780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i="1" dirty="0"/>
              <a:t>Үй тапсырмасы. </a:t>
            </a:r>
            <a:endParaRPr lang="ru-RU" dirty="0"/>
          </a:p>
        </p:txBody>
      </p:sp>
      <p:sp>
        <p:nvSpPr>
          <p:cNvPr id="3" name="Объект 2"/>
          <p:cNvSpPr>
            <a:spLocks noGrp="1"/>
          </p:cNvSpPr>
          <p:nvPr>
            <p:ph idx="1"/>
          </p:nvPr>
        </p:nvSpPr>
        <p:spPr>
          <a:solidFill>
            <a:srgbClr val="FFFF00"/>
          </a:solidFill>
        </p:spPr>
        <p:txBody>
          <a:bodyPr>
            <a:normAutofit lnSpcReduction="10000"/>
          </a:bodyPr>
          <a:lstStyle/>
          <a:p>
            <a:r>
              <a:rPr lang="kk-KZ" b="1" i="1" dirty="0" smtClean="0"/>
              <a:t> </a:t>
            </a:r>
            <a:r>
              <a:rPr lang="kk-KZ" sz="3200" dirty="0" smtClean="0"/>
              <a:t>Егер </a:t>
            </a:r>
            <a:r>
              <a:rPr lang="kk-KZ" sz="3200" dirty="0"/>
              <a:t>тренинг оқушыларға жүргізілсе, үй тапсырмасы ретінде ата-аналарымен кездесу, экскурсия, сыныптың ішіндегі іс-шаралар болуы мүмкін.</a:t>
            </a:r>
            <a:endParaRPr lang="ru-RU" sz="3200" dirty="0"/>
          </a:p>
          <a:p>
            <a:r>
              <a:rPr lang="kk-KZ" sz="3200" dirty="0"/>
              <a:t>Осы құрылым негізінде психолог өз тренинг бағдарламасын құрып, топтарға жүргізе алады. </a:t>
            </a:r>
            <a:endParaRPr lang="ru-RU" sz="3200" dirty="0"/>
          </a:p>
          <a:p>
            <a:endParaRPr lang="ru-RU" dirty="0"/>
          </a:p>
        </p:txBody>
      </p:sp>
    </p:spTree>
    <p:extLst>
      <p:ext uri="{BB962C8B-B14F-4D97-AF65-F5344CB8AC3E}">
        <p14:creationId xmlns:p14="http://schemas.microsoft.com/office/powerpoint/2010/main" val="1496878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Коммуникативтік тренинг бағдарламасының құрылымы </a:t>
            </a:r>
            <a:r>
              <a:rPr lang="ru-RU" dirty="0"/>
              <a:t/>
            </a:r>
            <a:br>
              <a:rPr lang="ru-RU" dirty="0"/>
            </a:br>
            <a:endParaRPr lang="ru-RU" dirty="0"/>
          </a:p>
        </p:txBody>
      </p:sp>
      <p:sp>
        <p:nvSpPr>
          <p:cNvPr id="3" name="Текст 2"/>
          <p:cNvSpPr>
            <a:spLocks noGrp="1"/>
          </p:cNvSpPr>
          <p:nvPr>
            <p:ph type="body" idx="1"/>
          </p:nvPr>
        </p:nvSpPr>
        <p:spPr/>
        <p:txBody>
          <a:bodyPr/>
          <a:lstStyle/>
          <a:p>
            <a:r>
              <a:rPr lang="kk-KZ" dirty="0"/>
              <a:t>Саты</a:t>
            </a:r>
            <a:endParaRPr lang="ru-RU" dirty="0"/>
          </a:p>
        </p:txBody>
      </p:sp>
      <p:sp>
        <p:nvSpPr>
          <p:cNvPr id="4" name="Текст 3"/>
          <p:cNvSpPr>
            <a:spLocks noGrp="1"/>
          </p:cNvSpPr>
          <p:nvPr>
            <p:ph type="body" sz="half" idx="15"/>
          </p:nvPr>
        </p:nvSpPr>
        <p:spPr/>
        <p:txBody>
          <a:bodyPr/>
          <a:lstStyle/>
          <a:p>
            <a:r>
              <a:rPr lang="kk-KZ" dirty="0" smtClean="0">
                <a:solidFill>
                  <a:srgbClr val="0070C0"/>
                </a:solidFill>
              </a:rPr>
              <a:t>1.Шығып </a:t>
            </a:r>
            <a:r>
              <a:rPr lang="kk-KZ" dirty="0">
                <a:solidFill>
                  <a:srgbClr val="0070C0"/>
                </a:solidFill>
              </a:rPr>
              <a:t>сөйлеу (</a:t>
            </a:r>
            <a:r>
              <a:rPr lang="en-US" dirty="0" err="1">
                <a:solidFill>
                  <a:srgbClr val="0070C0"/>
                </a:solidFill>
              </a:rPr>
              <a:t>Вступление</a:t>
            </a:r>
            <a:r>
              <a:rPr lang="kk-KZ" dirty="0" smtClean="0">
                <a:solidFill>
                  <a:srgbClr val="0070C0"/>
                </a:solidFill>
              </a:rPr>
              <a:t>)</a:t>
            </a:r>
          </a:p>
          <a:p>
            <a:endParaRPr lang="kk-KZ" dirty="0" smtClean="0"/>
          </a:p>
          <a:p>
            <a:endParaRPr lang="kk-KZ" dirty="0"/>
          </a:p>
          <a:p>
            <a:r>
              <a:rPr lang="en-US" dirty="0" smtClean="0"/>
              <a:t>2</a:t>
            </a:r>
            <a:r>
              <a:rPr lang="en-US" dirty="0"/>
              <a:t>. </a:t>
            </a:r>
            <a:r>
              <a:rPr lang="en-US" dirty="0" err="1">
                <a:solidFill>
                  <a:srgbClr val="FF0000"/>
                </a:solidFill>
              </a:rPr>
              <a:t>Теория</a:t>
            </a:r>
            <a:endParaRPr lang="ru-RU" dirty="0">
              <a:solidFill>
                <a:srgbClr val="FF0000"/>
              </a:solidFill>
            </a:endParaRPr>
          </a:p>
          <a:p>
            <a:endParaRPr lang="kk-KZ" dirty="0" smtClean="0"/>
          </a:p>
          <a:p>
            <a:r>
              <a:rPr lang="en-US" dirty="0" smtClean="0">
                <a:solidFill>
                  <a:srgbClr val="7030A0"/>
                </a:solidFill>
              </a:rPr>
              <a:t>3</a:t>
            </a:r>
            <a:r>
              <a:rPr lang="en-US" dirty="0">
                <a:solidFill>
                  <a:srgbClr val="7030A0"/>
                </a:solidFill>
              </a:rPr>
              <a:t>. </a:t>
            </a:r>
            <a:r>
              <a:rPr lang="en-US" dirty="0" err="1">
                <a:solidFill>
                  <a:srgbClr val="7030A0"/>
                </a:solidFill>
              </a:rPr>
              <a:t>Рефлексия</a:t>
            </a:r>
            <a:endParaRPr lang="ru-RU" dirty="0">
              <a:solidFill>
                <a:srgbClr val="7030A0"/>
              </a:solidFill>
            </a:endParaRPr>
          </a:p>
        </p:txBody>
      </p:sp>
      <p:sp>
        <p:nvSpPr>
          <p:cNvPr id="5" name="Текст 4"/>
          <p:cNvSpPr>
            <a:spLocks noGrp="1"/>
          </p:cNvSpPr>
          <p:nvPr>
            <p:ph type="body" sz="quarter" idx="3"/>
          </p:nvPr>
        </p:nvSpPr>
        <p:spPr/>
        <p:txBody>
          <a:bodyPr/>
          <a:lstStyle/>
          <a:p>
            <a:r>
              <a:rPr lang="kk-KZ" dirty="0" smtClean="0"/>
              <a:t>Мақсаты</a:t>
            </a:r>
            <a:endParaRPr lang="ru-RU" dirty="0"/>
          </a:p>
        </p:txBody>
      </p:sp>
      <p:sp>
        <p:nvSpPr>
          <p:cNvPr id="6" name="Текст 5"/>
          <p:cNvSpPr>
            <a:spLocks noGrp="1"/>
          </p:cNvSpPr>
          <p:nvPr>
            <p:ph type="body" sz="half" idx="16"/>
          </p:nvPr>
        </p:nvSpPr>
        <p:spPr/>
        <p:txBody>
          <a:bodyPr/>
          <a:lstStyle/>
          <a:p>
            <a:r>
              <a:rPr lang="kk-KZ" dirty="0">
                <a:solidFill>
                  <a:srgbClr val="0070C0"/>
                </a:solidFill>
              </a:rPr>
              <a:t>Топ қатысушыларымен танысу, сенім және өзін-өзі ашу атмосферасын құру, мақсатты </a:t>
            </a:r>
            <a:r>
              <a:rPr lang="kk-KZ" dirty="0" smtClean="0">
                <a:solidFill>
                  <a:srgbClr val="0070C0"/>
                </a:solidFill>
              </a:rPr>
              <a:t>қалыптастыру.</a:t>
            </a:r>
          </a:p>
          <a:p>
            <a:r>
              <a:rPr lang="kk-KZ" dirty="0" smtClean="0">
                <a:solidFill>
                  <a:srgbClr val="FF0000"/>
                </a:solidFill>
              </a:rPr>
              <a:t>Коммуникация </a:t>
            </a:r>
            <a:r>
              <a:rPr lang="kk-KZ" dirty="0">
                <a:solidFill>
                  <a:srgbClr val="FF0000"/>
                </a:solidFill>
              </a:rPr>
              <a:t>теорияларының негіздерімен </a:t>
            </a:r>
            <a:r>
              <a:rPr lang="kk-KZ" dirty="0" smtClean="0">
                <a:solidFill>
                  <a:srgbClr val="FF0000"/>
                </a:solidFill>
              </a:rPr>
              <a:t>таныстыру.</a:t>
            </a:r>
          </a:p>
          <a:p>
            <a:r>
              <a:rPr lang="kk-KZ" dirty="0">
                <a:solidFill>
                  <a:srgbClr val="7030A0"/>
                </a:solidFill>
              </a:rPr>
              <a:t>Тренингке қатысушылардың конструктілер жүйесін және құндылықтарын анықтау.</a:t>
            </a:r>
            <a:endParaRPr lang="ru-RU" dirty="0">
              <a:solidFill>
                <a:srgbClr val="7030A0"/>
              </a:solidFill>
            </a:endParaRPr>
          </a:p>
        </p:txBody>
      </p:sp>
      <p:sp>
        <p:nvSpPr>
          <p:cNvPr id="7" name="Текст 6"/>
          <p:cNvSpPr>
            <a:spLocks noGrp="1"/>
          </p:cNvSpPr>
          <p:nvPr>
            <p:ph type="body" sz="quarter" idx="13"/>
          </p:nvPr>
        </p:nvSpPr>
        <p:spPr/>
        <p:txBody>
          <a:bodyPr/>
          <a:lstStyle/>
          <a:p>
            <a:r>
              <a:rPr lang="kk-KZ" dirty="0" smtClean="0"/>
              <a:t>мазмұны</a:t>
            </a:r>
            <a:endParaRPr lang="ru-RU" dirty="0"/>
          </a:p>
        </p:txBody>
      </p:sp>
      <p:sp>
        <p:nvSpPr>
          <p:cNvPr id="8" name="Текст 7"/>
          <p:cNvSpPr>
            <a:spLocks noGrp="1"/>
          </p:cNvSpPr>
          <p:nvPr>
            <p:ph type="body" sz="half" idx="17"/>
          </p:nvPr>
        </p:nvSpPr>
        <p:spPr/>
        <p:txBody>
          <a:bodyPr/>
          <a:lstStyle/>
          <a:p>
            <a:r>
              <a:rPr lang="kk-KZ" dirty="0">
                <a:solidFill>
                  <a:srgbClr val="0070C0"/>
                </a:solidFill>
              </a:rPr>
              <a:t>Әңгімелесу, пікір-талас, ойындар, мәселелі міндеттерді </a:t>
            </a:r>
            <a:r>
              <a:rPr lang="kk-KZ" dirty="0" smtClean="0">
                <a:solidFill>
                  <a:srgbClr val="0070C0"/>
                </a:solidFill>
              </a:rPr>
              <a:t>шешу</a:t>
            </a:r>
          </a:p>
          <a:p>
            <a:endParaRPr lang="kk-KZ" dirty="0"/>
          </a:p>
          <a:p>
            <a:r>
              <a:rPr lang="kk-KZ" dirty="0" smtClean="0">
                <a:solidFill>
                  <a:srgbClr val="FF0000"/>
                </a:solidFill>
              </a:rPr>
              <a:t>Мини-дәріс</a:t>
            </a:r>
            <a:r>
              <a:rPr lang="kk-KZ" dirty="0">
                <a:solidFill>
                  <a:srgbClr val="FF0000"/>
                </a:solidFill>
              </a:rPr>
              <a:t>, әңгімелесу, пікір-талас, </a:t>
            </a:r>
            <a:r>
              <a:rPr lang="kk-KZ" dirty="0" smtClean="0">
                <a:solidFill>
                  <a:srgbClr val="FF0000"/>
                </a:solidFill>
              </a:rPr>
              <a:t>жағдайды </a:t>
            </a:r>
            <a:r>
              <a:rPr lang="kk-KZ" dirty="0">
                <a:solidFill>
                  <a:srgbClr val="FF0000"/>
                </a:solidFill>
              </a:rPr>
              <a:t>рөлдік ойнау</a:t>
            </a:r>
            <a:r>
              <a:rPr lang="kk-KZ" dirty="0" smtClean="0"/>
              <a:t>.</a:t>
            </a:r>
          </a:p>
          <a:p>
            <a:r>
              <a:rPr lang="kk-KZ" dirty="0">
                <a:solidFill>
                  <a:srgbClr val="7030A0"/>
                </a:solidFill>
              </a:rPr>
              <a:t>Дұрыс коммуникацияға түсудегі мақсатын анықтау</a:t>
            </a:r>
            <a:endParaRPr lang="ru-RU" dirty="0">
              <a:solidFill>
                <a:srgbClr val="7030A0"/>
              </a:solidFill>
            </a:endParaRPr>
          </a:p>
        </p:txBody>
      </p:sp>
    </p:spTree>
    <p:extLst>
      <p:ext uri="{BB962C8B-B14F-4D97-AF65-F5344CB8AC3E}">
        <p14:creationId xmlns:p14="http://schemas.microsoft.com/office/powerpoint/2010/main" val="3962401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r>
              <a:rPr lang="kk-KZ" dirty="0" smtClean="0"/>
              <a:t>Саты</a:t>
            </a:r>
            <a:endParaRPr lang="ru-RU" dirty="0"/>
          </a:p>
        </p:txBody>
      </p:sp>
      <p:sp>
        <p:nvSpPr>
          <p:cNvPr id="4" name="Текст 3"/>
          <p:cNvSpPr>
            <a:spLocks noGrp="1"/>
          </p:cNvSpPr>
          <p:nvPr>
            <p:ph type="body" sz="half" idx="15"/>
          </p:nvPr>
        </p:nvSpPr>
        <p:spPr/>
        <p:txBody>
          <a:bodyPr/>
          <a:lstStyle/>
          <a:p>
            <a:r>
              <a:rPr lang="en-US" dirty="0">
                <a:solidFill>
                  <a:srgbClr val="00B050"/>
                </a:solidFill>
              </a:rPr>
              <a:t>4. </a:t>
            </a:r>
            <a:r>
              <a:rPr lang="kk-KZ" dirty="0" smtClean="0">
                <a:solidFill>
                  <a:srgbClr val="00B050"/>
                </a:solidFill>
              </a:rPr>
              <a:t>Мақсат құру</a:t>
            </a:r>
          </a:p>
          <a:p>
            <a:endParaRPr lang="kk-KZ" dirty="0" smtClean="0"/>
          </a:p>
          <a:p>
            <a:endParaRPr lang="kk-KZ" dirty="0"/>
          </a:p>
          <a:p>
            <a:r>
              <a:rPr lang="en-US" dirty="0" smtClean="0">
                <a:solidFill>
                  <a:srgbClr val="FFC000"/>
                </a:solidFill>
              </a:rPr>
              <a:t>5</a:t>
            </a:r>
            <a:r>
              <a:rPr lang="en-US" dirty="0">
                <a:solidFill>
                  <a:srgbClr val="FFC000"/>
                </a:solidFill>
              </a:rPr>
              <a:t>. </a:t>
            </a:r>
            <a:r>
              <a:rPr lang="kk-KZ" dirty="0" smtClean="0">
                <a:solidFill>
                  <a:srgbClr val="FFC000"/>
                </a:solidFill>
              </a:rPr>
              <a:t>Қалыптастыру</a:t>
            </a:r>
          </a:p>
          <a:p>
            <a:endParaRPr lang="kk-KZ" i="1" dirty="0" smtClean="0"/>
          </a:p>
          <a:p>
            <a:r>
              <a:rPr lang="en-US" i="1" dirty="0" smtClean="0"/>
              <a:t>6</a:t>
            </a:r>
            <a:r>
              <a:rPr lang="en-US" i="1" dirty="0"/>
              <a:t>. </a:t>
            </a:r>
            <a:r>
              <a:rPr lang="kk-KZ" dirty="0">
                <a:solidFill>
                  <a:srgbClr val="C00000"/>
                </a:solidFill>
              </a:rPr>
              <a:t>Кері байланыс</a:t>
            </a:r>
            <a:endParaRPr lang="ru-RU" dirty="0">
              <a:solidFill>
                <a:srgbClr val="C00000"/>
              </a:solidFill>
            </a:endParaRPr>
          </a:p>
        </p:txBody>
      </p:sp>
      <p:sp>
        <p:nvSpPr>
          <p:cNvPr id="5" name="Текст 4"/>
          <p:cNvSpPr>
            <a:spLocks noGrp="1"/>
          </p:cNvSpPr>
          <p:nvPr>
            <p:ph type="body" sz="quarter" idx="3"/>
          </p:nvPr>
        </p:nvSpPr>
        <p:spPr/>
        <p:txBody>
          <a:bodyPr/>
          <a:lstStyle/>
          <a:p>
            <a:r>
              <a:rPr lang="kk-KZ" dirty="0" smtClean="0"/>
              <a:t>Мақсаты</a:t>
            </a:r>
            <a:endParaRPr lang="ru-RU" dirty="0"/>
          </a:p>
        </p:txBody>
      </p:sp>
      <p:sp>
        <p:nvSpPr>
          <p:cNvPr id="6" name="Текст 5"/>
          <p:cNvSpPr>
            <a:spLocks noGrp="1"/>
          </p:cNvSpPr>
          <p:nvPr>
            <p:ph type="body" sz="half" idx="16"/>
          </p:nvPr>
        </p:nvSpPr>
        <p:spPr/>
        <p:txBody>
          <a:bodyPr/>
          <a:lstStyle/>
          <a:p>
            <a:r>
              <a:rPr lang="kk-KZ" dirty="0">
                <a:solidFill>
                  <a:srgbClr val="00B050"/>
                </a:solidFill>
              </a:rPr>
              <a:t>Коммуникацияны меңгере отырып, берілген рөлдер очеркін </a:t>
            </a:r>
            <a:r>
              <a:rPr lang="kk-KZ" dirty="0" smtClean="0">
                <a:solidFill>
                  <a:srgbClr val="00B050"/>
                </a:solidFill>
              </a:rPr>
              <a:t>құру.</a:t>
            </a:r>
          </a:p>
          <a:p>
            <a:endParaRPr lang="kk-KZ" dirty="0">
              <a:solidFill>
                <a:srgbClr val="00B050"/>
              </a:solidFill>
            </a:endParaRPr>
          </a:p>
          <a:p>
            <a:r>
              <a:rPr lang="kk-KZ" dirty="0">
                <a:solidFill>
                  <a:srgbClr val="FFC000"/>
                </a:solidFill>
              </a:rPr>
              <a:t>Тұлғаның өзінің конструктілер </a:t>
            </a:r>
            <a:r>
              <a:rPr lang="kk-KZ" dirty="0" smtClean="0">
                <a:solidFill>
                  <a:srgbClr val="FFC000"/>
                </a:solidFill>
              </a:rPr>
              <a:t>жүйесін </a:t>
            </a:r>
            <a:r>
              <a:rPr lang="kk-KZ" dirty="0">
                <a:solidFill>
                  <a:srgbClr val="FFC000"/>
                </a:solidFill>
              </a:rPr>
              <a:t>қайта мағыналау</a:t>
            </a:r>
            <a:r>
              <a:rPr lang="kk-KZ" dirty="0" smtClean="0">
                <a:solidFill>
                  <a:srgbClr val="FFC000"/>
                </a:solidFill>
              </a:rPr>
              <a:t>.</a:t>
            </a:r>
          </a:p>
          <a:p>
            <a:r>
              <a:rPr lang="kk-KZ" dirty="0">
                <a:solidFill>
                  <a:srgbClr val="C00000"/>
                </a:solidFill>
              </a:rPr>
              <a:t>Қайта мағыналау үрдісін бақылау және коррекциялау</a:t>
            </a:r>
            <a:r>
              <a:rPr lang="kk-KZ" dirty="0"/>
              <a:t>.</a:t>
            </a:r>
            <a:endParaRPr lang="ru-RU" dirty="0">
              <a:solidFill>
                <a:srgbClr val="FFC000"/>
              </a:solidFill>
            </a:endParaRPr>
          </a:p>
        </p:txBody>
      </p:sp>
      <p:sp>
        <p:nvSpPr>
          <p:cNvPr id="7" name="Текст 6"/>
          <p:cNvSpPr>
            <a:spLocks noGrp="1"/>
          </p:cNvSpPr>
          <p:nvPr>
            <p:ph type="body" sz="quarter" idx="13"/>
          </p:nvPr>
        </p:nvSpPr>
        <p:spPr/>
        <p:txBody>
          <a:bodyPr/>
          <a:lstStyle/>
          <a:p>
            <a:r>
              <a:rPr lang="kk-KZ" dirty="0" smtClean="0"/>
              <a:t>Мазмұны</a:t>
            </a:r>
            <a:endParaRPr lang="ru-RU" dirty="0"/>
          </a:p>
        </p:txBody>
      </p:sp>
      <p:sp>
        <p:nvSpPr>
          <p:cNvPr id="8" name="Текст 7"/>
          <p:cNvSpPr>
            <a:spLocks noGrp="1"/>
          </p:cNvSpPr>
          <p:nvPr>
            <p:ph type="body" sz="half" idx="17"/>
          </p:nvPr>
        </p:nvSpPr>
        <p:spPr/>
        <p:txBody>
          <a:bodyPr/>
          <a:lstStyle/>
          <a:p>
            <a:r>
              <a:rPr lang="kk-KZ" dirty="0">
                <a:solidFill>
                  <a:srgbClr val="00B050"/>
                </a:solidFill>
              </a:rPr>
              <a:t>Қатысушылар үшін коммуникация конструктілердің индивидуалды жүйесін құру, берілетін рөлдердің очеркін жазу, </a:t>
            </a:r>
            <a:r>
              <a:rPr lang="kk-KZ" dirty="0" smtClean="0">
                <a:solidFill>
                  <a:srgbClr val="00B050"/>
                </a:solidFill>
              </a:rPr>
              <a:t>рөлдік </a:t>
            </a:r>
            <a:r>
              <a:rPr lang="kk-KZ" dirty="0">
                <a:solidFill>
                  <a:srgbClr val="00B050"/>
                </a:solidFill>
              </a:rPr>
              <a:t>ойнау</a:t>
            </a:r>
            <a:r>
              <a:rPr lang="kk-KZ" dirty="0" smtClean="0"/>
              <a:t>.</a:t>
            </a:r>
          </a:p>
          <a:p>
            <a:r>
              <a:rPr lang="kk-KZ" dirty="0">
                <a:solidFill>
                  <a:srgbClr val="FFC000"/>
                </a:solidFill>
              </a:rPr>
              <a:t>Өмірде берілген рөлдер очеркін </a:t>
            </a:r>
            <a:r>
              <a:rPr lang="kk-KZ" dirty="0" smtClean="0">
                <a:solidFill>
                  <a:srgbClr val="FFC000"/>
                </a:solidFill>
              </a:rPr>
              <a:t>ойнау</a:t>
            </a:r>
          </a:p>
          <a:p>
            <a:r>
              <a:rPr lang="kk-KZ" dirty="0">
                <a:solidFill>
                  <a:srgbClr val="C00000"/>
                </a:solidFill>
              </a:rPr>
              <a:t>Талдау, жағдайды ойнау, пікір-талас.</a:t>
            </a:r>
            <a:r>
              <a:rPr lang="kk-KZ" dirty="0" smtClean="0">
                <a:solidFill>
                  <a:srgbClr val="C00000"/>
                </a:solidFill>
              </a:rPr>
              <a:t>.</a:t>
            </a:r>
            <a:endParaRPr lang="ru-RU" dirty="0">
              <a:solidFill>
                <a:srgbClr val="C00000"/>
              </a:solidFill>
            </a:endParaRPr>
          </a:p>
        </p:txBody>
      </p:sp>
    </p:spTree>
    <p:extLst>
      <p:ext uri="{BB962C8B-B14F-4D97-AF65-F5344CB8AC3E}">
        <p14:creationId xmlns:p14="http://schemas.microsoft.com/office/powerpoint/2010/main" val="3686893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Текст 2"/>
          <p:cNvSpPr>
            <a:spLocks noGrp="1"/>
          </p:cNvSpPr>
          <p:nvPr>
            <p:ph type="body" idx="1"/>
          </p:nvPr>
        </p:nvSpPr>
        <p:spPr/>
        <p:txBody>
          <a:bodyPr/>
          <a:lstStyle/>
          <a:p>
            <a:r>
              <a:rPr lang="kk-KZ" dirty="0" smtClean="0"/>
              <a:t>Саты</a:t>
            </a:r>
            <a:endParaRPr lang="ru-RU" dirty="0"/>
          </a:p>
        </p:txBody>
      </p:sp>
      <p:sp>
        <p:nvSpPr>
          <p:cNvPr id="4" name="Текст 3"/>
          <p:cNvSpPr>
            <a:spLocks noGrp="1"/>
          </p:cNvSpPr>
          <p:nvPr>
            <p:ph type="body" sz="half" idx="15"/>
          </p:nvPr>
        </p:nvSpPr>
        <p:spPr/>
        <p:txBody>
          <a:bodyPr/>
          <a:lstStyle/>
          <a:p>
            <a:r>
              <a:rPr lang="en-US" dirty="0">
                <a:solidFill>
                  <a:schemeClr val="tx2">
                    <a:lumMod val="60000"/>
                    <a:lumOff val="40000"/>
                  </a:schemeClr>
                </a:solidFill>
              </a:rPr>
              <a:t>7. </a:t>
            </a:r>
            <a:r>
              <a:rPr lang="kk-KZ" dirty="0">
                <a:solidFill>
                  <a:schemeClr val="tx2">
                    <a:lumMod val="60000"/>
                    <a:lumOff val="40000"/>
                  </a:schemeClr>
                </a:solidFill>
              </a:rPr>
              <a:t>Қалыптастыру</a:t>
            </a:r>
            <a:r>
              <a:rPr lang="en-US" dirty="0">
                <a:solidFill>
                  <a:schemeClr val="tx2">
                    <a:lumMod val="60000"/>
                    <a:lumOff val="40000"/>
                  </a:schemeClr>
                </a:solidFill>
              </a:rPr>
              <a:t>(</a:t>
            </a:r>
            <a:r>
              <a:rPr lang="kk-KZ" dirty="0">
                <a:solidFill>
                  <a:schemeClr val="tx2">
                    <a:lumMod val="60000"/>
                    <a:lumOff val="40000"/>
                  </a:schemeClr>
                </a:solidFill>
              </a:rPr>
              <a:t>жалғастыру</a:t>
            </a:r>
            <a:r>
              <a:rPr lang="en-US" dirty="0" smtClean="0">
                <a:solidFill>
                  <a:schemeClr val="tx2">
                    <a:lumMod val="60000"/>
                    <a:lumOff val="40000"/>
                  </a:schemeClr>
                </a:solidFill>
              </a:rPr>
              <a:t>)</a:t>
            </a:r>
            <a:endParaRPr lang="kk-KZ" dirty="0" smtClean="0">
              <a:solidFill>
                <a:schemeClr val="tx2">
                  <a:lumMod val="60000"/>
                  <a:lumOff val="40000"/>
                </a:schemeClr>
              </a:solidFill>
            </a:endParaRPr>
          </a:p>
          <a:p>
            <a:endParaRPr lang="kk-KZ" dirty="0">
              <a:solidFill>
                <a:schemeClr val="accent1">
                  <a:lumMod val="60000"/>
                  <a:lumOff val="40000"/>
                </a:schemeClr>
              </a:solidFill>
            </a:endParaRPr>
          </a:p>
          <a:p>
            <a:r>
              <a:rPr lang="kk-KZ" dirty="0">
                <a:solidFill>
                  <a:schemeClr val="accent1">
                    <a:lumMod val="60000"/>
                    <a:lumOff val="40000"/>
                  </a:schemeClr>
                </a:solidFill>
              </a:rPr>
              <a:t>8</a:t>
            </a:r>
            <a:r>
              <a:rPr lang="en-US" dirty="0">
                <a:solidFill>
                  <a:schemeClr val="accent1">
                    <a:lumMod val="60000"/>
                    <a:lumOff val="40000"/>
                  </a:schemeClr>
                </a:solidFill>
              </a:rPr>
              <a:t>. </a:t>
            </a:r>
            <a:r>
              <a:rPr lang="kk-KZ" dirty="0">
                <a:solidFill>
                  <a:schemeClr val="accent1">
                    <a:lumMod val="60000"/>
                    <a:lumOff val="40000"/>
                  </a:schemeClr>
                </a:solidFill>
              </a:rPr>
              <a:t>Кері байланыс </a:t>
            </a:r>
            <a:endParaRPr lang="kk-KZ" dirty="0" smtClean="0">
              <a:solidFill>
                <a:schemeClr val="accent1">
                  <a:lumMod val="60000"/>
                  <a:lumOff val="40000"/>
                </a:schemeClr>
              </a:solidFill>
            </a:endParaRPr>
          </a:p>
          <a:p>
            <a:r>
              <a:rPr lang="en-US" dirty="0">
                <a:solidFill>
                  <a:srgbClr val="00B050"/>
                </a:solidFill>
              </a:rPr>
              <a:t>7. </a:t>
            </a:r>
            <a:r>
              <a:rPr lang="kk-KZ" dirty="0">
                <a:solidFill>
                  <a:srgbClr val="00B050"/>
                </a:solidFill>
              </a:rPr>
              <a:t>Қалыптастыру</a:t>
            </a:r>
            <a:r>
              <a:rPr lang="en-US" dirty="0">
                <a:solidFill>
                  <a:srgbClr val="00B050"/>
                </a:solidFill>
              </a:rPr>
              <a:t>(</a:t>
            </a:r>
            <a:r>
              <a:rPr lang="kk-KZ" dirty="0">
                <a:solidFill>
                  <a:srgbClr val="00B050"/>
                </a:solidFill>
              </a:rPr>
              <a:t>жалғастыру</a:t>
            </a:r>
            <a:r>
              <a:rPr lang="en-US" dirty="0" smtClean="0">
                <a:solidFill>
                  <a:srgbClr val="00B050"/>
                </a:solidFill>
              </a:rPr>
              <a:t>)</a:t>
            </a:r>
            <a:endParaRPr lang="kk-KZ" dirty="0" smtClean="0">
              <a:solidFill>
                <a:srgbClr val="00B050"/>
              </a:solidFill>
            </a:endParaRPr>
          </a:p>
          <a:p>
            <a:endParaRPr lang="kk-KZ" dirty="0" smtClean="0"/>
          </a:p>
          <a:p>
            <a:r>
              <a:rPr lang="kk-KZ" dirty="0" smtClean="0">
                <a:solidFill>
                  <a:srgbClr val="0070C0"/>
                </a:solidFill>
              </a:rPr>
              <a:t>8</a:t>
            </a:r>
            <a:r>
              <a:rPr lang="en-US" dirty="0">
                <a:solidFill>
                  <a:srgbClr val="0070C0"/>
                </a:solidFill>
              </a:rPr>
              <a:t>. </a:t>
            </a:r>
            <a:r>
              <a:rPr lang="kk-KZ" dirty="0">
                <a:solidFill>
                  <a:srgbClr val="0070C0"/>
                </a:solidFill>
              </a:rPr>
              <a:t>Кері байланыс және </a:t>
            </a:r>
            <a:r>
              <a:rPr lang="en-US" dirty="0" err="1">
                <a:solidFill>
                  <a:srgbClr val="0070C0"/>
                </a:solidFill>
              </a:rPr>
              <a:t>диагностика</a:t>
            </a:r>
            <a:endParaRPr lang="ru-RU" dirty="0">
              <a:solidFill>
                <a:srgbClr val="0070C0"/>
              </a:solidFill>
            </a:endParaRPr>
          </a:p>
        </p:txBody>
      </p:sp>
      <p:sp>
        <p:nvSpPr>
          <p:cNvPr id="5" name="Текст 4"/>
          <p:cNvSpPr>
            <a:spLocks noGrp="1"/>
          </p:cNvSpPr>
          <p:nvPr>
            <p:ph type="body" sz="quarter" idx="3"/>
          </p:nvPr>
        </p:nvSpPr>
        <p:spPr/>
        <p:txBody>
          <a:bodyPr/>
          <a:lstStyle/>
          <a:p>
            <a:r>
              <a:rPr lang="kk-KZ" dirty="0" smtClean="0"/>
              <a:t>Мақсаты</a:t>
            </a:r>
            <a:endParaRPr lang="ru-RU" dirty="0"/>
          </a:p>
        </p:txBody>
      </p:sp>
      <p:sp>
        <p:nvSpPr>
          <p:cNvPr id="6" name="Текст 5"/>
          <p:cNvSpPr>
            <a:spLocks noGrp="1"/>
          </p:cNvSpPr>
          <p:nvPr>
            <p:ph type="body" sz="half" idx="16"/>
          </p:nvPr>
        </p:nvSpPr>
        <p:spPr/>
        <p:txBody>
          <a:bodyPr/>
          <a:lstStyle/>
          <a:p>
            <a:r>
              <a:rPr lang="kk-KZ" dirty="0">
                <a:solidFill>
                  <a:schemeClr val="tx2">
                    <a:lumMod val="60000"/>
                    <a:lumOff val="40000"/>
                  </a:schemeClr>
                </a:solidFill>
              </a:rPr>
              <a:t>Тұлғаның өзінің конструктілер </a:t>
            </a:r>
            <a:r>
              <a:rPr lang="kk-KZ" dirty="0" smtClean="0">
                <a:solidFill>
                  <a:schemeClr val="tx2">
                    <a:lumMod val="60000"/>
                    <a:lumOff val="40000"/>
                  </a:schemeClr>
                </a:solidFill>
              </a:rPr>
              <a:t>жүйесін </a:t>
            </a:r>
            <a:r>
              <a:rPr lang="kk-KZ" dirty="0">
                <a:solidFill>
                  <a:schemeClr val="tx2">
                    <a:lumMod val="60000"/>
                    <a:lumOff val="40000"/>
                  </a:schemeClr>
                </a:solidFill>
              </a:rPr>
              <a:t>қайта </a:t>
            </a:r>
            <a:r>
              <a:rPr lang="kk-KZ" dirty="0" smtClean="0">
                <a:solidFill>
                  <a:schemeClr val="tx2">
                    <a:lumMod val="60000"/>
                    <a:lumOff val="40000"/>
                  </a:schemeClr>
                </a:solidFill>
              </a:rPr>
              <a:t>мағыналау</a:t>
            </a:r>
          </a:p>
          <a:p>
            <a:r>
              <a:rPr lang="kk-KZ" dirty="0">
                <a:solidFill>
                  <a:schemeClr val="accent1">
                    <a:lumMod val="60000"/>
                    <a:lumOff val="40000"/>
                  </a:schemeClr>
                </a:solidFill>
              </a:rPr>
              <a:t>Қайта мағыналау үрдісін </a:t>
            </a:r>
            <a:r>
              <a:rPr lang="kk-KZ" dirty="0" smtClean="0">
                <a:solidFill>
                  <a:schemeClr val="accent1">
                    <a:lumMod val="60000"/>
                    <a:lumOff val="40000"/>
                  </a:schemeClr>
                </a:solidFill>
              </a:rPr>
              <a:t>бақылау </a:t>
            </a:r>
            <a:r>
              <a:rPr lang="kk-KZ" dirty="0">
                <a:solidFill>
                  <a:schemeClr val="accent1">
                    <a:lumMod val="60000"/>
                    <a:lumOff val="40000"/>
                  </a:schemeClr>
                </a:solidFill>
              </a:rPr>
              <a:t>және коррекциялау</a:t>
            </a:r>
            <a:r>
              <a:rPr lang="kk-KZ" dirty="0" smtClean="0">
                <a:solidFill>
                  <a:schemeClr val="accent1">
                    <a:lumMod val="60000"/>
                    <a:lumOff val="40000"/>
                  </a:schemeClr>
                </a:solidFill>
              </a:rPr>
              <a:t>.</a:t>
            </a:r>
          </a:p>
          <a:p>
            <a:r>
              <a:rPr lang="kk-KZ" dirty="0">
                <a:solidFill>
                  <a:srgbClr val="00B050"/>
                </a:solidFill>
              </a:rPr>
              <a:t>Тұлғаның өзінің конструктілер жүйесін </a:t>
            </a:r>
            <a:r>
              <a:rPr lang="kk-KZ" dirty="0" smtClean="0">
                <a:solidFill>
                  <a:srgbClr val="00B050"/>
                </a:solidFill>
              </a:rPr>
              <a:t>қайта мағыналау</a:t>
            </a:r>
          </a:p>
          <a:p>
            <a:r>
              <a:rPr lang="kk-KZ" dirty="0" smtClean="0">
                <a:solidFill>
                  <a:srgbClr val="0070C0"/>
                </a:solidFill>
              </a:rPr>
              <a:t>Бағдарламаға </a:t>
            </a:r>
            <a:r>
              <a:rPr lang="kk-KZ" dirty="0">
                <a:solidFill>
                  <a:srgbClr val="0070C0"/>
                </a:solidFill>
              </a:rPr>
              <a:t>қатысушылардың конструктілер және құндылықтар жүйесіндегі өзгерістерді талдау.</a:t>
            </a:r>
            <a:endParaRPr lang="kk-KZ" dirty="0">
              <a:solidFill>
                <a:srgbClr val="0070C0"/>
              </a:solidFill>
            </a:endParaRPr>
          </a:p>
        </p:txBody>
      </p:sp>
      <p:sp>
        <p:nvSpPr>
          <p:cNvPr id="7" name="Текст 6"/>
          <p:cNvSpPr>
            <a:spLocks noGrp="1"/>
          </p:cNvSpPr>
          <p:nvPr>
            <p:ph type="body" sz="quarter" idx="13"/>
          </p:nvPr>
        </p:nvSpPr>
        <p:spPr/>
        <p:txBody>
          <a:bodyPr/>
          <a:lstStyle/>
          <a:p>
            <a:r>
              <a:rPr lang="kk-KZ" dirty="0" smtClean="0"/>
              <a:t>Мазмұны</a:t>
            </a:r>
            <a:endParaRPr lang="ru-RU" dirty="0"/>
          </a:p>
        </p:txBody>
      </p:sp>
      <p:sp>
        <p:nvSpPr>
          <p:cNvPr id="8" name="Текст 7"/>
          <p:cNvSpPr>
            <a:spLocks noGrp="1"/>
          </p:cNvSpPr>
          <p:nvPr>
            <p:ph type="body" sz="half" idx="17"/>
          </p:nvPr>
        </p:nvSpPr>
        <p:spPr/>
        <p:txBody>
          <a:bodyPr/>
          <a:lstStyle/>
          <a:p>
            <a:r>
              <a:rPr lang="kk-KZ" dirty="0">
                <a:solidFill>
                  <a:schemeClr val="tx2">
                    <a:lumMod val="60000"/>
                    <a:lumOff val="40000"/>
                  </a:schemeClr>
                </a:solidFill>
              </a:rPr>
              <a:t>Өмірде берілген рөлдер очеркін ойнау</a:t>
            </a:r>
            <a:r>
              <a:rPr lang="kk-KZ" dirty="0" smtClean="0">
                <a:solidFill>
                  <a:schemeClr val="tx2">
                    <a:lumMod val="60000"/>
                    <a:lumOff val="40000"/>
                  </a:schemeClr>
                </a:solidFill>
              </a:rPr>
              <a:t>.</a:t>
            </a:r>
          </a:p>
          <a:p>
            <a:r>
              <a:rPr lang="kk-KZ" dirty="0">
                <a:solidFill>
                  <a:schemeClr val="accent1">
                    <a:lumMod val="60000"/>
                    <a:lumOff val="40000"/>
                  </a:schemeClr>
                </a:solidFill>
              </a:rPr>
              <a:t>Талдау, жағдайды ойнау, пікір-талас</a:t>
            </a:r>
            <a:r>
              <a:rPr lang="kk-KZ" dirty="0" smtClean="0">
                <a:solidFill>
                  <a:schemeClr val="accent1">
                    <a:lumMod val="60000"/>
                    <a:lumOff val="40000"/>
                  </a:schemeClr>
                </a:solidFill>
              </a:rPr>
              <a:t>.</a:t>
            </a:r>
            <a:endParaRPr lang="ru-RU" dirty="0">
              <a:solidFill>
                <a:schemeClr val="accent1">
                  <a:lumMod val="60000"/>
                  <a:lumOff val="40000"/>
                </a:schemeClr>
              </a:solidFill>
            </a:endParaRPr>
          </a:p>
          <a:p>
            <a:r>
              <a:rPr lang="kk-KZ" dirty="0">
                <a:solidFill>
                  <a:srgbClr val="00B050"/>
                </a:solidFill>
              </a:rPr>
              <a:t>Өмірде берілген рөлдер очеркін ойнау.</a:t>
            </a:r>
            <a:endParaRPr lang="ru-RU" dirty="0">
              <a:solidFill>
                <a:srgbClr val="00B050"/>
              </a:solidFill>
            </a:endParaRPr>
          </a:p>
        </p:txBody>
      </p:sp>
    </p:spTree>
    <p:extLst>
      <p:ext uri="{BB962C8B-B14F-4D97-AF65-F5344CB8AC3E}">
        <p14:creationId xmlns:p14="http://schemas.microsoft.com/office/powerpoint/2010/main" val="3804519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solidFill>
                  <a:srgbClr val="FF0000"/>
                </a:solidFill>
              </a:rPr>
              <a:t>Мақсаты:</a:t>
            </a:r>
            <a:r>
              <a:rPr lang="kk-KZ" dirty="0">
                <a:solidFill>
                  <a:srgbClr val="FF0000"/>
                </a:solidFill>
              </a:rPr>
              <a:t> </a:t>
            </a:r>
            <a:endParaRPr lang="ru-RU" dirty="0">
              <a:solidFill>
                <a:srgbClr val="FF0000"/>
              </a:solidFill>
            </a:endParaRPr>
          </a:p>
        </p:txBody>
      </p:sp>
      <p:sp>
        <p:nvSpPr>
          <p:cNvPr id="3" name="Текст 2"/>
          <p:cNvSpPr>
            <a:spLocks noGrp="1"/>
          </p:cNvSpPr>
          <p:nvPr>
            <p:ph type="body" sz="half" idx="2"/>
          </p:nvPr>
        </p:nvSpPr>
        <p:spPr>
          <a:xfrm>
            <a:off x="1154955" y="3704665"/>
            <a:ext cx="8825659" cy="2476500"/>
          </a:xfrm>
          <a:solidFill>
            <a:srgbClr val="FFC000"/>
          </a:solidFill>
        </p:spPr>
        <p:txBody>
          <a:bodyPr/>
          <a:lstStyle/>
          <a:p>
            <a:r>
              <a:rPr lang="kk-KZ" sz="4400" dirty="0" smtClean="0"/>
              <a:t>Коммуникативті </a:t>
            </a:r>
            <a:r>
              <a:rPr lang="kk-KZ" sz="4400" dirty="0"/>
              <a:t>шеберліктер тренингіне түсініктеме беру</a:t>
            </a:r>
            <a:r>
              <a:rPr lang="kk-KZ" dirty="0"/>
              <a:t>.</a:t>
            </a:r>
            <a:endParaRPr lang="ru-RU" dirty="0"/>
          </a:p>
          <a:p>
            <a:endParaRPr lang="ru-RU" dirty="0"/>
          </a:p>
        </p:txBody>
      </p:sp>
    </p:spTree>
    <p:extLst>
      <p:ext uri="{BB962C8B-B14F-4D97-AF65-F5344CB8AC3E}">
        <p14:creationId xmlns:p14="http://schemas.microsoft.com/office/powerpoint/2010/main" val="3102444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i="1" dirty="0" smtClean="0">
                <a:solidFill>
                  <a:srgbClr val="FF0000"/>
                </a:solidFill>
              </a:rPr>
              <a:t>Қарастыратын  </a:t>
            </a:r>
            <a:r>
              <a:rPr lang="kk-KZ" b="1" i="1" dirty="0">
                <a:solidFill>
                  <a:srgbClr val="FF0000"/>
                </a:solidFill>
              </a:rPr>
              <a:t>сұрақтар:</a:t>
            </a:r>
            <a:r>
              <a:rPr lang="kk-KZ" b="1" i="1" dirty="0"/>
              <a:t> </a:t>
            </a:r>
            <a:r>
              <a:rPr lang="ru-RU" dirty="0"/>
              <a:t/>
            </a:r>
            <a:br>
              <a:rPr lang="ru-RU" dirty="0"/>
            </a:br>
            <a:endParaRPr lang="ru-RU" dirty="0"/>
          </a:p>
        </p:txBody>
      </p:sp>
      <p:sp>
        <p:nvSpPr>
          <p:cNvPr id="3" name="Текст 2"/>
          <p:cNvSpPr>
            <a:spLocks noGrp="1"/>
          </p:cNvSpPr>
          <p:nvPr>
            <p:ph type="body" sz="half" idx="2"/>
          </p:nvPr>
        </p:nvSpPr>
        <p:spPr>
          <a:solidFill>
            <a:srgbClr val="FFC000"/>
          </a:solidFill>
        </p:spPr>
        <p:txBody>
          <a:bodyPr/>
          <a:lstStyle/>
          <a:p>
            <a:pPr lvl="0"/>
            <a:r>
              <a:rPr lang="kk-KZ" sz="2400" dirty="0" smtClean="0"/>
              <a:t>Коммуникацияның </a:t>
            </a:r>
            <a:r>
              <a:rPr lang="kk-KZ" sz="2400" dirty="0"/>
              <a:t>негізі, жалпы ақпарат </a:t>
            </a:r>
            <a:endParaRPr lang="ru-RU" sz="2400" dirty="0"/>
          </a:p>
          <a:p>
            <a:pPr lvl="0"/>
            <a:r>
              <a:rPr lang="kk-KZ" sz="2400" dirty="0"/>
              <a:t>Коммуникативтік тренингтер</a:t>
            </a:r>
            <a:endParaRPr lang="ru-RU" sz="2400" dirty="0"/>
          </a:p>
          <a:p>
            <a:pPr lvl="0"/>
            <a:r>
              <a:rPr lang="kk-KZ" sz="2400" dirty="0"/>
              <a:t>Коммуникативтік тренинг бағдарламасының құрылымы</a:t>
            </a:r>
            <a:endParaRPr lang="ru-RU" sz="2400" dirty="0"/>
          </a:p>
          <a:p>
            <a:endParaRPr lang="ru-RU" sz="3600" dirty="0"/>
          </a:p>
        </p:txBody>
      </p:sp>
    </p:spTree>
    <p:extLst>
      <p:ext uri="{BB962C8B-B14F-4D97-AF65-F5344CB8AC3E}">
        <p14:creationId xmlns:p14="http://schemas.microsoft.com/office/powerpoint/2010/main" val="215682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Психологиядағы </a:t>
            </a:r>
            <a:r>
              <a:rPr lang="kk-KZ" b="1" dirty="0" smtClean="0"/>
              <a:t>коммуникация</a:t>
            </a:r>
            <a:endParaRPr lang="ru-RU" dirty="0"/>
          </a:p>
        </p:txBody>
      </p:sp>
      <p:sp>
        <p:nvSpPr>
          <p:cNvPr id="3" name="Объект 2"/>
          <p:cNvSpPr>
            <a:spLocks noGrp="1"/>
          </p:cNvSpPr>
          <p:nvPr>
            <p:ph idx="1"/>
          </p:nvPr>
        </p:nvSpPr>
        <p:spPr/>
        <p:txBody>
          <a:bodyPr>
            <a:normAutofit fontScale="85000" lnSpcReduction="20000"/>
          </a:bodyPr>
          <a:lstStyle/>
          <a:p>
            <a:r>
              <a:rPr lang="kk-KZ" b="1" dirty="0"/>
              <a:t>Коммуникация </a:t>
            </a:r>
            <a:r>
              <a:rPr lang="kk-KZ" dirty="0"/>
              <a:t>– өзара түсіністікке алып келетін екі жақты ақпарат алмасу процесі.</a:t>
            </a:r>
            <a:endParaRPr lang="ru-RU" dirty="0"/>
          </a:p>
          <a:p>
            <a:r>
              <a:rPr lang="kk-KZ" b="1" dirty="0"/>
              <a:t>Коммуникативтік сауаттылық</a:t>
            </a:r>
            <a:r>
              <a:rPr lang="kk-KZ" dirty="0"/>
              <a:t> – қарым-қатынасты тиімді және конфликтсіз жүргізу .</a:t>
            </a:r>
            <a:endParaRPr lang="ru-RU" dirty="0"/>
          </a:p>
          <a:p>
            <a:r>
              <a:rPr lang="kk-KZ" b="1" dirty="0"/>
              <a:t>Коммуникативтік сәтсіздік</a:t>
            </a:r>
            <a:r>
              <a:rPr lang="kk-KZ" dirty="0"/>
              <a:t>-қарым-қатынастың теріс нәтижесі оның мақсаты жетпеген түрі.</a:t>
            </a:r>
            <a:endParaRPr lang="ru-RU" dirty="0"/>
          </a:p>
          <a:p>
            <a:r>
              <a:rPr lang="kk-KZ" b="1" dirty="0"/>
              <a:t>Коммуникативтік кедергілер</a:t>
            </a:r>
            <a:r>
              <a:rPr lang="kk-KZ" dirty="0"/>
              <a:t> -адамдардың қандай да бір объективті немесе субъективті себептердің кесірінен табысты коммуникацияға түсе алмауы. </a:t>
            </a:r>
            <a:endParaRPr lang="ru-RU" dirty="0"/>
          </a:p>
          <a:p>
            <a:r>
              <a:rPr lang="kk-KZ" b="1" dirty="0"/>
              <a:t>Психологиядағы коммуникация</a:t>
            </a:r>
            <a:r>
              <a:rPr lang="kk-KZ" dirty="0"/>
              <a:t>-бұл ақпарат алмасу процесі, бұл индивидтердің арасындағы қарым-қатынас және өзара іс-қимыл. Коммуникабельділік немесе коммуникативтік дағдылар-бұл адамның байланыстарды орната білу, басқа адамдармен жүйелі және ақпараттық қарым-қатынас жасай білу.</a:t>
            </a:r>
            <a:endParaRPr lang="ru-RU" dirty="0"/>
          </a:p>
          <a:p>
            <a:r>
              <a:rPr lang="kk-KZ" dirty="0"/>
              <a:t>Қарым-қатынас дағдысы кәсіби және жеке қарым-қатынас саласы үшін де маңызды. Коммуникативтік дағдылар клиенттермен, мысалы, сату менеджері, қоғаммен байланыс менеджері, персонал жөніндегі менеджер және т.б. сияқты белсенді қарым-қатынасты көздейтін мамандық өкілдері үшін өте маңызды.</a:t>
            </a:r>
            <a:endParaRPr lang="ru-RU" dirty="0"/>
          </a:p>
          <a:p>
            <a:endParaRPr lang="ru-RU" dirty="0"/>
          </a:p>
        </p:txBody>
      </p:sp>
    </p:spTree>
    <p:extLst>
      <p:ext uri="{BB962C8B-B14F-4D97-AF65-F5344CB8AC3E}">
        <p14:creationId xmlns:p14="http://schemas.microsoft.com/office/powerpoint/2010/main" val="1605868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solidFill>
                  <a:srgbClr val="FF0000"/>
                </a:solidFill>
                <a:latin typeface="Times New Roman" panose="02020603050405020304" pitchFamily="18" charset="0"/>
                <a:ea typeface="Times New Roman" panose="02020603050405020304" pitchFamily="18" charset="0"/>
              </a:rPr>
              <a:t>Коммуникативтік тренингтер</a:t>
            </a:r>
            <a:r>
              <a:rPr lang="kk-KZ" dirty="0">
                <a:solidFill>
                  <a:srgbClr val="FF0000"/>
                </a:solidFill>
                <a:latin typeface="Times New Roman" panose="02020603050405020304" pitchFamily="18" charset="0"/>
                <a:ea typeface="Times New Roman" panose="02020603050405020304" pitchFamily="18" charset="0"/>
              </a:rPr>
              <a:t> </a:t>
            </a:r>
            <a:endParaRPr lang="ru-RU" dirty="0">
              <a:solidFill>
                <a:srgbClr val="FF0000"/>
              </a:solidFill>
            </a:endParaRPr>
          </a:p>
        </p:txBody>
      </p:sp>
      <p:sp>
        <p:nvSpPr>
          <p:cNvPr id="3" name="Объект 2"/>
          <p:cNvSpPr>
            <a:spLocks noGrp="1"/>
          </p:cNvSpPr>
          <p:nvPr>
            <p:ph idx="1"/>
          </p:nvPr>
        </p:nvSpPr>
        <p:spPr/>
        <p:txBody>
          <a:bodyPr/>
          <a:lstStyle/>
          <a:p>
            <a:endParaRPr lang="ru-RU" dirty="0"/>
          </a:p>
        </p:txBody>
      </p:sp>
      <p:sp>
        <p:nvSpPr>
          <p:cNvPr id="4" name="Прямоугольник 3"/>
          <p:cNvSpPr/>
          <p:nvPr/>
        </p:nvSpPr>
        <p:spPr>
          <a:xfrm>
            <a:off x="1247887" y="2603500"/>
            <a:ext cx="8412480" cy="3046988"/>
          </a:xfrm>
          <a:prstGeom prst="rect">
            <a:avLst/>
          </a:prstGeom>
          <a:solidFill>
            <a:srgbClr val="FFC000"/>
          </a:solidFill>
        </p:spPr>
        <p:txBody>
          <a:bodyPr wrap="square">
            <a:spAutoFit/>
          </a:bodyPr>
          <a:lstStyle/>
          <a:p>
            <a:pPr algn="just">
              <a:spcAft>
                <a:spcPts val="0"/>
              </a:spcAft>
            </a:pPr>
            <a:endParaRPr lang="kk-KZ" sz="2400" dirty="0" smtClean="0">
              <a:solidFill>
                <a:srgbClr val="000000"/>
              </a:solidFill>
              <a:latin typeface="Times New Roman" panose="02020603050405020304" pitchFamily="18" charset="0"/>
              <a:ea typeface="Times New Roman" panose="02020603050405020304" pitchFamily="18" charset="0"/>
            </a:endParaRPr>
          </a:p>
          <a:p>
            <a:pPr algn="just">
              <a:spcAft>
                <a:spcPts val="0"/>
              </a:spcAft>
            </a:pPr>
            <a:r>
              <a:rPr lang="kk-KZ" sz="2400" dirty="0" smtClean="0">
                <a:solidFill>
                  <a:srgbClr val="000000"/>
                </a:solidFill>
                <a:latin typeface="Times New Roman" panose="02020603050405020304" pitchFamily="18" charset="0"/>
                <a:ea typeface="Times New Roman" panose="02020603050405020304" pitchFamily="18" charset="0"/>
              </a:rPr>
              <a:t> коммуникативтік дағдылар мен коммуникабельділікті сапалы дамыту және жетілдіру болып табылатын тренингтер. Коммуникативтік тренинг-бұл топтық жұмыстың белсенді әдістеріне негізделген психологиялық әсер ету түрі,арнайы ұйымдастырылған қарым-қатынас, оның барысында тұлғаны дамыту және коммуникативтік дағдыларды қалыптастыру </a:t>
            </a:r>
            <a:r>
              <a:rPr lang="kk-KZ" sz="2400" dirty="0">
                <a:solidFill>
                  <a:srgbClr val="000000"/>
                </a:solidFill>
                <a:latin typeface="Times New Roman" panose="02020603050405020304" pitchFamily="18" charset="0"/>
                <a:ea typeface="Times New Roman" panose="02020603050405020304" pitchFamily="18" charset="0"/>
              </a:rPr>
              <a:t>мәселелері шешіледі.</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2835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3200" b="1" dirty="0"/>
              <a:t>Тренингтік сабақтың базалық құрылымы:</a:t>
            </a:r>
            <a:r>
              <a:rPr lang="ru-RU" sz="3200" dirty="0"/>
              <a:t/>
            </a:r>
            <a:br>
              <a:rPr lang="ru-RU" sz="3200" dirty="0"/>
            </a:br>
            <a:endParaRPr lang="ru-RU" sz="3200" dirty="0"/>
          </a:p>
        </p:txBody>
      </p:sp>
      <p:sp>
        <p:nvSpPr>
          <p:cNvPr id="3" name="Объект 2"/>
          <p:cNvSpPr>
            <a:spLocks noGrp="1"/>
          </p:cNvSpPr>
          <p:nvPr>
            <p:ph idx="1"/>
          </p:nvPr>
        </p:nvSpPr>
        <p:spPr>
          <a:solidFill>
            <a:srgbClr val="FFFF00"/>
          </a:solidFill>
        </p:spPr>
        <p:txBody>
          <a:bodyPr>
            <a:normAutofit lnSpcReduction="10000"/>
          </a:bodyPr>
          <a:lstStyle/>
          <a:p>
            <a:pPr lvl="0"/>
            <a:r>
              <a:rPr lang="kk-KZ" dirty="0" smtClean="0"/>
              <a:t>Сәлемдесу </a:t>
            </a:r>
            <a:r>
              <a:rPr lang="kk-KZ" dirty="0"/>
              <a:t>ритуалы.</a:t>
            </a:r>
            <a:endParaRPr lang="ru-RU" dirty="0"/>
          </a:p>
          <a:p>
            <a:pPr lvl="0"/>
            <a:r>
              <a:rPr lang="kk-KZ" dirty="0"/>
              <a:t>Разминка.</a:t>
            </a:r>
            <a:endParaRPr lang="ru-RU" dirty="0"/>
          </a:p>
          <a:p>
            <a:pPr lvl="0"/>
            <a:r>
              <a:rPr lang="kk-KZ" dirty="0"/>
              <a:t>Өткен сабақты рефлексиялау.</a:t>
            </a:r>
            <a:endParaRPr lang="ru-RU" dirty="0"/>
          </a:p>
          <a:p>
            <a:pPr lvl="0"/>
            <a:r>
              <a:rPr lang="kk-KZ" dirty="0"/>
              <a:t>Бүгінгі сабақтың тақырыбына кіріспе (негізгі мазмұнына).</a:t>
            </a:r>
            <a:endParaRPr lang="ru-RU" dirty="0"/>
          </a:p>
          <a:p>
            <a:pPr lvl="0"/>
            <a:r>
              <a:rPr lang="kk-KZ" dirty="0"/>
              <a:t>Сабақтың негізгі мазмұнын меңгеруге мүмкіндік беретін жаттығулар мен тәсілдер.</a:t>
            </a:r>
            <a:endParaRPr lang="ru-RU" dirty="0"/>
          </a:p>
          <a:p>
            <a:pPr lvl="0"/>
            <a:r>
              <a:rPr lang="kk-KZ" dirty="0"/>
              <a:t>Өтіп жатқан сабақты рефлексиялау.</a:t>
            </a:r>
            <a:endParaRPr lang="ru-RU" dirty="0"/>
          </a:p>
          <a:p>
            <a:pPr lvl="0"/>
            <a:r>
              <a:rPr lang="kk-KZ" dirty="0"/>
              <a:t>Үй тапсырмасы немесе «келесі кездесу» көпірі.</a:t>
            </a:r>
            <a:endParaRPr lang="ru-RU" dirty="0"/>
          </a:p>
          <a:p>
            <a:pPr lvl="0"/>
            <a:r>
              <a:rPr lang="kk-KZ" dirty="0"/>
              <a:t>Қоштасу ритуалы.</a:t>
            </a:r>
            <a:endParaRPr lang="ru-RU" dirty="0"/>
          </a:p>
        </p:txBody>
      </p:sp>
    </p:spTree>
    <p:extLst>
      <p:ext uri="{BB962C8B-B14F-4D97-AF65-F5344CB8AC3E}">
        <p14:creationId xmlns:p14="http://schemas.microsoft.com/office/powerpoint/2010/main" val="1237056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2800" b="1" i="1" dirty="0"/>
              <a:t>Сәлемдесу және қоштасу ритуалдары</a:t>
            </a:r>
            <a:r>
              <a:rPr lang="kk-KZ" sz="2800" dirty="0"/>
              <a:t> </a:t>
            </a:r>
            <a:endParaRPr lang="ru-RU" sz="2800" dirty="0"/>
          </a:p>
        </p:txBody>
      </p:sp>
      <p:sp>
        <p:nvSpPr>
          <p:cNvPr id="3" name="Объект 2"/>
          <p:cNvSpPr>
            <a:spLocks noGrp="1"/>
          </p:cNvSpPr>
          <p:nvPr>
            <p:ph idx="1"/>
          </p:nvPr>
        </p:nvSpPr>
        <p:spPr>
          <a:solidFill>
            <a:srgbClr val="FFFF00"/>
          </a:solidFill>
        </p:spPr>
        <p:txBody>
          <a:bodyPr>
            <a:noAutofit/>
          </a:bodyPr>
          <a:lstStyle/>
          <a:p>
            <a:pPr marL="0" indent="0">
              <a:buNone/>
            </a:pPr>
            <a:r>
              <a:rPr lang="kk-KZ" sz="3200" dirty="0" smtClean="0"/>
              <a:t>бұл </a:t>
            </a:r>
            <a:r>
              <a:rPr lang="kk-KZ" sz="3200" dirty="0"/>
              <a:t>тренингтік сабаққа есікті ашу (икемдеу) және оны соңында жабу. Ритуалдар – қатысушылардың ортақтығын, олардың «Мен сезімін» құру және қолдану болып табылады. Ритуалдар мүмкіндігінше сол топпен өңделу керек. </a:t>
            </a:r>
            <a:endParaRPr lang="ru-RU" sz="3200" dirty="0"/>
          </a:p>
        </p:txBody>
      </p:sp>
    </p:spTree>
    <p:extLst>
      <p:ext uri="{BB962C8B-B14F-4D97-AF65-F5344CB8AC3E}">
        <p14:creationId xmlns:p14="http://schemas.microsoft.com/office/powerpoint/2010/main" val="767782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7200" b="1" i="1" dirty="0">
                <a:solidFill>
                  <a:srgbClr val="FF0000"/>
                </a:solidFill>
              </a:rPr>
              <a:t>Разминка</a:t>
            </a:r>
            <a:r>
              <a:rPr lang="kk-KZ" sz="7200" dirty="0">
                <a:solidFill>
                  <a:srgbClr val="FF0000"/>
                </a:solidFill>
              </a:rPr>
              <a:t> </a:t>
            </a:r>
            <a:endParaRPr lang="ru-RU" sz="7200" dirty="0">
              <a:solidFill>
                <a:srgbClr val="FF0000"/>
              </a:solidFill>
            </a:endParaRPr>
          </a:p>
        </p:txBody>
      </p:sp>
      <p:sp>
        <p:nvSpPr>
          <p:cNvPr id="3" name="Текст 2"/>
          <p:cNvSpPr>
            <a:spLocks noGrp="1"/>
          </p:cNvSpPr>
          <p:nvPr>
            <p:ph type="body" sz="half" idx="2"/>
          </p:nvPr>
        </p:nvSpPr>
        <p:spPr>
          <a:xfrm>
            <a:off x="1043492" y="3410175"/>
            <a:ext cx="10488706" cy="3447826"/>
          </a:xfrm>
          <a:solidFill>
            <a:srgbClr val="FFC000"/>
          </a:solidFill>
        </p:spPr>
        <p:txBody>
          <a:bodyPr>
            <a:normAutofit/>
          </a:bodyPr>
          <a:lstStyle/>
          <a:p>
            <a:r>
              <a:rPr lang="kk-KZ" sz="1900" dirty="0" smtClean="0"/>
              <a:t>бұл </a:t>
            </a:r>
            <a:r>
              <a:rPr lang="kk-KZ" sz="1900" dirty="0"/>
              <a:t>қатысушылардың эмоционалды күйіне, олардың белсенділік деңгейіне әсер ету тәсілі, өнімді топтық іс-әрекетке икемдеу қызметін атқарады. Разминка сабақтың басында ғана емес, егер психолог қатысушылардың өзекті эмоционалды күйін өзгерту керектігін байқаса, сонымен қатар жеке жаттығулардың арасында да орындалады. Разминка жаттығулары топтың өзекті күйін және алда тұрған іс-әрекеттің міндетін ескере отырып таңдалынады. Белгілі бір белгіленген жаттығулар қатысушыларды белсендендіруге, олардың көңіл күйін көтеруге, ал енді біреулері керісінше эмоционалды шамадан тыс қозуды шығаруға мүмкіндік береді. Егер қатысушылардың өзекті күйі сабақтың міндетіне сәйкес келсе, тақырыптық разминкаларды жүргізуге болады: олар психофизиологиялық және эмоционалды икемделумен қатар сабақтың тақырыбына кіріспе рөлін орындайды. </a:t>
            </a:r>
            <a:endParaRPr lang="ru-RU" sz="1900" dirty="0"/>
          </a:p>
          <a:p>
            <a:endParaRPr lang="ru-RU" dirty="0"/>
          </a:p>
        </p:txBody>
      </p:sp>
    </p:spTree>
    <p:extLst>
      <p:ext uri="{BB962C8B-B14F-4D97-AF65-F5344CB8AC3E}">
        <p14:creationId xmlns:p14="http://schemas.microsoft.com/office/powerpoint/2010/main" val="423802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6000" b="1" dirty="0">
                <a:solidFill>
                  <a:srgbClr val="FF0000"/>
                </a:solidFill>
              </a:rPr>
              <a:t>Рефлексия</a:t>
            </a:r>
            <a:endParaRPr lang="ru-RU" sz="6000" dirty="0">
              <a:solidFill>
                <a:srgbClr val="FF0000"/>
              </a:solidFill>
            </a:endParaRPr>
          </a:p>
        </p:txBody>
      </p:sp>
      <p:sp>
        <p:nvSpPr>
          <p:cNvPr id="3" name="Текст 2"/>
          <p:cNvSpPr>
            <a:spLocks noGrp="1"/>
          </p:cNvSpPr>
          <p:nvPr>
            <p:ph type="body" sz="half" idx="2"/>
          </p:nvPr>
        </p:nvSpPr>
        <p:spPr>
          <a:xfrm>
            <a:off x="1258645" y="3419587"/>
            <a:ext cx="9539549" cy="3438413"/>
          </a:xfrm>
          <a:solidFill>
            <a:srgbClr val="FFC000"/>
          </a:solidFill>
        </p:spPr>
        <p:txBody>
          <a:bodyPr>
            <a:normAutofit fontScale="92500" lnSpcReduction="10000"/>
          </a:bodyPr>
          <a:lstStyle/>
          <a:p>
            <a:r>
              <a:rPr lang="kk-KZ" sz="2400" dirty="0" smtClean="0"/>
              <a:t>сабақты </a:t>
            </a:r>
            <a:r>
              <a:rPr lang="kk-KZ" sz="2400" dirty="0"/>
              <a:t>ретроспективті бағалаудың екі аспекісін көрсетеді: эмоционалды (ұнады – ұнаған жоқ, жақсы болды – жақсы болған жоқ және неге) және мағыналық (неге бұл маңызды, неге біз мұны жасадық). </a:t>
            </a:r>
            <a:r>
              <a:rPr lang="kk-KZ" sz="2400" i="1" dirty="0"/>
              <a:t>Өткен сабақты рефлексиялауда</a:t>
            </a:r>
            <a:r>
              <a:rPr lang="kk-KZ" sz="2400" dirty="0"/>
              <a:t> қатысушылар соңғы рет немен айналысқанын еске түсіреді, әсіресе не есте сақталды, не істеді. 6. </a:t>
            </a:r>
            <a:r>
              <a:rPr lang="kk-KZ" sz="2400" i="1" dirty="0"/>
              <a:t>Қазір ғана өткен сабақты рефлексиялау</a:t>
            </a:r>
            <a:r>
              <a:rPr lang="kk-KZ" sz="2400" dirty="0"/>
              <a:t> қатысушылар бұл не үшін қажет, өмірде бұл қалай көмектесуі мүмкін деген сұрақтарға жауап береді, бір-бірімен және жетекшімен эмоционалды байланыс орнатады. Рефлексия мынандай сұраққа негізделмеуі керек: «Сабақ сендерге ұнады ма? Қандай сезім сендерде пайда?».</a:t>
            </a:r>
            <a:endParaRPr lang="ru-RU" sz="2400" dirty="0"/>
          </a:p>
        </p:txBody>
      </p:sp>
    </p:spTree>
    <p:extLst>
      <p:ext uri="{BB962C8B-B14F-4D97-AF65-F5344CB8AC3E}">
        <p14:creationId xmlns:p14="http://schemas.microsoft.com/office/powerpoint/2010/main" val="4933001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36</TotalTime>
  <Words>842</Words>
  <Application>Microsoft Office PowerPoint</Application>
  <PresentationFormat>Широкоэкранный</PresentationFormat>
  <Paragraphs>88</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Century Gothic</vt:lpstr>
      <vt:lpstr>Times New Roman</vt:lpstr>
      <vt:lpstr>Wingdings 3</vt:lpstr>
      <vt:lpstr>Ион (конференц-зал)</vt:lpstr>
      <vt:lpstr> Коммуникативті шеберліктер тренингі. </vt:lpstr>
      <vt:lpstr>Мақсаты: </vt:lpstr>
      <vt:lpstr>Қарастыратын  сұрақтар:  </vt:lpstr>
      <vt:lpstr>Психологиядағы коммуникация</vt:lpstr>
      <vt:lpstr>Коммуникативтік тренингтер </vt:lpstr>
      <vt:lpstr>Тренингтік сабақтың базалық құрылымы: </vt:lpstr>
      <vt:lpstr>Сәлемдесу және қоштасу ритуалдары </vt:lpstr>
      <vt:lpstr>Разминка </vt:lpstr>
      <vt:lpstr>Рефлексия</vt:lpstr>
      <vt:lpstr>Ағымдағы сабақ тақырыбына кіріспе </vt:lpstr>
      <vt:lpstr>Презентация PowerPoint</vt:lpstr>
      <vt:lpstr>Үй тапсырмасы. </vt:lpstr>
      <vt:lpstr>Коммуникативтік тренинг бағдарламасының құрылымы  </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DELUX</dc:creator>
  <cp:lastModifiedBy>DELUX</cp:lastModifiedBy>
  <cp:revision>7</cp:revision>
  <dcterms:created xsi:type="dcterms:W3CDTF">2020-04-23T18:20:16Z</dcterms:created>
  <dcterms:modified xsi:type="dcterms:W3CDTF">2020-04-23T18:56:29Z</dcterms:modified>
</cp:coreProperties>
</file>