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62" r:id="rId5"/>
    <p:sldId id="266" r:id="rId6"/>
    <p:sldId id="258" r:id="rId7"/>
    <p:sldId id="259" r:id="rId8"/>
    <p:sldId id="264" r:id="rId9"/>
    <p:sldId id="265" r:id="rId10"/>
    <p:sldId id="267" r:id="rId11"/>
    <p:sldId id="268" r:id="rId12"/>
    <p:sldId id="269" r:id="rId13"/>
    <p:sldId id="270" r:id="rId14"/>
    <p:sldId id="260" r:id="rId15"/>
    <p:sldId id="261"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D2B45D-9EB0-4F51-8B61-BDB6A8DC75F2}" type="doc">
      <dgm:prSet loTypeId="urn:microsoft.com/office/officeart/2005/8/layout/radial1" loCatId="relationship" qsTypeId="urn:microsoft.com/office/officeart/2005/8/quickstyle/simple1" qsCatId="simple" csTypeId="urn:microsoft.com/office/officeart/2005/8/colors/accent1_2" csCatId="accent1"/>
      <dgm:spPr/>
    </dgm:pt>
    <dgm:pt modelId="{6BE993C4-A0FC-4F2B-8FA2-109A73E73D2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Тренинг</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Топтардың </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т.үрлері</a:t>
          </a:r>
          <a:endParaRPr kumimoji="0" lang="ru-RU" b="0" i="0" u="none" strike="noStrike" cap="none" normalizeH="0" baseline="0" smtClean="0">
            <a:ln>
              <a:noFill/>
            </a:ln>
            <a:solidFill>
              <a:schemeClr val="tx1"/>
            </a:solidFill>
            <a:effectLst/>
            <a:latin typeface="Arial" panose="020B0604020202020204" pitchFamily="34" charset="0"/>
          </a:endParaRPr>
        </a:p>
      </dgm:t>
    </dgm:pt>
    <dgm:pt modelId="{B1DBF82D-1CF7-4D20-B1EB-5A296CE57404}" type="parTrans" cxnId="{6F94B47A-0A64-4372-9426-5E3A1840E7DE}">
      <dgm:prSet/>
      <dgm:spPr/>
    </dgm:pt>
    <dgm:pt modelId="{F12C44A1-B6DC-4233-8DDF-1BB24AB015A9}" type="sibTrans" cxnId="{6F94B47A-0A64-4372-9426-5E3A1840E7DE}">
      <dgm:prSet/>
      <dgm:spPr/>
    </dgm:pt>
    <dgm:pt modelId="{95FC417F-EF1B-4B02-8509-B908EE85FF4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Іскерлік </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Психотера</a:t>
          </a:r>
          <a:r>
            <a:rPr kumimoji="0" lang="ru-RU" b="0" i="0" u="none" strike="noStrike" cap="none" normalizeH="0" baseline="0" smtClean="0">
              <a:ln>
                <a:noFill/>
              </a:ln>
              <a:solidFill>
                <a:schemeClr val="tx1"/>
              </a:solidFill>
              <a:effectLst/>
              <a:latin typeface="Arial" panose="020B0604020202020204"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пиялық</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топ</a:t>
          </a:r>
          <a:endParaRPr kumimoji="0" lang="ru-RU" b="0" i="0" u="none" strike="noStrike" cap="none" normalizeH="0" baseline="0" smtClean="0">
            <a:ln>
              <a:noFill/>
            </a:ln>
            <a:solidFill>
              <a:schemeClr val="tx1"/>
            </a:solidFill>
            <a:effectLst/>
            <a:latin typeface="Arial" panose="020B0604020202020204" pitchFamily="34" charset="0"/>
          </a:endParaRPr>
        </a:p>
      </dgm:t>
    </dgm:pt>
    <dgm:pt modelId="{911312E4-E238-42F7-8734-04A617AFB141}" type="parTrans" cxnId="{7F26B24B-EE44-44A1-BA1E-446358762265}">
      <dgm:prSet/>
      <dgm:spPr/>
      <dgm:t>
        <a:bodyPr/>
        <a:lstStyle/>
        <a:p>
          <a:endParaRPr lang="ru-RU"/>
        </a:p>
      </dgm:t>
    </dgm:pt>
    <dgm:pt modelId="{23327474-76C6-40ED-96FA-607005F4AB3E}" type="sibTrans" cxnId="{7F26B24B-EE44-44A1-BA1E-446358762265}">
      <dgm:prSet/>
      <dgm:spPr/>
    </dgm:pt>
    <dgm:pt modelId="{8AA81431-E240-420E-BD8B-18968B21EEB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Гештальт </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топтар</a:t>
          </a:r>
          <a:endParaRPr kumimoji="0" lang="ru-RU" b="0" i="0" u="none" strike="noStrike" cap="none" normalizeH="0" baseline="0" smtClean="0">
            <a:ln>
              <a:noFill/>
            </a:ln>
            <a:solidFill>
              <a:schemeClr val="tx1"/>
            </a:solidFill>
            <a:effectLst/>
            <a:latin typeface="Arial" panose="020B0604020202020204" pitchFamily="34" charset="0"/>
          </a:endParaRPr>
        </a:p>
      </dgm:t>
    </dgm:pt>
    <dgm:pt modelId="{343DCD49-D19F-47ED-9836-E540F5015010}" type="parTrans" cxnId="{C7954E85-1E7D-43FD-81B1-D5371A8D9201}">
      <dgm:prSet/>
      <dgm:spPr/>
      <dgm:t>
        <a:bodyPr/>
        <a:lstStyle/>
        <a:p>
          <a:endParaRPr lang="ru-RU"/>
        </a:p>
      </dgm:t>
    </dgm:pt>
    <dgm:pt modelId="{6749BE43-7131-4510-BCA7-4497A4AAC343}" type="sibTrans" cxnId="{C7954E85-1E7D-43FD-81B1-D5371A8D9201}">
      <dgm:prSet/>
      <dgm:spPr/>
    </dgm:pt>
    <dgm:pt modelId="{58A71C77-38F0-4B80-8A1D-B6C9ECBB9DC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Психодрамма</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топ</a:t>
          </a:r>
          <a:endParaRPr kumimoji="0" lang="ru-RU" b="0" i="0" u="none" strike="noStrike" cap="none" normalizeH="0" baseline="0" smtClean="0">
            <a:ln>
              <a:noFill/>
            </a:ln>
            <a:solidFill>
              <a:schemeClr val="tx1"/>
            </a:solidFill>
            <a:effectLst/>
            <a:latin typeface="Arial" panose="020B0604020202020204" pitchFamily="34" charset="0"/>
          </a:endParaRPr>
        </a:p>
      </dgm:t>
    </dgm:pt>
    <dgm:pt modelId="{6C1967EF-E16E-4C2C-AE73-5F5C8201BA38}" type="parTrans" cxnId="{FC36C71A-A376-4481-A8F1-F1969FE36A35}">
      <dgm:prSet/>
      <dgm:spPr/>
      <dgm:t>
        <a:bodyPr/>
        <a:lstStyle/>
        <a:p>
          <a:endParaRPr lang="ru-RU"/>
        </a:p>
      </dgm:t>
    </dgm:pt>
    <dgm:pt modelId="{38CA23B3-458C-47A4-B647-D3D7CA532487}" type="sibTrans" cxnId="{FC36C71A-A376-4481-A8F1-F1969FE36A35}">
      <dgm:prSet/>
      <dgm:spPr/>
    </dgm:pt>
    <dgm:pt modelId="{D297F687-4D3F-4AAF-9C53-79F577B0B5D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Кездесу топ</a:t>
          </a:r>
          <a:endParaRPr kumimoji="0" lang="ru-RU" b="0" i="0" u="none" strike="noStrike" cap="none" normalizeH="0" baseline="0" smtClean="0">
            <a:ln>
              <a:noFill/>
            </a:ln>
            <a:solidFill>
              <a:schemeClr val="tx1"/>
            </a:solidFill>
            <a:effectLst/>
            <a:latin typeface="Arial" panose="020B0604020202020204" pitchFamily="34" charset="0"/>
          </a:endParaRPr>
        </a:p>
      </dgm:t>
    </dgm:pt>
    <dgm:pt modelId="{42C175B3-DD70-4880-B2B6-366A54210F0B}" type="parTrans" cxnId="{0B1A6E0E-7BC4-4D94-B595-B4D669019B03}">
      <dgm:prSet/>
      <dgm:spPr/>
      <dgm:t>
        <a:bodyPr/>
        <a:lstStyle/>
        <a:p>
          <a:endParaRPr lang="ru-RU"/>
        </a:p>
      </dgm:t>
    </dgm:pt>
    <dgm:pt modelId="{78D86A75-5322-4A65-B0E3-31EB0B252461}" type="sibTrans" cxnId="{0B1A6E0E-7BC4-4D94-B595-B4D669019B03}">
      <dgm:prSet/>
      <dgm:spPr/>
    </dgm:pt>
    <dgm:pt modelId="{D37A5A73-9274-4F95-A05C-6800294DD9F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Арт</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терапиялық</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топ</a:t>
          </a:r>
          <a:endParaRPr kumimoji="0" lang="ru-RU" b="0" i="0" u="none" strike="noStrike" cap="none" normalizeH="0" baseline="0" smtClean="0">
            <a:ln>
              <a:noFill/>
            </a:ln>
            <a:solidFill>
              <a:schemeClr val="tx1"/>
            </a:solidFill>
            <a:effectLst/>
            <a:latin typeface="Arial" panose="020B0604020202020204" pitchFamily="34" charset="0"/>
          </a:endParaRPr>
        </a:p>
      </dgm:t>
    </dgm:pt>
    <dgm:pt modelId="{F604C28F-259D-40A4-9C8F-03BF119546A7}" type="parTrans" cxnId="{7B284167-0CBE-4468-B954-6D6BA25EDE74}">
      <dgm:prSet/>
      <dgm:spPr/>
      <dgm:t>
        <a:bodyPr/>
        <a:lstStyle/>
        <a:p>
          <a:endParaRPr lang="ru-RU"/>
        </a:p>
      </dgm:t>
    </dgm:pt>
    <dgm:pt modelId="{8355326D-C5BA-44C9-A4A2-51AE151702BE}" type="sibTrans" cxnId="{7B284167-0CBE-4468-B954-6D6BA25EDE74}">
      <dgm:prSet/>
      <dgm:spPr/>
    </dgm:pt>
    <dgm:pt modelId="{6785A33D-345B-49B0-9AFE-8A45AF5B4D8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Би </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терапиялық </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smtClean="0">
              <a:ln>
                <a:noFill/>
              </a:ln>
              <a:solidFill>
                <a:schemeClr val="tx1"/>
              </a:solidFill>
              <a:effectLst/>
              <a:latin typeface="Arial" panose="020B0604020202020204" pitchFamily="34" charset="0"/>
            </a:rPr>
            <a:t>топ</a:t>
          </a:r>
          <a:endParaRPr kumimoji="0" lang="ru-RU" b="0" i="0" u="none" strike="noStrike" cap="none" normalizeH="0" baseline="0" smtClean="0">
            <a:ln>
              <a:noFill/>
            </a:ln>
            <a:solidFill>
              <a:schemeClr val="tx1"/>
            </a:solidFill>
            <a:effectLst/>
            <a:latin typeface="Arial" panose="020B0604020202020204" pitchFamily="34" charset="0"/>
          </a:endParaRPr>
        </a:p>
      </dgm:t>
    </dgm:pt>
    <dgm:pt modelId="{4028F4A2-AEC8-46AA-8662-717DF5328FF7}" type="parTrans" cxnId="{49A12D32-2D6A-4E06-ACDC-E2388F809D5D}">
      <dgm:prSet/>
      <dgm:spPr/>
      <dgm:t>
        <a:bodyPr/>
        <a:lstStyle/>
        <a:p>
          <a:endParaRPr lang="ru-RU"/>
        </a:p>
      </dgm:t>
    </dgm:pt>
    <dgm:pt modelId="{74C31976-B23C-4485-AD13-66E00FBE3267}" type="sibTrans" cxnId="{49A12D32-2D6A-4E06-ACDC-E2388F809D5D}">
      <dgm:prSet/>
      <dgm:spPr/>
    </dgm:pt>
    <dgm:pt modelId="{03D4D9E5-0664-4364-BC89-271E11711C41}" type="pres">
      <dgm:prSet presAssocID="{E4D2B45D-9EB0-4F51-8B61-BDB6A8DC75F2}" presName="cycle" presStyleCnt="0">
        <dgm:presLayoutVars>
          <dgm:chMax val="1"/>
          <dgm:dir/>
          <dgm:animLvl val="ctr"/>
          <dgm:resizeHandles val="exact"/>
        </dgm:presLayoutVars>
      </dgm:prSet>
      <dgm:spPr/>
    </dgm:pt>
    <dgm:pt modelId="{E08D784E-B7C1-403F-9A1C-81F8AFDF420F}" type="pres">
      <dgm:prSet presAssocID="{6BE993C4-A0FC-4F2B-8FA2-109A73E73D2A}" presName="centerShape" presStyleLbl="node0" presStyleIdx="0" presStyleCnt="1"/>
      <dgm:spPr/>
    </dgm:pt>
    <dgm:pt modelId="{65BAC949-993B-45F5-8E37-AB5F55679747}" type="pres">
      <dgm:prSet presAssocID="{911312E4-E238-42F7-8734-04A617AFB141}" presName="Name9" presStyleLbl="parChTrans1D2" presStyleIdx="0" presStyleCnt="6"/>
      <dgm:spPr/>
    </dgm:pt>
    <dgm:pt modelId="{35D6C83C-BA34-4725-AB1B-65426CA07462}" type="pres">
      <dgm:prSet presAssocID="{911312E4-E238-42F7-8734-04A617AFB141}" presName="connTx" presStyleLbl="parChTrans1D2" presStyleIdx="0" presStyleCnt="6"/>
      <dgm:spPr/>
    </dgm:pt>
    <dgm:pt modelId="{6A56D466-C5C9-4C94-B6C7-C62E65C47AD2}" type="pres">
      <dgm:prSet presAssocID="{95FC417F-EF1B-4B02-8509-B908EE85FF4C}" presName="node" presStyleLbl="node1" presStyleIdx="0" presStyleCnt="6">
        <dgm:presLayoutVars>
          <dgm:bulletEnabled val="1"/>
        </dgm:presLayoutVars>
      </dgm:prSet>
      <dgm:spPr/>
    </dgm:pt>
    <dgm:pt modelId="{57E9DD13-EEA7-4A0D-8779-0F9FF313FF04}" type="pres">
      <dgm:prSet presAssocID="{343DCD49-D19F-47ED-9836-E540F5015010}" presName="Name9" presStyleLbl="parChTrans1D2" presStyleIdx="1" presStyleCnt="6"/>
      <dgm:spPr/>
    </dgm:pt>
    <dgm:pt modelId="{76B08EC6-1141-40DF-90FD-B3F0AF401B68}" type="pres">
      <dgm:prSet presAssocID="{343DCD49-D19F-47ED-9836-E540F5015010}" presName="connTx" presStyleLbl="parChTrans1D2" presStyleIdx="1" presStyleCnt="6"/>
      <dgm:spPr/>
    </dgm:pt>
    <dgm:pt modelId="{FE3EAC5A-F3FD-4325-8D8D-F4FA6F84E275}" type="pres">
      <dgm:prSet presAssocID="{8AA81431-E240-420E-BD8B-18968B21EEBE}" presName="node" presStyleLbl="node1" presStyleIdx="1" presStyleCnt="6">
        <dgm:presLayoutVars>
          <dgm:bulletEnabled val="1"/>
        </dgm:presLayoutVars>
      </dgm:prSet>
      <dgm:spPr/>
    </dgm:pt>
    <dgm:pt modelId="{B6D61E64-245E-414F-B3EF-37E20AF5FDC7}" type="pres">
      <dgm:prSet presAssocID="{6C1967EF-E16E-4C2C-AE73-5F5C8201BA38}" presName="Name9" presStyleLbl="parChTrans1D2" presStyleIdx="2" presStyleCnt="6"/>
      <dgm:spPr/>
    </dgm:pt>
    <dgm:pt modelId="{5A4A791A-C365-4D99-B5F2-DFB262C3D6CE}" type="pres">
      <dgm:prSet presAssocID="{6C1967EF-E16E-4C2C-AE73-5F5C8201BA38}" presName="connTx" presStyleLbl="parChTrans1D2" presStyleIdx="2" presStyleCnt="6"/>
      <dgm:spPr/>
    </dgm:pt>
    <dgm:pt modelId="{AE8F3E7A-473E-4951-BC23-41A2B9DEC8AD}" type="pres">
      <dgm:prSet presAssocID="{58A71C77-38F0-4B80-8A1D-B6C9ECBB9DC0}" presName="node" presStyleLbl="node1" presStyleIdx="2" presStyleCnt="6">
        <dgm:presLayoutVars>
          <dgm:bulletEnabled val="1"/>
        </dgm:presLayoutVars>
      </dgm:prSet>
      <dgm:spPr/>
    </dgm:pt>
    <dgm:pt modelId="{FD342616-5EE0-489D-8BD6-0677CFB35915}" type="pres">
      <dgm:prSet presAssocID="{42C175B3-DD70-4880-B2B6-366A54210F0B}" presName="Name9" presStyleLbl="parChTrans1D2" presStyleIdx="3" presStyleCnt="6"/>
      <dgm:spPr/>
    </dgm:pt>
    <dgm:pt modelId="{11B79055-E06A-400F-B878-24B199DA840D}" type="pres">
      <dgm:prSet presAssocID="{42C175B3-DD70-4880-B2B6-366A54210F0B}" presName="connTx" presStyleLbl="parChTrans1D2" presStyleIdx="3" presStyleCnt="6"/>
      <dgm:spPr/>
    </dgm:pt>
    <dgm:pt modelId="{12B6E786-3FEB-4588-8526-9BCEEE260D90}" type="pres">
      <dgm:prSet presAssocID="{D297F687-4D3F-4AAF-9C53-79F577B0B5DA}" presName="node" presStyleLbl="node1" presStyleIdx="3" presStyleCnt="6">
        <dgm:presLayoutVars>
          <dgm:bulletEnabled val="1"/>
        </dgm:presLayoutVars>
      </dgm:prSet>
      <dgm:spPr/>
    </dgm:pt>
    <dgm:pt modelId="{B8295352-4DBC-49E9-93E1-C02834FEFC5F}" type="pres">
      <dgm:prSet presAssocID="{F604C28F-259D-40A4-9C8F-03BF119546A7}" presName="Name9" presStyleLbl="parChTrans1D2" presStyleIdx="4" presStyleCnt="6"/>
      <dgm:spPr/>
    </dgm:pt>
    <dgm:pt modelId="{42613198-2E49-4429-887F-4C3253ED342B}" type="pres">
      <dgm:prSet presAssocID="{F604C28F-259D-40A4-9C8F-03BF119546A7}" presName="connTx" presStyleLbl="parChTrans1D2" presStyleIdx="4" presStyleCnt="6"/>
      <dgm:spPr/>
    </dgm:pt>
    <dgm:pt modelId="{2E0E0BE1-CAA4-4296-8551-E1DF92E4FE12}" type="pres">
      <dgm:prSet presAssocID="{D37A5A73-9274-4F95-A05C-6800294DD9F5}" presName="node" presStyleLbl="node1" presStyleIdx="4" presStyleCnt="6">
        <dgm:presLayoutVars>
          <dgm:bulletEnabled val="1"/>
        </dgm:presLayoutVars>
      </dgm:prSet>
      <dgm:spPr/>
    </dgm:pt>
    <dgm:pt modelId="{2A881CB1-A71E-497D-851E-C871029546A7}" type="pres">
      <dgm:prSet presAssocID="{4028F4A2-AEC8-46AA-8662-717DF5328FF7}" presName="Name9" presStyleLbl="parChTrans1D2" presStyleIdx="5" presStyleCnt="6"/>
      <dgm:spPr/>
    </dgm:pt>
    <dgm:pt modelId="{B541E814-6576-4349-B6E3-8138DD5F0679}" type="pres">
      <dgm:prSet presAssocID="{4028F4A2-AEC8-46AA-8662-717DF5328FF7}" presName="connTx" presStyleLbl="parChTrans1D2" presStyleIdx="5" presStyleCnt="6"/>
      <dgm:spPr/>
    </dgm:pt>
    <dgm:pt modelId="{55D9D46C-125B-4D91-97DA-793D0E5C4E23}" type="pres">
      <dgm:prSet presAssocID="{6785A33D-345B-49B0-9AFE-8A45AF5B4D8C}" presName="node" presStyleLbl="node1" presStyleIdx="5" presStyleCnt="6">
        <dgm:presLayoutVars>
          <dgm:bulletEnabled val="1"/>
        </dgm:presLayoutVars>
      </dgm:prSet>
      <dgm:spPr/>
    </dgm:pt>
  </dgm:ptLst>
  <dgm:cxnLst>
    <dgm:cxn modelId="{C959C43F-2BD3-4487-B0B6-F58CEDA28E38}" type="presOf" srcId="{8AA81431-E240-420E-BD8B-18968B21EEBE}" destId="{FE3EAC5A-F3FD-4325-8D8D-F4FA6F84E275}" srcOrd="0" destOrd="0" presId="urn:microsoft.com/office/officeart/2005/8/layout/radial1"/>
    <dgm:cxn modelId="{C7954E85-1E7D-43FD-81B1-D5371A8D9201}" srcId="{6BE993C4-A0FC-4F2B-8FA2-109A73E73D2A}" destId="{8AA81431-E240-420E-BD8B-18968B21EEBE}" srcOrd="1" destOrd="0" parTransId="{343DCD49-D19F-47ED-9836-E540F5015010}" sibTransId="{6749BE43-7131-4510-BCA7-4497A4AAC343}"/>
    <dgm:cxn modelId="{4DB338B4-467F-47CF-A275-1F4391C25554}" type="presOf" srcId="{343DCD49-D19F-47ED-9836-E540F5015010}" destId="{57E9DD13-EEA7-4A0D-8779-0F9FF313FF04}" srcOrd="0" destOrd="0" presId="urn:microsoft.com/office/officeart/2005/8/layout/radial1"/>
    <dgm:cxn modelId="{736BF66B-F531-4EEF-AFF5-5D309DD1AB23}" type="presOf" srcId="{911312E4-E238-42F7-8734-04A617AFB141}" destId="{35D6C83C-BA34-4725-AB1B-65426CA07462}" srcOrd="1" destOrd="0" presId="urn:microsoft.com/office/officeart/2005/8/layout/radial1"/>
    <dgm:cxn modelId="{49A12D32-2D6A-4E06-ACDC-E2388F809D5D}" srcId="{6BE993C4-A0FC-4F2B-8FA2-109A73E73D2A}" destId="{6785A33D-345B-49B0-9AFE-8A45AF5B4D8C}" srcOrd="5" destOrd="0" parTransId="{4028F4A2-AEC8-46AA-8662-717DF5328FF7}" sibTransId="{74C31976-B23C-4485-AD13-66E00FBE3267}"/>
    <dgm:cxn modelId="{FC36C71A-A376-4481-A8F1-F1969FE36A35}" srcId="{6BE993C4-A0FC-4F2B-8FA2-109A73E73D2A}" destId="{58A71C77-38F0-4B80-8A1D-B6C9ECBB9DC0}" srcOrd="2" destOrd="0" parTransId="{6C1967EF-E16E-4C2C-AE73-5F5C8201BA38}" sibTransId="{38CA23B3-458C-47A4-B647-D3D7CA532487}"/>
    <dgm:cxn modelId="{97C9720B-6BAA-41AD-9112-2AD2EBE7B372}" type="presOf" srcId="{6C1967EF-E16E-4C2C-AE73-5F5C8201BA38}" destId="{5A4A791A-C365-4D99-B5F2-DFB262C3D6CE}" srcOrd="1" destOrd="0" presId="urn:microsoft.com/office/officeart/2005/8/layout/radial1"/>
    <dgm:cxn modelId="{13AA06C0-EC24-4D9E-B749-0E72260AFE50}" type="presOf" srcId="{343DCD49-D19F-47ED-9836-E540F5015010}" destId="{76B08EC6-1141-40DF-90FD-B3F0AF401B68}" srcOrd="1" destOrd="0" presId="urn:microsoft.com/office/officeart/2005/8/layout/radial1"/>
    <dgm:cxn modelId="{0BA75277-7C0F-408E-8A30-A7E198DDE831}" type="presOf" srcId="{6BE993C4-A0FC-4F2B-8FA2-109A73E73D2A}" destId="{E08D784E-B7C1-403F-9A1C-81F8AFDF420F}" srcOrd="0" destOrd="0" presId="urn:microsoft.com/office/officeart/2005/8/layout/radial1"/>
    <dgm:cxn modelId="{6F94B47A-0A64-4372-9426-5E3A1840E7DE}" srcId="{E4D2B45D-9EB0-4F51-8B61-BDB6A8DC75F2}" destId="{6BE993C4-A0FC-4F2B-8FA2-109A73E73D2A}" srcOrd="0" destOrd="0" parTransId="{B1DBF82D-1CF7-4D20-B1EB-5A296CE57404}" sibTransId="{F12C44A1-B6DC-4233-8DDF-1BB24AB015A9}"/>
    <dgm:cxn modelId="{235C0C6E-0617-437D-91B0-700FBEF942C5}" type="presOf" srcId="{4028F4A2-AEC8-46AA-8662-717DF5328FF7}" destId="{B541E814-6576-4349-B6E3-8138DD5F0679}" srcOrd="1" destOrd="0" presId="urn:microsoft.com/office/officeart/2005/8/layout/radial1"/>
    <dgm:cxn modelId="{0B1A6E0E-7BC4-4D94-B595-B4D669019B03}" srcId="{6BE993C4-A0FC-4F2B-8FA2-109A73E73D2A}" destId="{D297F687-4D3F-4AAF-9C53-79F577B0B5DA}" srcOrd="3" destOrd="0" parTransId="{42C175B3-DD70-4880-B2B6-366A54210F0B}" sibTransId="{78D86A75-5322-4A65-B0E3-31EB0B252461}"/>
    <dgm:cxn modelId="{46B8D593-997D-417E-8548-61EDF3F65117}" type="presOf" srcId="{F604C28F-259D-40A4-9C8F-03BF119546A7}" destId="{42613198-2E49-4429-887F-4C3253ED342B}" srcOrd="1" destOrd="0" presId="urn:microsoft.com/office/officeart/2005/8/layout/radial1"/>
    <dgm:cxn modelId="{2F4E782B-57EF-47A6-A409-304EAEB97CD3}" type="presOf" srcId="{6C1967EF-E16E-4C2C-AE73-5F5C8201BA38}" destId="{B6D61E64-245E-414F-B3EF-37E20AF5FDC7}" srcOrd="0" destOrd="0" presId="urn:microsoft.com/office/officeart/2005/8/layout/radial1"/>
    <dgm:cxn modelId="{CD5B7F7C-B14F-48A6-8884-186E5D47F9B0}" type="presOf" srcId="{95FC417F-EF1B-4B02-8509-B908EE85FF4C}" destId="{6A56D466-C5C9-4C94-B6C7-C62E65C47AD2}" srcOrd="0" destOrd="0" presId="urn:microsoft.com/office/officeart/2005/8/layout/radial1"/>
    <dgm:cxn modelId="{4BAF4BFD-E680-4399-8B01-AD35FF49EEF7}" type="presOf" srcId="{4028F4A2-AEC8-46AA-8662-717DF5328FF7}" destId="{2A881CB1-A71E-497D-851E-C871029546A7}" srcOrd="0" destOrd="0" presId="urn:microsoft.com/office/officeart/2005/8/layout/radial1"/>
    <dgm:cxn modelId="{BEE1E1A1-7E98-452A-9EFE-5885735FFB98}" type="presOf" srcId="{D37A5A73-9274-4F95-A05C-6800294DD9F5}" destId="{2E0E0BE1-CAA4-4296-8551-E1DF92E4FE12}" srcOrd="0" destOrd="0" presId="urn:microsoft.com/office/officeart/2005/8/layout/radial1"/>
    <dgm:cxn modelId="{B63A4E59-EFEC-47A9-8BF9-C9215A28E882}" type="presOf" srcId="{911312E4-E238-42F7-8734-04A617AFB141}" destId="{65BAC949-993B-45F5-8E37-AB5F55679747}" srcOrd="0" destOrd="0" presId="urn:microsoft.com/office/officeart/2005/8/layout/radial1"/>
    <dgm:cxn modelId="{5E2DEA27-62F4-496F-BF2F-9234398D325C}" type="presOf" srcId="{42C175B3-DD70-4880-B2B6-366A54210F0B}" destId="{FD342616-5EE0-489D-8BD6-0677CFB35915}" srcOrd="0" destOrd="0" presId="urn:microsoft.com/office/officeart/2005/8/layout/radial1"/>
    <dgm:cxn modelId="{7BA6F55B-8536-4DAF-A39F-E52DF5942AB9}" type="presOf" srcId="{D297F687-4D3F-4AAF-9C53-79F577B0B5DA}" destId="{12B6E786-3FEB-4588-8526-9BCEEE260D90}" srcOrd="0" destOrd="0" presId="urn:microsoft.com/office/officeart/2005/8/layout/radial1"/>
    <dgm:cxn modelId="{439238A6-7D00-48F0-B57C-1CDA3209CB91}" type="presOf" srcId="{58A71C77-38F0-4B80-8A1D-B6C9ECBB9DC0}" destId="{AE8F3E7A-473E-4951-BC23-41A2B9DEC8AD}" srcOrd="0" destOrd="0" presId="urn:microsoft.com/office/officeart/2005/8/layout/radial1"/>
    <dgm:cxn modelId="{5D37D67B-8967-4FD9-A54B-AB4F372F34AB}" type="presOf" srcId="{42C175B3-DD70-4880-B2B6-366A54210F0B}" destId="{11B79055-E06A-400F-B878-24B199DA840D}" srcOrd="1" destOrd="0" presId="urn:microsoft.com/office/officeart/2005/8/layout/radial1"/>
    <dgm:cxn modelId="{7F26B24B-EE44-44A1-BA1E-446358762265}" srcId="{6BE993C4-A0FC-4F2B-8FA2-109A73E73D2A}" destId="{95FC417F-EF1B-4B02-8509-B908EE85FF4C}" srcOrd="0" destOrd="0" parTransId="{911312E4-E238-42F7-8734-04A617AFB141}" sibTransId="{23327474-76C6-40ED-96FA-607005F4AB3E}"/>
    <dgm:cxn modelId="{17D8E0A3-3EA8-477F-B0FC-F84BFAAD3570}" type="presOf" srcId="{6785A33D-345B-49B0-9AFE-8A45AF5B4D8C}" destId="{55D9D46C-125B-4D91-97DA-793D0E5C4E23}" srcOrd="0" destOrd="0" presId="urn:microsoft.com/office/officeart/2005/8/layout/radial1"/>
    <dgm:cxn modelId="{C74A28BD-2E67-4E05-AC8B-0B6802BD347F}" type="presOf" srcId="{F604C28F-259D-40A4-9C8F-03BF119546A7}" destId="{B8295352-4DBC-49E9-93E1-C02834FEFC5F}" srcOrd="0" destOrd="0" presId="urn:microsoft.com/office/officeart/2005/8/layout/radial1"/>
    <dgm:cxn modelId="{7B284167-0CBE-4468-B954-6D6BA25EDE74}" srcId="{6BE993C4-A0FC-4F2B-8FA2-109A73E73D2A}" destId="{D37A5A73-9274-4F95-A05C-6800294DD9F5}" srcOrd="4" destOrd="0" parTransId="{F604C28F-259D-40A4-9C8F-03BF119546A7}" sibTransId="{8355326D-C5BA-44C9-A4A2-51AE151702BE}"/>
    <dgm:cxn modelId="{98177896-4657-4289-9C4E-CE28145B5D7F}" type="presOf" srcId="{E4D2B45D-9EB0-4F51-8B61-BDB6A8DC75F2}" destId="{03D4D9E5-0664-4364-BC89-271E11711C41}" srcOrd="0" destOrd="0" presId="urn:microsoft.com/office/officeart/2005/8/layout/radial1"/>
    <dgm:cxn modelId="{F9386CDB-DA79-4B80-9BAA-9656BC291D4C}" type="presParOf" srcId="{03D4D9E5-0664-4364-BC89-271E11711C41}" destId="{E08D784E-B7C1-403F-9A1C-81F8AFDF420F}" srcOrd="0" destOrd="0" presId="urn:microsoft.com/office/officeart/2005/8/layout/radial1"/>
    <dgm:cxn modelId="{97DEC82F-036B-4078-94E2-F711BE2390A9}" type="presParOf" srcId="{03D4D9E5-0664-4364-BC89-271E11711C41}" destId="{65BAC949-993B-45F5-8E37-AB5F55679747}" srcOrd="1" destOrd="0" presId="urn:microsoft.com/office/officeart/2005/8/layout/radial1"/>
    <dgm:cxn modelId="{4CA247C0-E8BA-4CD5-9FEE-C0FD1FD27FEB}" type="presParOf" srcId="{65BAC949-993B-45F5-8E37-AB5F55679747}" destId="{35D6C83C-BA34-4725-AB1B-65426CA07462}" srcOrd="0" destOrd="0" presId="urn:microsoft.com/office/officeart/2005/8/layout/radial1"/>
    <dgm:cxn modelId="{D9294770-B5D4-45E6-92DD-26B24D8FCF14}" type="presParOf" srcId="{03D4D9E5-0664-4364-BC89-271E11711C41}" destId="{6A56D466-C5C9-4C94-B6C7-C62E65C47AD2}" srcOrd="2" destOrd="0" presId="urn:microsoft.com/office/officeart/2005/8/layout/radial1"/>
    <dgm:cxn modelId="{DF054615-5610-4DBB-95D0-4097A2F9FCFD}" type="presParOf" srcId="{03D4D9E5-0664-4364-BC89-271E11711C41}" destId="{57E9DD13-EEA7-4A0D-8779-0F9FF313FF04}" srcOrd="3" destOrd="0" presId="urn:microsoft.com/office/officeart/2005/8/layout/radial1"/>
    <dgm:cxn modelId="{C78C9C9F-5487-4454-99EE-D9ADAF4BB1F9}" type="presParOf" srcId="{57E9DD13-EEA7-4A0D-8779-0F9FF313FF04}" destId="{76B08EC6-1141-40DF-90FD-B3F0AF401B68}" srcOrd="0" destOrd="0" presId="urn:microsoft.com/office/officeart/2005/8/layout/radial1"/>
    <dgm:cxn modelId="{D4130964-582D-4089-A874-1750E3DCEC73}" type="presParOf" srcId="{03D4D9E5-0664-4364-BC89-271E11711C41}" destId="{FE3EAC5A-F3FD-4325-8D8D-F4FA6F84E275}" srcOrd="4" destOrd="0" presId="urn:microsoft.com/office/officeart/2005/8/layout/radial1"/>
    <dgm:cxn modelId="{34A08712-F319-486C-8365-97B82AEBEF18}" type="presParOf" srcId="{03D4D9E5-0664-4364-BC89-271E11711C41}" destId="{B6D61E64-245E-414F-B3EF-37E20AF5FDC7}" srcOrd="5" destOrd="0" presId="urn:microsoft.com/office/officeart/2005/8/layout/radial1"/>
    <dgm:cxn modelId="{A5772CF5-389E-4088-B291-F4189916858F}" type="presParOf" srcId="{B6D61E64-245E-414F-B3EF-37E20AF5FDC7}" destId="{5A4A791A-C365-4D99-B5F2-DFB262C3D6CE}" srcOrd="0" destOrd="0" presId="urn:microsoft.com/office/officeart/2005/8/layout/radial1"/>
    <dgm:cxn modelId="{58E287FB-7DB6-43E2-BDC1-9192475BCAB5}" type="presParOf" srcId="{03D4D9E5-0664-4364-BC89-271E11711C41}" destId="{AE8F3E7A-473E-4951-BC23-41A2B9DEC8AD}" srcOrd="6" destOrd="0" presId="urn:microsoft.com/office/officeart/2005/8/layout/radial1"/>
    <dgm:cxn modelId="{85060A13-2956-4CA2-BF7B-0AF6F2AA4CA9}" type="presParOf" srcId="{03D4D9E5-0664-4364-BC89-271E11711C41}" destId="{FD342616-5EE0-489D-8BD6-0677CFB35915}" srcOrd="7" destOrd="0" presId="urn:microsoft.com/office/officeart/2005/8/layout/radial1"/>
    <dgm:cxn modelId="{C5E598AE-8612-4580-83A3-EE05CFFA6BC6}" type="presParOf" srcId="{FD342616-5EE0-489D-8BD6-0677CFB35915}" destId="{11B79055-E06A-400F-B878-24B199DA840D}" srcOrd="0" destOrd="0" presId="urn:microsoft.com/office/officeart/2005/8/layout/radial1"/>
    <dgm:cxn modelId="{F0B72BE5-5F69-47A1-9ABB-93F2A749D0F7}" type="presParOf" srcId="{03D4D9E5-0664-4364-BC89-271E11711C41}" destId="{12B6E786-3FEB-4588-8526-9BCEEE260D90}" srcOrd="8" destOrd="0" presId="urn:microsoft.com/office/officeart/2005/8/layout/radial1"/>
    <dgm:cxn modelId="{857501D5-11B8-447B-A1C6-C8BB82EE7455}" type="presParOf" srcId="{03D4D9E5-0664-4364-BC89-271E11711C41}" destId="{B8295352-4DBC-49E9-93E1-C02834FEFC5F}" srcOrd="9" destOrd="0" presId="urn:microsoft.com/office/officeart/2005/8/layout/radial1"/>
    <dgm:cxn modelId="{5DB4E8F9-7C3A-486C-B712-2C6EDB5A7E31}" type="presParOf" srcId="{B8295352-4DBC-49E9-93E1-C02834FEFC5F}" destId="{42613198-2E49-4429-887F-4C3253ED342B}" srcOrd="0" destOrd="0" presId="urn:microsoft.com/office/officeart/2005/8/layout/radial1"/>
    <dgm:cxn modelId="{818E4057-0FB1-46B6-902E-B17EE384A498}" type="presParOf" srcId="{03D4D9E5-0664-4364-BC89-271E11711C41}" destId="{2E0E0BE1-CAA4-4296-8551-E1DF92E4FE12}" srcOrd="10" destOrd="0" presId="urn:microsoft.com/office/officeart/2005/8/layout/radial1"/>
    <dgm:cxn modelId="{0AD2F7A5-25AF-418D-A129-F61567791C0F}" type="presParOf" srcId="{03D4D9E5-0664-4364-BC89-271E11711C41}" destId="{2A881CB1-A71E-497D-851E-C871029546A7}" srcOrd="11" destOrd="0" presId="urn:microsoft.com/office/officeart/2005/8/layout/radial1"/>
    <dgm:cxn modelId="{57D0645F-DE17-4F77-B17F-671C75D25743}" type="presParOf" srcId="{2A881CB1-A71E-497D-851E-C871029546A7}" destId="{B541E814-6576-4349-B6E3-8138DD5F0679}" srcOrd="0" destOrd="0" presId="urn:microsoft.com/office/officeart/2005/8/layout/radial1"/>
    <dgm:cxn modelId="{BE0DD34E-4783-4009-B63D-5668E7DCE403}" type="presParOf" srcId="{03D4D9E5-0664-4364-BC89-271E11711C41}" destId="{55D9D46C-125B-4D91-97DA-793D0E5C4E23}"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dgm">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92100"/>
            <a:ext cx="10972800" cy="13843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609600" y="1905000"/>
            <a:ext cx="10972800" cy="4114800"/>
          </a:xfrm>
        </p:spPr>
        <p:txBody>
          <a:bodyPr/>
          <a:lstStyle/>
          <a:p>
            <a:endParaRPr lang="ru-RU"/>
          </a:p>
        </p:txBody>
      </p:sp>
      <p:sp>
        <p:nvSpPr>
          <p:cNvPr id="4" name="Дата 3"/>
          <p:cNvSpPr>
            <a:spLocks noGrp="1"/>
          </p:cNvSpPr>
          <p:nvPr>
            <p:ph type="dt" sz="half" idx="10"/>
          </p:nvPr>
        </p:nvSpPr>
        <p:spPr>
          <a:xfrm>
            <a:off x="609600" y="6245225"/>
            <a:ext cx="2844800" cy="476250"/>
          </a:xfrm>
        </p:spPr>
        <p:txBody>
          <a:bodyPr/>
          <a:lstStyle>
            <a:lvl1pPr>
              <a:defRPr/>
            </a:lvl1pPr>
          </a:lstStyle>
          <a:p>
            <a:endParaRPr lang="ru-RU"/>
          </a:p>
        </p:txBody>
      </p:sp>
      <p:sp>
        <p:nvSpPr>
          <p:cNvPr id="5" name="Нижний колонтитул 4"/>
          <p:cNvSpPr>
            <a:spLocks noGrp="1"/>
          </p:cNvSpPr>
          <p:nvPr>
            <p:ph type="ftr" sz="quarter" idx="11"/>
          </p:nvPr>
        </p:nvSpPr>
        <p:spPr>
          <a:xfrm>
            <a:off x="4165600" y="6245225"/>
            <a:ext cx="3860800" cy="476250"/>
          </a:xfrm>
        </p:spPr>
        <p:txBody>
          <a:bodyPr/>
          <a:lstStyle>
            <a:lvl1pPr>
              <a:defRPr/>
            </a:lvl1pPr>
          </a:lstStyle>
          <a:p>
            <a:endParaRPr lang="ru-RU"/>
          </a:p>
        </p:txBody>
      </p:sp>
      <p:sp>
        <p:nvSpPr>
          <p:cNvPr id="6" name="Номер слайда 5"/>
          <p:cNvSpPr>
            <a:spLocks noGrp="1"/>
          </p:cNvSpPr>
          <p:nvPr>
            <p:ph type="sldNum" sz="quarter" idx="12"/>
          </p:nvPr>
        </p:nvSpPr>
        <p:spPr>
          <a:xfrm>
            <a:off x="8737600" y="6245225"/>
            <a:ext cx="2844800" cy="476250"/>
          </a:xfrm>
        </p:spPr>
        <p:txBody>
          <a:bodyPr/>
          <a:lstStyle>
            <a:lvl1pPr>
              <a:defRPr/>
            </a:lvl1pPr>
          </a:lstStyle>
          <a:p>
            <a:fld id="{ED37DDAA-6765-49F8-9114-AF3C4D7472DE}" type="slidenum">
              <a:rPr lang="ru-RU"/>
              <a:pPr/>
              <a:t>‹#›</a:t>
            </a:fld>
            <a:endParaRPr lang="ru-RU"/>
          </a:p>
        </p:txBody>
      </p:sp>
    </p:spTree>
    <p:extLst>
      <p:ext uri="{BB962C8B-B14F-4D97-AF65-F5344CB8AC3E}">
        <p14:creationId xmlns:p14="http://schemas.microsoft.com/office/powerpoint/2010/main" val="2249432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 id="2147483671" r:id="rId18"/>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sz="3600" b="1" dirty="0"/>
              <a:t>Әлеуметтік-психологиялық тренинг арнайы ұйымдастырылған қарым-қатынас түрі ретінде.</a:t>
            </a:r>
            <a:r>
              <a:rPr lang="ru-RU" dirty="0"/>
              <a:t/>
            </a:r>
            <a:br>
              <a:rPr lang="ru-RU" dirty="0"/>
            </a:br>
            <a:endParaRPr lang="ru-RU" dirty="0"/>
          </a:p>
        </p:txBody>
      </p:sp>
      <p:sp>
        <p:nvSpPr>
          <p:cNvPr id="3" name="Подзаголовок 2"/>
          <p:cNvSpPr>
            <a:spLocks noGrp="1"/>
          </p:cNvSpPr>
          <p:nvPr>
            <p:ph type="subTitle" idx="1"/>
          </p:nvPr>
        </p:nvSpPr>
        <p:spPr/>
        <p:txBody>
          <a:bodyPr/>
          <a:lstStyle/>
          <a:p>
            <a:r>
              <a:rPr lang="kk-KZ" dirty="0" smtClean="0"/>
              <a:t>Дәріс-12</a:t>
            </a:r>
            <a:endParaRPr lang="ru-RU" dirty="0"/>
          </a:p>
        </p:txBody>
      </p:sp>
    </p:spTree>
    <p:extLst>
      <p:ext uri="{BB962C8B-B14F-4D97-AF65-F5344CB8AC3E}">
        <p14:creationId xmlns:p14="http://schemas.microsoft.com/office/powerpoint/2010/main" val="2304063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82127" y="527125"/>
            <a:ext cx="10800678" cy="5707460"/>
          </a:xfrm>
          <a:prstGeom prst="rect">
            <a:avLst/>
          </a:prstGeom>
        </p:spPr>
        <p:txBody>
          <a:bodyPr wrap="square">
            <a:spAutoFit/>
          </a:bodyPr>
          <a:lstStyle/>
          <a:p>
            <a:pPr indent="288290" algn="just">
              <a:lnSpc>
                <a:spcPct val="107000"/>
              </a:lnSpc>
              <a:spcAft>
                <a:spcPts val="800"/>
              </a:spcAft>
            </a:pPr>
            <a:r>
              <a:rPr lang="kk-KZ" sz="2400" dirty="0">
                <a:latin typeface="Kz Times New Roman"/>
                <a:ea typeface="Calibri" panose="020F0502020204030204" pitchFamily="34" charset="0"/>
                <a:cs typeface="Times New Roman" panose="02020603050405020304" pitchFamily="18" charset="0"/>
              </a:rPr>
              <a:t>Қазіргі заманда топта әрекет ету қабілеттілігі қажетті кәсіби және жеке қасиеттердің бірі болып табылады. Психологиялық ойындар мен жаттығулар ынтымақтастыққа тәрбиелеуге бағытталған. Топ жетекшілері бұларды әртүрлі жағдайдарда: топпен өтетін тренинг пен қарым-қатынас тренингтерін мектепте және мекемелерде қолдануға болады.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288290" algn="just">
              <a:lnSpc>
                <a:spcPct val="107000"/>
              </a:lnSpc>
              <a:spcAft>
                <a:spcPts val="800"/>
              </a:spcAft>
            </a:pPr>
            <a:r>
              <a:rPr lang="kk-KZ" sz="2400" dirty="0">
                <a:latin typeface="Kz Times New Roman"/>
                <a:ea typeface="Calibri" panose="020F0502020204030204" pitchFamily="34" charset="0"/>
                <a:cs typeface="Times New Roman" panose="02020603050405020304" pitchFamily="18" charset="0"/>
              </a:rPr>
              <a:t>Жалпы білім беретін мектептер практикасында лекция-семинар сабақтары, шығармашылық шеберлік, дискуссиялық клуб сияқты жұмыстардың жаңа формалары белсенді түрде енуде. Сонымен әлеуметтік-психологиялық тренинг дегеніміз не? Мамандар оны топтық жұмыстың белсенді әдістеріне негізделген психологиялық әсер ету деп есептейді. Бұл – тұлға дамуына, коммуникативті дағдының қалыптасуына, психологиялық көмек көрсетуге, стереотиптерді жоюға және қатысушылардың жеке проблемаларын шешуге байланысты сұрақтар қарастырылатын арнайы ұйымдастырылған қарым-қатынас формасы.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3384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46673" y="161365"/>
            <a:ext cx="9907793" cy="5771836"/>
          </a:xfrm>
          <a:prstGeom prst="rect">
            <a:avLst/>
          </a:prstGeom>
        </p:spPr>
        <p:txBody>
          <a:bodyPr wrap="square">
            <a:spAutoFit/>
          </a:bodyPr>
          <a:lstStyle/>
          <a:p>
            <a:pPr indent="288290" algn="just">
              <a:lnSpc>
                <a:spcPct val="107000"/>
              </a:lnSpc>
              <a:spcAft>
                <a:spcPts val="800"/>
              </a:spcAft>
            </a:pPr>
            <a:endParaRPr lang="kk-KZ" sz="2000" dirty="0" smtClean="0">
              <a:latin typeface="Kz Times New Roman"/>
              <a:ea typeface="Calibri" panose="020F0502020204030204" pitchFamily="34" charset="0"/>
              <a:cs typeface="Times New Roman" panose="02020603050405020304" pitchFamily="18" charset="0"/>
            </a:endParaRPr>
          </a:p>
          <a:p>
            <a:pPr indent="288290" algn="just">
              <a:lnSpc>
                <a:spcPct val="107000"/>
              </a:lnSpc>
              <a:spcAft>
                <a:spcPts val="800"/>
              </a:spcAft>
            </a:pPr>
            <a:endParaRPr lang="kk-KZ" sz="2000" dirty="0">
              <a:latin typeface="Kz Times New Roman"/>
              <a:ea typeface="Calibri" panose="020F0502020204030204" pitchFamily="34" charset="0"/>
              <a:cs typeface="Times New Roman" panose="02020603050405020304" pitchFamily="18" charset="0"/>
            </a:endParaRPr>
          </a:p>
          <a:p>
            <a:pPr indent="288290" algn="just">
              <a:lnSpc>
                <a:spcPct val="107000"/>
              </a:lnSpc>
              <a:spcAft>
                <a:spcPts val="800"/>
              </a:spcAft>
            </a:pPr>
            <a:r>
              <a:rPr lang="kk-KZ" sz="2000" dirty="0" smtClean="0">
                <a:solidFill>
                  <a:schemeClr val="bg2">
                    <a:lumMod val="60000"/>
                    <a:lumOff val="40000"/>
                  </a:schemeClr>
                </a:solidFill>
                <a:latin typeface="Kz Times New Roman"/>
                <a:ea typeface="Calibri" panose="020F0502020204030204" pitchFamily="34" charset="0"/>
                <a:cs typeface="Times New Roman" panose="02020603050405020304" pitchFamily="18" charset="0"/>
              </a:rPr>
              <a:t>С.М. Жақыпов </a:t>
            </a:r>
            <a:r>
              <a:rPr lang="kk-KZ" sz="2000" dirty="0" smtClean="0">
                <a:latin typeface="Kz Times New Roman"/>
                <a:ea typeface="Calibri" panose="020F0502020204030204" pitchFamily="34" charset="0"/>
                <a:cs typeface="Times New Roman" panose="02020603050405020304" pitchFamily="18" charset="0"/>
              </a:rPr>
              <a:t>әлеуметтік-психологиялық </a:t>
            </a:r>
            <a:r>
              <a:rPr lang="kk-KZ" sz="2000" dirty="0">
                <a:latin typeface="Kz Times New Roman"/>
                <a:ea typeface="Calibri" panose="020F0502020204030204" pitchFamily="34" charset="0"/>
                <a:cs typeface="Times New Roman" panose="02020603050405020304" pitchFamily="18" charset="0"/>
              </a:rPr>
              <a:t>тренингтің өзара әрекеттестігі және оқытушы </a:t>
            </a:r>
            <a:r>
              <a:rPr lang="kk-KZ" sz="2000" dirty="0" smtClean="0">
                <a:latin typeface="Kz Times New Roman"/>
                <a:ea typeface="Calibri" panose="020F0502020204030204" pitchFamily="34" charset="0"/>
                <a:cs typeface="Times New Roman" panose="02020603050405020304" pitchFamily="18" charset="0"/>
              </a:rPr>
              <a:t>мен </a:t>
            </a:r>
            <a:r>
              <a:rPr lang="kk-KZ" sz="2000" dirty="0">
                <a:latin typeface="Kz Times New Roman"/>
                <a:ea typeface="Calibri" panose="020F0502020204030204" pitchFamily="34" charset="0"/>
                <a:cs typeface="Times New Roman" panose="02020603050405020304" pitchFamily="18" charset="0"/>
              </a:rPr>
              <a:t>оқушылар арасындағы процестің нәтижесінде бірлескен танымдық іс-әрекет қалыптасатындығын көрсеткен. С.М. Жақыпов мұндағы қарым-қатынас құралдарының аса иілгіштігі мен динамикалылығын тұлғалар ерекшелігімен байланыстырады. </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indent="288290" algn="just">
              <a:lnSpc>
                <a:spcPct val="107000"/>
              </a:lnSpc>
              <a:spcAft>
                <a:spcPts val="800"/>
              </a:spcAft>
            </a:pPr>
            <a:r>
              <a:rPr lang="kk-KZ" sz="2000" dirty="0">
                <a:latin typeface="Kz Times New Roman"/>
                <a:ea typeface="Calibri" panose="020F0502020204030204" pitchFamily="34" charset="0"/>
                <a:cs typeface="Times New Roman" panose="02020603050405020304" pitchFamily="18" charset="0"/>
              </a:rPr>
              <a:t>Тренингті оқытудың бір формасы, әдісі деп қарастырғанда, оның тиімділігін бірлескен пікірлік, танымдық  іс-әрекеттерінің қалыптасуымен анықталады. Психологиялық тренинг басқа адамдарды терең түсінуге көмектеседі; өз бейнесін басқалар қалай көретіндігімен салыстыруға мүмкіндік береді; өз мүмкіндіктерін көруге, өзіндік санасын жетілдіруге жағдай жасайды. </a:t>
            </a:r>
            <a:endParaRPr lang="kk-KZ" sz="2000" dirty="0" smtClean="0">
              <a:latin typeface="Kz Times New Roman"/>
              <a:ea typeface="Calibri" panose="020F0502020204030204" pitchFamily="34" charset="0"/>
              <a:cs typeface="Times New Roman" panose="02020603050405020304" pitchFamily="18" charset="0"/>
            </a:endParaRPr>
          </a:p>
          <a:p>
            <a:pPr indent="288290" algn="just">
              <a:lnSpc>
                <a:spcPct val="107000"/>
              </a:lnSpc>
              <a:spcAft>
                <a:spcPts val="800"/>
              </a:spcAft>
            </a:pPr>
            <a:r>
              <a:rPr lang="kk-KZ" sz="2000" dirty="0" smtClean="0">
                <a:latin typeface="Kz Times New Roman"/>
                <a:ea typeface="Calibri" panose="020F0502020204030204" pitchFamily="34" charset="0"/>
                <a:cs typeface="Times New Roman" panose="02020603050405020304" pitchFamily="18" charset="0"/>
              </a:rPr>
              <a:t>Тренинг </a:t>
            </a:r>
            <a:r>
              <a:rPr lang="kk-KZ" sz="2000" dirty="0">
                <a:latin typeface="Kz Times New Roman"/>
                <a:ea typeface="Calibri" panose="020F0502020204030204" pitchFamily="34" charset="0"/>
                <a:cs typeface="Times New Roman" panose="02020603050405020304" pitchFamily="18" charset="0"/>
              </a:rPr>
              <a:t>терминін ғылыми пайдалануды кезіндегі ГДР-да М.Форверг енгізген. Ол алғаш оқытудың бұл формасын ерлі-зайыптылар арасындағы қарым-қатынаста, балалар мен ата-аналар арасындағы қарым-қатынасты коррекциялауда пайдаланған.</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9066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5459" y="699248"/>
            <a:ext cx="10370372" cy="5632311"/>
          </a:xfrm>
          <a:prstGeom prst="rect">
            <a:avLst/>
          </a:prstGeom>
        </p:spPr>
        <p:txBody>
          <a:bodyPr wrap="square">
            <a:spAutoFit/>
          </a:bodyPr>
          <a:lstStyle/>
          <a:p>
            <a:pPr indent="449580" algn="just">
              <a:spcAft>
                <a:spcPts val="0"/>
              </a:spcAft>
            </a:pPr>
            <a:r>
              <a:rPr lang="kk-KZ" sz="2400" dirty="0" smtClean="0">
                <a:solidFill>
                  <a:srgbClr val="92D050"/>
                </a:solidFill>
                <a:latin typeface="Times New Roman" panose="02020603050405020304" pitchFamily="18" charset="0"/>
                <a:ea typeface="Times New Roman" panose="02020603050405020304" pitchFamily="18" charset="0"/>
              </a:rPr>
              <a:t>В.И. Слободчиков пен Е.И. Исаев </a:t>
            </a:r>
            <a:r>
              <a:rPr lang="kk-KZ" sz="2400" dirty="0" smtClean="0">
                <a:latin typeface="Times New Roman" panose="02020603050405020304" pitchFamily="18" charset="0"/>
                <a:ea typeface="Times New Roman" panose="02020603050405020304" pitchFamily="18" charset="0"/>
              </a:rPr>
              <a:t>«практикалық психологияның» 2 түрлі түсінігін береді. </a:t>
            </a:r>
            <a:endParaRPr lang="ru-RU" sz="2400" dirty="0" smtClean="0">
              <a:latin typeface="Times New Roman" panose="02020603050405020304" pitchFamily="18" charset="0"/>
              <a:ea typeface="Times New Roman" panose="02020603050405020304" pitchFamily="18" charset="0"/>
            </a:endParaRPr>
          </a:p>
          <a:p>
            <a:pPr indent="449580" algn="just">
              <a:spcAft>
                <a:spcPts val="0"/>
              </a:spcAft>
            </a:pPr>
            <a:r>
              <a:rPr lang="kk-KZ" sz="2400" dirty="0" smtClean="0">
                <a:latin typeface="Times New Roman" panose="02020603050405020304" pitchFamily="18" charset="0"/>
                <a:ea typeface="Times New Roman" panose="02020603050405020304" pitchFamily="18" charset="0"/>
              </a:rPr>
              <a:t>1) практикалық психология «қолданбалы пән» ретінде, оның ерекшелігі «академиялық зерттеу психологиясына бағытталатындығы».</a:t>
            </a:r>
            <a:endParaRPr lang="ru-RU" sz="2400" dirty="0" smtClean="0">
              <a:latin typeface="Times New Roman" panose="02020603050405020304" pitchFamily="18" charset="0"/>
              <a:ea typeface="Times New Roman" panose="02020603050405020304" pitchFamily="18" charset="0"/>
            </a:endParaRPr>
          </a:p>
          <a:p>
            <a:pPr indent="449580" algn="just">
              <a:spcAft>
                <a:spcPts val="0"/>
              </a:spcAft>
            </a:pPr>
            <a:r>
              <a:rPr lang="kk-KZ" sz="2400" dirty="0" smtClean="0">
                <a:latin typeface="Times New Roman" panose="02020603050405020304" pitchFamily="18" charset="0"/>
                <a:ea typeface="Times New Roman" panose="02020603050405020304" pitchFamily="18" charset="0"/>
              </a:rPr>
              <a:t>2) практикалық психология «ерекше психологиялық практика ретінде». Ондағы басты ориентация психиканы зерттеу емес, «психикамен жұмыс» болып табылады.</a:t>
            </a:r>
            <a:endParaRPr lang="ru-RU" sz="2400" dirty="0" smtClean="0">
              <a:latin typeface="Times New Roman" panose="02020603050405020304" pitchFamily="18" charset="0"/>
              <a:ea typeface="Times New Roman" panose="02020603050405020304" pitchFamily="18" charset="0"/>
            </a:endParaRPr>
          </a:p>
          <a:p>
            <a:pPr indent="449580" algn="just">
              <a:spcAft>
                <a:spcPts val="0"/>
              </a:spcAft>
            </a:pPr>
            <a:r>
              <a:rPr lang="kk-KZ" sz="2400" dirty="0" smtClean="0">
                <a:solidFill>
                  <a:srgbClr val="92D050"/>
                </a:solidFill>
                <a:latin typeface="Times New Roman" panose="02020603050405020304" pitchFamily="18" charset="0"/>
                <a:ea typeface="Times New Roman" panose="02020603050405020304" pitchFamily="18" charset="0"/>
              </a:rPr>
              <a:t>Тренингті осы екі мағынада да түсінуге болады</a:t>
            </a:r>
            <a:r>
              <a:rPr lang="kk-KZ" sz="2400" dirty="0" smtClean="0">
                <a:latin typeface="Times New Roman" panose="02020603050405020304" pitchFamily="18" charset="0"/>
                <a:ea typeface="Times New Roman" panose="02020603050405020304" pitchFamily="18" charset="0"/>
              </a:rPr>
              <a:t>. </a:t>
            </a:r>
            <a:r>
              <a:rPr lang="kk-KZ" sz="2400" dirty="0" smtClean="0">
                <a:solidFill>
                  <a:srgbClr val="00B0F0"/>
                </a:solidFill>
                <a:latin typeface="Times New Roman" panose="02020603050405020304" pitchFamily="18" charset="0"/>
                <a:ea typeface="Times New Roman" panose="02020603050405020304" pitchFamily="18" charset="0"/>
              </a:rPr>
              <a:t>Бірінші жағдайда </a:t>
            </a:r>
            <a:r>
              <a:rPr lang="kk-KZ" sz="2400" dirty="0" smtClean="0">
                <a:latin typeface="Times New Roman" panose="02020603050405020304" pitchFamily="18" charset="0"/>
                <a:ea typeface="Times New Roman" panose="02020603050405020304" pitchFamily="18" charset="0"/>
              </a:rPr>
              <a:t>тренинг зерттеу әдісі ретінде, оның негізінде тұлғааралық қарым-қатынастар және әлеуметтік феномендер зерттеліп, құрылуы мүмкін. (Мысалы АҚШ-тағы алғаш тренингтік орталық тренинг лабораториясы деп аталған).</a:t>
            </a:r>
            <a:endParaRPr lang="ru-RU" sz="2400" dirty="0" smtClean="0">
              <a:latin typeface="Times New Roman" panose="02020603050405020304" pitchFamily="18" charset="0"/>
              <a:ea typeface="Times New Roman" panose="02020603050405020304" pitchFamily="18" charset="0"/>
            </a:endParaRPr>
          </a:p>
          <a:p>
            <a:pPr indent="449580" algn="just">
              <a:spcAft>
                <a:spcPts val="0"/>
              </a:spcAft>
            </a:pPr>
            <a:r>
              <a:rPr lang="kk-KZ" sz="2400" dirty="0" smtClean="0">
                <a:solidFill>
                  <a:srgbClr val="00B0F0"/>
                </a:solidFill>
                <a:latin typeface="Times New Roman" panose="02020603050405020304" pitchFamily="18" charset="0"/>
                <a:ea typeface="Times New Roman" panose="02020603050405020304" pitchFamily="18" charset="0"/>
              </a:rPr>
              <a:t>Екінші жағдайда </a:t>
            </a:r>
            <a:r>
              <a:rPr lang="kk-KZ" sz="2400" dirty="0" smtClean="0">
                <a:latin typeface="Times New Roman" panose="02020603050405020304" pitchFamily="18" charset="0"/>
                <a:ea typeface="Times New Roman" panose="02020603050405020304" pitchFamily="18" charset="0"/>
              </a:rPr>
              <a:t>тренинг нақты адамдардың психологиялық мінездемелерімен практикалық жұмыс істеудің бір тәсілі ретінде қарастырылады.</a:t>
            </a:r>
            <a:endParaRPr lang="ru-RU" sz="2400" dirty="0" smtClean="0">
              <a:latin typeface="Times New Roman" panose="02020603050405020304" pitchFamily="18" charset="0"/>
              <a:ea typeface="Times New Roman" panose="02020603050405020304" pitchFamily="18" charset="0"/>
            </a:endParaRPr>
          </a:p>
          <a:p>
            <a:pPr indent="449580" algn="just">
              <a:spcAft>
                <a:spcPts val="0"/>
              </a:spcAft>
            </a:pPr>
            <a:r>
              <a:rPr lang="kk-KZ" sz="2400" dirty="0" smtClean="0">
                <a:latin typeface="Times New Roman" panose="02020603050405020304" pitchFamily="18"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4018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solidFill>
                  <a:srgbClr val="00B0F0"/>
                </a:solidFill>
              </a:rPr>
              <a:t>К. Левин</a:t>
            </a:r>
            <a:r>
              <a:rPr lang="kk-KZ" dirty="0">
                <a:solidFill>
                  <a:srgbClr val="00B0F0"/>
                </a:solidFill>
              </a:rPr>
              <a:t> </a:t>
            </a:r>
            <a:endParaRPr lang="ru-RU" dirty="0">
              <a:solidFill>
                <a:srgbClr val="00B0F0"/>
              </a:solidFill>
            </a:endParaRPr>
          </a:p>
        </p:txBody>
      </p:sp>
      <p:sp>
        <p:nvSpPr>
          <p:cNvPr id="3" name="Объект 2"/>
          <p:cNvSpPr>
            <a:spLocks noGrp="1"/>
          </p:cNvSpPr>
          <p:nvPr>
            <p:ph idx="1"/>
          </p:nvPr>
        </p:nvSpPr>
        <p:spPr>
          <a:xfrm>
            <a:off x="646111" y="1152983"/>
            <a:ext cx="10729119" cy="5506001"/>
          </a:xfrm>
        </p:spPr>
        <p:txBody>
          <a:bodyPr>
            <a:normAutofit/>
          </a:bodyPr>
          <a:lstStyle/>
          <a:p>
            <a:pPr marL="0" indent="0" algn="just">
              <a:buNone/>
            </a:pPr>
            <a:r>
              <a:rPr lang="kk-KZ" dirty="0" smtClean="0"/>
              <a:t>алғаш </a:t>
            </a:r>
            <a:r>
              <a:rPr lang="kk-KZ" dirty="0"/>
              <a:t>лабораториялық, кейіннен табиғи жағдайларда жұмыс істеу барысында топ ішінде адамдар үнемі бір-біріне әсер етеді деген тұжырымға </a:t>
            </a:r>
            <a:r>
              <a:rPr lang="kk-KZ" dirty="0" smtClean="0"/>
              <a:t>келген.</a:t>
            </a:r>
            <a:r>
              <a:rPr lang="ru-RU" dirty="0"/>
              <a:t> </a:t>
            </a:r>
            <a:r>
              <a:rPr lang="kk-KZ" dirty="0" smtClean="0"/>
              <a:t>Т-топтарының </a:t>
            </a:r>
            <a:r>
              <a:rPr lang="kk-KZ" dirty="0"/>
              <a:t>немесе сол кездегі оларды атағандай «базалық біліктіліктердің тренингтік топтарының» негізгі міндеттері тренинг мүшелеріне тұлғааралық қарым-қатынастың негізгі заңдылықтарын оқыту, қиын жағдайларда басқару және шешім қабылдауға үйрету </a:t>
            </a:r>
            <a:r>
              <a:rPr lang="kk-KZ" dirty="0" smtClean="0"/>
              <a:t>болған.Әрбір </a:t>
            </a:r>
            <a:r>
              <a:rPr lang="kk-KZ" dirty="0"/>
              <a:t>жас категориясы үшін тренингтік әдістерді жүргізудің арнайы ерекшеліктері </a:t>
            </a:r>
            <a:r>
              <a:rPr lang="kk-KZ" dirty="0" smtClean="0"/>
              <a:t>болады.Тренинг </a:t>
            </a:r>
            <a:r>
              <a:rPr lang="kk-KZ" dirty="0"/>
              <a:t>адамдардың кәсіби және тұлғалық өзіндік санасын дамытуға қажетті психологиялық жағдайларды туғызады, олардың әлемге, басқа адамдарға деген мінез-құлқы мен қарым-қатынасын өзгертуге мүмкіндік береді.</a:t>
            </a:r>
            <a:endParaRPr lang="ru-RU" dirty="0"/>
          </a:p>
          <a:p>
            <a:endParaRPr lang="ru-RU" dirty="0"/>
          </a:p>
        </p:txBody>
      </p:sp>
    </p:spTree>
    <p:extLst>
      <p:ext uri="{BB962C8B-B14F-4D97-AF65-F5344CB8AC3E}">
        <p14:creationId xmlns:p14="http://schemas.microsoft.com/office/powerpoint/2010/main" val="3708842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3"/>
          </a:solidFill>
        </p:spPr>
        <p:txBody>
          <a:bodyPr/>
          <a:lstStyle/>
          <a:p>
            <a:r>
              <a:rPr lang="kk-KZ" sz="2400" dirty="0">
                <a:latin typeface="Arial Black" panose="020B0A04020102020204" pitchFamily="34" charset="0"/>
              </a:rPr>
              <a:t>ӘПТ жалпы мақсаты келесі міндеттермен нақтыланады. Қарым-қатынастағы компетенттіліктің факторлары (В. Л. Захаров, Ю. Ю. Хрящева):</a:t>
            </a:r>
            <a:r>
              <a:rPr lang="ru-RU" sz="2000" dirty="0">
                <a:latin typeface="Arial Black" panose="020B0A04020102020204" pitchFamily="34" charset="0"/>
              </a:rPr>
              <a:t/>
            </a:r>
            <a:br>
              <a:rPr lang="ru-RU" sz="2000" dirty="0">
                <a:latin typeface="Arial Black" panose="020B0A04020102020204" pitchFamily="34" charset="0"/>
              </a:rPr>
            </a:br>
            <a:endParaRPr lang="ru-RU" sz="2000" dirty="0">
              <a:latin typeface="Arial Black" panose="020B0A04020102020204" pitchFamily="34" charset="0"/>
            </a:endParaRPr>
          </a:p>
        </p:txBody>
      </p:sp>
      <p:sp>
        <p:nvSpPr>
          <p:cNvPr id="3" name="Текст 2"/>
          <p:cNvSpPr>
            <a:spLocks noGrp="1"/>
          </p:cNvSpPr>
          <p:nvPr>
            <p:ph type="body" idx="1"/>
          </p:nvPr>
        </p:nvSpPr>
        <p:spPr/>
        <p:txBody>
          <a:bodyPr/>
          <a:lstStyle/>
          <a:p>
            <a:endParaRPr lang="ru-RU"/>
          </a:p>
        </p:txBody>
      </p:sp>
      <p:sp>
        <p:nvSpPr>
          <p:cNvPr id="4" name="Текст 3"/>
          <p:cNvSpPr>
            <a:spLocks noGrp="1"/>
          </p:cNvSpPr>
          <p:nvPr>
            <p:ph type="body" sz="half" idx="15"/>
          </p:nvPr>
        </p:nvSpPr>
        <p:spPr>
          <a:solidFill>
            <a:srgbClr val="92D050"/>
          </a:solidFill>
        </p:spPr>
        <p:txBody>
          <a:bodyPr/>
          <a:lstStyle/>
          <a:p>
            <a:pPr marL="285750" indent="-285750">
              <a:buFontTx/>
              <a:buChar char="-"/>
            </a:pPr>
            <a:r>
              <a:rPr lang="kk-KZ" sz="2000" dirty="0" smtClean="0"/>
              <a:t>Тұлға </a:t>
            </a:r>
            <a:r>
              <a:rPr lang="kk-KZ" sz="2000" dirty="0"/>
              <a:t>психологиясы, қарым-қатынас топтары аумағында білімдерді меңгеру</a:t>
            </a:r>
            <a:r>
              <a:rPr lang="kk-KZ" sz="2000" dirty="0" smtClean="0"/>
              <a:t>;</a:t>
            </a:r>
          </a:p>
          <a:p>
            <a:pPr marL="285750" indent="-285750">
              <a:buFontTx/>
              <a:buChar char="-"/>
            </a:pPr>
            <a:r>
              <a:rPr lang="kk-KZ" sz="2000" dirty="0"/>
              <a:t>Қарым-қатынас ептіліктері және дағдыларын меңгеру</a:t>
            </a:r>
            <a:r>
              <a:rPr lang="kk-KZ" dirty="0"/>
              <a:t>;</a:t>
            </a:r>
            <a:endParaRPr lang="ru-RU" dirty="0"/>
          </a:p>
          <a:p>
            <a:pPr marL="285750" indent="-285750">
              <a:buFontTx/>
              <a:buChar char="-"/>
            </a:pPr>
            <a:endParaRPr lang="ru-RU" dirty="0"/>
          </a:p>
          <a:p>
            <a:endParaRPr lang="ru-RU" dirty="0"/>
          </a:p>
        </p:txBody>
      </p:sp>
      <p:sp>
        <p:nvSpPr>
          <p:cNvPr id="5" name="Текст 4"/>
          <p:cNvSpPr>
            <a:spLocks noGrp="1"/>
          </p:cNvSpPr>
          <p:nvPr>
            <p:ph type="body" sz="quarter" idx="3"/>
          </p:nvPr>
        </p:nvSpPr>
        <p:spPr/>
        <p:txBody>
          <a:bodyPr/>
          <a:lstStyle/>
          <a:p>
            <a:endParaRPr lang="ru-RU"/>
          </a:p>
        </p:txBody>
      </p:sp>
      <p:sp>
        <p:nvSpPr>
          <p:cNvPr id="6" name="Текст 5"/>
          <p:cNvSpPr>
            <a:spLocks noGrp="1"/>
          </p:cNvSpPr>
          <p:nvPr>
            <p:ph type="body" sz="half" idx="16"/>
          </p:nvPr>
        </p:nvSpPr>
        <p:spPr>
          <a:solidFill>
            <a:srgbClr val="92D050"/>
          </a:solidFill>
        </p:spPr>
        <p:txBody>
          <a:bodyPr>
            <a:normAutofit/>
          </a:bodyPr>
          <a:lstStyle/>
          <a:p>
            <a:r>
              <a:rPr lang="kk-KZ" sz="2000" dirty="0">
                <a:latin typeface="Arial" panose="020B0604020202020204" pitchFamily="34" charset="0"/>
                <a:ea typeface="Times New Roman" panose="02020603050405020304" pitchFamily="18" charset="0"/>
                <a:cs typeface="Times New Roman" panose="02020603050405020304" pitchFamily="18" charset="0"/>
              </a:rPr>
              <a:t>Сәтті қарым-қатынасқа қажетті ұстанымды дамыту және </a:t>
            </a:r>
            <a:r>
              <a:rPr lang="kk-KZ" sz="2000" dirty="0" smtClean="0">
                <a:latin typeface="Arial" panose="020B0604020202020204" pitchFamily="34" charset="0"/>
                <a:ea typeface="Times New Roman" panose="02020603050405020304" pitchFamily="18" charset="0"/>
                <a:cs typeface="Times New Roman" panose="02020603050405020304" pitchFamily="18" charset="0"/>
              </a:rPr>
              <a:t>қалыпта</a:t>
            </a:r>
          </a:p>
          <a:p>
            <a:r>
              <a:rPr lang="kk-KZ" sz="2000" dirty="0" smtClean="0">
                <a:latin typeface="Arial" panose="020B0604020202020204" pitchFamily="34" charset="0"/>
                <a:ea typeface="Times New Roman" panose="02020603050405020304" pitchFamily="18" charset="0"/>
                <a:cs typeface="Times New Roman" panose="02020603050405020304" pitchFamily="18" charset="0"/>
              </a:rPr>
              <a:t>Өзін </a:t>
            </a:r>
            <a:r>
              <a:rPr lang="kk-KZ" sz="2000" dirty="0">
                <a:latin typeface="Arial" panose="020B0604020202020204" pitchFamily="34" charset="0"/>
                <a:ea typeface="Times New Roman" panose="02020603050405020304" pitchFamily="18" charset="0"/>
                <a:cs typeface="Times New Roman" panose="02020603050405020304" pitchFamily="18" charset="0"/>
              </a:rPr>
              <a:t>және басқаларды адекватты және толық бағалай алу қабілеттерін дамыту</a:t>
            </a:r>
            <a:r>
              <a:rPr lang="kk-KZ" sz="2000" dirty="0" smtClean="0">
                <a:latin typeface="Arial" panose="020B0604020202020204" pitchFamily="34" charset="0"/>
                <a:ea typeface="Times New Roman" panose="02020603050405020304" pitchFamily="18" charset="0"/>
                <a:cs typeface="Times New Roman" panose="02020603050405020304" pitchFamily="18" charset="0"/>
              </a:rPr>
              <a:t>стыруды </a:t>
            </a:r>
            <a:r>
              <a:rPr lang="kk-KZ" sz="2000" dirty="0">
                <a:latin typeface="Arial" panose="020B0604020202020204" pitchFamily="34" charset="0"/>
                <a:ea typeface="Times New Roman" panose="02020603050405020304" pitchFamily="18" charset="0"/>
                <a:cs typeface="Times New Roman" panose="02020603050405020304" pitchFamily="18" charset="0"/>
              </a:rPr>
              <a:t>коррекциялау;</a:t>
            </a:r>
            <a:endParaRPr lang="ru-RU" sz="2000" dirty="0"/>
          </a:p>
        </p:txBody>
      </p:sp>
      <p:sp>
        <p:nvSpPr>
          <p:cNvPr id="7" name="Текст 6"/>
          <p:cNvSpPr>
            <a:spLocks noGrp="1"/>
          </p:cNvSpPr>
          <p:nvPr>
            <p:ph type="body" sz="quarter" idx="13"/>
          </p:nvPr>
        </p:nvSpPr>
        <p:spPr/>
        <p:txBody>
          <a:bodyPr/>
          <a:lstStyle/>
          <a:p>
            <a:endParaRPr lang="ru-RU"/>
          </a:p>
        </p:txBody>
      </p:sp>
      <p:sp>
        <p:nvSpPr>
          <p:cNvPr id="8" name="Текст 7"/>
          <p:cNvSpPr>
            <a:spLocks noGrp="1"/>
          </p:cNvSpPr>
          <p:nvPr>
            <p:ph type="body" sz="half" idx="17"/>
          </p:nvPr>
        </p:nvSpPr>
        <p:spPr>
          <a:solidFill>
            <a:srgbClr val="92D050"/>
          </a:solidFill>
          <a:ln>
            <a:solidFill>
              <a:srgbClr val="FF0000"/>
            </a:solidFill>
          </a:ln>
        </p:spPr>
        <p:txBody>
          <a:bodyPr>
            <a:normAutofit/>
          </a:bodyPr>
          <a:lstStyle/>
          <a:p>
            <a:r>
              <a:rPr lang="kk-KZ" sz="2000" dirty="0">
                <a:latin typeface="Times New Roman" panose="02020603050405020304" pitchFamily="18" charset="0"/>
                <a:ea typeface="Times New Roman" panose="02020603050405020304" pitchFamily="18" charset="0"/>
              </a:rPr>
              <a:t>Адамдар арасында қалыптасатын өзара қарым-қатынасты қабылдау және бағлау қабілеттерін дамыту;</a:t>
            </a:r>
            <a:endParaRPr lang="ru-RU" sz="2000" dirty="0">
              <a:latin typeface="Times New Roman" panose="02020603050405020304" pitchFamily="18" charset="0"/>
              <a:ea typeface="Times New Roman" panose="02020603050405020304" pitchFamily="18" charset="0"/>
            </a:endParaRPr>
          </a:p>
          <a:p>
            <a:r>
              <a:rPr lang="kk-KZ" sz="2000" dirty="0">
                <a:latin typeface="Arial" panose="020B0604020202020204" pitchFamily="34" charset="0"/>
                <a:ea typeface="Times New Roman" panose="02020603050405020304" pitchFamily="18" charset="0"/>
                <a:cs typeface="Times New Roman" panose="02020603050405020304" pitchFamily="18" charset="0"/>
              </a:rPr>
              <a:t>Тұлға қатынасы жүйесін коррекциялау және дамыту</a:t>
            </a:r>
            <a:endParaRPr lang="ru-RU" sz="2000" dirty="0"/>
          </a:p>
        </p:txBody>
      </p:sp>
    </p:spTree>
    <p:extLst>
      <p:ext uri="{BB962C8B-B14F-4D97-AF65-F5344CB8AC3E}">
        <p14:creationId xmlns:p14="http://schemas.microsoft.com/office/powerpoint/2010/main" val="3122100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27049" cy="6571030"/>
          </a:xfrm>
          <a:prstGeom prst="rect">
            <a:avLst/>
          </a:prstGeom>
        </p:spPr>
        <p:txBody>
          <a:bodyPr wrap="square">
            <a:spAutoFit/>
          </a:bodyPr>
          <a:lstStyle/>
          <a:p>
            <a:pPr indent="449580" algn="just">
              <a:spcAft>
                <a:spcPts val="0"/>
              </a:spcAft>
            </a:pPr>
            <a:r>
              <a:rPr lang="kk-KZ" sz="3200" dirty="0">
                <a:latin typeface="Times New Roman" panose="02020603050405020304" pitchFamily="18" charset="0"/>
                <a:ea typeface="Times New Roman" panose="02020603050405020304" pitchFamily="18" charset="0"/>
              </a:rPr>
              <a:t>Сонымен  ӘПТ бірінші аспектісі – қарым-қатынас компетенттілігін дамытуға деген бағыттылық.</a:t>
            </a:r>
            <a:endParaRPr lang="ru-RU" sz="3200" dirty="0">
              <a:latin typeface="Times New Roman" panose="02020603050405020304" pitchFamily="18" charset="0"/>
              <a:ea typeface="Times New Roman" panose="02020603050405020304" pitchFamily="18" charset="0"/>
            </a:endParaRPr>
          </a:p>
          <a:p>
            <a:pPr indent="449580" algn="just">
              <a:spcAft>
                <a:spcPts val="600"/>
              </a:spcAft>
            </a:pPr>
            <a:r>
              <a:rPr lang="kk-KZ" sz="3200" dirty="0">
                <a:latin typeface="Times New Roman" panose="02020603050405020304" pitchFamily="18" charset="0"/>
                <a:ea typeface="Times New Roman" panose="02020603050405020304" pitchFamily="18" charset="0"/>
              </a:rPr>
              <a:t>ӘПТ – қарым-қатынастағы компетенттілікті дамыту мақсатында топтық психологиялық жұмыстың белсенді әдістерін қолдануға бағдарланған практикалық психологияның облысы болып табылады.</a:t>
            </a:r>
            <a:endParaRPr lang="ru-RU" sz="3200" dirty="0">
              <a:latin typeface="Times New Roman" panose="02020603050405020304" pitchFamily="18" charset="0"/>
              <a:ea typeface="Times New Roman" panose="02020603050405020304" pitchFamily="18" charset="0"/>
            </a:endParaRPr>
          </a:p>
          <a:p>
            <a:pPr indent="449580" algn="just">
              <a:spcAft>
                <a:spcPts val="600"/>
              </a:spcAft>
            </a:pPr>
            <a:r>
              <a:rPr lang="kk-KZ" sz="3200" dirty="0">
                <a:latin typeface="Times New Roman" panose="02020603050405020304" pitchFamily="18" charset="0"/>
                <a:ea typeface="Times New Roman" panose="02020603050405020304" pitchFamily="18" charset="0"/>
              </a:rPr>
              <a:t>ӘПТ базалық әдістері – топтық пікір-талас, түрлі модификация және мазмұндағы рөлдік ойындар. ӘПТ адам саны 7-ден 15-ке дейін, сабақтың жалпы жалғасымы бірнеше күннен бірнеше айға дейін. Қатысушылардың кездесуі күнделікті немесе сирек болады. Мсыалы, аптасына бір-үш рет. Әрбір жеке кездесу бір жарым, үш сағат және одан да жоғары. Екі-үш күн үздіксіз жұмыс істеудегі топтық марафонды да көрсетуге болады.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88801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53" name="Rectangle 13"/>
          <p:cNvSpPr>
            <a:spLocks noGrp="1" noChangeArrowheads="1"/>
          </p:cNvSpPr>
          <p:nvPr>
            <p:ph type="title"/>
          </p:nvPr>
        </p:nvSpPr>
        <p:spPr>
          <a:xfrm>
            <a:off x="2063750" y="0"/>
            <a:ext cx="8229600" cy="6858000"/>
          </a:xfrm>
        </p:spPr>
        <p:txBody>
          <a:bodyPr/>
          <a:lstStyle/>
          <a:p>
            <a:endParaRPr lang="ru-RU"/>
          </a:p>
        </p:txBody>
      </p:sp>
      <p:graphicFrame>
        <p:nvGraphicFramePr>
          <p:cNvPr id="2" name="Схема 1"/>
          <p:cNvGraphicFramePr/>
          <p:nvPr/>
        </p:nvGraphicFramePr>
        <p:xfrm>
          <a:off x="1542369" y="0"/>
          <a:ext cx="8964612"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8090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Әлеуметтік-психологиялық тренинг</a:t>
            </a:r>
            <a:endParaRPr lang="ru-RU" dirty="0"/>
          </a:p>
        </p:txBody>
      </p:sp>
      <p:sp>
        <p:nvSpPr>
          <p:cNvPr id="3" name="Объект 2"/>
          <p:cNvSpPr>
            <a:spLocks noGrp="1"/>
          </p:cNvSpPr>
          <p:nvPr>
            <p:ph idx="1"/>
          </p:nvPr>
        </p:nvSpPr>
        <p:spPr/>
        <p:txBody>
          <a:bodyPr/>
          <a:lstStyle/>
          <a:p>
            <a:endParaRPr lang="kk-KZ" dirty="0" smtClean="0"/>
          </a:p>
          <a:p>
            <a:endParaRPr lang="ru-RU" dirty="0"/>
          </a:p>
        </p:txBody>
      </p:sp>
      <p:sp>
        <p:nvSpPr>
          <p:cNvPr id="4" name="Прямоугольник 3"/>
          <p:cNvSpPr/>
          <p:nvPr/>
        </p:nvSpPr>
        <p:spPr>
          <a:xfrm>
            <a:off x="215152" y="1280282"/>
            <a:ext cx="11295529" cy="4585871"/>
          </a:xfrm>
          <a:prstGeom prst="rect">
            <a:avLst/>
          </a:prstGeom>
          <a:solidFill>
            <a:schemeClr val="accent2"/>
          </a:solidFill>
        </p:spPr>
        <p:txBody>
          <a:bodyPr wrap="square">
            <a:spAutoFit/>
          </a:bodyPr>
          <a:lstStyle/>
          <a:p>
            <a:endParaRPr lang="kk-KZ" sz="2000" dirty="0" smtClean="0">
              <a:latin typeface="Arial" panose="020B0604020202020204" pitchFamily="34" charset="0"/>
              <a:ea typeface="Times New Roman" panose="02020603050405020304" pitchFamily="18" charset="0"/>
              <a:cs typeface="Times New Roman" panose="02020603050405020304" pitchFamily="18" charset="0"/>
            </a:endParaRPr>
          </a:p>
          <a:p>
            <a:endParaRPr lang="kk-KZ" sz="2000" dirty="0" smtClean="0">
              <a:latin typeface="Arial" panose="020B0604020202020204" pitchFamily="34" charset="0"/>
              <a:ea typeface="Times New Roman" panose="02020603050405020304" pitchFamily="18" charset="0"/>
              <a:cs typeface="Times New Roman" panose="02020603050405020304" pitchFamily="18" charset="0"/>
            </a:endParaRPr>
          </a:p>
          <a:p>
            <a:r>
              <a:rPr lang="kk-KZ" sz="2800" dirty="0" smtClean="0">
                <a:latin typeface="Arial" panose="020B0604020202020204" pitchFamily="34" charset="0"/>
                <a:ea typeface="Times New Roman" panose="02020603050405020304" pitchFamily="18" charset="0"/>
                <a:cs typeface="Times New Roman" panose="02020603050405020304" pitchFamily="18" charset="0"/>
              </a:rPr>
              <a:t>Қазіргі таңда адамдар мен  психологиялық жұмыстың топтық формаларын </a:t>
            </a:r>
            <a:r>
              <a:rPr lang="kk-KZ" sz="2800" b="1" dirty="0" smtClean="0">
                <a:latin typeface="Arial" panose="020B0604020202020204" pitchFamily="34" charset="0"/>
                <a:ea typeface="Times New Roman" panose="02020603050405020304" pitchFamily="18" charset="0"/>
                <a:cs typeface="Times New Roman" panose="02020603050405020304" pitchFamily="18" charset="0"/>
              </a:rPr>
              <a:t>көрсету үшін «әлеуметтік-психологиялық тренингі (ӘПТ)» терминің қолданады. Әдебиеттерде ӘПТ түрлі анықтамалары бар. Емельянов Ю.Н. ӘПТ- үйренуге деген қабілеттерді </a:t>
            </a:r>
            <a:r>
              <a:rPr lang="kk-KZ" sz="2800" dirty="0" smtClean="0">
                <a:latin typeface="Arial" panose="020B0604020202020204" pitchFamily="34" charset="0"/>
                <a:ea typeface="Times New Roman" panose="02020603050405020304" pitchFamily="18" charset="0"/>
                <a:cs typeface="Times New Roman" panose="02020603050405020304" pitchFamily="18" charset="0"/>
              </a:rPr>
              <a:t>дамыту және іс-әрекеттің кез-келген күрделі түрлерін меңгеруге деген әдістердің тобы ретінде анықтайды.  Л.А.Петровский жұмыстарында әлеуметтік-психологиялық тренинг топтық контексте интенсивті үйрету процесінде психологиялық әсер етудің формасы ретінде анықтайды</a:t>
            </a:r>
            <a:endParaRPr lang="ru-RU" sz="2800" dirty="0"/>
          </a:p>
        </p:txBody>
      </p:sp>
    </p:spTree>
    <p:extLst>
      <p:ext uri="{BB962C8B-B14F-4D97-AF65-F5344CB8AC3E}">
        <p14:creationId xmlns:p14="http://schemas.microsoft.com/office/powerpoint/2010/main" val="3518550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8125" y="608704"/>
            <a:ext cx="7999315" cy="2323374"/>
          </a:xfrm>
          <a:solidFill>
            <a:schemeClr val="accent3"/>
          </a:solidFill>
          <a:ln>
            <a:solidFill>
              <a:schemeClr val="accent3"/>
            </a:solidFill>
          </a:ln>
        </p:spPr>
        <p:txBody>
          <a:bodyPr/>
          <a:lstStyle/>
          <a:p>
            <a:r>
              <a:rPr lang="kk-KZ" sz="1000" dirty="0"/>
              <a:t>«</a:t>
            </a:r>
            <a:r>
              <a:rPr lang="kk-KZ" sz="2400" dirty="0"/>
              <a:t>Тренинг» терминi (</a:t>
            </a:r>
            <a:r>
              <a:rPr lang="kk-KZ" sz="2400" dirty="0" smtClean="0"/>
              <a:t>ағылшынның </a:t>
            </a:r>
            <a:r>
              <a:rPr lang="kk-KZ" sz="2400" dirty="0"/>
              <a:t>аудармасы) бiрнеше мағынаға ие — «тәрбие, оқу, дайындық, жаттығу» топтық психологиялық тренинг осы түсiнiктерден шыға отырып, кең мағынада дамыту, психокоррекция, </a:t>
            </a:r>
            <a:r>
              <a:rPr lang="kk-KZ" sz="2400" dirty="0" smtClean="0"/>
              <a:t>оқу </a:t>
            </a:r>
            <a:r>
              <a:rPr lang="kk-KZ" sz="2400" dirty="0"/>
              <a:t>және диагностиқа мақсатында колданылады</a:t>
            </a:r>
            <a:r>
              <a:rPr lang="kk-KZ" sz="2400" dirty="0" smtClean="0"/>
              <a:t>.. </a:t>
            </a:r>
            <a:endParaRPr lang="ru-RU" sz="2400" dirty="0"/>
          </a:p>
        </p:txBody>
      </p:sp>
      <p:sp>
        <p:nvSpPr>
          <p:cNvPr id="3" name="Текст 2"/>
          <p:cNvSpPr>
            <a:spLocks noGrp="1"/>
          </p:cNvSpPr>
          <p:nvPr>
            <p:ph type="body" sz="half" idx="14"/>
          </p:nvPr>
        </p:nvSpPr>
        <p:spPr>
          <a:xfrm>
            <a:off x="424329" y="3556662"/>
            <a:ext cx="7279649" cy="342174"/>
          </a:xfrm>
          <a:solidFill>
            <a:srgbClr val="FF0000"/>
          </a:solidFill>
        </p:spPr>
        <p:txBody>
          <a:bodyPr>
            <a:noAutofit/>
          </a:bodyPr>
          <a:lstStyle/>
          <a:p>
            <a:r>
              <a:rPr lang="kk-KZ" sz="2000" dirty="0"/>
              <a:t>Н.Ю.Хрящева және С.И.Макшанов тренингi былай көрсетедi</a:t>
            </a:r>
            <a:endParaRPr lang="ru-RU" sz="2000" dirty="0"/>
          </a:p>
        </p:txBody>
      </p:sp>
      <p:sp>
        <p:nvSpPr>
          <p:cNvPr id="4" name="Текст 3"/>
          <p:cNvSpPr>
            <a:spLocks noGrp="1"/>
          </p:cNvSpPr>
          <p:nvPr>
            <p:ph type="body" sz="half" idx="2"/>
          </p:nvPr>
        </p:nvSpPr>
        <p:spPr>
          <a:solidFill>
            <a:schemeClr val="accent2">
              <a:lumMod val="60000"/>
              <a:lumOff val="40000"/>
            </a:schemeClr>
          </a:solidFill>
        </p:spPr>
        <p:txBody>
          <a:bodyPr>
            <a:normAutofit/>
          </a:bodyPr>
          <a:lstStyle/>
          <a:p>
            <a:r>
              <a:rPr lang="kk-KZ" sz="2000" dirty="0"/>
              <a:t>«Адамның кәсiби </a:t>
            </a:r>
            <a:r>
              <a:rPr lang="kk-KZ" sz="2000" dirty="0" smtClean="0"/>
              <a:t>тұғалық </a:t>
            </a:r>
            <a:r>
              <a:rPr lang="kk-KZ" sz="2000" dirty="0"/>
              <a:t>болмысын гармонизациялау мақсатында адам, топ және ұйымның психологиялық </a:t>
            </a:r>
            <a:r>
              <a:rPr lang="kk-KZ" sz="2000" dirty="0" smtClean="0"/>
              <a:t>феномендерiн </a:t>
            </a:r>
            <a:r>
              <a:rPr lang="kk-KZ" sz="2000" dirty="0"/>
              <a:t>әдейi өзгертудегi көп функционалды әдiсi». </a:t>
            </a:r>
            <a:endParaRPr lang="ru-RU" sz="2000" dirty="0"/>
          </a:p>
          <a:p>
            <a:endParaRPr lang="ru-RU" sz="1000" dirty="0"/>
          </a:p>
        </p:txBody>
      </p:sp>
    </p:spTree>
    <p:extLst>
      <p:ext uri="{BB962C8B-B14F-4D97-AF65-F5344CB8AC3E}">
        <p14:creationId xmlns:p14="http://schemas.microsoft.com/office/powerpoint/2010/main" val="2563280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C000"/>
          </a:solidFill>
        </p:spPr>
        <p:txBody>
          <a:bodyPr/>
          <a:lstStyle/>
          <a:p>
            <a:r>
              <a:rPr lang="kk-KZ" dirty="0" smtClean="0"/>
              <a:t>Әлеуметтік –психологиялық тренингтің  </a:t>
            </a:r>
            <a:r>
              <a:rPr lang="kk-KZ" dirty="0"/>
              <a:t>мақсаты:</a:t>
            </a:r>
            <a:r>
              <a:rPr lang="ru-RU" dirty="0"/>
              <a:t/>
            </a:r>
            <a:br>
              <a:rPr lang="ru-RU" dirty="0"/>
            </a:br>
            <a:endParaRPr lang="ru-RU" dirty="0"/>
          </a:p>
        </p:txBody>
      </p:sp>
      <p:sp>
        <p:nvSpPr>
          <p:cNvPr id="3" name="Объект 2"/>
          <p:cNvSpPr>
            <a:spLocks noGrp="1"/>
          </p:cNvSpPr>
          <p:nvPr>
            <p:ph idx="1"/>
          </p:nvPr>
        </p:nvSpPr>
        <p:spPr>
          <a:xfrm>
            <a:off x="2243622" y="2192767"/>
            <a:ext cx="8946541" cy="4195481"/>
          </a:xfrm>
          <a:solidFill>
            <a:schemeClr val="accent4"/>
          </a:solidFill>
        </p:spPr>
        <p:txBody>
          <a:bodyPr>
            <a:normAutofit lnSpcReduction="10000"/>
          </a:bodyPr>
          <a:lstStyle/>
          <a:p>
            <a:pPr lvl="3" algn="just">
              <a:buFont typeface="Arial" panose="020B0604020202020204" pitchFamily="34" charset="0"/>
              <a:buChar char="•"/>
              <a:tabLst>
                <a:tab pos="228600" algn="l"/>
                <a:tab pos="1828800" algn="l"/>
              </a:tabLst>
            </a:pPr>
            <a:r>
              <a:rPr lang="kk-KZ" sz="2800" dirty="0" smtClean="0">
                <a:latin typeface="Times New Roman" panose="02020603050405020304" pitchFamily="18" charset="0"/>
                <a:ea typeface="Times New Roman" panose="02020603050405020304" pitchFamily="18" charset="0"/>
              </a:rPr>
              <a:t>Психологиялық </a:t>
            </a:r>
            <a:r>
              <a:rPr lang="kk-KZ" sz="2800" dirty="0">
                <a:latin typeface="Times New Roman" panose="02020603050405020304" pitchFamily="18" charset="0"/>
                <a:ea typeface="Times New Roman" panose="02020603050405020304" pitchFamily="18" charset="0"/>
              </a:rPr>
              <a:t>білімдерді </a:t>
            </a:r>
            <a:r>
              <a:rPr lang="kk-KZ" sz="2800" dirty="0" smtClean="0">
                <a:latin typeface="Times New Roman" panose="02020603050405020304" pitchFamily="18" charset="0"/>
                <a:ea typeface="Times New Roman" panose="02020603050405020304" pitchFamily="18" charset="0"/>
              </a:rPr>
              <a:t>меңгеру;</a:t>
            </a:r>
            <a:endParaRPr lang="ru-RU" sz="2800" dirty="0" smtClean="0">
              <a:latin typeface="Times New Roman" panose="02020603050405020304" pitchFamily="18" charset="0"/>
              <a:ea typeface="Times New Roman" panose="02020603050405020304" pitchFamily="18" charset="0"/>
            </a:endParaRPr>
          </a:p>
          <a:p>
            <a:pPr lvl="3" algn="just">
              <a:buFont typeface="Arial" panose="020B0604020202020204" pitchFamily="34" charset="0"/>
              <a:buChar char="•"/>
              <a:tabLst>
                <a:tab pos="228600" algn="l"/>
                <a:tab pos="1828800" algn="l"/>
              </a:tabLst>
            </a:pPr>
            <a:r>
              <a:rPr lang="kk-KZ" sz="2800" dirty="0" smtClean="0">
                <a:latin typeface="Times New Roman" panose="02020603050405020304" pitchFamily="18" charset="0"/>
                <a:ea typeface="Times New Roman" panose="02020603050405020304" pitchFamily="18" charset="0"/>
              </a:rPr>
              <a:t>Қарым-қатынас </a:t>
            </a:r>
            <a:r>
              <a:rPr lang="kk-KZ" sz="2800" dirty="0">
                <a:latin typeface="Times New Roman" panose="02020603050405020304" pitchFamily="18" charset="0"/>
                <a:ea typeface="Times New Roman" panose="02020603050405020304" pitchFamily="18" charset="0"/>
              </a:rPr>
              <a:t>сферасында ептілік және дағдыны </a:t>
            </a:r>
            <a:r>
              <a:rPr lang="kk-KZ" sz="2800" dirty="0" smtClean="0">
                <a:latin typeface="Times New Roman" panose="02020603050405020304" pitchFamily="18" charset="0"/>
                <a:ea typeface="Times New Roman" panose="02020603050405020304" pitchFamily="18" charset="0"/>
              </a:rPr>
              <a:t>қалыптастыру;</a:t>
            </a:r>
            <a:endParaRPr lang="ru-RU" sz="2800" dirty="0" smtClean="0">
              <a:latin typeface="Times New Roman" panose="02020603050405020304" pitchFamily="18" charset="0"/>
              <a:ea typeface="Times New Roman" panose="02020603050405020304" pitchFamily="18" charset="0"/>
            </a:endParaRPr>
          </a:p>
          <a:p>
            <a:pPr lvl="3" algn="just">
              <a:buFont typeface="Arial" panose="020B0604020202020204" pitchFamily="34" charset="0"/>
              <a:buChar char="•"/>
              <a:tabLst>
                <a:tab pos="228600" algn="l"/>
                <a:tab pos="1828800" algn="l"/>
              </a:tabLst>
            </a:pPr>
            <a:r>
              <a:rPr lang="kk-KZ" sz="2800" dirty="0" smtClean="0">
                <a:latin typeface="Times New Roman" panose="02020603050405020304" pitchFamily="18" charset="0"/>
                <a:ea typeface="Times New Roman" panose="02020603050405020304" pitchFamily="18" charset="0"/>
              </a:rPr>
              <a:t>Сәтті </a:t>
            </a:r>
            <a:r>
              <a:rPr lang="kk-KZ" sz="2800" dirty="0">
                <a:latin typeface="Times New Roman" panose="02020603050405020304" pitchFamily="18" charset="0"/>
                <a:ea typeface="Times New Roman" panose="02020603050405020304" pitchFamily="18" charset="0"/>
              </a:rPr>
              <a:t>қарым-қатынасқа қажетті ұстанымды қалыптастыру және дамыту, </a:t>
            </a:r>
            <a:r>
              <a:rPr lang="kk-KZ" sz="2800" dirty="0" smtClean="0">
                <a:latin typeface="Times New Roman" panose="02020603050405020304" pitchFamily="18" charset="0"/>
                <a:ea typeface="Times New Roman" panose="02020603050405020304" pitchFamily="18" charset="0"/>
              </a:rPr>
              <a:t>коррекциялау;</a:t>
            </a:r>
            <a:endParaRPr lang="ru-RU" sz="2800" dirty="0" smtClean="0">
              <a:latin typeface="Times New Roman" panose="02020603050405020304" pitchFamily="18" charset="0"/>
              <a:ea typeface="Times New Roman" panose="02020603050405020304" pitchFamily="18" charset="0"/>
            </a:endParaRPr>
          </a:p>
          <a:p>
            <a:pPr lvl="3" algn="just">
              <a:buFont typeface="Arial" panose="020B0604020202020204" pitchFamily="34" charset="0"/>
              <a:buChar char="•"/>
              <a:tabLst>
                <a:tab pos="228600" algn="l"/>
                <a:tab pos="1828800" algn="l"/>
              </a:tabLst>
            </a:pPr>
            <a:r>
              <a:rPr lang="kk-KZ" sz="2800" dirty="0" smtClean="0">
                <a:latin typeface="Times New Roman" panose="02020603050405020304" pitchFamily="18" charset="0"/>
                <a:ea typeface="Times New Roman" panose="02020603050405020304" pitchFamily="18" charset="0"/>
              </a:rPr>
              <a:t>Өзін </a:t>
            </a:r>
            <a:r>
              <a:rPr lang="kk-KZ" sz="2800" dirty="0">
                <a:latin typeface="Times New Roman" panose="02020603050405020304" pitchFamily="18" charset="0"/>
                <a:ea typeface="Times New Roman" panose="02020603050405020304" pitchFamily="18" charset="0"/>
              </a:rPr>
              <a:t>және басқаларды адекватты және толық тану қабілеттілігін </a:t>
            </a:r>
            <a:r>
              <a:rPr lang="kk-KZ" sz="2800" dirty="0" smtClean="0">
                <a:latin typeface="Times New Roman" panose="02020603050405020304" pitchFamily="18" charset="0"/>
                <a:ea typeface="Times New Roman" panose="02020603050405020304" pitchFamily="18" charset="0"/>
              </a:rPr>
              <a:t>дамыту;</a:t>
            </a:r>
            <a:endParaRPr lang="ru-RU" sz="2800" dirty="0" smtClean="0">
              <a:latin typeface="Times New Roman" panose="02020603050405020304" pitchFamily="18" charset="0"/>
              <a:ea typeface="Times New Roman" panose="02020603050405020304" pitchFamily="18" charset="0"/>
            </a:endParaRPr>
          </a:p>
          <a:p>
            <a:pPr lvl="3" algn="just">
              <a:buFont typeface="Arial" panose="020B0604020202020204" pitchFamily="34" charset="0"/>
              <a:buChar char="•"/>
              <a:tabLst>
                <a:tab pos="228600" algn="l"/>
                <a:tab pos="1828800" algn="l"/>
              </a:tabLst>
            </a:pPr>
            <a:r>
              <a:rPr lang="kk-KZ" sz="2800" dirty="0" smtClean="0">
                <a:latin typeface="Times New Roman" panose="02020603050405020304" pitchFamily="18" charset="0"/>
                <a:ea typeface="Times New Roman" panose="02020603050405020304" pitchFamily="18" charset="0"/>
              </a:rPr>
              <a:t>Тұлға </a:t>
            </a:r>
            <a:r>
              <a:rPr lang="kk-KZ" sz="2800" dirty="0">
                <a:latin typeface="Times New Roman" panose="02020603050405020304" pitchFamily="18" charset="0"/>
                <a:ea typeface="Times New Roman" panose="02020603050405020304" pitchFamily="18" charset="0"/>
              </a:rPr>
              <a:t>қатынасы жүйесін коррекциялау және дамыту</a:t>
            </a:r>
            <a:r>
              <a:rPr lang="kk-KZ" sz="2000" dirty="0">
                <a:latin typeface="Times New Roman" panose="02020603050405020304" pitchFamily="18" charset="0"/>
                <a:ea typeface="Times New Roman" panose="02020603050405020304" pitchFamily="18" charset="0"/>
              </a:rPr>
              <a:t>.</a:t>
            </a:r>
            <a:endParaRPr lang="ru-RU" sz="20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112698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i="1" dirty="0">
                <a:solidFill>
                  <a:srgbClr val="FF0000"/>
                </a:solidFill>
              </a:rPr>
              <a:t>Тренингтің мақсаты:</a:t>
            </a:r>
            <a:r>
              <a:rPr lang="ru-RU" dirty="0"/>
              <a:t/>
            </a:r>
            <a:br>
              <a:rPr lang="ru-RU" dirty="0"/>
            </a:br>
            <a:endParaRPr lang="ru-RU" dirty="0"/>
          </a:p>
        </p:txBody>
      </p:sp>
      <p:sp>
        <p:nvSpPr>
          <p:cNvPr id="3" name="Объект 2"/>
          <p:cNvSpPr>
            <a:spLocks noGrp="1"/>
          </p:cNvSpPr>
          <p:nvPr>
            <p:ph idx="1"/>
          </p:nvPr>
        </p:nvSpPr>
        <p:spPr/>
        <p:txBody>
          <a:bodyPr>
            <a:normAutofit lnSpcReduction="10000"/>
          </a:bodyPr>
          <a:lstStyle/>
          <a:p>
            <a:pPr lvl="0"/>
            <a:r>
              <a:rPr lang="kk-KZ" dirty="0" smtClean="0">
                <a:solidFill>
                  <a:schemeClr val="accent3"/>
                </a:solidFill>
              </a:rPr>
              <a:t>өзін-өзі </a:t>
            </a:r>
            <a:r>
              <a:rPr lang="kk-KZ" dirty="0">
                <a:solidFill>
                  <a:schemeClr val="accent3"/>
                </a:solidFill>
              </a:rPr>
              <a:t>тану, өзін түсіну, тұлғалық даму тәсілдерін таба білу; </a:t>
            </a:r>
            <a:endParaRPr lang="ru-RU" dirty="0">
              <a:solidFill>
                <a:schemeClr val="accent3"/>
              </a:solidFill>
            </a:endParaRPr>
          </a:p>
          <a:p>
            <a:pPr lvl="0"/>
            <a:r>
              <a:rPr lang="kk-KZ" dirty="0">
                <a:solidFill>
                  <a:schemeClr val="accent3"/>
                </a:solidFill>
              </a:rPr>
              <a:t>ойдың иекмділігін, тапқырлығын талап ету, ойдың өзгешелігін дамыту;</a:t>
            </a:r>
            <a:endParaRPr lang="ru-RU" dirty="0">
              <a:solidFill>
                <a:schemeClr val="accent3"/>
              </a:solidFill>
            </a:endParaRPr>
          </a:p>
          <a:p>
            <a:pPr lvl="0"/>
            <a:r>
              <a:rPr lang="kk-KZ" dirty="0">
                <a:solidFill>
                  <a:schemeClr val="accent3"/>
                </a:solidFill>
              </a:rPr>
              <a:t>ойлаудың дәлдігі мен жылдамдығын жаттықтыру;</a:t>
            </a:r>
            <a:endParaRPr lang="ru-RU" dirty="0">
              <a:solidFill>
                <a:schemeClr val="accent3"/>
              </a:solidFill>
            </a:endParaRPr>
          </a:p>
          <a:p>
            <a:pPr lvl="0"/>
            <a:r>
              <a:rPr lang="kk-KZ" dirty="0">
                <a:solidFill>
                  <a:schemeClr val="accent3"/>
                </a:solidFill>
              </a:rPr>
              <a:t>қиялды, шығармашылық қабілетті дамыту;</a:t>
            </a:r>
            <a:endParaRPr lang="ru-RU" dirty="0">
              <a:solidFill>
                <a:schemeClr val="accent3"/>
              </a:solidFill>
            </a:endParaRPr>
          </a:p>
          <a:p>
            <a:pPr lvl="0"/>
            <a:r>
              <a:rPr lang="kk-KZ" dirty="0">
                <a:solidFill>
                  <a:schemeClr val="accent3"/>
                </a:solidFill>
              </a:rPr>
              <a:t>өзінің және өзгенің даралығын бағалау, өзін-өзі құрметтеу;</a:t>
            </a:r>
            <a:endParaRPr lang="ru-RU" dirty="0">
              <a:solidFill>
                <a:schemeClr val="accent3"/>
              </a:solidFill>
            </a:endParaRPr>
          </a:p>
          <a:p>
            <a:pPr lvl="0"/>
            <a:r>
              <a:rPr lang="kk-KZ" dirty="0">
                <a:solidFill>
                  <a:schemeClr val="accent3"/>
                </a:solidFill>
              </a:rPr>
              <a:t>коммуникативтік дағдыны дамыту, қарым-қатынастың әртүрлі әдіс-тәсілдерін меңгеру;</a:t>
            </a:r>
            <a:endParaRPr lang="ru-RU" dirty="0">
              <a:solidFill>
                <a:schemeClr val="accent3"/>
              </a:solidFill>
            </a:endParaRPr>
          </a:p>
          <a:p>
            <a:pPr lvl="0"/>
            <a:r>
              <a:rPr lang="kk-KZ" dirty="0">
                <a:solidFill>
                  <a:schemeClr val="accent3"/>
                </a:solidFill>
              </a:rPr>
              <a:t>өзі туралы, өз құқығы мен міндеттері туралы ойларын дамыту;</a:t>
            </a:r>
            <a:endParaRPr lang="ru-RU" dirty="0">
              <a:solidFill>
                <a:schemeClr val="accent3"/>
              </a:solidFill>
            </a:endParaRPr>
          </a:p>
          <a:p>
            <a:pPr lvl="0"/>
            <a:r>
              <a:rPr lang="kk-KZ" dirty="0">
                <a:solidFill>
                  <a:schemeClr val="accent3"/>
                </a:solidFill>
              </a:rPr>
              <a:t>көңіл-күйді көтеру, сезім мен эмоцияны реттеу;</a:t>
            </a:r>
            <a:endParaRPr lang="ru-RU" dirty="0">
              <a:solidFill>
                <a:schemeClr val="accent3"/>
              </a:solidFill>
            </a:endParaRPr>
          </a:p>
          <a:p>
            <a:pPr marL="0" indent="0">
              <a:buNone/>
            </a:pPr>
            <a:r>
              <a:rPr lang="kk-KZ" i="1" dirty="0">
                <a:solidFill>
                  <a:schemeClr val="accent3"/>
                </a:solidFill>
              </a:rPr>
              <a:t>	</a:t>
            </a:r>
            <a:endParaRPr lang="ru-RU" dirty="0">
              <a:solidFill>
                <a:schemeClr val="accent3"/>
              </a:solidFill>
            </a:endParaRPr>
          </a:p>
          <a:p>
            <a:endParaRPr lang="ru-RU" dirty="0"/>
          </a:p>
        </p:txBody>
      </p:sp>
    </p:spTree>
    <p:extLst>
      <p:ext uri="{BB962C8B-B14F-4D97-AF65-F5344CB8AC3E}">
        <p14:creationId xmlns:p14="http://schemas.microsoft.com/office/powerpoint/2010/main" val="2264396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0000"/>
          </a:solidFill>
        </p:spPr>
        <p:txBody>
          <a:bodyPr/>
          <a:lstStyle/>
          <a:p>
            <a:r>
              <a:rPr lang="kk-KZ" sz="2400" dirty="0" smtClean="0"/>
              <a:t>ӘПТ  </a:t>
            </a:r>
            <a:r>
              <a:rPr lang="kk-KZ" sz="2400" dirty="0"/>
              <a:t>тәсілдерімен шешілетін міндеттер, тренингтің алуан түрлі формаларын анықтайды. Барлық алуан түрлі формаларды 2 классқа бөлуге болады:</a:t>
            </a:r>
            <a:r>
              <a:rPr lang="ru-RU" sz="2400" dirty="0"/>
              <a:t/>
            </a:r>
            <a:br>
              <a:rPr lang="ru-RU" sz="2400" dirty="0"/>
            </a:br>
            <a:endParaRPr lang="ru-RU" sz="2400" dirty="0"/>
          </a:p>
        </p:txBody>
      </p:sp>
      <p:sp>
        <p:nvSpPr>
          <p:cNvPr id="3" name="Объект 2"/>
          <p:cNvSpPr>
            <a:spLocks noGrp="1"/>
          </p:cNvSpPr>
          <p:nvPr>
            <p:ph sz="half" idx="1"/>
          </p:nvPr>
        </p:nvSpPr>
        <p:spPr>
          <a:ln>
            <a:solidFill>
              <a:schemeClr val="accent1">
                <a:lumMod val="60000"/>
                <a:lumOff val="40000"/>
              </a:schemeClr>
            </a:solidFill>
          </a:ln>
        </p:spPr>
        <p:txBody>
          <a:bodyPr>
            <a:normAutofit/>
          </a:bodyPr>
          <a:lstStyle/>
          <a:p>
            <a:pPr marL="342900" lvl="3" indent="-342900"/>
            <a:r>
              <a:rPr lang="kk-KZ" sz="3200" dirty="0"/>
              <a:t>Арнайы ептіліктерді дамытуға бағдарланған;</a:t>
            </a:r>
            <a:endParaRPr lang="ru-RU" sz="3200" dirty="0"/>
          </a:p>
          <a:p>
            <a:endParaRPr lang="ru-RU" sz="3200" dirty="0"/>
          </a:p>
        </p:txBody>
      </p:sp>
      <p:sp>
        <p:nvSpPr>
          <p:cNvPr id="4" name="Объект 3"/>
          <p:cNvSpPr>
            <a:spLocks noGrp="1"/>
          </p:cNvSpPr>
          <p:nvPr>
            <p:ph sz="half" idx="2"/>
          </p:nvPr>
        </p:nvSpPr>
        <p:spPr>
          <a:ln>
            <a:solidFill>
              <a:srgbClr val="FF0000"/>
            </a:solidFill>
          </a:ln>
        </p:spPr>
        <p:txBody>
          <a:bodyPr/>
          <a:lstStyle/>
          <a:p>
            <a:pPr marL="342900" lvl="3" indent="-342900"/>
            <a:r>
              <a:rPr lang="kk-KZ" sz="2800" dirty="0"/>
              <a:t>Қарым-қатынас жағдайларын-өз-өзін және қарым-қатынастағы сергін, топтық ситуацияны толығымен адекватты талдау тәжірибесін тереңдетуге мақсатталған.</a:t>
            </a:r>
            <a:endParaRPr lang="ru-RU" sz="2800" dirty="0"/>
          </a:p>
          <a:p>
            <a:endParaRPr lang="ru-RU" dirty="0"/>
          </a:p>
        </p:txBody>
      </p:sp>
    </p:spTree>
    <p:extLst>
      <p:ext uri="{BB962C8B-B14F-4D97-AF65-F5344CB8AC3E}">
        <p14:creationId xmlns:p14="http://schemas.microsoft.com/office/powerpoint/2010/main" val="2870964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75000"/>
            </a:schemeClr>
          </a:solidFill>
        </p:spPr>
        <p:txBody>
          <a:bodyPr/>
          <a:lstStyle/>
          <a:p>
            <a:r>
              <a:rPr lang="kk-KZ" dirty="0"/>
              <a:t>Осы аталған анықтамалардың негізінде </a:t>
            </a:r>
            <a:r>
              <a:rPr lang="kk-KZ" dirty="0" smtClean="0"/>
              <a:t>ӘПТ-нің </a:t>
            </a:r>
            <a:r>
              <a:rPr lang="kk-KZ" dirty="0"/>
              <a:t>бірінші негізгі мақсаты </a:t>
            </a:r>
            <a:r>
              <a:rPr lang="kk-KZ" dirty="0" smtClean="0"/>
              <a:t>-</a:t>
            </a:r>
            <a:endParaRPr lang="ru-RU" dirty="0"/>
          </a:p>
        </p:txBody>
      </p:sp>
      <p:sp>
        <p:nvSpPr>
          <p:cNvPr id="3" name="Текст 2"/>
          <p:cNvSpPr>
            <a:spLocks noGrp="1"/>
          </p:cNvSpPr>
          <p:nvPr>
            <p:ph type="body" idx="1"/>
          </p:nvPr>
        </p:nvSpPr>
        <p:spPr>
          <a:solidFill>
            <a:srgbClr val="00B050"/>
          </a:solidFill>
          <a:ln>
            <a:solidFill>
              <a:schemeClr val="accent1">
                <a:lumMod val="60000"/>
                <a:lumOff val="40000"/>
              </a:schemeClr>
            </a:solidFill>
          </a:ln>
        </p:spPr>
        <p:txBody>
          <a:bodyPr/>
          <a:lstStyle/>
          <a:p>
            <a:r>
              <a:rPr lang="kk-KZ" dirty="0" smtClean="0"/>
              <a:t>қарым-қатынас </a:t>
            </a:r>
            <a:r>
              <a:rPr lang="kk-KZ" dirty="0"/>
              <a:t>сферасында компетентілікті жоғарлату. </a:t>
            </a:r>
            <a:endParaRPr lang="ru-RU" dirty="0"/>
          </a:p>
          <a:p>
            <a:endParaRPr lang="ru-RU" dirty="0"/>
          </a:p>
        </p:txBody>
      </p:sp>
    </p:spTree>
    <p:extLst>
      <p:ext uri="{BB962C8B-B14F-4D97-AF65-F5344CB8AC3E}">
        <p14:creationId xmlns:p14="http://schemas.microsoft.com/office/powerpoint/2010/main" val="3029144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9548" y="806822"/>
            <a:ext cx="10553252" cy="5262979"/>
          </a:xfrm>
          <a:prstGeom prst="rect">
            <a:avLst/>
          </a:prstGeom>
        </p:spPr>
        <p:txBody>
          <a:bodyPr wrap="square">
            <a:spAutoFit/>
          </a:bodyPr>
          <a:lstStyle/>
          <a:p>
            <a:pPr algn="just"/>
            <a:r>
              <a:rPr lang="kk-KZ" sz="2400" dirty="0">
                <a:latin typeface="Kz Times New Roman"/>
                <a:ea typeface="Calibri" panose="020F0502020204030204" pitchFamily="34" charset="0"/>
              </a:rPr>
              <a:t>Бүгінгі таңда  қарым-қатынастағы компоненттің дамуы әлеуметтік-психологиялық тренинг аясында ойдағыдай шешілуде. Соңғы 30-40 жыл ішінде қарым-қатынас механизмін дамытудың белсенді, жедел әдіс-тренингтер ұйымдастырылып, қолданылуда. </a:t>
            </a:r>
            <a:r>
              <a:rPr lang="kk-KZ" sz="2400" dirty="0">
                <a:solidFill>
                  <a:srgbClr val="00B0F0"/>
                </a:solidFill>
                <a:latin typeface="Kz Times New Roman"/>
                <a:ea typeface="Calibri" panose="020F0502020204030204" pitchFamily="34" charset="0"/>
              </a:rPr>
              <a:t>Психологиялық тренинг (немесе әлеуметтік психологиялық тренинг) </a:t>
            </a:r>
            <a:r>
              <a:rPr lang="kk-KZ" sz="2400" dirty="0">
                <a:latin typeface="Kz Times New Roman"/>
                <a:ea typeface="Calibri" panose="020F0502020204030204" pitchFamily="34" charset="0"/>
              </a:rPr>
              <a:t>жанұялық қарым-қатынасты түзету тәжірибесінде, жасөспірімді бейімдеуде т.б. өзін жақсы жағынан көрсетті. Нақты және зертханалық эксперименттердің элементтерін өзіне біріктіре отырып, қарым-қатынас біліктілігінің саласында кең көлемдегі міндеттерді шешетін тренингтер психологиялық  ықпалдың тиімді құралы болып табылады. Тренингтің дәстүрлі оқытудан өзгешелігі – негізін қалаушы принциптердің болуы. Психолог бұл принциптердің барлығын ұстануы қажет. </a:t>
            </a:r>
            <a:r>
              <a:rPr lang="kk-KZ" sz="2400" i="1" u="sng" dirty="0">
                <a:latin typeface="Kz Times New Roman"/>
                <a:ea typeface="Calibri" panose="020F0502020204030204" pitchFamily="34" charset="0"/>
              </a:rPr>
              <a:t>Тренинг өткізуде принциптерді жүйелі түрде жүзеге асыру, дәстүрлі оқыту әдістерінен (лекция, семинар, көркем әдебиеттерді оқу) сапа жағынан айырмашылығын қамтамасыз етеді</a:t>
            </a:r>
            <a:r>
              <a:rPr lang="kk-KZ" sz="2400" i="1" dirty="0">
                <a:solidFill>
                  <a:schemeClr val="bg1">
                    <a:lumMod val="95000"/>
                    <a:lumOff val="5000"/>
                  </a:schemeClr>
                </a:solidFill>
                <a:latin typeface="Kz Times New Roman"/>
                <a:ea typeface="Calibri" panose="020F0502020204030204" pitchFamily="34" charset="0"/>
              </a:rPr>
              <a:t>. </a:t>
            </a:r>
            <a:endParaRPr lang="ru-RU" sz="2400" i="1" dirty="0">
              <a:solidFill>
                <a:schemeClr val="bg1">
                  <a:lumMod val="95000"/>
                  <a:lumOff val="5000"/>
                </a:schemeClr>
              </a:solidFill>
            </a:endParaRPr>
          </a:p>
        </p:txBody>
      </p:sp>
    </p:spTree>
    <p:extLst>
      <p:ext uri="{BB962C8B-B14F-4D97-AF65-F5344CB8AC3E}">
        <p14:creationId xmlns:p14="http://schemas.microsoft.com/office/powerpoint/2010/main" val="884399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kk-KZ" i="1" dirty="0"/>
              <a:t>Бұл принциптер төмендегідей:</a:t>
            </a:r>
            <a:r>
              <a:rPr lang="ru-RU" dirty="0"/>
              <a:t/>
            </a:r>
            <a:br>
              <a:rPr lang="ru-RU" dirty="0"/>
            </a:br>
            <a:endParaRPr lang="ru-RU" dirty="0"/>
          </a:p>
        </p:txBody>
      </p:sp>
      <p:sp>
        <p:nvSpPr>
          <p:cNvPr id="3" name="Объект 2"/>
          <p:cNvSpPr>
            <a:spLocks noGrp="1"/>
          </p:cNvSpPr>
          <p:nvPr>
            <p:ph idx="1"/>
          </p:nvPr>
        </p:nvSpPr>
        <p:spPr/>
        <p:txBody>
          <a:bodyPr>
            <a:normAutofit lnSpcReduction="10000"/>
          </a:bodyPr>
          <a:lstStyle/>
          <a:p>
            <a:r>
              <a:rPr lang="kk-KZ" dirty="0" smtClean="0"/>
              <a:t>1</a:t>
            </a:r>
            <a:r>
              <a:rPr lang="kk-KZ" dirty="0"/>
              <a:t>. Белсенділік, әркімнің топ жұмысының нәтижелілігіне жауапкершілігі.</a:t>
            </a:r>
            <a:endParaRPr lang="ru-RU" dirty="0"/>
          </a:p>
          <a:p>
            <a:r>
              <a:rPr lang="kk-KZ" dirty="0"/>
              <a:t>2. Топ жұмысына қатысу тұрақтылығы. Әр топ мүшесінің топ жұмысына басынан аяғына дейін, үзіліссіз қатысуы міндетті.</a:t>
            </a:r>
            <a:endParaRPr lang="ru-RU" dirty="0"/>
          </a:p>
          <a:p>
            <a:r>
              <a:rPr lang="kk-KZ" dirty="0"/>
              <a:t>3. Топтың тұйықтығы. Топтағы болған оқиға топтан сыртқа шықпауы керек.</a:t>
            </a:r>
            <a:endParaRPr lang="ru-RU" dirty="0"/>
          </a:p>
          <a:p>
            <a:r>
              <a:rPr lang="kk-KZ" dirty="0"/>
              <a:t>4. Ашықтық пен пен адалдық.</a:t>
            </a:r>
            <a:endParaRPr lang="ru-RU" dirty="0"/>
          </a:p>
          <a:p>
            <a:r>
              <a:rPr lang="kk-KZ" dirty="0"/>
              <a:t>5. «Тоқта!» ережесі. Қандай да адам ойынға қатысқысы келмесе, қандай да сұраққа жауап бергісі келмесе, шынын айтқысы келмесе немесе пікірін ашық айтуға дайын болмаса, «Тоқта!»  деп айтуына болады және ойыннан шығуына да болады. Бірақ, бұл ережені сирек қолданған жөн. Ол адамның өзін тануын шектейді. </a:t>
            </a:r>
            <a:endParaRPr lang="ru-RU" dirty="0"/>
          </a:p>
          <a:p>
            <a:endParaRPr lang="ru-RU" dirty="0"/>
          </a:p>
        </p:txBody>
      </p:sp>
    </p:spTree>
    <p:extLst>
      <p:ext uri="{BB962C8B-B14F-4D97-AF65-F5344CB8AC3E}">
        <p14:creationId xmlns:p14="http://schemas.microsoft.com/office/powerpoint/2010/main" val="7968972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70</TotalTime>
  <Words>1141</Words>
  <Application>Microsoft Office PowerPoint</Application>
  <PresentationFormat>Широкоэкранный</PresentationFormat>
  <Paragraphs>80</Paragraphs>
  <Slides>16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Arial Black</vt:lpstr>
      <vt:lpstr>Calibri</vt:lpstr>
      <vt:lpstr>Century Gothic</vt:lpstr>
      <vt:lpstr>Kz Times New Roman</vt:lpstr>
      <vt:lpstr>Times New Roman</vt:lpstr>
      <vt:lpstr>Wingdings 3</vt:lpstr>
      <vt:lpstr>Ион</vt:lpstr>
      <vt:lpstr>Әлеуметтік-психологиялық тренинг арнайы ұйымдастырылған қарым-қатынас түрі ретінде. </vt:lpstr>
      <vt:lpstr>Әлеуметтік-психологиялық тренинг</vt:lpstr>
      <vt:lpstr>«Тренинг» терминi (ағылшынның аудармасы) бiрнеше мағынаға ие — «тәрбие, оқу, дайындық, жаттығу» топтық психологиялық тренинг осы түсiнiктерден шыға отырып, кең мағынада дамыту, психокоррекция, оқу және диагностиқа мақсатында колданылады.. </vt:lpstr>
      <vt:lpstr>Әлеуметтік –психологиялық тренингтің  мақсаты: </vt:lpstr>
      <vt:lpstr>Тренингтің мақсаты: </vt:lpstr>
      <vt:lpstr>ӘПТ  тәсілдерімен шешілетін міндеттер, тренингтің алуан түрлі формаларын анықтайды. Барлық алуан түрлі формаларды 2 классқа бөлуге болады: </vt:lpstr>
      <vt:lpstr>Осы аталған анықтамалардың негізінде ӘПТ-нің бірінші негізгі мақсаты -</vt:lpstr>
      <vt:lpstr>Презентация PowerPoint</vt:lpstr>
      <vt:lpstr>Бұл принциптер төмендегідей: </vt:lpstr>
      <vt:lpstr>Презентация PowerPoint</vt:lpstr>
      <vt:lpstr>Презентация PowerPoint</vt:lpstr>
      <vt:lpstr>Презентация PowerPoint</vt:lpstr>
      <vt:lpstr>К. Левин </vt:lpstr>
      <vt:lpstr>ӘПТ жалпы мақсаты келесі міндеттермен нақтыланады. Қарым-қатынастағы компетенттіліктің факторлары (В. Л. Захаров, Ю. Ю. Хрящева): </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Әлеуметтік-психологиялық тренинг арнайы ұйымдастырылған қарым-қатынас түрі ретінде. </dc:title>
  <dc:creator>DELUX</dc:creator>
  <cp:lastModifiedBy>DELUX</cp:lastModifiedBy>
  <cp:revision>11</cp:revision>
  <dcterms:created xsi:type="dcterms:W3CDTF">2020-04-01T18:57:14Z</dcterms:created>
  <dcterms:modified xsi:type="dcterms:W3CDTF">2020-04-02T15:48:18Z</dcterms:modified>
</cp:coreProperties>
</file>