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61" r:id="rId4"/>
    <p:sldId id="262" r:id="rId5"/>
    <p:sldId id="263" r:id="rId6"/>
    <p:sldId id="257" r:id="rId7"/>
    <p:sldId id="258" r:id="rId8"/>
    <p:sldId id="259" r:id="rId9"/>
    <p:sldId id="260" r:id="rId10"/>
    <p:sldId id="266" r:id="rId11"/>
    <p:sldId id="268" r:id="rId12"/>
    <p:sldId id="267" r:id="rId13"/>
    <p:sldId id="265" r:id="rId14"/>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72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en-US"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Образец подзаголовка</a:t>
            </a:r>
            <a:endParaRPr lang="ru-RU"/>
          </a:p>
        </p:txBody>
      </p:sp>
      <p:sp>
        <p:nvSpPr>
          <p:cNvPr id="4" name="Дата 3"/>
          <p:cNvSpPr>
            <a:spLocks noGrp="1"/>
          </p:cNvSpPr>
          <p:nvPr>
            <p:ph type="dt" sz="half" idx="10"/>
          </p:nvPr>
        </p:nvSpPr>
        <p:spPr/>
        <p:txBody>
          <a:bodyPr/>
          <a:lstStyle/>
          <a:p>
            <a:fld id="{A87DD7C7-C4C1-BA4B-892D-0D4B5811BF85}" type="datetimeFigureOut">
              <a:rPr lang="ru-RU" smtClean="0"/>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256241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87DD7C7-C4C1-BA4B-892D-0D4B5811BF85}" type="datetimeFigureOut">
              <a:rPr lang="ru-RU" smtClean="0"/>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30680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87DD7C7-C4C1-BA4B-892D-0D4B5811BF85}" type="datetimeFigureOut">
              <a:rPr lang="ru-RU" smtClean="0"/>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242142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A87DD7C7-C4C1-BA4B-892D-0D4B5811BF85}" type="datetimeFigureOut">
              <a:rPr lang="ru-RU" smtClean="0"/>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1605914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en-US"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Дата 3"/>
          <p:cNvSpPr>
            <a:spLocks noGrp="1"/>
          </p:cNvSpPr>
          <p:nvPr>
            <p:ph type="dt" sz="half" idx="10"/>
          </p:nvPr>
        </p:nvSpPr>
        <p:spPr/>
        <p:txBody>
          <a:bodyPr/>
          <a:lstStyle/>
          <a:p>
            <a:fld id="{A87DD7C7-C4C1-BA4B-892D-0D4B5811BF85}" type="datetimeFigureOut">
              <a:rPr lang="ru-RU" smtClean="0"/>
              <a:t>16.03.2020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394191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A87DD7C7-C4C1-BA4B-892D-0D4B5811BF85}" type="datetimeFigureOut">
              <a:rPr lang="ru-RU" smtClean="0"/>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311709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A87DD7C7-C4C1-BA4B-892D-0D4B5811BF85}" type="datetimeFigureOut">
              <a:rPr lang="ru-RU" smtClean="0"/>
              <a:t>16.03.2020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369120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A87DD7C7-C4C1-BA4B-892D-0D4B5811BF85}" type="datetimeFigureOut">
              <a:rPr lang="ru-RU" smtClean="0"/>
              <a:t>16.03.2020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424444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7DD7C7-C4C1-BA4B-892D-0D4B5811BF85}" type="datetimeFigureOut">
              <a:rPr lang="ru-RU" smtClean="0"/>
              <a:t>16.03.2020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3482890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A87DD7C7-C4C1-BA4B-892D-0D4B5811BF85}" type="datetimeFigureOut">
              <a:rPr lang="ru-RU" smtClean="0"/>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126637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A87DD7C7-C4C1-BA4B-892D-0D4B5811BF85}" type="datetimeFigureOut">
              <a:rPr lang="ru-RU" smtClean="0"/>
              <a:t>16.03.2020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89F1D65-D087-B54D-B891-65899BB78EEB}" type="slidenum">
              <a:rPr lang="ru-RU" smtClean="0"/>
              <a:t>‹#›</a:t>
            </a:fld>
            <a:endParaRPr lang="ru-RU"/>
          </a:p>
        </p:txBody>
      </p:sp>
    </p:spTree>
    <p:extLst>
      <p:ext uri="{BB962C8B-B14F-4D97-AF65-F5344CB8AC3E}">
        <p14:creationId xmlns:p14="http://schemas.microsoft.com/office/powerpoint/2010/main" val="247752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DD7C7-C4C1-BA4B-892D-0D4B5811BF85}" type="datetimeFigureOut">
              <a:rPr lang="ru-RU" smtClean="0"/>
              <a:t>16.03.2020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F1D65-D087-B54D-B891-65899BB78EEB}" type="slidenum">
              <a:rPr lang="ru-RU" smtClean="0"/>
              <a:t>‹#›</a:t>
            </a:fld>
            <a:endParaRPr lang="ru-RU"/>
          </a:p>
        </p:txBody>
      </p:sp>
    </p:spTree>
    <p:extLst>
      <p:ext uri="{BB962C8B-B14F-4D97-AF65-F5344CB8AC3E}">
        <p14:creationId xmlns:p14="http://schemas.microsoft.com/office/powerpoint/2010/main" val="3042600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1835061"/>
            <a:ext cx="5146869" cy="1470025"/>
          </a:xfrm>
        </p:spPr>
        <p:txBody>
          <a:bodyPr>
            <a:normAutofit fontScale="90000"/>
          </a:bodyPr>
          <a:lstStyle/>
          <a:p>
            <a:r>
              <a:rPr lang="en-US" b="1" dirty="0" smtClean="0"/>
              <a:t>L. 10 Use of phage Lambda as cloning vector: </a:t>
            </a:r>
            <a:r>
              <a:rPr lang="en-US" b="1" dirty="0"/>
              <a:t>Morphology, Life Cycle and Genetic Map</a:t>
            </a:r>
            <a:endParaRPr lang="ru-RU" dirty="0"/>
          </a:p>
        </p:txBody>
      </p:sp>
      <p:sp>
        <p:nvSpPr>
          <p:cNvPr id="3" name="Подзаголовок 2"/>
          <p:cNvSpPr>
            <a:spLocks noGrp="1"/>
          </p:cNvSpPr>
          <p:nvPr>
            <p:ph type="subTitle" idx="1"/>
          </p:nvPr>
        </p:nvSpPr>
        <p:spPr>
          <a:xfrm>
            <a:off x="2743200" y="5717461"/>
            <a:ext cx="6400800" cy="1752600"/>
          </a:xfrm>
        </p:spPr>
        <p:txBody>
          <a:bodyPr/>
          <a:lstStyle/>
          <a:p>
            <a:pPr algn="r"/>
            <a:r>
              <a:rPr lang="en-US" sz="2400" dirty="0" err="1" smtClean="0"/>
              <a:t>Abdykarimkyzy</a:t>
            </a:r>
            <a:r>
              <a:rPr lang="en-US" sz="2400" dirty="0" smtClean="0"/>
              <a:t> </a:t>
            </a:r>
            <a:r>
              <a:rPr lang="en-US" sz="2400" dirty="0" err="1" smtClean="0"/>
              <a:t>Aiym</a:t>
            </a:r>
            <a:endParaRPr lang="en-US" sz="2400" dirty="0" smtClean="0"/>
          </a:p>
          <a:p>
            <a:pPr algn="r"/>
            <a:r>
              <a:rPr lang="en-US" sz="2400" dirty="0" err="1" smtClean="0"/>
              <a:t>Khamitkyzy</a:t>
            </a:r>
            <a:r>
              <a:rPr lang="en-US" sz="2400" dirty="0" smtClean="0"/>
              <a:t> </a:t>
            </a:r>
            <a:r>
              <a:rPr lang="en-US" sz="2400" dirty="0" err="1" smtClean="0"/>
              <a:t>Zhazira</a:t>
            </a:r>
            <a:endParaRPr lang="en-US" sz="2400" dirty="0" smtClean="0"/>
          </a:p>
          <a:p>
            <a:endParaRPr lang="ru-RU" dirty="0"/>
          </a:p>
        </p:txBody>
      </p:sp>
      <p:pic>
        <p:nvPicPr>
          <p:cNvPr id="4" name="Изображение 3" descr="Снимок экрана 2019-10-28 в 18.54.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2669" y="1069440"/>
            <a:ext cx="3085585" cy="3405335"/>
          </a:xfrm>
          <a:prstGeom prst="rect">
            <a:avLst/>
          </a:prstGeom>
        </p:spPr>
      </p:pic>
    </p:spTree>
    <p:extLst>
      <p:ext uri="{BB962C8B-B14F-4D97-AF65-F5344CB8AC3E}">
        <p14:creationId xmlns:p14="http://schemas.microsoft.com/office/powerpoint/2010/main" val="3279668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Bacteriophage lambda vectors </a:t>
            </a:r>
            <a:endParaRPr lang="ru-RU" dirty="0"/>
          </a:p>
        </p:txBody>
      </p:sp>
      <p:sp>
        <p:nvSpPr>
          <p:cNvPr id="3" name="Объект 2"/>
          <p:cNvSpPr>
            <a:spLocks noGrp="1"/>
          </p:cNvSpPr>
          <p:nvPr>
            <p:ph idx="1"/>
          </p:nvPr>
        </p:nvSpPr>
        <p:spPr>
          <a:xfrm>
            <a:off x="217283" y="1600200"/>
            <a:ext cx="8736593" cy="5090311"/>
          </a:xfrm>
        </p:spPr>
        <p:txBody>
          <a:bodyPr>
            <a:noAutofit/>
          </a:bodyPr>
          <a:lstStyle/>
          <a:p>
            <a:r>
              <a:rPr lang="en-US" sz="1600" dirty="0" smtClean="0"/>
              <a:t>were </a:t>
            </a:r>
            <a:r>
              <a:rPr lang="en-US" sz="1600" dirty="0"/>
              <a:t>developed because several observations were made that suggested that they could complete their life cycles even if foreign DNA was inserted into a portion of its genome. </a:t>
            </a:r>
            <a:endParaRPr lang="en-US" sz="1600" dirty="0" smtClean="0"/>
          </a:p>
          <a:p>
            <a:r>
              <a:rPr lang="en-US" sz="1800" dirty="0" smtClean="0"/>
              <a:t>This </a:t>
            </a:r>
            <a:r>
              <a:rPr lang="en-US" sz="1800" dirty="0"/>
              <a:t>suggested that certain regions of the virus were not essential. </a:t>
            </a:r>
            <a:r>
              <a:rPr lang="en-US" sz="1800" dirty="0" smtClean="0"/>
              <a:t>The life cycle of lambda are:</a:t>
            </a:r>
            <a:endParaRPr lang="en-US" sz="1800" dirty="0"/>
          </a:p>
          <a:p>
            <a:r>
              <a:rPr lang="en-US" sz="1800" b="1" dirty="0" smtClean="0"/>
              <a:t>1. Adsorption</a:t>
            </a:r>
            <a:r>
              <a:rPr lang="en-US" sz="1800" dirty="0"/>
              <a:t> - the phage particle binds at a maltose receptor site of the bacterial cell; growing the cell in the presence of the sugar increase the number of receptor sites</a:t>
            </a:r>
          </a:p>
          <a:p>
            <a:r>
              <a:rPr lang="en-US" sz="1800" b="1" dirty="0" smtClean="0"/>
              <a:t>2. Penetration</a:t>
            </a:r>
            <a:r>
              <a:rPr lang="en-US" sz="1800" dirty="0"/>
              <a:t> - DNA is injected into the cell; at this point it can enter one of two pathways;</a:t>
            </a:r>
          </a:p>
          <a:p>
            <a:pPr lvl="1"/>
            <a:r>
              <a:rPr lang="en-US" sz="1600" b="1" dirty="0"/>
              <a:t>Lysogenic pathway</a:t>
            </a:r>
            <a:r>
              <a:rPr lang="en-US" sz="1600" dirty="0"/>
              <a:t> - the phage DNA becomes integrated into the genome and is replicated along with the bacterial DNA; it remains integrated until it enters the lytic pathway</a:t>
            </a:r>
          </a:p>
          <a:p>
            <a:pPr lvl="1"/>
            <a:r>
              <a:rPr lang="en-US" sz="1600" b="1" dirty="0"/>
              <a:t>Lytic pathway</a:t>
            </a:r>
            <a:r>
              <a:rPr lang="en-US" sz="1600" dirty="0"/>
              <a:t> - large scale production of bacteriophage particles that eventually leads to the </a:t>
            </a:r>
            <a:r>
              <a:rPr lang="en-US" sz="1600" dirty="0" err="1"/>
              <a:t>lysis</a:t>
            </a:r>
            <a:r>
              <a:rPr lang="en-US" sz="1600" dirty="0"/>
              <a:t> of the cell; base pairing at the </a:t>
            </a:r>
            <a:r>
              <a:rPr lang="en-US" sz="1600" i="1" dirty="0" err="1"/>
              <a:t>cos</a:t>
            </a:r>
            <a:r>
              <a:rPr lang="en-US" sz="1600" dirty="0"/>
              <a:t> site leads </a:t>
            </a:r>
            <a:r>
              <a:rPr lang="en-US" sz="1600" dirty="0" err="1"/>
              <a:t>toa</a:t>
            </a:r>
            <a:r>
              <a:rPr lang="en-US" sz="1600" dirty="0"/>
              <a:t> circular molecule</a:t>
            </a:r>
          </a:p>
          <a:p>
            <a:r>
              <a:rPr lang="en-US" sz="1800" b="1" dirty="0" smtClean="0"/>
              <a:t>3. Early </a:t>
            </a:r>
            <a:r>
              <a:rPr lang="en-US" sz="1800" b="1" dirty="0"/>
              <a:t>transcription</a:t>
            </a:r>
            <a:r>
              <a:rPr lang="en-US" sz="1800" dirty="0"/>
              <a:t> - transcription proceeds from the </a:t>
            </a:r>
            <a:r>
              <a:rPr lang="en-US" sz="1800" i="1" dirty="0" err="1"/>
              <a:t>pL</a:t>
            </a:r>
            <a:r>
              <a:rPr lang="en-US" sz="1800" dirty="0"/>
              <a:t> and </a:t>
            </a:r>
            <a:r>
              <a:rPr lang="en-US" sz="1800" i="1" dirty="0" err="1"/>
              <a:t>pR</a:t>
            </a:r>
            <a:r>
              <a:rPr lang="en-US" sz="1800" dirty="0"/>
              <a:t> promoters, through the N and </a:t>
            </a:r>
            <a:r>
              <a:rPr lang="en-US" sz="1800" i="1" dirty="0" err="1"/>
              <a:t>cro</a:t>
            </a:r>
            <a:r>
              <a:rPr lang="en-US" sz="1800" dirty="0"/>
              <a:t> genes and stops at terminators </a:t>
            </a:r>
            <a:r>
              <a:rPr lang="en-US" sz="1800" i="1" dirty="0" err="1"/>
              <a:t>tL</a:t>
            </a:r>
            <a:r>
              <a:rPr lang="en-US" sz="1800" dirty="0"/>
              <a:t> and </a:t>
            </a:r>
            <a:r>
              <a:rPr lang="en-US" sz="1800" i="1" dirty="0" smtClean="0"/>
              <a:t>tR1.</a:t>
            </a:r>
          </a:p>
          <a:p>
            <a:r>
              <a:rPr lang="en-US" sz="1800" i="1" dirty="0" smtClean="0"/>
              <a:t>A</a:t>
            </a:r>
            <a:r>
              <a:rPr lang="en-US" sz="1800" dirty="0" smtClean="0"/>
              <a:t> </a:t>
            </a:r>
            <a:r>
              <a:rPr lang="en-US" sz="1800" dirty="0"/>
              <a:t>low level of transcription through the </a:t>
            </a:r>
            <a:r>
              <a:rPr lang="en-US" sz="1800" i="1" dirty="0"/>
              <a:t>O</a:t>
            </a:r>
            <a:r>
              <a:rPr lang="en-US" sz="1800" dirty="0"/>
              <a:t> and </a:t>
            </a:r>
            <a:r>
              <a:rPr lang="en-US" sz="1800" i="1" dirty="0"/>
              <a:t>P</a:t>
            </a:r>
            <a:r>
              <a:rPr lang="en-US" sz="1800" dirty="0"/>
              <a:t> genes occurs and terminates at </a:t>
            </a:r>
            <a:r>
              <a:rPr lang="en-US" sz="1800" i="1" dirty="0"/>
              <a:t>tR2</a:t>
            </a:r>
            <a:r>
              <a:rPr lang="en-US" sz="1800" dirty="0"/>
              <a:t>; the </a:t>
            </a:r>
            <a:r>
              <a:rPr lang="en-US" sz="1800" i="1" dirty="0"/>
              <a:t>N</a:t>
            </a:r>
            <a:r>
              <a:rPr lang="en-US" sz="1800" dirty="0"/>
              <a:t> product is an </a:t>
            </a:r>
            <a:r>
              <a:rPr lang="en-US" sz="1800" dirty="0" err="1"/>
              <a:t>antitermination</a:t>
            </a:r>
            <a:r>
              <a:rPr lang="en-US" sz="1800" dirty="0"/>
              <a:t> factor that is important for the next stage of </a:t>
            </a:r>
            <a:r>
              <a:rPr lang="en-US" sz="1800" dirty="0" smtClean="0"/>
              <a:t>transcription.</a:t>
            </a:r>
            <a:endParaRPr lang="en-US" sz="1800" dirty="0"/>
          </a:p>
        </p:txBody>
      </p:sp>
    </p:spTree>
    <p:extLst>
      <p:ext uri="{BB962C8B-B14F-4D97-AF65-F5344CB8AC3E}">
        <p14:creationId xmlns:p14="http://schemas.microsoft.com/office/powerpoint/2010/main" val="71687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Bacteriophage lambda vectors </a:t>
            </a:r>
            <a:endParaRPr lang="ru-RU" dirty="0"/>
          </a:p>
        </p:txBody>
      </p:sp>
      <p:sp>
        <p:nvSpPr>
          <p:cNvPr id="3" name="Объект 2"/>
          <p:cNvSpPr>
            <a:spLocks noGrp="1"/>
          </p:cNvSpPr>
          <p:nvPr>
            <p:ph idx="1"/>
          </p:nvPr>
        </p:nvSpPr>
        <p:spPr>
          <a:xfrm>
            <a:off x="457200" y="1600200"/>
            <a:ext cx="8229600" cy="5035990"/>
          </a:xfrm>
        </p:spPr>
        <p:txBody>
          <a:bodyPr>
            <a:normAutofit fontScale="62500" lnSpcReduction="20000"/>
          </a:bodyPr>
          <a:lstStyle/>
          <a:p>
            <a:r>
              <a:rPr lang="en-US" b="1" dirty="0" smtClean="0"/>
              <a:t>4. Delayed </a:t>
            </a:r>
            <a:r>
              <a:rPr lang="en-US" b="1" dirty="0"/>
              <a:t>early transcription</a:t>
            </a:r>
            <a:r>
              <a:rPr lang="en-US" dirty="0"/>
              <a:t> - the </a:t>
            </a:r>
            <a:r>
              <a:rPr lang="en-US" i="1" dirty="0"/>
              <a:t>N</a:t>
            </a:r>
            <a:r>
              <a:rPr lang="en-US" dirty="0"/>
              <a:t> product binds to RNA polymerase and transcription proceeds past the </a:t>
            </a:r>
            <a:r>
              <a:rPr lang="en-US" i="1" dirty="0" err="1"/>
              <a:t>tL</a:t>
            </a:r>
            <a:r>
              <a:rPr lang="en-US" dirty="0"/>
              <a:t>, </a:t>
            </a:r>
            <a:r>
              <a:rPr lang="en-US" i="1" dirty="0"/>
              <a:t>tR1</a:t>
            </a:r>
            <a:r>
              <a:rPr lang="en-US" dirty="0"/>
              <a:t> and </a:t>
            </a:r>
            <a:r>
              <a:rPr lang="en-US" i="1" dirty="0"/>
              <a:t>tR2</a:t>
            </a:r>
            <a:r>
              <a:rPr lang="en-US" dirty="0"/>
              <a:t> terminators; genes to the left of </a:t>
            </a:r>
            <a:r>
              <a:rPr lang="en-US" i="1" dirty="0"/>
              <a:t>N</a:t>
            </a:r>
            <a:r>
              <a:rPr lang="en-US" dirty="0"/>
              <a:t>, involved in recombination, to the right of </a:t>
            </a:r>
            <a:r>
              <a:rPr lang="en-US" i="1" dirty="0" err="1"/>
              <a:t>cro</a:t>
            </a:r>
            <a:r>
              <a:rPr lang="en-US" dirty="0"/>
              <a:t>, involved in replication, are expressed at this point; another protein expressed from the </a:t>
            </a:r>
            <a:r>
              <a:rPr lang="en-US" i="1" dirty="0"/>
              <a:t>Q</a:t>
            </a:r>
            <a:r>
              <a:rPr lang="en-US" dirty="0"/>
              <a:t> gene is used for </a:t>
            </a:r>
            <a:r>
              <a:rPr lang="en-US" dirty="0" err="1"/>
              <a:t>antitermination</a:t>
            </a:r>
            <a:r>
              <a:rPr lang="en-US" dirty="0"/>
              <a:t> of later transcription</a:t>
            </a:r>
          </a:p>
          <a:p>
            <a:r>
              <a:rPr lang="en-US" b="1" dirty="0" smtClean="0"/>
              <a:t>5. Replication</a:t>
            </a:r>
            <a:r>
              <a:rPr lang="en-US" dirty="0"/>
              <a:t> - early replication is through a theta form initiated from a single origin of replication site; later replication is via rolling circle replication; this produces long </a:t>
            </a:r>
            <a:r>
              <a:rPr lang="en-US" dirty="0" err="1"/>
              <a:t>concatamers</a:t>
            </a:r>
            <a:r>
              <a:rPr lang="en-US" dirty="0"/>
              <a:t> of the phage DNA that are cleaved at the </a:t>
            </a:r>
            <a:r>
              <a:rPr lang="en-US" i="1" dirty="0" err="1"/>
              <a:t>cosL</a:t>
            </a:r>
            <a:r>
              <a:rPr lang="en-US" dirty="0"/>
              <a:t> and </a:t>
            </a:r>
            <a:r>
              <a:rPr lang="en-US" i="1" dirty="0" err="1"/>
              <a:t>cosR</a:t>
            </a:r>
            <a:r>
              <a:rPr lang="en-US" dirty="0"/>
              <a:t> sites</a:t>
            </a:r>
          </a:p>
          <a:p>
            <a:r>
              <a:rPr lang="en-US" b="1" dirty="0" smtClean="0"/>
              <a:t>6. Late </a:t>
            </a:r>
            <a:r>
              <a:rPr lang="en-US" b="1" dirty="0"/>
              <a:t>transcription</a:t>
            </a:r>
            <a:r>
              <a:rPr lang="en-US" dirty="0"/>
              <a:t> - the protein product of the </a:t>
            </a:r>
            <a:r>
              <a:rPr lang="en-US" i="1" dirty="0" err="1"/>
              <a:t>cro</a:t>
            </a:r>
            <a:r>
              <a:rPr lang="en-US" dirty="0"/>
              <a:t> gene builds up to a critical level and then binds to the </a:t>
            </a:r>
            <a:r>
              <a:rPr lang="en-US" i="1" dirty="0" err="1"/>
              <a:t>oL</a:t>
            </a:r>
            <a:r>
              <a:rPr lang="en-US" dirty="0"/>
              <a:t> and </a:t>
            </a:r>
            <a:r>
              <a:rPr lang="en-US" i="1" dirty="0" err="1"/>
              <a:t>oR</a:t>
            </a:r>
            <a:r>
              <a:rPr lang="en-US" dirty="0"/>
              <a:t> to stop early transcription; another protein, a product of the Q gene, has built up and activates transcription at the </a:t>
            </a:r>
            <a:r>
              <a:rPr lang="en-US" i="1" dirty="0" err="1"/>
              <a:t>p'R</a:t>
            </a:r>
            <a:r>
              <a:rPr lang="en-US" dirty="0"/>
              <a:t> promoter by </a:t>
            </a:r>
            <a:r>
              <a:rPr lang="en-US" dirty="0" err="1"/>
              <a:t>antitermination</a:t>
            </a:r>
            <a:r>
              <a:rPr lang="en-US" dirty="0"/>
              <a:t>; transcription terminates with in the </a:t>
            </a:r>
            <a:r>
              <a:rPr lang="en-US" i="1" dirty="0"/>
              <a:t>b</a:t>
            </a:r>
            <a:r>
              <a:rPr lang="en-US" dirty="0"/>
              <a:t> region; this transcription results in the production of the proteins required for the head and tail of the mature phage particle and those required for bacterial cell </a:t>
            </a:r>
            <a:r>
              <a:rPr lang="en-US" dirty="0" err="1" smtClean="0"/>
              <a:t>lysis</a:t>
            </a:r>
            <a:r>
              <a:rPr lang="en-US" dirty="0" smtClean="0"/>
              <a:t>.</a:t>
            </a:r>
            <a:endParaRPr lang="en-US" dirty="0"/>
          </a:p>
        </p:txBody>
      </p:sp>
    </p:spTree>
    <p:extLst>
      <p:ext uri="{BB962C8B-B14F-4D97-AF65-F5344CB8AC3E}">
        <p14:creationId xmlns:p14="http://schemas.microsoft.com/office/powerpoint/2010/main" val="3062729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Bacteriophage lambda vectors </a:t>
            </a:r>
            <a:endParaRPr lang="ru-RU" dirty="0"/>
          </a:p>
        </p:txBody>
      </p:sp>
      <p:sp>
        <p:nvSpPr>
          <p:cNvPr id="3" name="Объект 2"/>
          <p:cNvSpPr>
            <a:spLocks noGrp="1"/>
          </p:cNvSpPr>
          <p:nvPr>
            <p:ph idx="1"/>
          </p:nvPr>
        </p:nvSpPr>
        <p:spPr/>
        <p:txBody>
          <a:bodyPr/>
          <a:lstStyle/>
          <a:p>
            <a:r>
              <a:rPr lang="en-US" b="1" dirty="0" smtClean="0"/>
              <a:t>7. Assembly</a:t>
            </a:r>
            <a:r>
              <a:rPr lang="en-US" dirty="0"/>
              <a:t> - a </a:t>
            </a:r>
            <a:r>
              <a:rPr lang="en-US" dirty="0" err="1"/>
              <a:t>prophage</a:t>
            </a:r>
            <a:r>
              <a:rPr lang="en-US" dirty="0"/>
              <a:t> head is produced; a unit length DNA is placed into the head by the action of the </a:t>
            </a:r>
            <a:r>
              <a:rPr lang="en-US" i="1" dirty="0"/>
              <a:t>Nu1</a:t>
            </a:r>
            <a:r>
              <a:rPr lang="en-US" dirty="0"/>
              <a:t> and </a:t>
            </a:r>
            <a:r>
              <a:rPr lang="en-US" i="1" dirty="0"/>
              <a:t>A</a:t>
            </a:r>
            <a:r>
              <a:rPr lang="en-US" dirty="0"/>
              <a:t> proteins; the DNA is locked into place by the </a:t>
            </a:r>
            <a:r>
              <a:rPr lang="en-US" i="1" dirty="0"/>
              <a:t>D</a:t>
            </a:r>
            <a:r>
              <a:rPr lang="en-US" dirty="0"/>
              <a:t> protein and </a:t>
            </a:r>
            <a:r>
              <a:rPr lang="en-US" i="1" dirty="0" err="1"/>
              <a:t>ter</a:t>
            </a:r>
            <a:r>
              <a:rPr lang="en-US" dirty="0"/>
              <a:t> function of the </a:t>
            </a:r>
            <a:r>
              <a:rPr lang="en-US" i="1" dirty="0"/>
              <a:t>A</a:t>
            </a:r>
            <a:r>
              <a:rPr lang="en-US" dirty="0"/>
              <a:t> protein clips the DNA at the </a:t>
            </a:r>
            <a:r>
              <a:rPr lang="en-US" i="1" dirty="0" err="1"/>
              <a:t>cosL</a:t>
            </a:r>
            <a:r>
              <a:rPr lang="en-US" dirty="0"/>
              <a:t> and </a:t>
            </a:r>
            <a:r>
              <a:rPr lang="en-US" i="1" dirty="0" err="1"/>
              <a:t>cosR</a:t>
            </a:r>
            <a:r>
              <a:rPr lang="en-US" dirty="0"/>
              <a:t> sites; the </a:t>
            </a:r>
            <a:r>
              <a:rPr lang="en-US" dirty="0" err="1"/>
              <a:t>concatamer</a:t>
            </a:r>
            <a:r>
              <a:rPr lang="en-US" dirty="0"/>
              <a:t> is released, the tail is added and the mature phage particle is completed</a:t>
            </a:r>
            <a:endParaRPr lang="ru-RU" dirty="0"/>
          </a:p>
        </p:txBody>
      </p:sp>
    </p:spTree>
    <p:extLst>
      <p:ext uri="{BB962C8B-B14F-4D97-AF65-F5344CB8AC3E}">
        <p14:creationId xmlns:p14="http://schemas.microsoft.com/office/powerpoint/2010/main" val="129316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4638"/>
            <a:ext cx="8229600" cy="1038114"/>
          </a:xfrm>
        </p:spPr>
        <p:txBody>
          <a:bodyPr/>
          <a:lstStyle/>
          <a:p>
            <a:r>
              <a:rPr lang="en-US" dirty="0"/>
              <a:t>The overall cloning strategy </a:t>
            </a:r>
            <a:endParaRPr lang="ru-RU" dirty="0"/>
          </a:p>
        </p:txBody>
      </p:sp>
      <p:sp>
        <p:nvSpPr>
          <p:cNvPr id="3" name="Содержимое 2"/>
          <p:cNvSpPr>
            <a:spLocks noGrp="1"/>
          </p:cNvSpPr>
          <p:nvPr>
            <p:ph idx="1"/>
          </p:nvPr>
        </p:nvSpPr>
        <p:spPr>
          <a:xfrm>
            <a:off x="457200" y="1600200"/>
            <a:ext cx="8229600" cy="5257800"/>
          </a:xfrm>
        </p:spPr>
        <p:txBody>
          <a:bodyPr>
            <a:normAutofit fontScale="77500" lnSpcReduction="20000"/>
          </a:bodyPr>
          <a:lstStyle/>
          <a:p>
            <a:r>
              <a:rPr lang="en-US" dirty="0" smtClean="0"/>
              <a:t>1. genomic </a:t>
            </a:r>
            <a:r>
              <a:rPr lang="en-US" dirty="0"/>
              <a:t>DNA is fragmented into pieces of about 15-20 kb in size and then ligated to the "arms" of a predigested lambda phage cloning vector. </a:t>
            </a:r>
            <a:endParaRPr lang="en-US" dirty="0" smtClean="0"/>
          </a:p>
          <a:p>
            <a:r>
              <a:rPr lang="en-US" dirty="0" smtClean="0"/>
              <a:t>This </a:t>
            </a:r>
            <a:r>
              <a:rPr lang="en-US" dirty="0"/>
              <a:t>results in the production of concatenated molecules which are cleaved and packaged into phage heads using commercially available packaging reactions. </a:t>
            </a:r>
            <a:endParaRPr lang="en-US" dirty="0" smtClean="0"/>
          </a:p>
          <a:p>
            <a:r>
              <a:rPr lang="en-US" dirty="0" smtClean="0"/>
              <a:t>The </a:t>
            </a:r>
            <a:r>
              <a:rPr lang="en-US" dirty="0"/>
              <a:t>packaged phage particles are used to infect susceptible E. coli strains (strains are usually grown in the presence of maltose, since this induces expression of the bacterial </a:t>
            </a:r>
            <a:r>
              <a:rPr lang="en-US" dirty="0" err="1"/>
              <a:t>lamB</a:t>
            </a:r>
            <a:r>
              <a:rPr lang="en-US" dirty="0"/>
              <a:t> gene, which transports maltose into the cell and serves as the receptor for lambda phage). </a:t>
            </a:r>
            <a:endParaRPr lang="en-US" dirty="0" smtClean="0"/>
          </a:p>
          <a:p>
            <a:r>
              <a:rPr lang="en-US" dirty="0" smtClean="0"/>
              <a:t>The </a:t>
            </a:r>
            <a:r>
              <a:rPr lang="en-US" dirty="0"/>
              <a:t>phage plaques which result from infection of susceptible bacteria can then be screened with radioactive DNA probes or with antibodies, to detect the desired DNA fragment or the protein product of the desired </a:t>
            </a:r>
            <a:r>
              <a:rPr lang="en-US" dirty="0" err="1"/>
              <a:t>cDNA</a:t>
            </a:r>
            <a:r>
              <a:rPr lang="en-US" dirty="0"/>
              <a:t> clone. </a:t>
            </a:r>
            <a:endParaRPr lang="en-US" dirty="0" smtClean="0"/>
          </a:p>
        </p:txBody>
      </p:sp>
    </p:spTree>
    <p:extLst>
      <p:ext uri="{BB962C8B-B14F-4D97-AF65-F5344CB8AC3E}">
        <p14:creationId xmlns:p14="http://schemas.microsoft.com/office/powerpoint/2010/main" val="1215415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Снимок экрана 2019-10-28 в 19.03.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135" y="1417638"/>
            <a:ext cx="4477865" cy="4641546"/>
          </a:xfrm>
          <a:prstGeom prst="rect">
            <a:avLst/>
          </a:prstGeom>
        </p:spPr>
      </p:pic>
      <p:sp>
        <p:nvSpPr>
          <p:cNvPr id="2" name="Название 1"/>
          <p:cNvSpPr>
            <a:spLocks noGrp="1"/>
          </p:cNvSpPr>
          <p:nvPr>
            <p:ph type="title"/>
          </p:nvPr>
        </p:nvSpPr>
        <p:spPr>
          <a:xfrm>
            <a:off x="457200" y="0"/>
            <a:ext cx="8229600" cy="463046"/>
          </a:xfrm>
        </p:spPr>
        <p:txBody>
          <a:bodyPr>
            <a:normAutofit fontScale="90000"/>
          </a:bodyPr>
          <a:lstStyle/>
          <a:p>
            <a:endParaRPr lang="ru-RU" dirty="0"/>
          </a:p>
        </p:txBody>
      </p:sp>
      <p:sp>
        <p:nvSpPr>
          <p:cNvPr id="3" name="Содержимое 2"/>
          <p:cNvSpPr>
            <a:spLocks noGrp="1"/>
          </p:cNvSpPr>
          <p:nvPr>
            <p:ph idx="1"/>
          </p:nvPr>
        </p:nvSpPr>
        <p:spPr>
          <a:xfrm>
            <a:off x="1" y="463046"/>
            <a:ext cx="5212486" cy="6394954"/>
          </a:xfrm>
        </p:spPr>
        <p:txBody>
          <a:bodyPr>
            <a:normAutofit/>
          </a:bodyPr>
          <a:lstStyle/>
          <a:p>
            <a:pPr marL="0" indent="0">
              <a:buNone/>
            </a:pPr>
            <a:r>
              <a:rPr lang="en-US" sz="2400" b="1" i="1" dirty="0" err="1"/>
              <a:t>Enterobacteria</a:t>
            </a:r>
            <a:r>
              <a:rPr lang="en-US" sz="2400" b="1" i="1" dirty="0"/>
              <a:t> phage λ</a:t>
            </a:r>
            <a:r>
              <a:rPr lang="en-US" sz="2400" dirty="0"/>
              <a:t> (</a:t>
            </a:r>
            <a:r>
              <a:rPr lang="en-US" sz="2400" b="1" dirty="0"/>
              <a:t>lambda phage</a:t>
            </a:r>
            <a:r>
              <a:rPr lang="en-US" sz="2400" dirty="0"/>
              <a:t>, </a:t>
            </a:r>
            <a:r>
              <a:rPr lang="en-US" sz="2400" b="1" dirty="0" err="1"/>
              <a:t>coliphage</a:t>
            </a:r>
            <a:r>
              <a:rPr lang="en-US" sz="2400" b="1" dirty="0"/>
              <a:t> λ</a:t>
            </a:r>
            <a:r>
              <a:rPr lang="en-US" sz="2400" dirty="0"/>
              <a:t>, officially </a:t>
            </a:r>
            <a:r>
              <a:rPr lang="en-US" sz="2400" b="1" i="1" dirty="0"/>
              <a:t>Escherichia virus Lambda</a:t>
            </a:r>
            <a:r>
              <a:rPr lang="en-US" sz="2400" dirty="0"/>
              <a:t>) is a bacterial virus, or bacteriophage, that infects the bacterial species </a:t>
            </a:r>
            <a:r>
              <a:rPr lang="en-US" sz="2400" i="1" dirty="0" smtClean="0"/>
              <a:t>E</a:t>
            </a:r>
            <a:r>
              <a:rPr lang="en-US" sz="2400" i="1" dirty="0"/>
              <a:t>. </a:t>
            </a:r>
            <a:r>
              <a:rPr lang="en-US" sz="2400" i="1" dirty="0" smtClean="0"/>
              <a:t>coli</a:t>
            </a:r>
            <a:r>
              <a:rPr lang="en-US" sz="2400" dirty="0" smtClean="0"/>
              <a:t>. </a:t>
            </a:r>
            <a:r>
              <a:rPr lang="en-US" sz="2400" dirty="0"/>
              <a:t>It was discovered by Esther Lederberg in 1950</a:t>
            </a:r>
            <a:r>
              <a:rPr lang="en-US" sz="2400" dirty="0" smtClean="0"/>
              <a:t>.</a:t>
            </a:r>
            <a:r>
              <a:rPr lang="en-US" sz="2400" baseline="30000" dirty="0"/>
              <a:t> </a:t>
            </a:r>
            <a:r>
              <a:rPr lang="en-US" sz="2400" dirty="0" smtClean="0"/>
              <a:t>The </a:t>
            </a:r>
            <a:r>
              <a:rPr lang="en-US" sz="2400" dirty="0"/>
              <a:t>wild type of this virus has </a:t>
            </a:r>
            <a:r>
              <a:rPr lang="en-US" sz="2400" dirty="0" smtClean="0"/>
              <a:t>a </a:t>
            </a:r>
            <a:r>
              <a:rPr lang="en-US" sz="2400" dirty="0"/>
              <a:t>temperate lifecycle that allows it to either reside within the genome of its host through lysogeny or enter into a lytic phase (during which it kills and lyses the cell to produce offspring); mutant strains are unable to lysogenize cells – instead, they grow and enter the lytic cycle after superinfecting an already lysogenized cell</a:t>
            </a:r>
            <a:r>
              <a:rPr lang="en-US" sz="2400" dirty="0" smtClean="0"/>
              <a:t>.</a:t>
            </a:r>
            <a:endParaRPr lang="ru-RU" sz="2400" dirty="0"/>
          </a:p>
        </p:txBody>
      </p:sp>
    </p:spTree>
    <p:extLst>
      <p:ext uri="{BB962C8B-B14F-4D97-AF65-F5344CB8AC3E}">
        <p14:creationId xmlns:p14="http://schemas.microsoft.com/office/powerpoint/2010/main" val="417536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descr="Снимок экрана 2019-10-28 в 18.43.4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2503" y="2318613"/>
            <a:ext cx="7230773" cy="4539387"/>
          </a:xfrm>
          <a:prstGeom prst="rect">
            <a:avLst/>
          </a:prstGeom>
        </p:spPr>
      </p:pic>
      <p:sp>
        <p:nvSpPr>
          <p:cNvPr id="2" name="Название 1"/>
          <p:cNvSpPr>
            <a:spLocks noGrp="1"/>
          </p:cNvSpPr>
          <p:nvPr>
            <p:ph type="title"/>
          </p:nvPr>
        </p:nvSpPr>
        <p:spPr>
          <a:xfrm>
            <a:off x="457200" y="-339669"/>
            <a:ext cx="8229600" cy="1143000"/>
          </a:xfrm>
        </p:spPr>
        <p:txBody>
          <a:bodyPr/>
          <a:lstStyle/>
          <a:p>
            <a:r>
              <a:rPr lang="en-US" b="1" dirty="0" smtClean="0"/>
              <a:t>Morphology of Phage Lambda:</a:t>
            </a:r>
            <a:endParaRPr lang="ru-RU" dirty="0"/>
          </a:p>
        </p:txBody>
      </p:sp>
      <p:sp>
        <p:nvSpPr>
          <p:cNvPr id="3" name="Содержимое 2"/>
          <p:cNvSpPr>
            <a:spLocks noGrp="1"/>
          </p:cNvSpPr>
          <p:nvPr>
            <p:ph idx="1"/>
          </p:nvPr>
        </p:nvSpPr>
        <p:spPr>
          <a:xfrm>
            <a:off x="177195" y="581024"/>
            <a:ext cx="8509605" cy="2002633"/>
          </a:xfrm>
        </p:spPr>
        <p:txBody>
          <a:bodyPr>
            <a:normAutofit fontScale="55000" lnSpcReduction="20000"/>
          </a:bodyPr>
          <a:lstStyle/>
          <a:p>
            <a:r>
              <a:rPr lang="en-US" dirty="0"/>
              <a:t>Morphological structure of phage </a:t>
            </a:r>
            <a:r>
              <a:rPr lang="en-US" dirty="0" err="1"/>
              <a:t>λ</a:t>
            </a:r>
            <a:r>
              <a:rPr lang="en-US" dirty="0"/>
              <a:t> is given in Fig. 18.11A. </a:t>
            </a:r>
            <a:r>
              <a:rPr lang="en-US" dirty="0" smtClean="0"/>
              <a:t>The </a:t>
            </a:r>
            <a:r>
              <a:rPr lang="en-US" dirty="0"/>
              <a:t>head is made of protein of several types and contains a 46,500 </a:t>
            </a:r>
            <a:r>
              <a:rPr lang="en-US" dirty="0" err="1"/>
              <a:t>bp</a:t>
            </a:r>
            <a:r>
              <a:rPr lang="en-US" dirty="0"/>
              <a:t> long genomic (g) DNA. The phage </a:t>
            </a:r>
            <a:r>
              <a:rPr lang="en-US" dirty="0" err="1"/>
              <a:t>λ</a:t>
            </a:r>
            <a:r>
              <a:rPr lang="en-US" dirty="0"/>
              <a:t> contains double stranded circular DNA of about 17 µm in length packed in protein head of capsid. The head is 55 nm in diameter consisting of 300-600 </a:t>
            </a:r>
            <a:r>
              <a:rPr lang="en-US" dirty="0" err="1"/>
              <a:t>capsomers</a:t>
            </a:r>
            <a:r>
              <a:rPr lang="en-US" dirty="0"/>
              <a:t> (subunits) of 37,500 Daltons</a:t>
            </a:r>
            <a:r>
              <a:rPr lang="en-US" dirty="0" smtClean="0"/>
              <a:t>.</a:t>
            </a:r>
          </a:p>
          <a:p>
            <a:r>
              <a:rPr lang="en-US" dirty="0" smtClean="0"/>
              <a:t>The </a:t>
            </a:r>
            <a:r>
              <a:rPr lang="en-US" dirty="0" err="1" smtClean="0"/>
              <a:t>capsomers</a:t>
            </a:r>
            <a:r>
              <a:rPr lang="en-US" dirty="0" smtClean="0"/>
              <a:t> are arranged in clusters of 5 and 6 subunits i.e. </a:t>
            </a:r>
            <a:r>
              <a:rPr lang="en-US" dirty="0" err="1" smtClean="0"/>
              <a:t>pentamers</a:t>
            </a:r>
            <a:r>
              <a:rPr lang="en-US" dirty="0" smtClean="0"/>
              <a:t> and </a:t>
            </a:r>
            <a:r>
              <a:rPr lang="en-US" dirty="0" err="1" smtClean="0"/>
              <a:t>hexamers</a:t>
            </a:r>
            <a:r>
              <a:rPr lang="en-US" dirty="0" smtClean="0"/>
              <a:t>. The head is joined to a non-contractile 180 µm long tail by a connector. The tail consists of 35 stacked discs. It ends in a fiber.</a:t>
            </a:r>
          </a:p>
        </p:txBody>
      </p:sp>
    </p:spTree>
    <p:extLst>
      <p:ext uri="{BB962C8B-B14F-4D97-AF65-F5344CB8AC3E}">
        <p14:creationId xmlns:p14="http://schemas.microsoft.com/office/powerpoint/2010/main" val="3466274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b="1" dirty="0" smtClean="0"/>
              <a:t>Morphology of Phage Lambda:</a:t>
            </a:r>
            <a:endParaRPr lang="ru-RU" dirty="0"/>
          </a:p>
        </p:txBody>
      </p:sp>
      <p:sp>
        <p:nvSpPr>
          <p:cNvPr id="3" name="Содержимое 2"/>
          <p:cNvSpPr>
            <a:spLocks noGrp="1"/>
          </p:cNvSpPr>
          <p:nvPr>
            <p:ph idx="1"/>
          </p:nvPr>
        </p:nvSpPr>
        <p:spPr/>
        <p:txBody>
          <a:bodyPr>
            <a:normAutofit fontScale="70000" lnSpcReduction="20000"/>
          </a:bodyPr>
          <a:lstStyle/>
          <a:p>
            <a:r>
              <a:rPr lang="en-US" dirty="0" smtClean="0"/>
              <a:t>There is a hole in capsid through which passes this narrow neck portion expanding into a knob like structure inside. The tail possesses a thin tail </a:t>
            </a:r>
            <a:r>
              <a:rPr lang="en-US" dirty="0" err="1" smtClean="0"/>
              <a:t>fibre</a:t>
            </a:r>
            <a:r>
              <a:rPr lang="en-US" dirty="0" smtClean="0"/>
              <a:t> (25 nm long) at its end which </a:t>
            </a:r>
            <a:r>
              <a:rPr lang="en-US" dirty="0" err="1" smtClean="0"/>
              <a:t>recognises</a:t>
            </a:r>
            <a:r>
              <a:rPr lang="en-US" dirty="0" smtClean="0"/>
              <a:t> the hosts. Also the tail consists of about 35 stacked discs or annuli. Unlike T-even phage, it is a simple structure devoid of the tail sheath.</a:t>
            </a:r>
          </a:p>
          <a:p>
            <a:r>
              <a:rPr lang="en-US" dirty="0" smtClean="0"/>
              <a:t>Bacteriophage A falls under the family </a:t>
            </a:r>
            <a:r>
              <a:rPr lang="en-US" dirty="0" err="1" smtClean="0"/>
              <a:t>Siphoviridae</a:t>
            </a:r>
            <a:r>
              <a:rPr lang="en-US" dirty="0" smtClean="0"/>
              <a:t> of the Group I (</a:t>
            </a:r>
            <a:r>
              <a:rPr lang="en-US" dirty="0" err="1" smtClean="0"/>
              <a:t>dsDNA</a:t>
            </a:r>
            <a:r>
              <a:rPr lang="en-US" dirty="0" smtClean="0"/>
              <a:t> viruses). Phage lambda is a virus of E. coli K12 which after entering inside host cell normally does not kill it in-spite of being capable of destroying the host.</a:t>
            </a:r>
          </a:p>
          <a:p>
            <a:r>
              <a:rPr lang="en-US" dirty="0" smtClean="0"/>
              <a:t>Therefore, it leads its life cycle in two different ways, one as virulent virus and the second as non-virulent. The virulent phase is called lytic cycle and the non- virulent as temperate or lysogenic one, and the respective viruses as virulent phage and temperate phage, respectively. The other temperate </a:t>
            </a:r>
            <a:r>
              <a:rPr lang="en-US" dirty="0" err="1" smtClean="0"/>
              <a:t>lamboid</a:t>
            </a:r>
            <a:r>
              <a:rPr lang="en-US" dirty="0" smtClean="0"/>
              <a:t> phages are 21, Ø80, Ø81, 424, 434, etc.</a:t>
            </a:r>
            <a:endParaRPr lang="ru-RU" dirty="0" smtClean="0"/>
          </a:p>
          <a:p>
            <a:endParaRPr lang="en-US" dirty="0" smtClean="0"/>
          </a:p>
          <a:p>
            <a:endParaRPr lang="ru-RU" dirty="0" smtClean="0"/>
          </a:p>
          <a:p>
            <a:endParaRPr lang="en-US" dirty="0" smtClean="0"/>
          </a:p>
          <a:p>
            <a:endParaRPr lang="ru-RU" dirty="0" smtClean="0"/>
          </a:p>
          <a:p>
            <a:endParaRPr lang="ru-RU" dirty="0"/>
          </a:p>
        </p:txBody>
      </p:sp>
    </p:spTree>
    <p:extLst>
      <p:ext uri="{BB962C8B-B14F-4D97-AF65-F5344CB8AC3E}">
        <p14:creationId xmlns:p14="http://schemas.microsoft.com/office/powerpoint/2010/main" val="36953890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141724"/>
            <a:ext cx="7546107" cy="808674"/>
          </a:xfrm>
        </p:spPr>
        <p:txBody>
          <a:bodyPr>
            <a:normAutofit fontScale="90000"/>
          </a:bodyPr>
          <a:lstStyle/>
          <a:p>
            <a:r>
              <a:rPr lang="en-US" b="1" dirty="0"/>
              <a:t>DNA and Gene Organization of Phage Lambda:</a:t>
            </a:r>
            <a:endParaRPr lang="ru-RU" dirty="0"/>
          </a:p>
        </p:txBody>
      </p:sp>
      <p:sp>
        <p:nvSpPr>
          <p:cNvPr id="3" name="Содержимое 2"/>
          <p:cNvSpPr>
            <a:spLocks noGrp="1"/>
          </p:cNvSpPr>
          <p:nvPr>
            <p:ph idx="1"/>
          </p:nvPr>
        </p:nvSpPr>
        <p:spPr>
          <a:xfrm>
            <a:off x="457200" y="1083312"/>
            <a:ext cx="8229600" cy="4971665"/>
          </a:xfrm>
        </p:spPr>
        <p:txBody>
          <a:bodyPr>
            <a:noAutofit/>
          </a:bodyPr>
          <a:lstStyle/>
          <a:p>
            <a:r>
              <a:rPr lang="en-US" sz="2400" dirty="0"/>
              <a:t>Lambda DNA is a linear and double stranded duplex of about 17 µm in length. It consists of 48, 514 base pairs of known sequence. Both the ends of 5′ terminus consists of 12 bases which extend beyond the 3′ terminus nucleotide. This results in single stranded complementary region commonly called cohesive ends.</a:t>
            </a:r>
          </a:p>
          <a:p>
            <a:r>
              <a:rPr lang="en-US" sz="2400" dirty="0"/>
              <a:t>The cohesive ends form base-pairs and can easily circularize. Consequently a circular DNA with two single strand breaks are formed. The double stranded region formed after base pairing of complementary nucleotides is designated as COS.</a:t>
            </a:r>
          </a:p>
          <a:p>
            <a:r>
              <a:rPr lang="en-US" sz="2400" dirty="0"/>
              <a:t>The 12 nucleotides of cohesive ends and process of circularization are shown in Fig. 18.11B-C. The events of circularization occurs after injection of phage DNA into </a:t>
            </a:r>
            <a:r>
              <a:rPr lang="en-US" sz="2400" dirty="0" err="1"/>
              <a:t>E.coli</a:t>
            </a:r>
            <a:r>
              <a:rPr lang="en-US" sz="2400" dirty="0"/>
              <a:t> cell where the bacterial enzyme, i.e., </a:t>
            </a:r>
            <a:r>
              <a:rPr lang="en-US" sz="2400" dirty="0" err="1"/>
              <a:t>E.coli</a:t>
            </a:r>
            <a:r>
              <a:rPr lang="en-US" sz="2400" dirty="0"/>
              <a:t> DNA ligase, converts the molecule to a covalently sealed circle.</a:t>
            </a:r>
            <a:endParaRPr lang="ru-RU" sz="2400" dirty="0"/>
          </a:p>
        </p:txBody>
      </p:sp>
    </p:spTree>
    <p:extLst>
      <p:ext uri="{BB962C8B-B14F-4D97-AF65-F5344CB8AC3E}">
        <p14:creationId xmlns:p14="http://schemas.microsoft.com/office/powerpoint/2010/main" val="278415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a:xfrm>
            <a:off x="339070" y="-5959"/>
            <a:ext cx="8229600" cy="1143000"/>
          </a:xfrm>
        </p:spPr>
        <p:txBody>
          <a:bodyPr/>
          <a:lstStyle/>
          <a:p>
            <a:r>
              <a:rPr lang="en-US" b="1" dirty="0"/>
              <a:t>Life Cycles of Phage Lambda:</a:t>
            </a:r>
            <a:endParaRPr lang="ru-RU" dirty="0"/>
          </a:p>
        </p:txBody>
      </p:sp>
      <p:sp>
        <p:nvSpPr>
          <p:cNvPr id="3" name="Содержимое 2"/>
          <p:cNvSpPr>
            <a:spLocks noGrp="1"/>
          </p:cNvSpPr>
          <p:nvPr>
            <p:ph idx="1"/>
          </p:nvPr>
        </p:nvSpPr>
        <p:spPr>
          <a:xfrm>
            <a:off x="339070" y="974855"/>
            <a:ext cx="8564978" cy="5691158"/>
          </a:xfrm>
        </p:spPr>
        <p:txBody>
          <a:bodyPr>
            <a:normAutofit fontScale="70000" lnSpcReduction="20000"/>
          </a:bodyPr>
          <a:lstStyle/>
          <a:p>
            <a:r>
              <a:rPr lang="en-US" dirty="0"/>
              <a:t>Upon adsorption on the lamb receptor of the host cell, lambda </a:t>
            </a:r>
            <a:r>
              <a:rPr lang="en-US" dirty="0" err="1"/>
              <a:t>gDNA</a:t>
            </a:r>
            <a:r>
              <a:rPr lang="en-US" dirty="0"/>
              <a:t> is injected through the tail which forms a hollow tube through which the DNA passes to the cell. The phage </a:t>
            </a:r>
            <a:r>
              <a:rPr lang="en-US" dirty="0" err="1"/>
              <a:t>λ</a:t>
            </a:r>
            <a:r>
              <a:rPr lang="en-US" dirty="0"/>
              <a:t> leads two life cycles, the lytic cycle and the lysogenic cycle after injecting its DNA into </a:t>
            </a:r>
            <a:r>
              <a:rPr lang="en-US" dirty="0" err="1"/>
              <a:t>E.coli</a:t>
            </a:r>
            <a:r>
              <a:rPr lang="en-US" dirty="0"/>
              <a:t> cell.</a:t>
            </a:r>
          </a:p>
          <a:p>
            <a:r>
              <a:rPr lang="en-US" dirty="0"/>
              <a:t>In the lytic cycle, phage genes are expressed and DNA is replicated resulting in production of several phage particles. The lytic cycle ends with </a:t>
            </a:r>
            <a:r>
              <a:rPr lang="en-US" dirty="0" err="1"/>
              <a:t>lysis</a:t>
            </a:r>
            <a:r>
              <a:rPr lang="en-US" dirty="0"/>
              <a:t> of </a:t>
            </a:r>
            <a:r>
              <a:rPr lang="en-US" dirty="0" err="1"/>
              <a:t>E.coli</a:t>
            </a:r>
            <a:r>
              <a:rPr lang="en-US" dirty="0"/>
              <a:t> cells and liberation of phage particles. This lytic cycle is a virulent or Sin-temperate where phage multiplies into several </a:t>
            </a:r>
            <a:r>
              <a:rPr lang="en-US" dirty="0" smtClean="0"/>
              <a:t>particle.</a:t>
            </a:r>
          </a:p>
          <a:p>
            <a:r>
              <a:rPr lang="en-US" dirty="0" smtClean="0"/>
              <a:t>In addition, the lysogenic cycle results in integration of phage DNA with bacterial chromosome and becomes a part of host DNA. It replicates along with bacterial chromosome and is inherited into progenies. The phage DNA integrated with bacterial chromosome is called </a:t>
            </a:r>
            <a:r>
              <a:rPr lang="en-US" dirty="0" err="1" smtClean="0"/>
              <a:t>prophage</a:t>
            </a:r>
            <a:r>
              <a:rPr lang="en-US" dirty="0" smtClean="0"/>
              <a:t>.</a:t>
            </a:r>
          </a:p>
          <a:p>
            <a:r>
              <a:rPr lang="en-US" dirty="0" smtClean="0"/>
              <a:t>The </a:t>
            </a:r>
            <a:r>
              <a:rPr lang="en-US" dirty="0" err="1" smtClean="0"/>
              <a:t>prophage</a:t>
            </a:r>
            <a:r>
              <a:rPr lang="en-US" dirty="0" smtClean="0"/>
              <a:t> is non-virulent and termed as temperate phage. The bacteria containing </a:t>
            </a:r>
            <a:r>
              <a:rPr lang="en-US" dirty="0" err="1" smtClean="0"/>
              <a:t>prophage</a:t>
            </a:r>
            <a:r>
              <a:rPr lang="en-US" dirty="0" smtClean="0"/>
              <a:t> are called lysogenic bacteria, and the </a:t>
            </a:r>
            <a:r>
              <a:rPr lang="en-US" dirty="0" err="1" smtClean="0"/>
              <a:t>prophage</a:t>
            </a:r>
            <a:r>
              <a:rPr lang="en-US" dirty="0" smtClean="0"/>
              <a:t> stage of viruses as lysogenic viruses. After treatment of lysogenic bacteria with UV light. X-rays or </a:t>
            </a:r>
            <a:r>
              <a:rPr lang="en-US" dirty="0" err="1" smtClean="0"/>
              <a:t>mitomycin</a:t>
            </a:r>
            <a:r>
              <a:rPr lang="en-US" dirty="0" smtClean="0"/>
              <a:t>, the </a:t>
            </a:r>
            <a:r>
              <a:rPr lang="en-US" dirty="0" err="1" smtClean="0"/>
              <a:t>prophage</a:t>
            </a:r>
            <a:r>
              <a:rPr lang="en-US" dirty="0" smtClean="0"/>
              <a:t> can be separated from bacterial chromosomes and enter the lytic cycle. This process is known as induction (Fig. 18.12).</a:t>
            </a:r>
            <a:endParaRPr lang="ru-RU" dirty="0" smtClean="0"/>
          </a:p>
          <a:p>
            <a:endParaRPr lang="en-US" dirty="0" smtClean="0"/>
          </a:p>
          <a:p>
            <a:endParaRPr lang="ru-RU" dirty="0"/>
          </a:p>
        </p:txBody>
      </p:sp>
    </p:spTree>
    <p:extLst>
      <p:ext uri="{BB962C8B-B14F-4D97-AF65-F5344CB8AC3E}">
        <p14:creationId xmlns:p14="http://schemas.microsoft.com/office/powerpoint/2010/main" val="1454267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Изображение 3" descr="Снимок экрана 2019-10-28 в 18.26.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20" y="0"/>
            <a:ext cx="6823993" cy="6858000"/>
          </a:xfrm>
          <a:prstGeom prst="rect">
            <a:avLst/>
          </a:prstGeom>
        </p:spPr>
      </p:pic>
    </p:spTree>
    <p:extLst>
      <p:ext uri="{BB962C8B-B14F-4D97-AF65-F5344CB8AC3E}">
        <p14:creationId xmlns:p14="http://schemas.microsoft.com/office/powerpoint/2010/main" val="770116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Изображение 4" descr="Снимок экрана 2019-10-28 в 18.32.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190" y="2392454"/>
            <a:ext cx="5823730" cy="4465546"/>
          </a:xfrm>
          <a:prstGeom prst="rect">
            <a:avLst/>
          </a:prstGeom>
        </p:spPr>
      </p:pic>
      <p:sp>
        <p:nvSpPr>
          <p:cNvPr id="2" name="Название 1"/>
          <p:cNvSpPr>
            <a:spLocks noGrp="1"/>
          </p:cNvSpPr>
          <p:nvPr>
            <p:ph type="title"/>
          </p:nvPr>
        </p:nvSpPr>
        <p:spPr>
          <a:xfrm>
            <a:off x="457200" y="274638"/>
            <a:ext cx="8229600" cy="714834"/>
          </a:xfrm>
        </p:spPr>
        <p:txBody>
          <a:bodyPr>
            <a:normAutofit fontScale="90000"/>
          </a:bodyPr>
          <a:lstStyle/>
          <a:p>
            <a:r>
              <a:rPr lang="en-US" b="1" dirty="0" smtClean="0"/>
              <a:t>Genetic Map of Phage Lambda:</a:t>
            </a:r>
            <a:r>
              <a:rPr lang="ru-RU" dirty="0" smtClean="0"/>
              <a:t/>
            </a:r>
            <a:br>
              <a:rPr lang="ru-RU" dirty="0" smtClean="0"/>
            </a:br>
            <a:endParaRPr lang="ru-RU" dirty="0"/>
          </a:p>
        </p:txBody>
      </p:sp>
      <p:sp>
        <p:nvSpPr>
          <p:cNvPr id="3" name="Содержимое 2"/>
          <p:cNvSpPr>
            <a:spLocks noGrp="1"/>
          </p:cNvSpPr>
          <p:nvPr>
            <p:ph idx="1"/>
          </p:nvPr>
        </p:nvSpPr>
        <p:spPr>
          <a:xfrm>
            <a:off x="457200" y="605499"/>
            <a:ext cx="8229600" cy="2525368"/>
          </a:xfrm>
        </p:spPr>
        <p:txBody>
          <a:bodyPr>
            <a:normAutofit fontScale="55000" lnSpcReduction="20000"/>
          </a:bodyPr>
          <a:lstStyle/>
          <a:p>
            <a:r>
              <a:rPr lang="en-US" dirty="0"/>
              <a:t>The genetic map of phage </a:t>
            </a:r>
            <a:r>
              <a:rPr lang="en-US" dirty="0" err="1"/>
              <a:t>λ</a:t>
            </a:r>
            <a:r>
              <a:rPr lang="en-US" dirty="0"/>
              <a:t> is given in Fig 18.13. The remarkable characteristics of the map is the clustering of genes according to their functions. For example the head and tail synthesis, replication and recombination genes are arranged in four distinct clusters. These genes can also be grouped into three major operons viz. right operon, left operon and immunity operon</a:t>
            </a:r>
            <a:r>
              <a:rPr lang="en-US" dirty="0" smtClean="0"/>
              <a:t>.</a:t>
            </a:r>
          </a:p>
          <a:p>
            <a:r>
              <a:rPr lang="en-US" dirty="0" smtClean="0"/>
              <a:t>The right operon is involved in the vegetative function of the phage e.g. head synthesis, tail synthesis and DNA replication leading lytic cycle. The left operon is associated with integration and recombination events of </a:t>
            </a:r>
            <a:r>
              <a:rPr lang="en-US" dirty="0" err="1" smtClean="0"/>
              <a:t>lysognic</a:t>
            </a:r>
            <a:r>
              <a:rPr lang="en-US" dirty="0" smtClean="0"/>
              <a:t> cycle.</a:t>
            </a:r>
            <a:endParaRPr lang="ru-RU" dirty="0" smtClean="0"/>
          </a:p>
          <a:p>
            <a:endParaRPr lang="en-US" dirty="0" smtClean="0"/>
          </a:p>
          <a:p>
            <a:endParaRPr lang="ru-RU" dirty="0"/>
          </a:p>
        </p:txBody>
      </p:sp>
    </p:spTree>
    <p:extLst>
      <p:ext uri="{BB962C8B-B14F-4D97-AF65-F5344CB8AC3E}">
        <p14:creationId xmlns:p14="http://schemas.microsoft.com/office/powerpoint/2010/main" val="811545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Изображение 3" descr="Снимок экрана 2019-10-28 в 18.34.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67" y="0"/>
            <a:ext cx="7366000" cy="6743700"/>
          </a:xfrm>
          <a:prstGeom prst="rect">
            <a:avLst/>
          </a:prstGeom>
        </p:spPr>
      </p:pic>
    </p:spTree>
    <p:extLst>
      <p:ext uri="{BB962C8B-B14F-4D97-AF65-F5344CB8AC3E}">
        <p14:creationId xmlns:p14="http://schemas.microsoft.com/office/powerpoint/2010/main" val="4043575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TotalTime>
  <Words>1147</Words>
  <Application>Microsoft Office PowerPoint</Application>
  <PresentationFormat>Экран (4:3)</PresentationFormat>
  <Paragraphs>46</Paragraphs>
  <Slides>13</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Calibri</vt:lpstr>
      <vt:lpstr>Тема Office</vt:lpstr>
      <vt:lpstr>L. 10 Use of phage Lambda as cloning vector: Morphology, Life Cycle and Genetic Map</vt:lpstr>
      <vt:lpstr>Презентация PowerPoint</vt:lpstr>
      <vt:lpstr>Morphology of Phage Lambda:</vt:lpstr>
      <vt:lpstr>Morphology of Phage Lambda:</vt:lpstr>
      <vt:lpstr>DNA and Gene Organization of Phage Lambda:</vt:lpstr>
      <vt:lpstr>Life Cycles of Phage Lambda:</vt:lpstr>
      <vt:lpstr>Презентация PowerPoint</vt:lpstr>
      <vt:lpstr>Genetic Map of Phage Lambda: </vt:lpstr>
      <vt:lpstr>Презентация PowerPoint</vt:lpstr>
      <vt:lpstr>Bacteriophage lambda vectors </vt:lpstr>
      <vt:lpstr>Bacteriophage lambda vectors </vt:lpstr>
      <vt:lpstr>Bacteriophage lambda vectors </vt:lpstr>
      <vt:lpstr>The overall cloning strategy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Sabira</dc:creator>
  <cp:lastModifiedBy>Aizada Alnurova</cp:lastModifiedBy>
  <cp:revision>13</cp:revision>
  <dcterms:created xsi:type="dcterms:W3CDTF">2019-10-28T12:25:53Z</dcterms:created>
  <dcterms:modified xsi:type="dcterms:W3CDTF">2020-03-16T08:38:18Z</dcterms:modified>
</cp:coreProperties>
</file>