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75" r:id="rId3"/>
    <p:sldId id="258" r:id="rId4"/>
    <p:sldId id="259" r:id="rId5"/>
    <p:sldId id="260" r:id="rId6"/>
    <p:sldId id="261" r:id="rId7"/>
    <p:sldId id="262" r:id="rId8"/>
    <p:sldId id="257" r:id="rId9"/>
    <p:sldId id="263" r:id="rId10"/>
    <p:sldId id="264" r:id="rId11"/>
    <p:sldId id="265" r:id="rId12"/>
    <p:sldId id="266" r:id="rId13"/>
    <p:sldId id="267" r:id="rId14"/>
    <p:sldId id="270" r:id="rId15"/>
    <p:sldId id="268" r:id="rId16"/>
    <p:sldId id="269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968EA-4C13-41F3-8530-E1A85AAF3F18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6BAA4-56EC-4C09-92D4-4805BE6AD5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082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6BAA4-56EC-4C09-92D4-4805BE6AD56F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137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8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06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11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146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763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06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541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02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27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52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76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59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908720"/>
            <a:ext cx="2503595" cy="1892765"/>
          </a:xfrm>
          <a:prstGeom prst="ellipse">
            <a:avLst/>
          </a:prstGeom>
        </p:spPr>
      </p:pic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437824" y="764704"/>
            <a:ext cx="5372584" cy="1166566"/>
          </a:xfrm>
        </p:spPr>
        <p:txBody>
          <a:bodyPr anchor="ctr"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sz="2800" b="1" dirty="0"/>
              <a:t>КАЗАХСКИЙ НАЦИОНАЛЬНЫЙ УНИВЕРСИТЕТ ИМ. АЛЬ-ФАРАБИ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437824" y="2060848"/>
            <a:ext cx="5372583" cy="8081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400" b="1" dirty="0"/>
              <a:t>Высшая школа экономики и бизнеса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791643" y="2996952"/>
            <a:ext cx="4246613" cy="8484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3200" b="1" dirty="0" smtClean="0"/>
              <a:t>«Валютный </a:t>
            </a:r>
            <a:r>
              <a:rPr lang="ru-RU" sz="3200" b="1" dirty="0" smtClean="0">
                <a:ea typeface="+mj-lt"/>
                <a:cs typeface="+mj-lt"/>
              </a:rPr>
              <a:t> рынок и его инструменты</a:t>
            </a:r>
            <a:r>
              <a:rPr lang="ru-RU" sz="3200" b="1" dirty="0" smtClean="0"/>
              <a:t>»</a:t>
            </a:r>
            <a:endParaRPr lang="ru-RU" sz="3200" b="1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4080829" y="5035973"/>
            <a:ext cx="4955667" cy="88803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ru-RU" sz="2800" b="1" dirty="0"/>
              <a:t>Алиева Б.М.</a:t>
            </a:r>
          </a:p>
          <a:p>
            <a:pPr algn="l">
              <a:lnSpc>
                <a:spcPct val="100000"/>
              </a:lnSpc>
            </a:pPr>
            <a:r>
              <a:rPr lang="ru-RU" sz="2800" b="1" dirty="0"/>
              <a:t>к.э.н., </a:t>
            </a:r>
            <a:r>
              <a:rPr lang="ru-RU" sz="2800" b="1" dirty="0" err="1"/>
              <a:t>и.о</a:t>
            </a:r>
            <a:r>
              <a:rPr lang="ru-RU" sz="2800" b="1" dirty="0"/>
              <a:t>. доцента</a:t>
            </a:r>
          </a:p>
        </p:txBody>
      </p:sp>
    </p:spTree>
    <p:extLst>
      <p:ext uri="{BB962C8B-B14F-4D97-AF65-F5344CB8AC3E}">
        <p14:creationId xmlns:p14="http://schemas.microsoft.com/office/powerpoint/2010/main" val="240768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07504" y="156739"/>
            <a:ext cx="2880320" cy="20162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cs typeface="Times New Roman" pitchFamily="18" charset="0"/>
              </a:rPr>
              <a:t>Внутренний (национальный) </a:t>
            </a:r>
            <a:r>
              <a:rPr lang="ru-RU" sz="2200" b="1" dirty="0" smtClean="0">
                <a:solidFill>
                  <a:schemeClr val="tx1"/>
                </a:solidFill>
                <a:cs typeface="Times New Roman" pitchFamily="18" charset="0"/>
              </a:rPr>
              <a:t> валютный рынок</a:t>
            </a:r>
            <a:endParaRPr lang="ru-RU" sz="22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07504" y="2460995"/>
            <a:ext cx="2880320" cy="20162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Биржевой валютный рынок</a:t>
            </a:r>
          </a:p>
        </p:txBody>
      </p:sp>
      <p:sp>
        <p:nvSpPr>
          <p:cNvPr id="6" name="Овал 5"/>
          <p:cNvSpPr/>
          <p:nvPr/>
        </p:nvSpPr>
        <p:spPr>
          <a:xfrm>
            <a:off x="107504" y="4776905"/>
            <a:ext cx="2880320" cy="20162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</a:rPr>
              <a:t>Внебиржевой (межбанковский) валютный рынок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6074" y="156738"/>
            <a:ext cx="5256406" cy="17874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</a:rPr>
              <a:t>это валютный рынок одного государства, то есть рынок, функционирующий внутри данной страны.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35896" y="2110943"/>
            <a:ext cx="5328592" cy="216606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200" dirty="0" smtClean="0">
              <a:solidFill>
                <a:schemeClr val="tx1"/>
              </a:solidFill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это </a:t>
            </a:r>
            <a:r>
              <a:rPr lang="ru-RU" sz="2200" dirty="0">
                <a:solidFill>
                  <a:schemeClr val="tx1"/>
                </a:solidFill>
              </a:rPr>
              <a:t>организованный рынок, который представлен валютной </a:t>
            </a:r>
            <a:r>
              <a:rPr lang="ru-RU" sz="2200" dirty="0" smtClean="0">
                <a:solidFill>
                  <a:schemeClr val="tx1"/>
                </a:solidFill>
              </a:rPr>
              <a:t>биржей. Этот рынок является </a:t>
            </a:r>
            <a:r>
              <a:rPr lang="ru-RU" sz="2200" dirty="0">
                <a:solidFill>
                  <a:schemeClr val="tx1"/>
                </a:solidFill>
              </a:rPr>
              <a:t>самым дешевым источником валюты и валютных </a:t>
            </a:r>
            <a:r>
              <a:rPr lang="ru-RU" sz="2200" dirty="0" smtClean="0">
                <a:solidFill>
                  <a:schemeClr val="tx1"/>
                </a:solidFill>
              </a:rPr>
              <a:t>средств.</a:t>
            </a:r>
          </a:p>
          <a:p>
            <a:pPr algn="ctr"/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35896" y="4493274"/>
            <a:ext cx="5328592" cy="219214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449263" algn="ctr">
              <a:lnSpc>
                <a:spcPct val="90000"/>
              </a:lnSpc>
            </a:pPr>
            <a:r>
              <a:rPr lang="ru-RU" sz="2200" dirty="0">
                <a:solidFill>
                  <a:schemeClr val="tx1"/>
                </a:solidFill>
              </a:rPr>
              <a:t>Организуется дилерами, которые могут быть или не быть членами валютной биржи. Обслуживает преимущественно платежный оборот,  связанный  с  оплатой денежных обязательств торгово-промышленной клиентуры.</a:t>
            </a:r>
          </a:p>
        </p:txBody>
      </p:sp>
      <p:cxnSp>
        <p:nvCxnSpPr>
          <p:cNvPr id="13" name="Прямая со стрелкой 12"/>
          <p:cNvCxnSpPr>
            <a:stCxn id="4" idx="6"/>
          </p:cNvCxnSpPr>
          <p:nvPr/>
        </p:nvCxnSpPr>
        <p:spPr>
          <a:xfrm>
            <a:off x="2987824" y="1164851"/>
            <a:ext cx="6482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987824" y="3469107"/>
            <a:ext cx="6482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2987824" y="5799941"/>
            <a:ext cx="6482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044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4567" y="2170584"/>
            <a:ext cx="3189281" cy="295232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Валютная сделка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45381" y="1695869"/>
            <a:ext cx="511256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just"/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это взаимное обязательство сторон произвести куплю-продажу иностранной валюты по определенному курсу в обусловленный договором срок.</a:t>
            </a:r>
          </a:p>
          <a:p>
            <a:pPr indent="449263" algn="just"/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Торговля валютой осуществляется  в  виде  кассовой  сделки  и срочной валютной сделки.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203848" y="3284984"/>
            <a:ext cx="599969" cy="792088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679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83778"/>
            <a:ext cx="4860540" cy="72494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Кассовая сделка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232756"/>
            <a:ext cx="8352928" cy="237626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indent="449263" algn="just">
              <a:lnSpc>
                <a:spcPct val="90000"/>
              </a:lnSpc>
            </a:pPr>
            <a:r>
              <a:rPr lang="ru-RU" sz="25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это </a:t>
            </a:r>
            <a:r>
              <a:rPr lang="ru-RU" sz="25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сделка с немедленной поставкой, осуществляется на условиях спот (англ.   </a:t>
            </a:r>
            <a:r>
              <a:rPr lang="ru-RU" sz="2500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spot</a:t>
            </a:r>
            <a:r>
              <a:rPr lang="ru-RU" sz="25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наличный). </a:t>
            </a:r>
          </a:p>
          <a:p>
            <a:pPr indent="449263" algn="just">
              <a:lnSpc>
                <a:spcPct val="90000"/>
              </a:lnSpc>
            </a:pPr>
            <a:r>
              <a:rPr lang="ru-RU" sz="25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используются для немедленного получения иностранной валюты,  необходимой для совершения внешнеторговых операций, а также для страхования валютного риска и  проведения  спекулятивных операций. 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4283968" y="872716"/>
            <a:ext cx="648072" cy="36004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187352" y="3861048"/>
            <a:ext cx="48245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Срочная валютная сделка</a:t>
            </a:r>
            <a:r>
              <a:rPr lang="ru-RU" sz="32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5087" y="4869160"/>
            <a:ext cx="8280920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сделка по купле-продаже  иностранной  валюты  с  поставкой  ее через определенный срок по курсу, оговоренному в момент сделки.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427984" y="4445823"/>
            <a:ext cx="648072" cy="42333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341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При характеристике срочных сделок выделяют: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80635"/>
            <a:ext cx="3740576" cy="4801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indent="449263" algn="ctr">
              <a:lnSpc>
                <a:spcPct val="90000"/>
              </a:lnSpc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форвардные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сделки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1980056"/>
            <a:ext cx="2448272" cy="4801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ctr">
              <a:lnSpc>
                <a:spcPct val="90000"/>
              </a:lnSpc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опционы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 flipH="1">
            <a:off x="2193816" y="1417638"/>
            <a:ext cx="2378184" cy="5629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</p:cNvCxnSpPr>
          <p:nvPr/>
        </p:nvCxnSpPr>
        <p:spPr>
          <a:xfrm>
            <a:off x="4572000" y="1417638"/>
            <a:ext cx="2592288" cy="5624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611560" y="3501008"/>
            <a:ext cx="8136904" cy="27515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49263" algn="just">
              <a:lnSpc>
                <a:spcPct val="90000"/>
              </a:lnSpc>
            </a:pPr>
            <a:r>
              <a:rPr lang="ru-RU" sz="3200" i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Форвардные (фьючерсные) сделки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являются  одной  из  первых  форм  срочного контракта и представляют собой соглашение о купле или продаже заранее установленного количества валюты по оговоренного курсу на определенную дату в будущем.</a:t>
            </a:r>
          </a:p>
        </p:txBody>
      </p:sp>
    </p:spTree>
    <p:extLst>
      <p:ext uri="{BB962C8B-B14F-4D97-AF65-F5344CB8AC3E}">
        <p14:creationId xmlns:p14="http://schemas.microsoft.com/office/powerpoint/2010/main" val="1446242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6275040" cy="94096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Валютный опцион 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99792" y="1700808"/>
            <a:ext cx="6192688" cy="28083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</a:rPr>
              <a:t>это право (для покупателя) и  обязательство (для продавца)  купить  или  продать определенное количество одной валюты в обмен на другую по фиксированному курсу в заранее  согласованную дату или в течение согласованного периода времени.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19672" y="1412776"/>
            <a:ext cx="0" cy="169218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" name="Стрелка вправо 6"/>
          <p:cNvSpPr/>
          <p:nvPr/>
        </p:nvSpPr>
        <p:spPr>
          <a:xfrm>
            <a:off x="1619672" y="2924944"/>
            <a:ext cx="1080120" cy="504056"/>
          </a:xfrm>
          <a:prstGeom prst="rightArrow">
            <a:avLst/>
          </a:prstGeom>
        </p:spPr>
        <p:style>
          <a:lnRef idx="2">
            <a:schemeClr val="accent3"/>
          </a:lnRef>
          <a:fillRef idx="1003">
            <a:schemeClr val="dk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55776" y="4725144"/>
            <a:ext cx="4464496" cy="523220"/>
          </a:xfrm>
          <a:prstGeom prst="rect">
            <a:avLst/>
          </a:prstGeom>
        </p:spPr>
        <p:style>
          <a:lnRef idx="2">
            <a:schemeClr val="accent3"/>
          </a:lnRef>
          <a:fillRef idx="1001">
            <a:schemeClr val="lt2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Типы валютных опционов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90758" y="5733256"/>
            <a:ext cx="619268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опцион на покупку - опцион </a:t>
            </a:r>
            <a:r>
              <a:rPr lang="ru-RU" sz="2400" dirty="0" err="1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колл</a:t>
            </a:r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9263"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2) опцион на продажу - опцион пут.</a:t>
            </a:r>
          </a:p>
        </p:txBody>
      </p:sp>
      <p:sp>
        <p:nvSpPr>
          <p:cNvPr id="10" name="Стрелка вниз 9"/>
          <p:cNvSpPr/>
          <p:nvPr/>
        </p:nvSpPr>
        <p:spPr>
          <a:xfrm>
            <a:off x="4427984" y="5248364"/>
            <a:ext cx="864096" cy="484892"/>
          </a:xfrm>
          <a:prstGeom prst="downArrow">
            <a:avLst/>
          </a:prstGeom>
        </p:spPr>
        <p:style>
          <a:lnRef idx="2">
            <a:schemeClr val="accent3"/>
          </a:lnRef>
          <a:fillRef idx="1002">
            <a:schemeClr val="dk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7934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0648"/>
            <a:ext cx="7560840" cy="122413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Различают два вида </a:t>
            </a:r>
            <a:br>
              <a:rPr lang="ru-RU" sz="3600" dirty="0" smtClean="0">
                <a:solidFill>
                  <a:schemeClr val="tx1"/>
                </a:solidFill>
              </a:rPr>
            </a:br>
            <a:r>
              <a:rPr lang="ru-RU" sz="3600" dirty="0" smtClean="0">
                <a:solidFill>
                  <a:schemeClr val="tx1"/>
                </a:solidFill>
              </a:rPr>
              <a:t>форвардных сделок: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1916832"/>
            <a:ext cx="3888432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Простая </a:t>
            </a:r>
            <a:r>
              <a:rPr lang="ru-RU" sz="2400" dirty="0">
                <a:solidFill>
                  <a:schemeClr val="tx1"/>
                </a:solidFill>
              </a:rPr>
              <a:t>форвардная сделка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88024" y="1914663"/>
            <a:ext cx="3888432" cy="108012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indent="449263" algn="ctr"/>
            <a:r>
              <a:rPr lang="ru-RU" sz="2400" dirty="0" smtClean="0">
                <a:solidFill>
                  <a:schemeClr val="tx1"/>
                </a:solidFill>
              </a:rPr>
              <a:t>Сделка </a:t>
            </a:r>
            <a:r>
              <a:rPr lang="ru-RU" sz="2400" dirty="0">
                <a:solidFill>
                  <a:schemeClr val="tx1"/>
                </a:solidFill>
              </a:rPr>
              <a:t>своп (англ.  </a:t>
            </a:r>
            <a:r>
              <a:rPr lang="ru-RU" sz="2400" dirty="0" err="1">
                <a:solidFill>
                  <a:schemeClr val="tx1"/>
                </a:solidFill>
              </a:rPr>
              <a:t>swap</a:t>
            </a:r>
            <a:r>
              <a:rPr lang="ru-RU" sz="2400" dirty="0">
                <a:solidFill>
                  <a:schemeClr val="tx1"/>
                </a:solidFill>
              </a:rPr>
              <a:t> - мена, обмен).</a:t>
            </a:r>
          </a:p>
        </p:txBody>
      </p: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 flipH="1">
            <a:off x="2267744" y="1484784"/>
            <a:ext cx="248427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  <a:endCxn id="5" idx="0"/>
          </p:cNvCxnSpPr>
          <p:nvPr/>
        </p:nvCxnSpPr>
        <p:spPr>
          <a:xfrm>
            <a:off x="4752020" y="1484784"/>
            <a:ext cx="1980220" cy="4298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23528" y="3284984"/>
            <a:ext cx="3888432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449263" algn="ctr"/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При </a:t>
            </a:r>
            <a:r>
              <a:rPr lang="ru-RU" sz="2400" i="1" u="sng" dirty="0">
                <a:solidFill>
                  <a:schemeClr val="tx2">
                    <a:lumMod val="75000"/>
                  </a:schemeClr>
                </a:solidFill>
              </a:rPr>
              <a:t>простой форвардной сделке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 стороны договариваются только о предоставлении оговоренной суммы  по  установленному курсу к определенной дате.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644008" y="3284984"/>
            <a:ext cx="3888432" cy="34563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449263" algn="ctr"/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называется  валютная  сделка  между  банками, представляющая собой комбинацию купли и продажи одной и той же валюты в примерно равном объеме,  но на разные  сроки.</a:t>
            </a:r>
          </a:p>
        </p:txBody>
      </p:sp>
    </p:spTree>
    <p:extLst>
      <p:ext uri="{BB962C8B-B14F-4D97-AF65-F5344CB8AC3E}">
        <p14:creationId xmlns:p14="http://schemas.microsoft.com/office/powerpoint/2010/main" val="3643278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133475"/>
            <a:ext cx="5049672" cy="79695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Стили опциона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36088" y="1573635"/>
            <a:ext cx="34290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49263" algn="just"/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Европейский</a:t>
            </a:r>
          </a:p>
          <a:p>
            <a:pPr indent="449263"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означает,  что опцион может  быть  исполнен только в фиксированную дату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449263" algn="just"/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7136" y="1556792"/>
            <a:ext cx="3456384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449263" algn="just"/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Американский</a:t>
            </a:r>
          </a:p>
          <a:p>
            <a:pPr indent="449263" algn="just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означает, что опцион может быть исполнен в любой момент в пределах срока опциона.</a:t>
            </a:r>
          </a:p>
        </p:txBody>
      </p:sp>
      <p:cxnSp>
        <p:nvCxnSpPr>
          <p:cNvPr id="7" name="Прямая со стрелкой 6"/>
          <p:cNvCxnSpPr>
            <a:stCxn id="2" idx="2"/>
            <a:endCxn id="4" idx="0"/>
          </p:cNvCxnSpPr>
          <p:nvPr/>
        </p:nvCxnSpPr>
        <p:spPr>
          <a:xfrm flipH="1">
            <a:off x="2650588" y="930425"/>
            <a:ext cx="2069984" cy="6432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  <a:endCxn id="5" idx="0"/>
          </p:cNvCxnSpPr>
          <p:nvPr/>
        </p:nvCxnSpPr>
        <p:spPr>
          <a:xfrm>
            <a:off x="4720572" y="930425"/>
            <a:ext cx="1804756" cy="6263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300192" y="4293096"/>
            <a:ext cx="6840760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Владелец опциона может выбрать  один из трех вариантов действий: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5445612"/>
            <a:ext cx="8640960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just"/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1) исполнить опционный контракт;</a:t>
            </a:r>
          </a:p>
          <a:p>
            <a:pPr indent="449263" algn="just"/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2) оставить контракт без исполнения;</a:t>
            </a:r>
          </a:p>
          <a:p>
            <a:pPr indent="449263" algn="just"/>
            <a:r>
              <a:rPr lang="ru-RU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3) продать его другому лицу до истечения срока опциона.</a:t>
            </a:r>
          </a:p>
        </p:txBody>
      </p:sp>
      <p:sp>
        <p:nvSpPr>
          <p:cNvPr id="16" name="Стрелка вниз 15"/>
          <p:cNvSpPr/>
          <p:nvPr/>
        </p:nvSpPr>
        <p:spPr>
          <a:xfrm>
            <a:off x="4211960" y="5247203"/>
            <a:ext cx="508612" cy="198409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554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1" y="908720"/>
            <a:ext cx="3592861" cy="128885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Валютный арбитраж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11960" y="382012"/>
            <a:ext cx="4752528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ctr"/>
            <a:r>
              <a:rPr lang="ru-RU" sz="2400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это операция по покупке валюты с одновременной продажей ее в целях прибыли от разницы валютных  курсов  на международных  и национальных валютных рынках.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635896" y="1318141"/>
            <a:ext cx="598810" cy="475959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623188" y="3806654"/>
            <a:ext cx="379251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принцип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44255" y="4863738"/>
            <a:ext cx="5150378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dirty="0" smtClean="0"/>
              <a:t>Купить </a:t>
            </a:r>
            <a:r>
              <a:rPr lang="ru-RU" sz="3600" dirty="0"/>
              <a:t>валюту дешевле и продать ее дороже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4152342" y="4429273"/>
            <a:ext cx="614971" cy="434465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330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Валютный арбитраж подразделяется на: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988840"/>
            <a:ext cx="2643672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пространственный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724128" y="1980347"/>
            <a:ext cx="230425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/>
              <a:t>временной</a:t>
            </a:r>
          </a:p>
        </p:txBody>
      </p:sp>
      <p:cxnSp>
        <p:nvCxnSpPr>
          <p:cNvPr id="7" name="Прямая со стрелкой 6"/>
          <p:cNvCxnSpPr>
            <a:stCxn id="2" idx="2"/>
          </p:cNvCxnSpPr>
          <p:nvPr/>
        </p:nvCxnSpPr>
        <p:spPr>
          <a:xfrm flipH="1">
            <a:off x="2365444" y="1417638"/>
            <a:ext cx="2206556" cy="562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2"/>
            <a:endCxn id="5" idx="0"/>
          </p:cNvCxnSpPr>
          <p:nvPr/>
        </p:nvCxnSpPr>
        <p:spPr>
          <a:xfrm>
            <a:off x="4572000" y="1417638"/>
            <a:ext cx="2304256" cy="5627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с двумя вырезанными соседними углами 9"/>
          <p:cNvSpPr/>
          <p:nvPr/>
        </p:nvSpPr>
        <p:spPr>
          <a:xfrm>
            <a:off x="720374" y="3068960"/>
            <a:ext cx="3168352" cy="3528392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49263" algn="ctr">
              <a:lnSpc>
                <a:spcPct val="90000"/>
              </a:lnSpc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ct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разнице курсов на разных валютных рынках.</a:t>
            </a:r>
          </a:p>
        </p:txBody>
      </p:sp>
      <p:sp>
        <p:nvSpPr>
          <p:cNvPr id="11" name="Прямоугольник с двумя вырезанными соседними углами 10"/>
          <p:cNvSpPr/>
          <p:nvPr/>
        </p:nvSpPr>
        <p:spPr>
          <a:xfrm>
            <a:off x="5292080" y="3068960"/>
            <a:ext cx="3168352" cy="3528392"/>
          </a:xfrm>
          <a:prstGeom prst="snip2Same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indent="449263" algn="ct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операция, проводимая с целью получения прибыли за счет,  разницы валютных курсов в течение определенного периода времени.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2079367" y="2450505"/>
            <a:ext cx="432048" cy="61845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660232" y="2480892"/>
            <a:ext cx="432048" cy="618455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0064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В зависимости от целей операции валютный арбитраж подразделяется на: 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932040" y="1848984"/>
            <a:ext cx="3384376" cy="129614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конверсионный</a:t>
            </a:r>
          </a:p>
        </p:txBody>
      </p:sp>
      <p:sp>
        <p:nvSpPr>
          <p:cNvPr id="5" name="Овал 4"/>
          <p:cNvSpPr/>
          <p:nvPr/>
        </p:nvSpPr>
        <p:spPr>
          <a:xfrm>
            <a:off x="907976" y="1863583"/>
            <a:ext cx="3384376" cy="129614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спекулятивный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62042" y="3933056"/>
            <a:ext cx="3600400" cy="24191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ctr">
              <a:lnSpc>
                <a:spcPct val="90000"/>
              </a:lnSpc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преследует цель извлечь выгоду из разницы валютных курсов в связи с их колебаниями. При этом исходная и конечная валюты совпадают.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3958358"/>
            <a:ext cx="3744416" cy="241912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ctr">
              <a:lnSpc>
                <a:spcPct val="90000"/>
              </a:lnSpc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ctr">
              <a:lnSpc>
                <a:spcPct val="90000"/>
              </a:lnSpc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преследует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наиболее выгодно купить необходимую валюту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449263" algn="ctr">
              <a:lnSpc>
                <a:spcPct val="90000"/>
              </a:lnSpc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ctr">
              <a:lnSpc>
                <a:spcPct val="90000"/>
              </a:lnSpc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ctr">
              <a:lnSpc>
                <a:spcPct val="90000"/>
              </a:lnSpc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 стрелкой 8"/>
          <p:cNvCxnSpPr>
            <a:stCxn id="2" idx="2"/>
            <a:endCxn id="5" idx="0"/>
          </p:cNvCxnSpPr>
          <p:nvPr/>
        </p:nvCxnSpPr>
        <p:spPr>
          <a:xfrm flipH="1">
            <a:off x="2600164" y="1417638"/>
            <a:ext cx="1971836" cy="4459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2" idx="2"/>
            <a:endCxn id="4" idx="0"/>
          </p:cNvCxnSpPr>
          <p:nvPr/>
        </p:nvCxnSpPr>
        <p:spPr>
          <a:xfrm>
            <a:off x="4572000" y="1417638"/>
            <a:ext cx="2052228" cy="4313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Стрелка вниз 11"/>
          <p:cNvSpPr/>
          <p:nvPr/>
        </p:nvSpPr>
        <p:spPr>
          <a:xfrm>
            <a:off x="2195736" y="3159727"/>
            <a:ext cx="720080" cy="773329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6264188" y="3173209"/>
            <a:ext cx="720080" cy="773329"/>
          </a:xfrm>
          <a:prstGeom prst="down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74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План лекции: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1.Сущность валютного рынка</a:t>
            </a:r>
          </a:p>
          <a:p>
            <a:pPr marL="0" indent="0">
              <a:buNone/>
            </a:pPr>
            <a:r>
              <a:rPr lang="ru-RU" sz="2800" dirty="0"/>
              <a:t>2. Предпосылками возникновения валютных рынков </a:t>
            </a:r>
            <a:r>
              <a:rPr lang="ru-RU" sz="2800" dirty="0" smtClean="0"/>
              <a:t>являются</a:t>
            </a:r>
          </a:p>
          <a:p>
            <a:pPr marL="0" indent="0">
              <a:buNone/>
            </a:pPr>
            <a:r>
              <a:rPr lang="ru-RU" sz="2800" dirty="0"/>
              <a:t>3. </a:t>
            </a:r>
            <a:r>
              <a:rPr lang="ru-RU" sz="2800" dirty="0" smtClean="0"/>
              <a:t>Функции валютного рынка</a:t>
            </a:r>
          </a:p>
          <a:p>
            <a:pPr marL="0" indent="0">
              <a:buNone/>
            </a:pPr>
            <a:r>
              <a:rPr lang="ru-RU" sz="2800" dirty="0"/>
              <a:t>4. Инфраструктура валютного  </a:t>
            </a:r>
            <a:r>
              <a:rPr lang="ru-RU" sz="2800" dirty="0" smtClean="0"/>
              <a:t>рынка</a:t>
            </a:r>
          </a:p>
          <a:p>
            <a:pPr marL="0" indent="0">
              <a:buNone/>
            </a:pPr>
            <a:r>
              <a:rPr lang="ru-RU" sz="2800" dirty="0"/>
              <a:t>5. Участники валютного </a:t>
            </a:r>
            <a:r>
              <a:rPr lang="ru-RU" sz="2800" dirty="0" smtClean="0"/>
              <a:t>рынка</a:t>
            </a:r>
          </a:p>
          <a:p>
            <a:pPr marL="0" indent="0">
              <a:buNone/>
            </a:pPr>
            <a:r>
              <a:rPr lang="ru-RU" sz="2800" dirty="0"/>
              <a:t>6. Виды валютных </a:t>
            </a:r>
            <a:r>
              <a:rPr lang="ru-RU" sz="2800" dirty="0" smtClean="0"/>
              <a:t>рынков</a:t>
            </a:r>
          </a:p>
          <a:p>
            <a:pPr marL="0" indent="0">
              <a:buNone/>
            </a:pPr>
            <a:r>
              <a:rPr lang="ru-RU" sz="2800" dirty="0"/>
              <a:t>7. Валютные рынки стран </a:t>
            </a:r>
            <a:r>
              <a:rPr lang="ru-RU" sz="2800" dirty="0" smtClean="0"/>
              <a:t>мира</a:t>
            </a:r>
          </a:p>
          <a:p>
            <a:pPr marL="0" indent="0">
              <a:buNone/>
            </a:pPr>
            <a:r>
              <a:rPr lang="ru-RU" sz="2800" dirty="0"/>
              <a:t>8. </a:t>
            </a:r>
            <a:r>
              <a:rPr lang="ru-RU" sz="2800" dirty="0" smtClean="0"/>
              <a:t>Виды валютных сделок </a:t>
            </a:r>
          </a:p>
          <a:p>
            <a:pPr marL="0" indent="0">
              <a:buNone/>
            </a:pPr>
            <a:r>
              <a:rPr lang="ru-RU" sz="2800" dirty="0"/>
              <a:t>9. Валютный арбитраж </a:t>
            </a:r>
            <a:r>
              <a:rPr lang="ru-RU" sz="2800" dirty="0" smtClean="0"/>
              <a:t> и его виды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2323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564904"/>
            <a:ext cx="8229600" cy="114300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8474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373886"/>
            <a:ext cx="749917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Валютный рынок  - это: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80614" y="1724026"/>
            <a:ext cx="5688632" cy="113107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263" algn="just">
              <a:lnSpc>
                <a:spcPct val="90000"/>
              </a:lnSpc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Совокупность экономических  отношений 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по поводу купли-продажи иностранной валюты;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6868" y="1785510"/>
            <a:ext cx="2875447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экономической точки зрения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962316" y="2095667"/>
            <a:ext cx="288032" cy="43204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7238" y="3212976"/>
            <a:ext cx="2952328" cy="129614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институциональном плане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6869" y="5262592"/>
            <a:ext cx="2952328" cy="100811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организационно-техническом плане 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347864" y="3045440"/>
            <a:ext cx="5621382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официальный финансовый центр, где совершаются операции по купле-продаже валют и валютных ценностей на основе спроса и предложения;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3039197" y="3645024"/>
            <a:ext cx="288032" cy="43204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039197" y="5553781"/>
            <a:ext cx="288032" cy="432048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365879" y="4797152"/>
            <a:ext cx="5621382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определенная совокупность современных средств телекоммуникаций, с помощью которых банки и биржи разных  стран  осуществляют валютные операции и обслуживают международные расчеты.</a:t>
            </a:r>
          </a:p>
        </p:txBody>
      </p:sp>
    </p:spTree>
    <p:extLst>
      <p:ext uri="{BB962C8B-B14F-4D97-AF65-F5344CB8AC3E}">
        <p14:creationId xmlns:p14="http://schemas.microsoft.com/office/powerpoint/2010/main" val="3263897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539552" y="198977"/>
            <a:ext cx="8352928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Предпосылками возникновения валютных рынков являются: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27584" y="2276872"/>
            <a:ext cx="7488832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4" idx="4"/>
          </p:cNvCxnSpPr>
          <p:nvPr/>
        </p:nvCxnSpPr>
        <p:spPr>
          <a:xfrm>
            <a:off x="4716016" y="1855161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827584" y="227687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8316416" y="227687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4" name="Скругленный прямоугольник 13"/>
          <p:cNvSpPr/>
          <p:nvPr/>
        </p:nvSpPr>
        <p:spPr>
          <a:xfrm>
            <a:off x="107504" y="3005514"/>
            <a:ext cx="1926321" cy="35283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регулярных международных экономических связей и их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интернационализация;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339752" y="3012523"/>
            <a:ext cx="1926321" cy="35283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Широкое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распространение кредитных средств международных расчетов;</a:t>
            </a: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110175" y="3005514"/>
            <a:ext cx="1926321" cy="35283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Усиление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концентрации и централизации банковского капитала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716016" y="3012523"/>
            <a:ext cx="1926321" cy="352839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мирового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рынка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ct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мировой валютной системы.</a:t>
            </a:r>
          </a:p>
          <a:p>
            <a:pPr algn="ct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3266896" y="227687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693960" y="227687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4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96225" y="836712"/>
            <a:ext cx="2664296" cy="1368152"/>
          </a:xfrm>
          <a:prstGeom prst="round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Своевременное осуществление международных расчетов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556243" y="3047188"/>
            <a:ext cx="2555776" cy="1152128"/>
          </a:xfrm>
          <a:prstGeom prst="round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Регулирование валютных курсов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1650" y="851731"/>
            <a:ext cx="2460837" cy="1368152"/>
          </a:xfrm>
          <a:prstGeom prst="round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Диверсификация валютных резервов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9616" y="3047188"/>
            <a:ext cx="2478472" cy="1152128"/>
          </a:xfrm>
          <a:prstGeom prst="round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Страхование от валютных рисков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08819" y="207797"/>
            <a:ext cx="3240360" cy="1625916"/>
          </a:xfrm>
          <a:prstGeom prst="round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прибыли участниками валютного рынка в виде разницы курсов валют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594772" y="4869160"/>
            <a:ext cx="4068452" cy="1839055"/>
          </a:xfrm>
          <a:prstGeom prst="roundRect">
            <a:avLst/>
          </a:prstGeom>
        </p:spPr>
        <p:style>
          <a:lnRef idx="2">
            <a:schemeClr val="accent2"/>
          </a:lnRef>
          <a:fillRef idx="1001">
            <a:schemeClr val="lt2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валютной политики,  направленной  на  государственное регулирование национальной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экономики.</a:t>
            </a:r>
            <a:endParaRPr lang="ru-RU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132973" y="2550344"/>
            <a:ext cx="2992051" cy="161457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Функциями валютного рынка являются:</a:t>
            </a:r>
          </a:p>
        </p:txBody>
      </p:sp>
      <p:cxnSp>
        <p:nvCxnSpPr>
          <p:cNvPr id="14" name="Прямая со стрелкой 13"/>
          <p:cNvCxnSpPr>
            <a:stCxn id="12" idx="0"/>
          </p:cNvCxnSpPr>
          <p:nvPr/>
        </p:nvCxnSpPr>
        <p:spPr>
          <a:xfrm flipV="1">
            <a:off x="4628999" y="1833714"/>
            <a:ext cx="0" cy="7166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6125024" y="2192028"/>
            <a:ext cx="296626" cy="3583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2786098" y="2225240"/>
            <a:ext cx="372452" cy="3304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endCxn id="6" idx="1"/>
          </p:cNvCxnSpPr>
          <p:nvPr/>
        </p:nvCxnSpPr>
        <p:spPr>
          <a:xfrm>
            <a:off x="6146030" y="3603419"/>
            <a:ext cx="410213" cy="1983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2760091" y="3603419"/>
            <a:ext cx="37245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2" idx="2"/>
            <a:endCxn id="11" idx="0"/>
          </p:cNvCxnSpPr>
          <p:nvPr/>
        </p:nvCxnSpPr>
        <p:spPr>
          <a:xfrm flipH="1">
            <a:off x="4628998" y="4164923"/>
            <a:ext cx="1" cy="70423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107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Инфраструктура валютного  рынка  </a:t>
            </a:r>
            <a:endParaRPr lang="ru-RU" dirty="0"/>
          </a:p>
        </p:txBody>
      </p:sp>
      <p:pic>
        <p:nvPicPr>
          <p:cNvPr id="1026" name="Picture 2" descr="https://readads.ru/wp-content/uploads/2018/06/240917_technicheskii-analiz-crypto-na-240917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544" y="1659602"/>
            <a:ext cx="5047456" cy="5179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с двумя вырезанными соседними углами 5"/>
          <p:cNvSpPr/>
          <p:nvPr/>
        </p:nvSpPr>
        <p:spPr>
          <a:xfrm>
            <a:off x="323528" y="1659602"/>
            <a:ext cx="3600400" cy="4793734"/>
          </a:xfrm>
          <a:prstGeom prst="snip2Same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53582" y="2226522"/>
            <a:ext cx="3140291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представляет  собой  систему кредитно-финансовых отношений и учреждений, обеспечивающих свободные сделки и расчеты в иностранной валюте в соответствии с существующими международными правилами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нормами.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6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Участники валютного рынка</a:t>
            </a:r>
          </a:p>
        </p:txBody>
      </p:sp>
      <p:sp>
        <p:nvSpPr>
          <p:cNvPr id="5" name="Пятиугольник 4"/>
          <p:cNvSpPr/>
          <p:nvPr/>
        </p:nvSpPr>
        <p:spPr>
          <a:xfrm>
            <a:off x="323528" y="1628800"/>
            <a:ext cx="6840760" cy="50405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Коммерческие банки</a:t>
            </a:r>
          </a:p>
        </p:txBody>
      </p:sp>
      <p:sp>
        <p:nvSpPr>
          <p:cNvPr id="6" name="Пятиугольник 5"/>
          <p:cNvSpPr/>
          <p:nvPr/>
        </p:nvSpPr>
        <p:spPr>
          <a:xfrm>
            <a:off x="1979712" y="5229200"/>
            <a:ext cx="6840760" cy="50405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Физические лица</a:t>
            </a:r>
          </a:p>
        </p:txBody>
      </p:sp>
      <p:sp>
        <p:nvSpPr>
          <p:cNvPr id="7" name="Пятиугольник 6"/>
          <p:cNvSpPr/>
          <p:nvPr/>
        </p:nvSpPr>
        <p:spPr>
          <a:xfrm>
            <a:off x="971600" y="3055938"/>
            <a:ext cx="6840760" cy="50405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Центральные банки</a:t>
            </a:r>
          </a:p>
        </p:txBody>
      </p:sp>
      <p:sp>
        <p:nvSpPr>
          <p:cNvPr id="8" name="Пятиугольник 7"/>
          <p:cNvSpPr/>
          <p:nvPr/>
        </p:nvSpPr>
        <p:spPr>
          <a:xfrm>
            <a:off x="1338180" y="3787405"/>
            <a:ext cx="6840760" cy="50405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 организации</a:t>
            </a:r>
          </a:p>
        </p:txBody>
      </p:sp>
      <p:sp>
        <p:nvSpPr>
          <p:cNvPr id="9" name="Пятиугольник 8"/>
          <p:cNvSpPr/>
          <p:nvPr/>
        </p:nvSpPr>
        <p:spPr>
          <a:xfrm>
            <a:off x="1691680" y="4491136"/>
            <a:ext cx="6840760" cy="50405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Брокеры</a:t>
            </a:r>
          </a:p>
        </p:txBody>
      </p:sp>
      <p:sp>
        <p:nvSpPr>
          <p:cNvPr id="10" name="Пятиугольник 9"/>
          <p:cNvSpPr/>
          <p:nvPr/>
        </p:nvSpPr>
        <p:spPr>
          <a:xfrm>
            <a:off x="539552" y="2340581"/>
            <a:ext cx="6840760" cy="504056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Валютные биржи</a:t>
            </a:r>
          </a:p>
        </p:txBody>
      </p:sp>
      <p:sp>
        <p:nvSpPr>
          <p:cNvPr id="11" name="Пятиугольник 10"/>
          <p:cNvSpPr/>
          <p:nvPr/>
        </p:nvSpPr>
        <p:spPr>
          <a:xfrm>
            <a:off x="2303240" y="5877272"/>
            <a:ext cx="6840760" cy="72008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Международные валютно-кредитные и финансовые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организации</a:t>
            </a:r>
          </a:p>
        </p:txBody>
      </p:sp>
      <p:sp>
        <p:nvSpPr>
          <p:cNvPr id="12" name="Выгнутая вправо стрелка 11"/>
          <p:cNvSpPr/>
          <p:nvPr/>
        </p:nvSpPr>
        <p:spPr>
          <a:xfrm>
            <a:off x="7207429" y="1628800"/>
            <a:ext cx="366580" cy="504056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право стрелка 12"/>
          <p:cNvSpPr/>
          <p:nvPr/>
        </p:nvSpPr>
        <p:spPr>
          <a:xfrm>
            <a:off x="7519811" y="2285256"/>
            <a:ext cx="366580" cy="504056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Выгнутая вправо стрелка 13"/>
          <p:cNvSpPr/>
          <p:nvPr/>
        </p:nvSpPr>
        <p:spPr>
          <a:xfrm>
            <a:off x="7964760" y="3010984"/>
            <a:ext cx="366580" cy="504056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349150" y="3772713"/>
            <a:ext cx="366580" cy="504056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637182" y="4304572"/>
            <a:ext cx="366580" cy="504056"/>
          </a:xfrm>
          <a:prstGeom prst="curvedLeftArrow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051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16632"/>
            <a:ext cx="6480720" cy="11430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Виды валютных рынков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79512" y="1639264"/>
            <a:ext cx="3751375" cy="122413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сфере распространения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76056" y="1639264"/>
            <a:ext cx="3751375" cy="122413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степени организованности</a:t>
            </a:r>
            <a:endParaRPr lang="ru-RU" sz="24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87624" y="3284984"/>
            <a:ext cx="295232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Международный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87624" y="4256379"/>
            <a:ext cx="295232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Внутренний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94039" y="4254356"/>
            <a:ext cx="295232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Межбанковский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94039" y="3300295"/>
            <a:ext cx="2952328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Биржевой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943516" y="5280426"/>
            <a:ext cx="1800200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Прямой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43516" y="6008890"/>
            <a:ext cx="1800200" cy="57606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Брокерский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Прямая соединительная линия 13"/>
          <p:cNvCxnSpPr>
            <a:stCxn id="4" idx="3"/>
            <a:endCxn id="16" idx="1"/>
          </p:cNvCxnSpPr>
          <p:nvPr/>
        </p:nvCxnSpPr>
        <p:spPr>
          <a:xfrm>
            <a:off x="728888" y="2684129"/>
            <a:ext cx="21196" cy="1944063"/>
          </a:xfrm>
          <a:prstGeom prst="lin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cxnSp>
      <p:sp>
        <p:nvSpPr>
          <p:cNvPr id="15" name="Стрелка вправо 14"/>
          <p:cNvSpPr/>
          <p:nvPr/>
        </p:nvSpPr>
        <p:spPr>
          <a:xfrm>
            <a:off x="740814" y="3585325"/>
            <a:ext cx="458736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750084" y="4448172"/>
            <a:ext cx="458736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>
            <a:stCxn id="5" idx="5"/>
            <a:endCxn id="26" idx="1"/>
          </p:cNvCxnSpPr>
          <p:nvPr/>
        </p:nvCxnSpPr>
        <p:spPr>
          <a:xfrm>
            <a:off x="8278055" y="2684129"/>
            <a:ext cx="36318" cy="187505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5" name="Стрелка вправо 24"/>
          <p:cNvSpPr/>
          <p:nvPr/>
        </p:nvSpPr>
        <p:spPr>
          <a:xfrm rot="10800000">
            <a:off x="7846367" y="3516319"/>
            <a:ext cx="458736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10800000">
            <a:off x="7855637" y="4379166"/>
            <a:ext cx="458736" cy="360040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низ 37"/>
          <p:cNvSpPr/>
          <p:nvPr/>
        </p:nvSpPr>
        <p:spPr>
          <a:xfrm>
            <a:off x="5652120" y="5046444"/>
            <a:ext cx="432048" cy="233982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>
            <a:stCxn id="12" idx="0"/>
            <a:endCxn id="11" idx="2"/>
          </p:cNvCxnSpPr>
          <p:nvPr/>
        </p:nvCxnSpPr>
        <p:spPr>
          <a:xfrm flipV="1">
            <a:off x="5843616" y="5856490"/>
            <a:ext cx="0" cy="15240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302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764704"/>
            <a:ext cx="2784648" cy="1512168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800" dirty="0" smtClean="0"/>
              <a:t>Международный валютный рынок</a:t>
            </a:r>
            <a:endParaRPr lang="ru-RU" sz="2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260648"/>
            <a:ext cx="5832648" cy="28069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охватывает валютные рынки всех стран мира;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цепь тесно связанных между собой системой кабельных и спутниковых коммуникаций мировых региональных валютных рынков;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2915816" y="1340768"/>
            <a:ext cx="288032" cy="576064"/>
          </a:xfrm>
          <a:prstGeom prst="rightArrow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3475166"/>
            <a:ext cx="434048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Валютные рынки стран мира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4293096"/>
            <a:ext cx="16793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Азиатский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03943" y="4293096"/>
            <a:ext cx="20441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Европейский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516216" y="4293096"/>
            <a:ext cx="22783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u="sng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Американский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Прямая со стрелкой 10"/>
          <p:cNvCxnSpPr>
            <a:stCxn id="6" idx="2"/>
            <a:endCxn id="8" idx="0"/>
          </p:cNvCxnSpPr>
          <p:nvPr/>
        </p:nvCxnSpPr>
        <p:spPr>
          <a:xfrm>
            <a:off x="4726018" y="3936831"/>
            <a:ext cx="0" cy="3562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6" idx="2"/>
            <a:endCxn id="9" idx="0"/>
          </p:cNvCxnSpPr>
          <p:nvPr/>
        </p:nvCxnSpPr>
        <p:spPr>
          <a:xfrm>
            <a:off x="4726018" y="3936831"/>
            <a:ext cx="2929356" cy="3562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6" idx="2"/>
            <a:endCxn id="7" idx="0"/>
          </p:cNvCxnSpPr>
          <p:nvPr/>
        </p:nvCxnSpPr>
        <p:spPr>
          <a:xfrm flipH="1">
            <a:off x="1379205" y="3936831"/>
            <a:ext cx="3346813" cy="3562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269776" y="4892097"/>
            <a:ext cx="2574032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(с центрами в Токио, Гонконге, Сингапуре, Мельбурне)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20% оборота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48246" y="4892097"/>
            <a:ext cx="2555541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Лондон, Франкфурт-на-Майне, Цюрих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ctr"/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40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оборота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508532" y="4892097"/>
            <a:ext cx="2286000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(Нью-Йорк, Чикаго, Лос-Анджелес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u="sng" dirty="0">
                <a:latin typeface="Times New Roman" pitchFamily="18" charset="0"/>
                <a:cs typeface="Times New Roman" pitchFamily="18" charset="0"/>
              </a:rPr>
              <a:t>40% оборота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516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841</Words>
  <Application>Microsoft Office PowerPoint</Application>
  <PresentationFormat>Экран (4:3)</PresentationFormat>
  <Paragraphs>136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Calibri</vt:lpstr>
      <vt:lpstr>Times New Roman</vt:lpstr>
      <vt:lpstr>Тема Office</vt:lpstr>
      <vt:lpstr>КАЗАХСКИЙ НАЦИОНАЛЬНЫЙ УНИВЕРСИТЕТ ИМ. АЛЬ-ФАРАБИ</vt:lpstr>
      <vt:lpstr>План лекции:</vt:lpstr>
      <vt:lpstr>Валютный рынок  - это:</vt:lpstr>
      <vt:lpstr>Презентация PowerPoint</vt:lpstr>
      <vt:lpstr>Презентация PowerPoint</vt:lpstr>
      <vt:lpstr>Инфраструктура валютного  рынка  </vt:lpstr>
      <vt:lpstr>Участники валютного рынка</vt:lpstr>
      <vt:lpstr>Виды валютных рынков</vt:lpstr>
      <vt:lpstr>Международный валютный рынок</vt:lpstr>
      <vt:lpstr>Презентация PowerPoint</vt:lpstr>
      <vt:lpstr>Презентация PowerPoint</vt:lpstr>
      <vt:lpstr>Кассовая сделка</vt:lpstr>
      <vt:lpstr>При характеристике срочных сделок выделяют:</vt:lpstr>
      <vt:lpstr>Валютный опцион </vt:lpstr>
      <vt:lpstr>Различают два вида  форвардных сделок:</vt:lpstr>
      <vt:lpstr>Стили опциона</vt:lpstr>
      <vt:lpstr>Валютный арбитраж </vt:lpstr>
      <vt:lpstr>Валютный арбитраж подразделяется на:</vt:lpstr>
      <vt:lpstr>В зависимости от целей операции валютный арбитраж подразделяется на: </vt:lpstr>
      <vt:lpstr>Спасибо за внимание!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Shef</cp:lastModifiedBy>
  <cp:revision>23</cp:revision>
  <dcterms:created xsi:type="dcterms:W3CDTF">2020-02-18T15:07:44Z</dcterms:created>
  <dcterms:modified xsi:type="dcterms:W3CDTF">2020-02-21T05:49:13Z</dcterms:modified>
</cp:coreProperties>
</file>