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Lst>
  <p:sldIdLst>
    <p:sldId id="256" r:id="rId2"/>
    <p:sldId id="294" r:id="rId3"/>
    <p:sldId id="296" r:id="rId4"/>
    <p:sldId id="258" r:id="rId5"/>
    <p:sldId id="259" r:id="rId6"/>
    <p:sldId id="260" r:id="rId7"/>
    <p:sldId id="261" r:id="rId8"/>
    <p:sldId id="262" r:id="rId9"/>
    <p:sldId id="263" r:id="rId10"/>
    <p:sldId id="264" r:id="rId11"/>
    <p:sldId id="265" r:id="rId12"/>
    <p:sldId id="266" r:id="rId13"/>
    <p:sldId id="268" r:id="rId14"/>
    <p:sldId id="267"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643"/>
  </p:normalViewPr>
  <p:slideViewPr>
    <p:cSldViewPr snapToGrid="0" snapToObjects="1">
      <p:cViewPr>
        <p:scale>
          <a:sx n="81" d="100"/>
          <a:sy n="81" d="100"/>
        </p:scale>
        <p:origin x="-1542" y="-9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hyperlink" Target="https://online.zakon.kz/Document/?doc_id=38259854#sub_id=240000"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online.zakon.kz/Document/?doc_id=38259854#sub_id=240000"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4C55CA-82CF-BF43-97E2-B4A4013DC65C}" type="doc">
      <dgm:prSet loTypeId="urn:microsoft.com/office/officeart/2008/layout/PictureStrips" loCatId="" qsTypeId="urn:microsoft.com/office/officeart/2005/8/quickstyle/simple1" qsCatId="simple" csTypeId="urn:microsoft.com/office/officeart/2005/8/colors/accent1_2" csCatId="accent1" phldr="1"/>
      <dgm:spPr/>
      <dgm:t>
        <a:bodyPr/>
        <a:lstStyle/>
        <a:p>
          <a:endParaRPr lang="ru-RU"/>
        </a:p>
      </dgm:t>
    </dgm:pt>
    <dgm:pt modelId="{9A4EDA04-0992-A34C-A42E-52427600355E}">
      <dgm:prSet phldrT="[Текст]" custT="1">
        <dgm:style>
          <a:lnRef idx="0">
            <a:schemeClr val="accent4"/>
          </a:lnRef>
          <a:fillRef idx="3">
            <a:schemeClr val="accent4"/>
          </a:fillRef>
          <a:effectRef idx="3">
            <a:schemeClr val="accent4"/>
          </a:effectRef>
          <a:fontRef idx="minor">
            <a:schemeClr val="lt1"/>
          </a:fontRef>
        </dgm:style>
      </dgm:prSet>
      <dgm:spPr/>
      <dgm:t>
        <a:bodyPr/>
        <a:lstStyle/>
        <a:p>
          <a:r>
            <a:rPr lang="ru-RU" sz="1050" b="1" dirty="0">
              <a:solidFill>
                <a:schemeClr val="bg1"/>
              </a:solidFill>
            </a:rPr>
            <a:t>заявление</a:t>
          </a:r>
          <a:r>
            <a:rPr lang="ru-RU" sz="1050" dirty="0">
              <a:solidFill>
                <a:schemeClr val="bg1"/>
              </a:solidFill>
            </a:rPr>
            <a:t> - ходатайство лица о содействии в реализации его прав и свобод или прав и свобод других лиц либо сообщение о нарушении законов и иных нормативных правовых актов, недостатках в работе субъектов, рассматривающих обращения, должностных лиц, либо критика их деятельности;</a:t>
          </a:r>
        </a:p>
      </dgm:t>
    </dgm:pt>
    <dgm:pt modelId="{BCD88ABF-E0A5-0B40-8C9A-96E635B8D400}" type="parTrans" cxnId="{8E40FA1E-4313-8142-B63B-9388FF0DA52E}">
      <dgm:prSet/>
      <dgm:spPr/>
      <dgm:t>
        <a:bodyPr/>
        <a:lstStyle/>
        <a:p>
          <a:endParaRPr lang="ru-RU"/>
        </a:p>
      </dgm:t>
    </dgm:pt>
    <dgm:pt modelId="{A6CB7939-C65A-674F-8C42-7F8AD551EA17}" type="sibTrans" cxnId="{8E40FA1E-4313-8142-B63B-9388FF0DA52E}">
      <dgm:prSet/>
      <dgm:spPr/>
      <dgm:t>
        <a:bodyPr/>
        <a:lstStyle/>
        <a:p>
          <a:endParaRPr lang="ru-RU"/>
        </a:p>
      </dgm:t>
    </dgm:pt>
    <dgm:pt modelId="{EC8C710A-B0B5-934A-B01E-530D67ADDDBA}">
      <dgm:prSet phldrT="[Текст]" custT="1">
        <dgm:style>
          <a:lnRef idx="0">
            <a:schemeClr val="accent4"/>
          </a:lnRef>
          <a:fillRef idx="3">
            <a:schemeClr val="accent4"/>
          </a:fillRef>
          <a:effectRef idx="3">
            <a:schemeClr val="accent4"/>
          </a:effectRef>
          <a:fontRef idx="minor">
            <a:schemeClr val="lt1"/>
          </a:fontRef>
        </dgm:style>
      </dgm:prSet>
      <dgm:spPr/>
      <dgm:t>
        <a:bodyPr/>
        <a:lstStyle/>
        <a:p>
          <a:r>
            <a:rPr lang="ru-RU" sz="1050" b="1" i="0" dirty="0">
              <a:solidFill>
                <a:schemeClr val="bg1"/>
              </a:solidFill>
            </a:rPr>
            <a:t>обращение</a:t>
          </a:r>
          <a:r>
            <a:rPr lang="ru-RU" sz="1050" b="0" i="0" dirty="0">
              <a:solidFill>
                <a:schemeClr val="bg1"/>
              </a:solidFill>
            </a:rPr>
            <a:t> - направленное субъекту, рассматривающему обращение, или должностному лицу индивидуальное или коллективное письменное, устное либо в форме электронного документа, видеоконференцсвязи, видеообращения, предложение, заявление, жалоба, запрос или отклик;</a:t>
          </a:r>
          <a:endParaRPr lang="ru-RU" sz="1050" dirty="0">
            <a:solidFill>
              <a:schemeClr val="bg1"/>
            </a:solidFill>
          </a:endParaRPr>
        </a:p>
      </dgm:t>
    </dgm:pt>
    <dgm:pt modelId="{256F60F8-C48A-E84D-9DEF-7B7109369773}" type="parTrans" cxnId="{E1931EF5-22CF-CE4A-92DF-9C88ED8BB3C8}">
      <dgm:prSet/>
      <dgm:spPr/>
      <dgm:t>
        <a:bodyPr/>
        <a:lstStyle/>
        <a:p>
          <a:endParaRPr lang="ru-RU"/>
        </a:p>
      </dgm:t>
    </dgm:pt>
    <dgm:pt modelId="{982B9ABB-28C2-4B48-B60D-4AAB0D2CF07B}" type="sibTrans" cxnId="{E1931EF5-22CF-CE4A-92DF-9C88ED8BB3C8}">
      <dgm:prSet/>
      <dgm:spPr/>
      <dgm:t>
        <a:bodyPr/>
        <a:lstStyle/>
        <a:p>
          <a:endParaRPr lang="ru-RU"/>
        </a:p>
      </dgm:t>
    </dgm:pt>
    <dgm:pt modelId="{D0877696-7C78-C148-B089-6B6EB34FBFE7}">
      <dgm:prSet custT="1">
        <dgm:style>
          <a:lnRef idx="0">
            <a:schemeClr val="accent4"/>
          </a:lnRef>
          <a:fillRef idx="3">
            <a:schemeClr val="accent4"/>
          </a:fillRef>
          <a:effectRef idx="3">
            <a:schemeClr val="accent4"/>
          </a:effectRef>
          <a:fontRef idx="minor">
            <a:schemeClr val="lt1"/>
          </a:fontRef>
        </dgm:style>
      </dgm:prSet>
      <dgm:spPr/>
      <dgm:t>
        <a:bodyPr/>
        <a:lstStyle/>
        <a:p>
          <a:pPr rtl="0"/>
          <a:r>
            <a:rPr lang="ru-RU" sz="1050" b="1" dirty="0">
              <a:solidFill>
                <a:schemeClr val="bg1"/>
              </a:solidFill>
            </a:rPr>
            <a:t>видеообращение</a:t>
          </a:r>
          <a:r>
            <a:rPr lang="ru-RU" sz="1050" dirty="0">
              <a:solidFill>
                <a:schemeClr val="bg1"/>
              </a:solidFill>
            </a:rPr>
            <a:t> - направленное субъекту, рассматривающему обращение, или должностному лицу индивидуальное или коллективное предложение, заявление, жалоба, запрос или отклик в </a:t>
          </a:r>
          <a:r>
            <a:rPr lang="ru-RU" sz="1050" dirty="0" err="1">
              <a:solidFill>
                <a:schemeClr val="bg1"/>
              </a:solidFill>
            </a:rPr>
            <a:t>видеоформате</a:t>
          </a:r>
          <a:r>
            <a:rPr lang="ru-RU" sz="1050" dirty="0">
              <a:solidFill>
                <a:schemeClr val="bg1"/>
              </a:solidFill>
            </a:rPr>
            <a:t>, осуществляемое Государственной корпорацией «Правительство для граждан»;</a:t>
          </a:r>
        </a:p>
      </dgm:t>
    </dgm:pt>
    <dgm:pt modelId="{F8540EF6-C0F9-B943-8E47-0DC323AFDB75}" type="parTrans" cxnId="{9CECFFA7-E3DD-8546-9E27-41B0A04A3DE7}">
      <dgm:prSet/>
      <dgm:spPr/>
      <dgm:t>
        <a:bodyPr/>
        <a:lstStyle/>
        <a:p>
          <a:endParaRPr lang="ru-RU"/>
        </a:p>
      </dgm:t>
    </dgm:pt>
    <dgm:pt modelId="{1A140778-F8FC-764C-81E5-A08FEB952B7A}" type="sibTrans" cxnId="{9CECFFA7-E3DD-8546-9E27-41B0A04A3DE7}">
      <dgm:prSet/>
      <dgm:spPr/>
      <dgm:t>
        <a:bodyPr/>
        <a:lstStyle/>
        <a:p>
          <a:endParaRPr lang="ru-RU"/>
        </a:p>
      </dgm:t>
    </dgm:pt>
    <dgm:pt modelId="{2CAAD2E4-B9EC-A049-84E1-D6A601791933}">
      <dgm:prSet custT="1">
        <dgm:style>
          <a:lnRef idx="0">
            <a:schemeClr val="accent4"/>
          </a:lnRef>
          <a:fillRef idx="3">
            <a:schemeClr val="accent4"/>
          </a:fillRef>
          <a:effectRef idx="3">
            <a:schemeClr val="accent4"/>
          </a:effectRef>
          <a:fontRef idx="minor">
            <a:schemeClr val="lt1"/>
          </a:fontRef>
        </dgm:style>
      </dgm:prSet>
      <dgm:spPr/>
      <dgm:t>
        <a:bodyPr/>
        <a:lstStyle/>
        <a:p>
          <a:pPr rtl="0"/>
          <a:r>
            <a:rPr lang="ru-RU" sz="1200" b="1" dirty="0">
              <a:solidFill>
                <a:schemeClr val="bg1"/>
              </a:solidFill>
            </a:rPr>
            <a:t>анонимное обращение </a:t>
          </a:r>
          <a:r>
            <a:rPr lang="ru-RU" sz="1200" dirty="0">
              <a:solidFill>
                <a:schemeClr val="bg1"/>
              </a:solidFill>
            </a:rPr>
            <a:t>- обращение, по которому невозможно установить авторство, отсутствуют подпись, в том числе электронная цифровая подпись, почтовый адрес заявителя;</a:t>
          </a:r>
        </a:p>
      </dgm:t>
    </dgm:pt>
    <dgm:pt modelId="{E4EF0778-0D20-E646-B615-5DC966251D02}" type="parTrans" cxnId="{6391DECC-4C36-A449-9385-408C2B8BA1BC}">
      <dgm:prSet/>
      <dgm:spPr/>
      <dgm:t>
        <a:bodyPr/>
        <a:lstStyle/>
        <a:p>
          <a:endParaRPr lang="ru-RU"/>
        </a:p>
      </dgm:t>
    </dgm:pt>
    <dgm:pt modelId="{850313D3-A15F-714A-90E0-7EBDF9E043DC}" type="sibTrans" cxnId="{6391DECC-4C36-A449-9385-408C2B8BA1BC}">
      <dgm:prSet/>
      <dgm:spPr/>
      <dgm:t>
        <a:bodyPr/>
        <a:lstStyle/>
        <a:p>
          <a:endParaRPr lang="ru-RU"/>
        </a:p>
      </dgm:t>
    </dgm:pt>
    <dgm:pt modelId="{1F2C33DB-830C-A144-8B2E-A76A2A0DD8A4}">
      <dgm:prSet custT="1">
        <dgm:style>
          <a:lnRef idx="0">
            <a:schemeClr val="accent4"/>
          </a:lnRef>
          <a:fillRef idx="3">
            <a:schemeClr val="accent4"/>
          </a:fillRef>
          <a:effectRef idx="3">
            <a:schemeClr val="accent4"/>
          </a:effectRef>
          <a:fontRef idx="minor">
            <a:schemeClr val="lt1"/>
          </a:fontRef>
        </dgm:style>
      </dgm:prSet>
      <dgm:spPr/>
      <dgm:t>
        <a:bodyPr/>
        <a:lstStyle/>
        <a:p>
          <a:r>
            <a:rPr lang="ru-RU" sz="1100" b="1" i="0" dirty="0">
              <a:solidFill>
                <a:schemeClr val="bg1"/>
              </a:solidFill>
            </a:rPr>
            <a:t>онлайн-прием</a:t>
          </a:r>
          <a:r>
            <a:rPr lang="ru-RU" sz="1100" b="0" i="0" dirty="0">
              <a:solidFill>
                <a:schemeClr val="bg1"/>
              </a:solidFill>
            </a:rPr>
            <a:t> - действие субъекта, должностного лица по принятию обращения физических и (или) юридических лиц посредством видеоконференцсвязи, осуществляемое Государственной корпорацией «Правительство для граждан»;</a:t>
          </a:r>
          <a:endParaRPr lang="ru-RU" sz="1100" dirty="0">
            <a:solidFill>
              <a:schemeClr val="bg1"/>
            </a:solidFill>
          </a:endParaRPr>
        </a:p>
      </dgm:t>
    </dgm:pt>
    <dgm:pt modelId="{8C027E0B-D520-B843-8A32-21522F6B4532}" type="parTrans" cxnId="{558F757B-C25E-E748-8BC1-DE27DD846336}">
      <dgm:prSet/>
      <dgm:spPr/>
      <dgm:t>
        <a:bodyPr/>
        <a:lstStyle/>
        <a:p>
          <a:endParaRPr lang="ru-RU"/>
        </a:p>
      </dgm:t>
    </dgm:pt>
    <dgm:pt modelId="{36E2B5C4-AAB5-6F45-ADEA-D4B02F5F02FA}" type="sibTrans" cxnId="{558F757B-C25E-E748-8BC1-DE27DD846336}">
      <dgm:prSet/>
      <dgm:spPr/>
      <dgm:t>
        <a:bodyPr/>
        <a:lstStyle/>
        <a:p>
          <a:endParaRPr lang="ru-RU"/>
        </a:p>
      </dgm:t>
    </dgm:pt>
    <dgm:pt modelId="{80298154-E6A0-AB41-A84D-D5921934C759}">
      <dgm:prSet>
        <dgm:style>
          <a:lnRef idx="1">
            <a:schemeClr val="accent4"/>
          </a:lnRef>
          <a:fillRef idx="3">
            <a:schemeClr val="accent4"/>
          </a:fillRef>
          <a:effectRef idx="2">
            <a:schemeClr val="accent4"/>
          </a:effectRef>
          <a:fontRef idx="minor">
            <a:schemeClr val="lt1"/>
          </a:fontRef>
        </dgm:style>
      </dgm:prSet>
      <dgm:spPr/>
      <dgm:t>
        <a:bodyPr/>
        <a:lstStyle/>
        <a:p>
          <a:r>
            <a:rPr lang="ru-RU" b="1" dirty="0">
              <a:solidFill>
                <a:schemeClr val="bg1"/>
              </a:solidFill>
            </a:rPr>
            <a:t>субъекты, рассматривающие обращения- </a:t>
          </a:r>
          <a:r>
            <a:rPr lang="ru-RU" dirty="0">
              <a:solidFill>
                <a:schemeClr val="bg1"/>
              </a:solidFill>
            </a:rPr>
            <a:t>государственные органы, органы местного самоуправления, юридические лица со стопроцентным участием государства либо предоставляющие товары (работы, услуги) в соответствии с условиями государственного заказа и (или) государственного закупа, которые вправе рассматривать и принимать решения по обращениям физических и юридических лиц в соответствии с их компетенцией, а также </a:t>
          </a:r>
          <a:r>
            <a:rPr lang="ru-RU" u="sng" dirty="0">
              <a:solidFill>
                <a:schemeClr val="bg1"/>
              </a:solidFill>
              <a:hlinkClick xmlns:r="http://schemas.openxmlformats.org/officeDocument/2006/relationships" r:id="rId1"/>
            </a:rPr>
            <a:t>субъекты крупного предпринимательства</a:t>
          </a:r>
          <a:r>
            <a:rPr lang="ru-RU" dirty="0">
              <a:solidFill>
                <a:schemeClr val="bg1"/>
              </a:solidFill>
            </a:rPr>
            <a:t> по обращениям физических и юридических лиц, с которыми заключен договор на поставку (выполнение, оказание) им товаров (работ, услуг);</a:t>
          </a:r>
        </a:p>
      </dgm:t>
    </dgm:pt>
    <dgm:pt modelId="{D5F09CB9-0975-4D47-A2FF-1D60DEAFA821}" type="parTrans" cxnId="{B28E0245-73DB-6D4F-8342-4B055AF583EA}">
      <dgm:prSet/>
      <dgm:spPr/>
      <dgm:t>
        <a:bodyPr/>
        <a:lstStyle/>
        <a:p>
          <a:endParaRPr lang="ru-RU"/>
        </a:p>
      </dgm:t>
    </dgm:pt>
    <dgm:pt modelId="{7D29D0C5-2406-BD4A-B445-5267A44D5CD4}" type="sibTrans" cxnId="{B28E0245-73DB-6D4F-8342-4B055AF583EA}">
      <dgm:prSet/>
      <dgm:spPr/>
      <dgm:t>
        <a:bodyPr/>
        <a:lstStyle/>
        <a:p>
          <a:endParaRPr lang="ru-RU"/>
        </a:p>
      </dgm:t>
    </dgm:pt>
    <dgm:pt modelId="{AD40281C-A9EF-B54D-BB23-85FEEE235C5A}" type="pres">
      <dgm:prSet presAssocID="{644C55CA-82CF-BF43-97E2-B4A4013DC65C}" presName="Name0" presStyleCnt="0">
        <dgm:presLayoutVars>
          <dgm:dir/>
          <dgm:resizeHandles val="exact"/>
        </dgm:presLayoutVars>
      </dgm:prSet>
      <dgm:spPr/>
      <dgm:t>
        <a:bodyPr/>
        <a:lstStyle/>
        <a:p>
          <a:endParaRPr lang="ru-RU"/>
        </a:p>
      </dgm:t>
    </dgm:pt>
    <dgm:pt modelId="{77DA780D-EF72-7840-AC48-BB1BB1A06363}" type="pres">
      <dgm:prSet presAssocID="{9A4EDA04-0992-A34C-A42E-52427600355E}" presName="composite" presStyleCnt="0"/>
      <dgm:spPr/>
    </dgm:pt>
    <dgm:pt modelId="{A90343D3-CCC8-AF4F-A2F0-5F407A6A74F6}" type="pres">
      <dgm:prSet presAssocID="{9A4EDA04-0992-A34C-A42E-52427600355E}" presName="rect1" presStyleLbl="trAlignAcc1" presStyleIdx="0" presStyleCnt="6" custLinFactNeighborX="-925" custLinFactNeighborY="-3716">
        <dgm:presLayoutVars>
          <dgm:bulletEnabled val="1"/>
        </dgm:presLayoutVars>
      </dgm:prSet>
      <dgm:spPr/>
      <dgm:t>
        <a:bodyPr/>
        <a:lstStyle/>
        <a:p>
          <a:endParaRPr lang="ru-RU"/>
        </a:p>
      </dgm:t>
    </dgm:pt>
    <dgm:pt modelId="{95A9D996-B153-0A45-932D-63802CA1A5AE}" type="pres">
      <dgm:prSet presAssocID="{9A4EDA04-0992-A34C-A42E-52427600355E}" presName="rect2" presStyleLbl="fgImgPlace1" presStyleIdx="0" presStyleCnt="6"/>
      <dgm:spPr/>
    </dgm:pt>
    <dgm:pt modelId="{900520DC-1E41-744F-B22C-0DE3F9C5A14C}" type="pres">
      <dgm:prSet presAssocID="{A6CB7939-C65A-674F-8C42-7F8AD551EA17}" presName="sibTrans" presStyleCnt="0"/>
      <dgm:spPr/>
    </dgm:pt>
    <dgm:pt modelId="{EA5AEA01-61C5-554F-9D81-737A9ABDF641}" type="pres">
      <dgm:prSet presAssocID="{D0877696-7C78-C148-B089-6B6EB34FBFE7}" presName="composite" presStyleCnt="0"/>
      <dgm:spPr/>
    </dgm:pt>
    <dgm:pt modelId="{93D5F4CE-D438-E044-A129-B776825CDFFC}" type="pres">
      <dgm:prSet presAssocID="{D0877696-7C78-C148-B089-6B6EB34FBFE7}" presName="rect1" presStyleLbl="trAlignAcc1" presStyleIdx="1" presStyleCnt="6">
        <dgm:presLayoutVars>
          <dgm:bulletEnabled val="1"/>
        </dgm:presLayoutVars>
      </dgm:prSet>
      <dgm:spPr/>
      <dgm:t>
        <a:bodyPr/>
        <a:lstStyle/>
        <a:p>
          <a:endParaRPr lang="ru-RU"/>
        </a:p>
      </dgm:t>
    </dgm:pt>
    <dgm:pt modelId="{AC77156E-C4F1-F84E-B409-46AD2FC2CDD5}" type="pres">
      <dgm:prSet presAssocID="{D0877696-7C78-C148-B089-6B6EB34FBFE7}" presName="rect2" presStyleLbl="fgImgPlace1" presStyleIdx="1" presStyleCnt="6"/>
      <dgm:spPr/>
    </dgm:pt>
    <dgm:pt modelId="{D269F61F-37F9-AF43-80CA-004B5D0E20C2}" type="pres">
      <dgm:prSet presAssocID="{1A140778-F8FC-764C-81E5-A08FEB952B7A}" presName="sibTrans" presStyleCnt="0"/>
      <dgm:spPr/>
    </dgm:pt>
    <dgm:pt modelId="{EACF9F2B-429C-6B49-8A6F-2D08983FC779}" type="pres">
      <dgm:prSet presAssocID="{80298154-E6A0-AB41-A84D-D5921934C759}" presName="composite" presStyleCnt="0"/>
      <dgm:spPr/>
    </dgm:pt>
    <dgm:pt modelId="{7843C2A4-1F71-614D-B7E1-33F9E77E3720}" type="pres">
      <dgm:prSet presAssocID="{80298154-E6A0-AB41-A84D-D5921934C759}" presName="rect1" presStyleLbl="trAlignAcc1" presStyleIdx="2" presStyleCnt="6">
        <dgm:presLayoutVars>
          <dgm:bulletEnabled val="1"/>
        </dgm:presLayoutVars>
      </dgm:prSet>
      <dgm:spPr/>
      <dgm:t>
        <a:bodyPr/>
        <a:lstStyle/>
        <a:p>
          <a:endParaRPr lang="ru-RU"/>
        </a:p>
      </dgm:t>
    </dgm:pt>
    <dgm:pt modelId="{A901EB65-1D39-3540-AB31-2152B5511273}" type="pres">
      <dgm:prSet presAssocID="{80298154-E6A0-AB41-A84D-D5921934C759}" presName="rect2" presStyleLbl="fgImgPlace1" presStyleIdx="2" presStyleCnt="6"/>
      <dgm:spPr/>
    </dgm:pt>
    <dgm:pt modelId="{E3EB0EF7-526B-EE47-96A9-A7AC66D637EE}" type="pres">
      <dgm:prSet presAssocID="{7D29D0C5-2406-BD4A-B445-5267A44D5CD4}" presName="sibTrans" presStyleCnt="0"/>
      <dgm:spPr/>
    </dgm:pt>
    <dgm:pt modelId="{C35143F5-573A-7E48-A4CA-94ED8D7749CC}" type="pres">
      <dgm:prSet presAssocID="{2CAAD2E4-B9EC-A049-84E1-D6A601791933}" presName="composite" presStyleCnt="0"/>
      <dgm:spPr/>
    </dgm:pt>
    <dgm:pt modelId="{1EEE9E13-9CA6-5941-834A-39DD47670C37}" type="pres">
      <dgm:prSet presAssocID="{2CAAD2E4-B9EC-A049-84E1-D6A601791933}" presName="rect1" presStyleLbl="trAlignAcc1" presStyleIdx="3" presStyleCnt="6">
        <dgm:presLayoutVars>
          <dgm:bulletEnabled val="1"/>
        </dgm:presLayoutVars>
      </dgm:prSet>
      <dgm:spPr/>
      <dgm:t>
        <a:bodyPr/>
        <a:lstStyle/>
        <a:p>
          <a:endParaRPr lang="ru-RU"/>
        </a:p>
      </dgm:t>
    </dgm:pt>
    <dgm:pt modelId="{04D429E6-1A11-3344-91C7-DBB11D586742}" type="pres">
      <dgm:prSet presAssocID="{2CAAD2E4-B9EC-A049-84E1-D6A601791933}" presName="rect2" presStyleLbl="fgImgPlace1" presStyleIdx="3" presStyleCnt="6"/>
      <dgm:spPr/>
    </dgm:pt>
    <dgm:pt modelId="{E59415B3-214F-2D4E-BA0F-041BDEFBE343}" type="pres">
      <dgm:prSet presAssocID="{850313D3-A15F-714A-90E0-7EBDF9E043DC}" presName="sibTrans" presStyleCnt="0"/>
      <dgm:spPr/>
    </dgm:pt>
    <dgm:pt modelId="{1C9C333A-1F8E-C648-97D8-E06018E84108}" type="pres">
      <dgm:prSet presAssocID="{1F2C33DB-830C-A144-8B2E-A76A2A0DD8A4}" presName="composite" presStyleCnt="0"/>
      <dgm:spPr/>
    </dgm:pt>
    <dgm:pt modelId="{5D4837A3-82D8-5B47-8F55-620A0D2AA51E}" type="pres">
      <dgm:prSet presAssocID="{1F2C33DB-830C-A144-8B2E-A76A2A0DD8A4}" presName="rect1" presStyleLbl="trAlignAcc1" presStyleIdx="4" presStyleCnt="6">
        <dgm:presLayoutVars>
          <dgm:bulletEnabled val="1"/>
        </dgm:presLayoutVars>
      </dgm:prSet>
      <dgm:spPr/>
      <dgm:t>
        <a:bodyPr/>
        <a:lstStyle/>
        <a:p>
          <a:endParaRPr lang="ru-RU"/>
        </a:p>
      </dgm:t>
    </dgm:pt>
    <dgm:pt modelId="{1ECBAA24-DFBB-1E4C-9A9E-D7F451B397E6}" type="pres">
      <dgm:prSet presAssocID="{1F2C33DB-830C-A144-8B2E-A76A2A0DD8A4}" presName="rect2" presStyleLbl="fgImgPlace1" presStyleIdx="4" presStyleCnt="6"/>
      <dgm:spPr/>
    </dgm:pt>
    <dgm:pt modelId="{8E4593C2-4E6D-E84E-B610-9B3806783AC7}" type="pres">
      <dgm:prSet presAssocID="{36E2B5C4-AAB5-6F45-ADEA-D4B02F5F02FA}" presName="sibTrans" presStyleCnt="0"/>
      <dgm:spPr/>
    </dgm:pt>
    <dgm:pt modelId="{DFDAEFBB-0D0F-FA48-B9DB-FAAB6C3B9A59}" type="pres">
      <dgm:prSet presAssocID="{EC8C710A-B0B5-934A-B01E-530D67ADDDBA}" presName="composite" presStyleCnt="0"/>
      <dgm:spPr/>
    </dgm:pt>
    <dgm:pt modelId="{FEF1092B-F6E7-F243-9665-D275E27A77A8}" type="pres">
      <dgm:prSet presAssocID="{EC8C710A-B0B5-934A-B01E-530D67ADDDBA}" presName="rect1" presStyleLbl="trAlignAcc1" presStyleIdx="5" presStyleCnt="6">
        <dgm:presLayoutVars>
          <dgm:bulletEnabled val="1"/>
        </dgm:presLayoutVars>
      </dgm:prSet>
      <dgm:spPr/>
      <dgm:t>
        <a:bodyPr/>
        <a:lstStyle/>
        <a:p>
          <a:endParaRPr lang="ru-RU"/>
        </a:p>
      </dgm:t>
    </dgm:pt>
    <dgm:pt modelId="{26D4160A-2740-8942-8F57-E8AE3080C773}" type="pres">
      <dgm:prSet presAssocID="{EC8C710A-B0B5-934A-B01E-530D67ADDDBA}" presName="rect2" presStyleLbl="fgImgPlace1" presStyleIdx="5" presStyleCnt="6"/>
      <dgm:spPr/>
    </dgm:pt>
  </dgm:ptLst>
  <dgm:cxnLst>
    <dgm:cxn modelId="{37063A67-43C0-194B-A6C2-EB65B248D614}" type="presOf" srcId="{2CAAD2E4-B9EC-A049-84E1-D6A601791933}" destId="{1EEE9E13-9CA6-5941-834A-39DD47670C37}" srcOrd="0" destOrd="0" presId="urn:microsoft.com/office/officeart/2008/layout/PictureStrips"/>
    <dgm:cxn modelId="{5C90DA29-9011-7C45-963B-842448C3E780}" type="presOf" srcId="{644C55CA-82CF-BF43-97E2-B4A4013DC65C}" destId="{AD40281C-A9EF-B54D-BB23-85FEEE235C5A}" srcOrd="0" destOrd="0" presId="urn:microsoft.com/office/officeart/2008/layout/PictureStrips"/>
    <dgm:cxn modelId="{E1931EF5-22CF-CE4A-92DF-9C88ED8BB3C8}" srcId="{644C55CA-82CF-BF43-97E2-B4A4013DC65C}" destId="{EC8C710A-B0B5-934A-B01E-530D67ADDDBA}" srcOrd="5" destOrd="0" parTransId="{256F60F8-C48A-E84D-9DEF-7B7109369773}" sibTransId="{982B9ABB-28C2-4B48-B60D-4AAB0D2CF07B}"/>
    <dgm:cxn modelId="{32F7693B-3EFB-4F4D-A64D-BB7F5961E5F1}" type="presOf" srcId="{D0877696-7C78-C148-B089-6B6EB34FBFE7}" destId="{93D5F4CE-D438-E044-A129-B776825CDFFC}" srcOrd="0" destOrd="0" presId="urn:microsoft.com/office/officeart/2008/layout/PictureStrips"/>
    <dgm:cxn modelId="{6944D644-26AE-8541-9567-C80D94F4E9D9}" type="presOf" srcId="{1F2C33DB-830C-A144-8B2E-A76A2A0DD8A4}" destId="{5D4837A3-82D8-5B47-8F55-620A0D2AA51E}" srcOrd="0" destOrd="0" presId="urn:microsoft.com/office/officeart/2008/layout/PictureStrips"/>
    <dgm:cxn modelId="{6391DECC-4C36-A449-9385-408C2B8BA1BC}" srcId="{644C55CA-82CF-BF43-97E2-B4A4013DC65C}" destId="{2CAAD2E4-B9EC-A049-84E1-D6A601791933}" srcOrd="3" destOrd="0" parTransId="{E4EF0778-0D20-E646-B615-5DC966251D02}" sibTransId="{850313D3-A15F-714A-90E0-7EBDF9E043DC}"/>
    <dgm:cxn modelId="{F5F37278-DE42-5F4E-B574-783914EB0233}" type="presOf" srcId="{EC8C710A-B0B5-934A-B01E-530D67ADDDBA}" destId="{FEF1092B-F6E7-F243-9665-D275E27A77A8}" srcOrd="0" destOrd="0" presId="urn:microsoft.com/office/officeart/2008/layout/PictureStrips"/>
    <dgm:cxn modelId="{77ED3EED-A99E-4A4C-AE09-D6FB6AC484DD}" type="presOf" srcId="{80298154-E6A0-AB41-A84D-D5921934C759}" destId="{7843C2A4-1F71-614D-B7E1-33F9E77E3720}" srcOrd="0" destOrd="0" presId="urn:microsoft.com/office/officeart/2008/layout/PictureStrips"/>
    <dgm:cxn modelId="{8E40FA1E-4313-8142-B63B-9388FF0DA52E}" srcId="{644C55CA-82CF-BF43-97E2-B4A4013DC65C}" destId="{9A4EDA04-0992-A34C-A42E-52427600355E}" srcOrd="0" destOrd="0" parTransId="{BCD88ABF-E0A5-0B40-8C9A-96E635B8D400}" sibTransId="{A6CB7939-C65A-674F-8C42-7F8AD551EA17}"/>
    <dgm:cxn modelId="{B28E0245-73DB-6D4F-8342-4B055AF583EA}" srcId="{644C55CA-82CF-BF43-97E2-B4A4013DC65C}" destId="{80298154-E6A0-AB41-A84D-D5921934C759}" srcOrd="2" destOrd="0" parTransId="{D5F09CB9-0975-4D47-A2FF-1D60DEAFA821}" sibTransId="{7D29D0C5-2406-BD4A-B445-5267A44D5CD4}"/>
    <dgm:cxn modelId="{558F757B-C25E-E748-8BC1-DE27DD846336}" srcId="{644C55CA-82CF-BF43-97E2-B4A4013DC65C}" destId="{1F2C33DB-830C-A144-8B2E-A76A2A0DD8A4}" srcOrd="4" destOrd="0" parTransId="{8C027E0B-D520-B843-8A32-21522F6B4532}" sibTransId="{36E2B5C4-AAB5-6F45-ADEA-D4B02F5F02FA}"/>
    <dgm:cxn modelId="{73EAE8E6-F8CA-C74C-B238-994F098B36C0}" type="presOf" srcId="{9A4EDA04-0992-A34C-A42E-52427600355E}" destId="{A90343D3-CCC8-AF4F-A2F0-5F407A6A74F6}" srcOrd="0" destOrd="0" presId="urn:microsoft.com/office/officeart/2008/layout/PictureStrips"/>
    <dgm:cxn modelId="{9CECFFA7-E3DD-8546-9E27-41B0A04A3DE7}" srcId="{644C55CA-82CF-BF43-97E2-B4A4013DC65C}" destId="{D0877696-7C78-C148-B089-6B6EB34FBFE7}" srcOrd="1" destOrd="0" parTransId="{F8540EF6-C0F9-B943-8E47-0DC323AFDB75}" sibTransId="{1A140778-F8FC-764C-81E5-A08FEB952B7A}"/>
    <dgm:cxn modelId="{D61958D1-4CAD-F74D-8B4E-75BC923C94BD}" type="presParOf" srcId="{AD40281C-A9EF-B54D-BB23-85FEEE235C5A}" destId="{77DA780D-EF72-7840-AC48-BB1BB1A06363}" srcOrd="0" destOrd="0" presId="urn:microsoft.com/office/officeart/2008/layout/PictureStrips"/>
    <dgm:cxn modelId="{C51C4C0E-FCAC-9049-9A8B-2ADA2A8655C0}" type="presParOf" srcId="{77DA780D-EF72-7840-AC48-BB1BB1A06363}" destId="{A90343D3-CCC8-AF4F-A2F0-5F407A6A74F6}" srcOrd="0" destOrd="0" presId="urn:microsoft.com/office/officeart/2008/layout/PictureStrips"/>
    <dgm:cxn modelId="{D7D2E1DB-53FB-684F-B944-20625F64716D}" type="presParOf" srcId="{77DA780D-EF72-7840-AC48-BB1BB1A06363}" destId="{95A9D996-B153-0A45-932D-63802CA1A5AE}" srcOrd="1" destOrd="0" presId="urn:microsoft.com/office/officeart/2008/layout/PictureStrips"/>
    <dgm:cxn modelId="{EAF17265-CEC1-9041-ABBC-C72555E7A194}" type="presParOf" srcId="{AD40281C-A9EF-B54D-BB23-85FEEE235C5A}" destId="{900520DC-1E41-744F-B22C-0DE3F9C5A14C}" srcOrd="1" destOrd="0" presId="urn:microsoft.com/office/officeart/2008/layout/PictureStrips"/>
    <dgm:cxn modelId="{FBF4810C-7C4B-C945-A2CE-4E9D064B26AA}" type="presParOf" srcId="{AD40281C-A9EF-B54D-BB23-85FEEE235C5A}" destId="{EA5AEA01-61C5-554F-9D81-737A9ABDF641}" srcOrd="2" destOrd="0" presId="urn:microsoft.com/office/officeart/2008/layout/PictureStrips"/>
    <dgm:cxn modelId="{1B2AFE45-D5CE-6B43-9584-DEC83C33D9C1}" type="presParOf" srcId="{EA5AEA01-61C5-554F-9D81-737A9ABDF641}" destId="{93D5F4CE-D438-E044-A129-B776825CDFFC}" srcOrd="0" destOrd="0" presId="urn:microsoft.com/office/officeart/2008/layout/PictureStrips"/>
    <dgm:cxn modelId="{D2998625-5B17-2648-82A4-E2CE53F58533}" type="presParOf" srcId="{EA5AEA01-61C5-554F-9D81-737A9ABDF641}" destId="{AC77156E-C4F1-F84E-B409-46AD2FC2CDD5}" srcOrd="1" destOrd="0" presId="urn:microsoft.com/office/officeart/2008/layout/PictureStrips"/>
    <dgm:cxn modelId="{3B6BE63A-FCBD-CE43-B0CA-183D9F5B2057}" type="presParOf" srcId="{AD40281C-A9EF-B54D-BB23-85FEEE235C5A}" destId="{D269F61F-37F9-AF43-80CA-004B5D0E20C2}" srcOrd="3" destOrd="0" presId="urn:microsoft.com/office/officeart/2008/layout/PictureStrips"/>
    <dgm:cxn modelId="{94372624-C65F-F14D-BF90-6EB13B54F948}" type="presParOf" srcId="{AD40281C-A9EF-B54D-BB23-85FEEE235C5A}" destId="{EACF9F2B-429C-6B49-8A6F-2D08983FC779}" srcOrd="4" destOrd="0" presId="urn:microsoft.com/office/officeart/2008/layout/PictureStrips"/>
    <dgm:cxn modelId="{B3615C26-0619-CC40-A466-8F80B943D84B}" type="presParOf" srcId="{EACF9F2B-429C-6B49-8A6F-2D08983FC779}" destId="{7843C2A4-1F71-614D-B7E1-33F9E77E3720}" srcOrd="0" destOrd="0" presId="urn:microsoft.com/office/officeart/2008/layout/PictureStrips"/>
    <dgm:cxn modelId="{EE0F013C-A002-A54D-95BA-9547DF0FF01D}" type="presParOf" srcId="{EACF9F2B-429C-6B49-8A6F-2D08983FC779}" destId="{A901EB65-1D39-3540-AB31-2152B5511273}" srcOrd="1" destOrd="0" presId="urn:microsoft.com/office/officeart/2008/layout/PictureStrips"/>
    <dgm:cxn modelId="{B7729036-95D1-4141-AAD5-2A92E9BECBB1}" type="presParOf" srcId="{AD40281C-A9EF-B54D-BB23-85FEEE235C5A}" destId="{E3EB0EF7-526B-EE47-96A9-A7AC66D637EE}" srcOrd="5" destOrd="0" presId="urn:microsoft.com/office/officeart/2008/layout/PictureStrips"/>
    <dgm:cxn modelId="{6D457103-B7BA-2444-A8C5-1FBE597525FB}" type="presParOf" srcId="{AD40281C-A9EF-B54D-BB23-85FEEE235C5A}" destId="{C35143F5-573A-7E48-A4CA-94ED8D7749CC}" srcOrd="6" destOrd="0" presId="urn:microsoft.com/office/officeart/2008/layout/PictureStrips"/>
    <dgm:cxn modelId="{E0690BEE-3C43-F448-B268-9D9FAC4465AB}" type="presParOf" srcId="{C35143F5-573A-7E48-A4CA-94ED8D7749CC}" destId="{1EEE9E13-9CA6-5941-834A-39DD47670C37}" srcOrd="0" destOrd="0" presId="urn:microsoft.com/office/officeart/2008/layout/PictureStrips"/>
    <dgm:cxn modelId="{5D31EE52-1C2E-314B-ACBD-724DEB114E6C}" type="presParOf" srcId="{C35143F5-573A-7E48-A4CA-94ED8D7749CC}" destId="{04D429E6-1A11-3344-91C7-DBB11D586742}" srcOrd="1" destOrd="0" presId="urn:microsoft.com/office/officeart/2008/layout/PictureStrips"/>
    <dgm:cxn modelId="{B5D2F343-097B-9649-A35E-36D173018776}" type="presParOf" srcId="{AD40281C-A9EF-B54D-BB23-85FEEE235C5A}" destId="{E59415B3-214F-2D4E-BA0F-041BDEFBE343}" srcOrd="7" destOrd="0" presId="urn:microsoft.com/office/officeart/2008/layout/PictureStrips"/>
    <dgm:cxn modelId="{6F53C0FB-B441-0D4A-8046-C8ADD1F9B585}" type="presParOf" srcId="{AD40281C-A9EF-B54D-BB23-85FEEE235C5A}" destId="{1C9C333A-1F8E-C648-97D8-E06018E84108}" srcOrd="8" destOrd="0" presId="urn:microsoft.com/office/officeart/2008/layout/PictureStrips"/>
    <dgm:cxn modelId="{75BF523C-9BB5-7D47-A513-4C27EFD8BD9F}" type="presParOf" srcId="{1C9C333A-1F8E-C648-97D8-E06018E84108}" destId="{5D4837A3-82D8-5B47-8F55-620A0D2AA51E}" srcOrd="0" destOrd="0" presId="urn:microsoft.com/office/officeart/2008/layout/PictureStrips"/>
    <dgm:cxn modelId="{DA3E856F-2FED-F043-87A0-2FFC799EE12A}" type="presParOf" srcId="{1C9C333A-1F8E-C648-97D8-E06018E84108}" destId="{1ECBAA24-DFBB-1E4C-9A9E-D7F451B397E6}" srcOrd="1" destOrd="0" presId="urn:microsoft.com/office/officeart/2008/layout/PictureStrips"/>
    <dgm:cxn modelId="{AECBA318-D0CD-DC42-AD81-9798546C54D7}" type="presParOf" srcId="{AD40281C-A9EF-B54D-BB23-85FEEE235C5A}" destId="{8E4593C2-4E6D-E84E-B610-9B3806783AC7}" srcOrd="9" destOrd="0" presId="urn:microsoft.com/office/officeart/2008/layout/PictureStrips"/>
    <dgm:cxn modelId="{1A2A9A16-7BF2-0542-A995-2C712D8B8E0D}" type="presParOf" srcId="{AD40281C-A9EF-B54D-BB23-85FEEE235C5A}" destId="{DFDAEFBB-0D0F-FA48-B9DB-FAAB6C3B9A59}" srcOrd="10" destOrd="0" presId="urn:microsoft.com/office/officeart/2008/layout/PictureStrips"/>
    <dgm:cxn modelId="{FC35CB12-CDD0-0F43-8212-31EB27C116D5}" type="presParOf" srcId="{DFDAEFBB-0D0F-FA48-B9DB-FAAB6C3B9A59}" destId="{FEF1092B-F6E7-F243-9665-D275E27A77A8}" srcOrd="0" destOrd="0" presId="urn:microsoft.com/office/officeart/2008/layout/PictureStrips"/>
    <dgm:cxn modelId="{87AD2802-4F55-B14A-9148-F0D726E253C8}" type="presParOf" srcId="{DFDAEFBB-0D0F-FA48-B9DB-FAAB6C3B9A59}" destId="{26D4160A-2740-8942-8F57-E8AE3080C773}"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3D89F0-638A-2146-A91D-1CBAFC55D00A}"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ru-RU"/>
        </a:p>
      </dgm:t>
    </dgm:pt>
    <dgm:pt modelId="{41D50AE8-808F-9D4E-B93B-12FD39524858}">
      <dgm:prSet phldrT="[Текст]" custT="1"/>
      <dgm:spPr/>
      <dgm:t>
        <a:bodyPr/>
        <a:lstStyle/>
        <a:p>
          <a:r>
            <a:rPr lang="ru-RU" sz="1400" b="1" dirty="0"/>
            <a:t>учет обращения </a:t>
          </a:r>
          <a:r>
            <a:rPr lang="ru-RU" sz="1400" dirty="0"/>
            <a:t>- фиксирование сведений по приему и рассмотрению обращения и их отражение в государственной правовой статистической отчетности;</a:t>
          </a:r>
        </a:p>
      </dgm:t>
    </dgm:pt>
    <dgm:pt modelId="{A07DD55F-E843-874E-AC3E-0ABA5D1E7066}" type="parTrans" cxnId="{2132CB75-9308-CE47-BFEF-2ED398292956}">
      <dgm:prSet/>
      <dgm:spPr/>
      <dgm:t>
        <a:bodyPr/>
        <a:lstStyle/>
        <a:p>
          <a:endParaRPr lang="ru-RU"/>
        </a:p>
      </dgm:t>
    </dgm:pt>
    <dgm:pt modelId="{C2A72CF3-1750-994B-B104-D34234900DE1}" type="sibTrans" cxnId="{2132CB75-9308-CE47-BFEF-2ED398292956}">
      <dgm:prSet/>
      <dgm:spPr/>
      <dgm:t>
        <a:bodyPr/>
        <a:lstStyle/>
        <a:p>
          <a:endParaRPr lang="ru-RU"/>
        </a:p>
      </dgm:t>
    </dgm:pt>
    <dgm:pt modelId="{A27D70B6-3C55-C144-BB13-8143996F9C5E}">
      <dgm:prSet phldrT="[Текст]" custT="1"/>
      <dgm:spPr/>
      <dgm:t>
        <a:bodyPr/>
        <a:lstStyle/>
        <a:p>
          <a:r>
            <a:rPr lang="ru-RU" sz="1300" b="1" dirty="0"/>
            <a:t>регистрация обращения </a:t>
          </a:r>
          <a:r>
            <a:rPr lang="ru-RU" sz="1300" dirty="0"/>
            <a:t>- фиксация в учетном информационном документе кратких данных по содержанию обращения и присвоение регистрационного номера каждому поступившему обращению;</a:t>
          </a:r>
        </a:p>
      </dgm:t>
    </dgm:pt>
    <dgm:pt modelId="{D1BA3008-B4C3-7740-B4B0-CD73CB2B29F7}" type="parTrans" cxnId="{E7834D2B-8C47-E04C-BE21-5056579E4756}">
      <dgm:prSet/>
      <dgm:spPr/>
      <dgm:t>
        <a:bodyPr/>
        <a:lstStyle/>
        <a:p>
          <a:endParaRPr lang="ru-RU"/>
        </a:p>
      </dgm:t>
    </dgm:pt>
    <dgm:pt modelId="{6F33C8FE-53E1-F843-82CA-DC8E31013C3D}" type="sibTrans" cxnId="{E7834D2B-8C47-E04C-BE21-5056579E4756}">
      <dgm:prSet/>
      <dgm:spPr/>
      <dgm:t>
        <a:bodyPr/>
        <a:lstStyle/>
        <a:p>
          <a:endParaRPr lang="ru-RU"/>
        </a:p>
      </dgm:t>
    </dgm:pt>
    <dgm:pt modelId="{BE645026-0FCD-B445-802F-B7F0982C323B}">
      <dgm:prSet custT="1"/>
      <dgm:spPr/>
      <dgm:t>
        <a:bodyPr/>
        <a:lstStyle/>
        <a:p>
          <a:pPr rtl="0"/>
          <a:r>
            <a:rPr lang="ru-RU" sz="1400" b="1" dirty="0"/>
            <a:t>прием обращения </a:t>
          </a:r>
          <a:r>
            <a:rPr lang="ru-RU" sz="1400" dirty="0"/>
            <a:t>- действие субъекта, должностного лица по принятию обращения физических и (или) юридических лиц;</a:t>
          </a:r>
        </a:p>
      </dgm:t>
    </dgm:pt>
    <dgm:pt modelId="{46A16993-7367-D84A-94A9-98B46A39D62F}" type="parTrans" cxnId="{FFC5BE71-B3F0-724E-88FA-C7A41C071AEA}">
      <dgm:prSet/>
      <dgm:spPr/>
      <dgm:t>
        <a:bodyPr/>
        <a:lstStyle/>
        <a:p>
          <a:endParaRPr lang="ru-RU"/>
        </a:p>
      </dgm:t>
    </dgm:pt>
    <dgm:pt modelId="{B0500032-30F3-3444-94A0-8FF64B480604}" type="sibTrans" cxnId="{FFC5BE71-B3F0-724E-88FA-C7A41C071AEA}">
      <dgm:prSet/>
      <dgm:spPr/>
      <dgm:t>
        <a:bodyPr/>
        <a:lstStyle/>
        <a:p>
          <a:endParaRPr lang="ru-RU"/>
        </a:p>
      </dgm:t>
    </dgm:pt>
    <dgm:pt modelId="{F4839DED-7C60-E048-BE3C-05C07018CEE3}">
      <dgm:prSet custT="1"/>
      <dgm:spPr/>
      <dgm:t>
        <a:bodyPr/>
        <a:lstStyle/>
        <a:p>
          <a:pPr rtl="0"/>
          <a:r>
            <a:rPr lang="ru-RU" sz="1300" b="1" dirty="0"/>
            <a:t>рассмотрение обращения </a:t>
          </a:r>
          <a:r>
            <a:rPr lang="ru-RU" sz="1300" dirty="0"/>
            <a:t>- принятие субъектом, должностным лицом в пределах своей компетенции по зарегистрированному обращению решения в соответствии с законодательством Республики Казахстан;</a:t>
          </a:r>
        </a:p>
      </dgm:t>
    </dgm:pt>
    <dgm:pt modelId="{B2EC1269-7352-C046-95CE-661C44EA0278}" type="parTrans" cxnId="{F113004C-3194-C142-88F7-B36B507CE5A9}">
      <dgm:prSet/>
      <dgm:spPr/>
      <dgm:t>
        <a:bodyPr/>
        <a:lstStyle/>
        <a:p>
          <a:endParaRPr lang="ru-RU"/>
        </a:p>
      </dgm:t>
    </dgm:pt>
    <dgm:pt modelId="{107B5606-BD89-6D4D-896F-2339172550ED}" type="sibTrans" cxnId="{F113004C-3194-C142-88F7-B36B507CE5A9}">
      <dgm:prSet/>
      <dgm:spPr/>
      <dgm:t>
        <a:bodyPr/>
        <a:lstStyle/>
        <a:p>
          <a:endParaRPr lang="ru-RU"/>
        </a:p>
      </dgm:t>
    </dgm:pt>
    <dgm:pt modelId="{4D801088-F84D-F74C-A173-3589867A855E}" type="pres">
      <dgm:prSet presAssocID="{863D89F0-638A-2146-A91D-1CBAFC55D00A}" presName="diagram" presStyleCnt="0">
        <dgm:presLayoutVars>
          <dgm:dir/>
          <dgm:resizeHandles val="exact"/>
        </dgm:presLayoutVars>
      </dgm:prSet>
      <dgm:spPr/>
      <dgm:t>
        <a:bodyPr/>
        <a:lstStyle/>
        <a:p>
          <a:endParaRPr lang="ru-RU"/>
        </a:p>
      </dgm:t>
    </dgm:pt>
    <dgm:pt modelId="{F3EE7A2A-9A4F-5349-AAB0-01F33D8140B9}" type="pres">
      <dgm:prSet presAssocID="{41D50AE8-808F-9D4E-B93B-12FD39524858}" presName="node" presStyleLbl="node1" presStyleIdx="0" presStyleCnt="4" custLinFactNeighborX="-912" custLinFactNeighborY="-39">
        <dgm:presLayoutVars>
          <dgm:bulletEnabled val="1"/>
        </dgm:presLayoutVars>
      </dgm:prSet>
      <dgm:spPr/>
      <dgm:t>
        <a:bodyPr/>
        <a:lstStyle/>
        <a:p>
          <a:endParaRPr lang="ru-RU"/>
        </a:p>
      </dgm:t>
    </dgm:pt>
    <dgm:pt modelId="{EF8A79B3-EF32-BC47-BC9F-D77CAE70663E}" type="pres">
      <dgm:prSet presAssocID="{C2A72CF3-1750-994B-B104-D34234900DE1}" presName="sibTrans" presStyleCnt="0"/>
      <dgm:spPr/>
    </dgm:pt>
    <dgm:pt modelId="{46029E31-ED9F-5B40-A10C-B2BFF48337EE}" type="pres">
      <dgm:prSet presAssocID="{BE645026-0FCD-B445-802F-B7F0982C323B}" presName="node" presStyleLbl="node1" presStyleIdx="1" presStyleCnt="4">
        <dgm:presLayoutVars>
          <dgm:bulletEnabled val="1"/>
        </dgm:presLayoutVars>
      </dgm:prSet>
      <dgm:spPr/>
      <dgm:t>
        <a:bodyPr/>
        <a:lstStyle/>
        <a:p>
          <a:endParaRPr lang="ru-RU"/>
        </a:p>
      </dgm:t>
    </dgm:pt>
    <dgm:pt modelId="{B387922C-9C9A-4B45-8E94-695356D0EFEE}" type="pres">
      <dgm:prSet presAssocID="{B0500032-30F3-3444-94A0-8FF64B480604}" presName="sibTrans" presStyleCnt="0"/>
      <dgm:spPr/>
    </dgm:pt>
    <dgm:pt modelId="{22CB0353-1FE6-0148-8CB0-5AA082D23BFE}" type="pres">
      <dgm:prSet presAssocID="{F4839DED-7C60-E048-BE3C-05C07018CEE3}" presName="node" presStyleLbl="node1" presStyleIdx="2" presStyleCnt="4">
        <dgm:presLayoutVars>
          <dgm:bulletEnabled val="1"/>
        </dgm:presLayoutVars>
      </dgm:prSet>
      <dgm:spPr/>
      <dgm:t>
        <a:bodyPr/>
        <a:lstStyle/>
        <a:p>
          <a:endParaRPr lang="ru-RU"/>
        </a:p>
      </dgm:t>
    </dgm:pt>
    <dgm:pt modelId="{11FE8B76-0828-E64F-9F27-5A9DE6D4F30D}" type="pres">
      <dgm:prSet presAssocID="{107B5606-BD89-6D4D-896F-2339172550ED}" presName="sibTrans" presStyleCnt="0"/>
      <dgm:spPr/>
    </dgm:pt>
    <dgm:pt modelId="{AAFCA5D7-1CC9-D240-A001-9403D1F7694D}" type="pres">
      <dgm:prSet presAssocID="{A27D70B6-3C55-C144-BB13-8143996F9C5E}" presName="node" presStyleLbl="node1" presStyleIdx="3" presStyleCnt="4">
        <dgm:presLayoutVars>
          <dgm:bulletEnabled val="1"/>
        </dgm:presLayoutVars>
      </dgm:prSet>
      <dgm:spPr/>
      <dgm:t>
        <a:bodyPr/>
        <a:lstStyle/>
        <a:p>
          <a:endParaRPr lang="ru-RU"/>
        </a:p>
      </dgm:t>
    </dgm:pt>
  </dgm:ptLst>
  <dgm:cxnLst>
    <dgm:cxn modelId="{2BF693C3-AE36-2840-AC77-5C78E95FC763}" type="presOf" srcId="{BE645026-0FCD-B445-802F-B7F0982C323B}" destId="{46029E31-ED9F-5B40-A10C-B2BFF48337EE}" srcOrd="0" destOrd="0" presId="urn:microsoft.com/office/officeart/2005/8/layout/default"/>
    <dgm:cxn modelId="{F113004C-3194-C142-88F7-B36B507CE5A9}" srcId="{863D89F0-638A-2146-A91D-1CBAFC55D00A}" destId="{F4839DED-7C60-E048-BE3C-05C07018CEE3}" srcOrd="2" destOrd="0" parTransId="{B2EC1269-7352-C046-95CE-661C44EA0278}" sibTransId="{107B5606-BD89-6D4D-896F-2339172550ED}"/>
    <dgm:cxn modelId="{6C5B0970-0ECB-9445-8553-592ABC5E3667}" type="presOf" srcId="{863D89F0-638A-2146-A91D-1CBAFC55D00A}" destId="{4D801088-F84D-F74C-A173-3589867A855E}" srcOrd="0" destOrd="0" presId="urn:microsoft.com/office/officeart/2005/8/layout/default"/>
    <dgm:cxn modelId="{E7834D2B-8C47-E04C-BE21-5056579E4756}" srcId="{863D89F0-638A-2146-A91D-1CBAFC55D00A}" destId="{A27D70B6-3C55-C144-BB13-8143996F9C5E}" srcOrd="3" destOrd="0" parTransId="{D1BA3008-B4C3-7740-B4B0-CD73CB2B29F7}" sibTransId="{6F33C8FE-53E1-F843-82CA-DC8E31013C3D}"/>
    <dgm:cxn modelId="{3FA93FB6-3526-8442-9406-8E1554F91994}" type="presOf" srcId="{41D50AE8-808F-9D4E-B93B-12FD39524858}" destId="{F3EE7A2A-9A4F-5349-AAB0-01F33D8140B9}" srcOrd="0" destOrd="0" presId="urn:microsoft.com/office/officeart/2005/8/layout/default"/>
    <dgm:cxn modelId="{5C27878B-6041-1546-86D4-3C52BDCFF193}" type="presOf" srcId="{A27D70B6-3C55-C144-BB13-8143996F9C5E}" destId="{AAFCA5D7-1CC9-D240-A001-9403D1F7694D}" srcOrd="0" destOrd="0" presId="urn:microsoft.com/office/officeart/2005/8/layout/default"/>
    <dgm:cxn modelId="{DCD42771-9656-074B-B258-411FC04EE6A7}" type="presOf" srcId="{F4839DED-7C60-E048-BE3C-05C07018CEE3}" destId="{22CB0353-1FE6-0148-8CB0-5AA082D23BFE}" srcOrd="0" destOrd="0" presId="urn:microsoft.com/office/officeart/2005/8/layout/default"/>
    <dgm:cxn modelId="{FFC5BE71-B3F0-724E-88FA-C7A41C071AEA}" srcId="{863D89F0-638A-2146-A91D-1CBAFC55D00A}" destId="{BE645026-0FCD-B445-802F-B7F0982C323B}" srcOrd="1" destOrd="0" parTransId="{46A16993-7367-D84A-94A9-98B46A39D62F}" sibTransId="{B0500032-30F3-3444-94A0-8FF64B480604}"/>
    <dgm:cxn modelId="{2132CB75-9308-CE47-BFEF-2ED398292956}" srcId="{863D89F0-638A-2146-A91D-1CBAFC55D00A}" destId="{41D50AE8-808F-9D4E-B93B-12FD39524858}" srcOrd="0" destOrd="0" parTransId="{A07DD55F-E843-874E-AC3E-0ABA5D1E7066}" sibTransId="{C2A72CF3-1750-994B-B104-D34234900DE1}"/>
    <dgm:cxn modelId="{92EF2B8D-A3AC-9448-8572-2D7A7106ABFE}" type="presParOf" srcId="{4D801088-F84D-F74C-A173-3589867A855E}" destId="{F3EE7A2A-9A4F-5349-AAB0-01F33D8140B9}" srcOrd="0" destOrd="0" presId="urn:microsoft.com/office/officeart/2005/8/layout/default"/>
    <dgm:cxn modelId="{2C850332-1433-764F-9B7E-8C84997582E0}" type="presParOf" srcId="{4D801088-F84D-F74C-A173-3589867A855E}" destId="{EF8A79B3-EF32-BC47-BC9F-D77CAE70663E}" srcOrd="1" destOrd="0" presId="urn:microsoft.com/office/officeart/2005/8/layout/default"/>
    <dgm:cxn modelId="{E66B49FA-CD1D-6143-9A09-807F999459B9}" type="presParOf" srcId="{4D801088-F84D-F74C-A173-3589867A855E}" destId="{46029E31-ED9F-5B40-A10C-B2BFF48337EE}" srcOrd="2" destOrd="0" presId="urn:microsoft.com/office/officeart/2005/8/layout/default"/>
    <dgm:cxn modelId="{D8D8BCE7-1712-9F4B-8240-23758DF31F5D}" type="presParOf" srcId="{4D801088-F84D-F74C-A173-3589867A855E}" destId="{B387922C-9C9A-4B45-8E94-695356D0EFEE}" srcOrd="3" destOrd="0" presId="urn:microsoft.com/office/officeart/2005/8/layout/default"/>
    <dgm:cxn modelId="{A70B265C-4ECD-BA40-92AD-D5EB1E9B9677}" type="presParOf" srcId="{4D801088-F84D-F74C-A173-3589867A855E}" destId="{22CB0353-1FE6-0148-8CB0-5AA082D23BFE}" srcOrd="4" destOrd="0" presId="urn:microsoft.com/office/officeart/2005/8/layout/default"/>
    <dgm:cxn modelId="{B5FFC6EA-D8EB-AE4D-820B-4E2ECD6AC065}" type="presParOf" srcId="{4D801088-F84D-F74C-A173-3589867A855E}" destId="{11FE8B76-0828-E64F-9F27-5A9DE6D4F30D}" srcOrd="5" destOrd="0" presId="urn:microsoft.com/office/officeart/2005/8/layout/default"/>
    <dgm:cxn modelId="{7B1F96ED-91E2-EC45-ADEF-078D29ADC60A}" type="presParOf" srcId="{4D801088-F84D-F74C-A173-3589867A855E}" destId="{AAFCA5D7-1CC9-D240-A001-9403D1F7694D}"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C215E8-7245-FC49-8F8F-FAB43872DAB3}"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ru-RU"/>
        </a:p>
      </dgm:t>
    </dgm:pt>
    <dgm:pt modelId="{07848005-2FEE-9941-8CCA-29680345957C}">
      <dgm:prSet phldrT="[Текст]" custT="1">
        <dgm:style>
          <a:lnRef idx="1">
            <a:schemeClr val="accent3"/>
          </a:lnRef>
          <a:fillRef idx="3">
            <a:schemeClr val="accent3"/>
          </a:fillRef>
          <a:effectRef idx="2">
            <a:schemeClr val="accent3"/>
          </a:effectRef>
          <a:fontRef idx="minor">
            <a:schemeClr val="lt1"/>
          </a:fontRef>
        </dgm:style>
      </dgm:prSet>
      <dgm:spPr/>
      <dgm:t>
        <a:bodyPr/>
        <a:lstStyle/>
        <a:p>
          <a:r>
            <a:rPr lang="ru-RU" sz="1400" b="1" dirty="0"/>
            <a:t>запрос</a:t>
          </a:r>
          <a:r>
            <a:rPr lang="ru-RU" sz="1400" dirty="0"/>
            <a:t> - просьба лица о предоставлении информации по интересующим вопросам личного или общественного характера;</a:t>
          </a:r>
        </a:p>
      </dgm:t>
    </dgm:pt>
    <dgm:pt modelId="{6F1A667E-4E94-0A48-B5C9-9C52A91B57F7}" type="parTrans" cxnId="{73890B6D-27E9-854B-A126-CE195EE8B981}">
      <dgm:prSet/>
      <dgm:spPr/>
      <dgm:t>
        <a:bodyPr/>
        <a:lstStyle/>
        <a:p>
          <a:endParaRPr lang="ru-RU"/>
        </a:p>
      </dgm:t>
    </dgm:pt>
    <dgm:pt modelId="{4007557B-55E5-D241-9FC4-7CFDEB140CE7}" type="sibTrans" cxnId="{73890B6D-27E9-854B-A126-CE195EE8B981}">
      <dgm:prSet/>
      <dgm:spPr/>
      <dgm:t>
        <a:bodyPr/>
        <a:lstStyle/>
        <a:p>
          <a:endParaRPr lang="ru-RU"/>
        </a:p>
      </dgm:t>
    </dgm:pt>
    <dgm:pt modelId="{5A968D2E-B808-584A-8F19-20B30BCC823B}">
      <dgm:prSet custT="1">
        <dgm:style>
          <a:lnRef idx="3">
            <a:schemeClr val="lt1"/>
          </a:lnRef>
          <a:fillRef idx="1">
            <a:schemeClr val="accent3"/>
          </a:fillRef>
          <a:effectRef idx="1">
            <a:schemeClr val="accent3"/>
          </a:effectRef>
          <a:fontRef idx="minor">
            <a:schemeClr val="lt1"/>
          </a:fontRef>
        </dgm:style>
      </dgm:prSet>
      <dgm:spPr/>
      <dgm:t>
        <a:bodyPr/>
        <a:lstStyle/>
        <a:p>
          <a:pPr rtl="0"/>
          <a:r>
            <a:rPr lang="ru-RU" sz="1100" b="1" dirty="0"/>
            <a:t>предложение -</a:t>
          </a:r>
          <a:r>
            <a:rPr lang="ru-RU" sz="1100" dirty="0"/>
            <a:t> рекомендация лица по совершенствованию законов и иных нормативных правовых актов, деятельности государственных органов, развитию общественных отношений, улучшению социально-экономической и иных сфер деятельности государства и общества;</a:t>
          </a:r>
        </a:p>
      </dgm:t>
    </dgm:pt>
    <dgm:pt modelId="{5E85686C-BEFB-2F4E-8182-F4C0222CA1DA}" type="parTrans" cxnId="{0F50FCC9-27FA-3441-863D-A225ED694157}">
      <dgm:prSet/>
      <dgm:spPr/>
      <dgm:t>
        <a:bodyPr/>
        <a:lstStyle/>
        <a:p>
          <a:endParaRPr lang="ru-RU"/>
        </a:p>
      </dgm:t>
    </dgm:pt>
    <dgm:pt modelId="{62312783-D387-1349-98A2-16C1CE641EC0}" type="sibTrans" cxnId="{0F50FCC9-27FA-3441-863D-A225ED694157}">
      <dgm:prSet/>
      <dgm:spPr/>
      <dgm:t>
        <a:bodyPr/>
        <a:lstStyle/>
        <a:p>
          <a:endParaRPr lang="ru-RU"/>
        </a:p>
      </dgm:t>
    </dgm:pt>
    <dgm:pt modelId="{E333FA65-BF7A-794A-999F-6B4621AD6954}">
      <dgm:prSet custT="1">
        <dgm:style>
          <a:lnRef idx="3">
            <a:schemeClr val="lt1"/>
          </a:lnRef>
          <a:fillRef idx="1">
            <a:schemeClr val="accent3"/>
          </a:fillRef>
          <a:effectRef idx="1">
            <a:schemeClr val="accent3"/>
          </a:effectRef>
          <a:fontRef idx="minor">
            <a:schemeClr val="lt1"/>
          </a:fontRef>
        </dgm:style>
      </dgm:prSet>
      <dgm:spPr/>
      <dgm:t>
        <a:bodyPr/>
        <a:lstStyle/>
        <a:p>
          <a:pPr rtl="0"/>
          <a:r>
            <a:rPr lang="ru-RU" sz="1400" b="1" dirty="0"/>
            <a:t>отклик </a:t>
          </a:r>
          <a:r>
            <a:rPr lang="ru-RU" sz="1400" dirty="0"/>
            <a:t>- выражение лицом своего отношения к проводимой государством внутренней и внешней политике, а также к событиям и явлениям общественного характера;</a:t>
          </a:r>
        </a:p>
      </dgm:t>
    </dgm:pt>
    <dgm:pt modelId="{A28A93B6-0E85-334E-97AE-4EF1B592CE2C}" type="parTrans" cxnId="{79A11070-EB34-7E4C-B25E-154B90EAAFCA}">
      <dgm:prSet/>
      <dgm:spPr/>
      <dgm:t>
        <a:bodyPr/>
        <a:lstStyle/>
        <a:p>
          <a:endParaRPr lang="ru-RU"/>
        </a:p>
      </dgm:t>
    </dgm:pt>
    <dgm:pt modelId="{EFE4C744-CC36-974C-8401-8136C580DDC6}" type="sibTrans" cxnId="{79A11070-EB34-7E4C-B25E-154B90EAAFCA}">
      <dgm:prSet/>
      <dgm:spPr/>
      <dgm:t>
        <a:bodyPr/>
        <a:lstStyle/>
        <a:p>
          <a:endParaRPr lang="ru-RU"/>
        </a:p>
      </dgm:t>
    </dgm:pt>
    <dgm:pt modelId="{5D9BFA0C-311B-2F4B-8284-6FAEA8719002}">
      <dgm:prSet custT="1">
        <dgm:style>
          <a:lnRef idx="3">
            <a:schemeClr val="lt1"/>
          </a:lnRef>
          <a:fillRef idx="1">
            <a:schemeClr val="accent3"/>
          </a:fillRef>
          <a:effectRef idx="1">
            <a:schemeClr val="accent3"/>
          </a:effectRef>
          <a:fontRef idx="minor">
            <a:schemeClr val="lt1"/>
          </a:fontRef>
        </dgm:style>
      </dgm:prSet>
      <dgm:spPr/>
      <dgm:t>
        <a:bodyPr/>
        <a:lstStyle/>
        <a:p>
          <a:pPr rtl="0"/>
          <a:r>
            <a:rPr lang="ru-RU" sz="1000" b="1" dirty="0"/>
            <a:t>жалоба</a:t>
          </a:r>
          <a:r>
            <a:rPr lang="ru-RU" sz="1000" dirty="0"/>
            <a:t> - требование лица о восстановлении или защите нарушенных прав, свобод или законных интересов его или других лиц, об устранении неправомерных действий или бездействия государственных органов, органов местного самоуправления, юридических лиц со стопроцентным участием государства либо предоставляющих товары их должностных лиц</a:t>
          </a:r>
        </a:p>
      </dgm:t>
    </dgm:pt>
    <dgm:pt modelId="{ADD72C8C-9769-FE4A-989E-CD42E052F2A6}" type="parTrans" cxnId="{C6D60714-C251-344A-A1E2-9E9814EAE0FE}">
      <dgm:prSet/>
      <dgm:spPr/>
      <dgm:t>
        <a:bodyPr/>
        <a:lstStyle/>
        <a:p>
          <a:endParaRPr lang="ru-RU"/>
        </a:p>
      </dgm:t>
    </dgm:pt>
    <dgm:pt modelId="{F1B70963-2E91-E141-99C3-A634A4FDEC49}" type="sibTrans" cxnId="{C6D60714-C251-344A-A1E2-9E9814EAE0FE}">
      <dgm:prSet/>
      <dgm:spPr/>
      <dgm:t>
        <a:bodyPr/>
        <a:lstStyle/>
        <a:p>
          <a:endParaRPr lang="ru-RU"/>
        </a:p>
      </dgm:t>
    </dgm:pt>
    <dgm:pt modelId="{3E001BAC-50FC-3A48-AF72-74DFBF68E007}" type="pres">
      <dgm:prSet presAssocID="{50C215E8-7245-FC49-8F8F-FAB43872DAB3}" presName="diagram" presStyleCnt="0">
        <dgm:presLayoutVars>
          <dgm:dir/>
          <dgm:resizeHandles val="exact"/>
        </dgm:presLayoutVars>
      </dgm:prSet>
      <dgm:spPr/>
      <dgm:t>
        <a:bodyPr/>
        <a:lstStyle/>
        <a:p>
          <a:endParaRPr lang="ru-RU"/>
        </a:p>
      </dgm:t>
    </dgm:pt>
    <dgm:pt modelId="{2533BED5-599C-124D-8B97-D55B35CC69A2}" type="pres">
      <dgm:prSet presAssocID="{07848005-2FEE-9941-8CCA-29680345957C}" presName="node" presStyleLbl="node1" presStyleIdx="0" presStyleCnt="4" custScaleY="113319" custLinFactNeighborY="-9506">
        <dgm:presLayoutVars>
          <dgm:bulletEnabled val="1"/>
        </dgm:presLayoutVars>
      </dgm:prSet>
      <dgm:spPr/>
      <dgm:t>
        <a:bodyPr/>
        <a:lstStyle/>
        <a:p>
          <a:endParaRPr lang="ru-RU"/>
        </a:p>
      </dgm:t>
    </dgm:pt>
    <dgm:pt modelId="{1DF952A5-87A5-C24D-A0B6-E205CB0DA57F}" type="pres">
      <dgm:prSet presAssocID="{4007557B-55E5-D241-9FC4-7CFDEB140CE7}" presName="sibTrans" presStyleCnt="0"/>
      <dgm:spPr/>
    </dgm:pt>
    <dgm:pt modelId="{4D6E94F3-A445-624D-88CF-BDAFDC6CC56D}" type="pres">
      <dgm:prSet presAssocID="{5A968D2E-B808-584A-8F19-20B30BCC823B}" presName="node" presStyleLbl="node1" presStyleIdx="1" presStyleCnt="4" custScaleY="112042" custLinFactNeighborX="26" custLinFactNeighborY="-9506">
        <dgm:presLayoutVars>
          <dgm:bulletEnabled val="1"/>
        </dgm:presLayoutVars>
      </dgm:prSet>
      <dgm:spPr/>
      <dgm:t>
        <a:bodyPr/>
        <a:lstStyle/>
        <a:p>
          <a:endParaRPr lang="ru-RU"/>
        </a:p>
      </dgm:t>
    </dgm:pt>
    <dgm:pt modelId="{E5A9A7EF-29F8-FD47-AFAF-C563EB0EE3EA}" type="pres">
      <dgm:prSet presAssocID="{62312783-D387-1349-98A2-16C1CE641EC0}" presName="sibTrans" presStyleCnt="0"/>
      <dgm:spPr/>
    </dgm:pt>
    <dgm:pt modelId="{6524C0D3-8B63-9D42-BA99-71F5F363EE55}" type="pres">
      <dgm:prSet presAssocID="{E333FA65-BF7A-794A-999F-6B4621AD6954}" presName="node" presStyleLbl="node1" presStyleIdx="2" presStyleCnt="4" custScaleY="109556" custLinFactNeighborX="-516" custLinFactNeighborY="9506">
        <dgm:presLayoutVars>
          <dgm:bulletEnabled val="1"/>
        </dgm:presLayoutVars>
      </dgm:prSet>
      <dgm:spPr/>
      <dgm:t>
        <a:bodyPr/>
        <a:lstStyle/>
        <a:p>
          <a:endParaRPr lang="ru-RU"/>
        </a:p>
      </dgm:t>
    </dgm:pt>
    <dgm:pt modelId="{F7CA4DEE-4108-8A4F-8ACC-FDE2CD489AA6}" type="pres">
      <dgm:prSet presAssocID="{EFE4C744-CC36-974C-8401-8136C580DDC6}" presName="sibTrans" presStyleCnt="0"/>
      <dgm:spPr/>
    </dgm:pt>
    <dgm:pt modelId="{ED49B15D-443E-A84D-91F9-C0538465F63E}" type="pres">
      <dgm:prSet presAssocID="{5D9BFA0C-311B-2F4B-8284-6FAEA8719002}" presName="node" presStyleLbl="node1" presStyleIdx="3" presStyleCnt="4" custScaleY="109556" custLinFactNeighborX="26" custLinFactNeighborY="9506">
        <dgm:presLayoutVars>
          <dgm:bulletEnabled val="1"/>
        </dgm:presLayoutVars>
      </dgm:prSet>
      <dgm:spPr/>
      <dgm:t>
        <a:bodyPr/>
        <a:lstStyle/>
        <a:p>
          <a:endParaRPr lang="ru-RU"/>
        </a:p>
      </dgm:t>
    </dgm:pt>
  </dgm:ptLst>
  <dgm:cxnLst>
    <dgm:cxn modelId="{CB9A120C-6032-4A4E-90B4-8E409C1BDC71}" type="presOf" srcId="{E333FA65-BF7A-794A-999F-6B4621AD6954}" destId="{6524C0D3-8B63-9D42-BA99-71F5F363EE55}" srcOrd="0" destOrd="0" presId="urn:microsoft.com/office/officeart/2005/8/layout/default"/>
    <dgm:cxn modelId="{5D687129-5C59-5041-9D42-A5A7E223FBCC}" type="presOf" srcId="{5D9BFA0C-311B-2F4B-8284-6FAEA8719002}" destId="{ED49B15D-443E-A84D-91F9-C0538465F63E}" srcOrd="0" destOrd="0" presId="urn:microsoft.com/office/officeart/2005/8/layout/default"/>
    <dgm:cxn modelId="{C6D60714-C251-344A-A1E2-9E9814EAE0FE}" srcId="{50C215E8-7245-FC49-8F8F-FAB43872DAB3}" destId="{5D9BFA0C-311B-2F4B-8284-6FAEA8719002}" srcOrd="3" destOrd="0" parTransId="{ADD72C8C-9769-FE4A-989E-CD42E052F2A6}" sibTransId="{F1B70963-2E91-E141-99C3-A634A4FDEC49}"/>
    <dgm:cxn modelId="{79A11070-EB34-7E4C-B25E-154B90EAAFCA}" srcId="{50C215E8-7245-FC49-8F8F-FAB43872DAB3}" destId="{E333FA65-BF7A-794A-999F-6B4621AD6954}" srcOrd="2" destOrd="0" parTransId="{A28A93B6-0E85-334E-97AE-4EF1B592CE2C}" sibTransId="{EFE4C744-CC36-974C-8401-8136C580DDC6}"/>
    <dgm:cxn modelId="{73890B6D-27E9-854B-A126-CE195EE8B981}" srcId="{50C215E8-7245-FC49-8F8F-FAB43872DAB3}" destId="{07848005-2FEE-9941-8CCA-29680345957C}" srcOrd="0" destOrd="0" parTransId="{6F1A667E-4E94-0A48-B5C9-9C52A91B57F7}" sibTransId="{4007557B-55E5-D241-9FC4-7CFDEB140CE7}"/>
    <dgm:cxn modelId="{61C199F5-347C-AD4A-AA73-4CD4E427B2D7}" type="presOf" srcId="{50C215E8-7245-FC49-8F8F-FAB43872DAB3}" destId="{3E001BAC-50FC-3A48-AF72-74DFBF68E007}" srcOrd="0" destOrd="0" presId="urn:microsoft.com/office/officeart/2005/8/layout/default"/>
    <dgm:cxn modelId="{CBFFCA2C-EE55-F24B-9689-713D87EEBC63}" type="presOf" srcId="{07848005-2FEE-9941-8CCA-29680345957C}" destId="{2533BED5-599C-124D-8B97-D55B35CC69A2}" srcOrd="0" destOrd="0" presId="urn:microsoft.com/office/officeart/2005/8/layout/default"/>
    <dgm:cxn modelId="{0F50FCC9-27FA-3441-863D-A225ED694157}" srcId="{50C215E8-7245-FC49-8F8F-FAB43872DAB3}" destId="{5A968D2E-B808-584A-8F19-20B30BCC823B}" srcOrd="1" destOrd="0" parTransId="{5E85686C-BEFB-2F4E-8182-F4C0222CA1DA}" sibTransId="{62312783-D387-1349-98A2-16C1CE641EC0}"/>
    <dgm:cxn modelId="{9DDB0627-9F9B-DE4F-A643-C3971EFE375E}" type="presOf" srcId="{5A968D2E-B808-584A-8F19-20B30BCC823B}" destId="{4D6E94F3-A445-624D-88CF-BDAFDC6CC56D}" srcOrd="0" destOrd="0" presId="urn:microsoft.com/office/officeart/2005/8/layout/default"/>
    <dgm:cxn modelId="{5C38E59B-E3D5-7845-A985-54277E10AE20}" type="presParOf" srcId="{3E001BAC-50FC-3A48-AF72-74DFBF68E007}" destId="{2533BED5-599C-124D-8B97-D55B35CC69A2}" srcOrd="0" destOrd="0" presId="urn:microsoft.com/office/officeart/2005/8/layout/default"/>
    <dgm:cxn modelId="{E6604E0F-AB83-3D40-9F7F-17AFCAB88C34}" type="presParOf" srcId="{3E001BAC-50FC-3A48-AF72-74DFBF68E007}" destId="{1DF952A5-87A5-C24D-A0B6-E205CB0DA57F}" srcOrd="1" destOrd="0" presId="urn:microsoft.com/office/officeart/2005/8/layout/default"/>
    <dgm:cxn modelId="{695F4CD5-424A-DF49-873E-533A3A5F4F80}" type="presParOf" srcId="{3E001BAC-50FC-3A48-AF72-74DFBF68E007}" destId="{4D6E94F3-A445-624D-88CF-BDAFDC6CC56D}" srcOrd="2" destOrd="0" presId="urn:microsoft.com/office/officeart/2005/8/layout/default"/>
    <dgm:cxn modelId="{FC9DB35C-70C3-E94E-9B89-6B3D82334A82}" type="presParOf" srcId="{3E001BAC-50FC-3A48-AF72-74DFBF68E007}" destId="{E5A9A7EF-29F8-FD47-AFAF-C563EB0EE3EA}" srcOrd="3" destOrd="0" presId="urn:microsoft.com/office/officeart/2005/8/layout/default"/>
    <dgm:cxn modelId="{6330E0FB-BF35-B047-BD0B-92350D5D9F8B}" type="presParOf" srcId="{3E001BAC-50FC-3A48-AF72-74DFBF68E007}" destId="{6524C0D3-8B63-9D42-BA99-71F5F363EE55}" srcOrd="4" destOrd="0" presId="urn:microsoft.com/office/officeart/2005/8/layout/default"/>
    <dgm:cxn modelId="{DEA0BCAE-1B80-614A-AE2A-F3186689F914}" type="presParOf" srcId="{3E001BAC-50FC-3A48-AF72-74DFBF68E007}" destId="{F7CA4DEE-4108-8A4F-8ACC-FDE2CD489AA6}" srcOrd="5" destOrd="0" presId="urn:microsoft.com/office/officeart/2005/8/layout/default"/>
    <dgm:cxn modelId="{3A606A54-F44D-D146-A30C-590E8EF476EB}" type="presParOf" srcId="{3E001BAC-50FC-3A48-AF72-74DFBF68E007}" destId="{ED49B15D-443E-A84D-91F9-C0538465F63E}" srcOrd="6"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454966-8D0B-9F41-9FDD-EEF3A12B0662}"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ru-RU"/>
        </a:p>
      </dgm:t>
    </dgm:pt>
    <dgm:pt modelId="{8409AD7F-EBA8-D748-9B42-8054A1E55AD5}">
      <dgm:prSet phldrT="[Текст]" custT="1"/>
      <dgm:spPr/>
      <dgm:t>
        <a:bodyPr/>
        <a:lstStyle/>
        <a:p>
          <a:pPr rtl="0"/>
          <a:r>
            <a:rPr lang="ru-RU" sz="1100" b="1" dirty="0"/>
            <a:t>законность</a:t>
          </a:r>
        </a:p>
      </dgm:t>
    </dgm:pt>
    <dgm:pt modelId="{CDD6C4F1-727A-DB43-BE7A-0A6A70F7F80B}" type="parTrans" cxnId="{8D31642F-06AE-9D47-BCA3-981C860C8A57}">
      <dgm:prSet/>
      <dgm:spPr/>
      <dgm:t>
        <a:bodyPr/>
        <a:lstStyle/>
        <a:p>
          <a:endParaRPr lang="ru-RU"/>
        </a:p>
      </dgm:t>
    </dgm:pt>
    <dgm:pt modelId="{8A40162A-4F93-1C43-B0FF-80F326FAD8F8}" type="sibTrans" cxnId="{8D31642F-06AE-9D47-BCA3-981C860C8A57}">
      <dgm:prSet/>
      <dgm:spPr/>
      <dgm:t>
        <a:bodyPr/>
        <a:lstStyle/>
        <a:p>
          <a:endParaRPr lang="ru-RU"/>
        </a:p>
      </dgm:t>
    </dgm:pt>
    <dgm:pt modelId="{E2D1E609-4F78-4E4C-B327-87F1779286BE}">
      <dgm:prSet phldrT="[Текст]" custT="1"/>
      <dgm:spPr/>
      <dgm:t>
        <a:bodyPr/>
        <a:lstStyle/>
        <a:p>
          <a:r>
            <a:rPr lang="ru-RU" sz="1100" b="1" i="0" dirty="0"/>
            <a:t>равенство физических и юридических лиц</a:t>
          </a:r>
          <a:endParaRPr lang="ru-RU" sz="1100" b="1" dirty="0"/>
        </a:p>
      </dgm:t>
    </dgm:pt>
    <dgm:pt modelId="{A88CA214-9272-C940-93C2-E80254B576BC}" type="parTrans" cxnId="{E1B4EAA3-F8F7-764B-9137-E1883B837BB3}">
      <dgm:prSet/>
      <dgm:spPr/>
      <dgm:t>
        <a:bodyPr/>
        <a:lstStyle/>
        <a:p>
          <a:endParaRPr lang="ru-RU"/>
        </a:p>
      </dgm:t>
    </dgm:pt>
    <dgm:pt modelId="{14199754-A5FA-804E-B634-99ADB839BE16}" type="sibTrans" cxnId="{E1B4EAA3-F8F7-764B-9137-E1883B837BB3}">
      <dgm:prSet/>
      <dgm:spPr/>
      <dgm:t>
        <a:bodyPr/>
        <a:lstStyle/>
        <a:p>
          <a:endParaRPr lang="ru-RU"/>
        </a:p>
      </dgm:t>
    </dgm:pt>
    <dgm:pt modelId="{B0FEF55A-A4D7-F74C-9ACD-F07D52302B03}">
      <dgm:prSet phldrT="[Текст]" custT="1"/>
      <dgm:spPr/>
      <dgm:t>
        <a:bodyPr/>
        <a:lstStyle/>
        <a:p>
          <a:r>
            <a:rPr lang="ru-RU" sz="1100" b="1" i="0" dirty="0"/>
            <a:t>прозрачность деятельности субъектов и должностных лиц при рассмотрении обращений</a:t>
          </a:r>
          <a:endParaRPr lang="ru-RU" sz="1100" b="1" dirty="0"/>
        </a:p>
      </dgm:t>
    </dgm:pt>
    <dgm:pt modelId="{322E4183-87DF-D843-8E17-DAF79909AD0E}" type="parTrans" cxnId="{EB35CFED-FC5E-D043-94E4-60FB825686E5}">
      <dgm:prSet/>
      <dgm:spPr/>
      <dgm:t>
        <a:bodyPr/>
        <a:lstStyle/>
        <a:p>
          <a:endParaRPr lang="ru-RU"/>
        </a:p>
      </dgm:t>
    </dgm:pt>
    <dgm:pt modelId="{98D65D38-BFF8-8A4E-B660-DA13F2FE45F8}" type="sibTrans" cxnId="{EB35CFED-FC5E-D043-94E4-60FB825686E5}">
      <dgm:prSet/>
      <dgm:spPr/>
      <dgm:t>
        <a:bodyPr/>
        <a:lstStyle/>
        <a:p>
          <a:endParaRPr lang="ru-RU"/>
        </a:p>
      </dgm:t>
    </dgm:pt>
    <dgm:pt modelId="{A025C8F1-4BFE-B44B-BEF5-CB284662B996}">
      <dgm:prSet custT="1"/>
      <dgm:spPr/>
      <dgm:t>
        <a:bodyPr/>
        <a:lstStyle/>
        <a:p>
          <a:r>
            <a:rPr lang="ru-RU" sz="1100" b="1" i="0" dirty="0"/>
            <a:t>единство требований к обращениям</a:t>
          </a:r>
          <a:endParaRPr lang="ru-RU" sz="1100" b="1" dirty="0"/>
        </a:p>
      </dgm:t>
    </dgm:pt>
    <dgm:pt modelId="{48B2365E-D46F-CE44-972B-B8990F2C8B44}" type="parTrans" cxnId="{9AF4CBF1-BA47-9C47-9AA7-3F18C5B0BA19}">
      <dgm:prSet/>
      <dgm:spPr/>
      <dgm:t>
        <a:bodyPr/>
        <a:lstStyle/>
        <a:p>
          <a:endParaRPr lang="ru-RU"/>
        </a:p>
      </dgm:t>
    </dgm:pt>
    <dgm:pt modelId="{1CDBD4D0-BF93-1848-8889-BC623D8A9CD8}" type="sibTrans" cxnId="{9AF4CBF1-BA47-9C47-9AA7-3F18C5B0BA19}">
      <dgm:prSet/>
      <dgm:spPr/>
      <dgm:t>
        <a:bodyPr/>
        <a:lstStyle/>
        <a:p>
          <a:endParaRPr lang="ru-RU"/>
        </a:p>
      </dgm:t>
    </dgm:pt>
    <dgm:pt modelId="{B163E829-C55E-BC49-86EF-F3C4B2593A2A}">
      <dgm:prSet custT="1"/>
      <dgm:spPr/>
      <dgm:t>
        <a:bodyPr/>
        <a:lstStyle/>
        <a:p>
          <a:r>
            <a:rPr lang="ru-RU" sz="1100" b="1" i="0" dirty="0"/>
            <a:t>гарантии соблюдения прав, свобод и законных интересов физических и юридических лиц</a:t>
          </a:r>
          <a:endParaRPr lang="ru-RU" sz="1100" b="1" dirty="0"/>
        </a:p>
      </dgm:t>
    </dgm:pt>
    <dgm:pt modelId="{419D5A40-C0B1-8B4F-B22E-0FB0FF6C1148}" type="parTrans" cxnId="{A5245AB6-9863-DB4F-888B-D1E25B798C1E}">
      <dgm:prSet/>
      <dgm:spPr/>
      <dgm:t>
        <a:bodyPr/>
        <a:lstStyle/>
        <a:p>
          <a:endParaRPr lang="ru-RU"/>
        </a:p>
      </dgm:t>
    </dgm:pt>
    <dgm:pt modelId="{E8468D11-D023-A440-890F-6E66018822DF}" type="sibTrans" cxnId="{A5245AB6-9863-DB4F-888B-D1E25B798C1E}">
      <dgm:prSet/>
      <dgm:spPr/>
      <dgm:t>
        <a:bodyPr/>
        <a:lstStyle/>
        <a:p>
          <a:endParaRPr lang="ru-RU"/>
        </a:p>
      </dgm:t>
    </dgm:pt>
    <dgm:pt modelId="{8D653837-FEE7-D94B-B311-AA50C352AACA}">
      <dgm:prSet custT="1"/>
      <dgm:spPr/>
      <dgm:t>
        <a:bodyPr/>
        <a:lstStyle/>
        <a:p>
          <a:r>
            <a:rPr lang="ru-RU" sz="1100" b="1" i="0" dirty="0"/>
            <a:t>недопустимость проявлений бюрократизма и волокиты при рассмотрении обращений</a:t>
          </a:r>
          <a:endParaRPr lang="ru-RU" sz="1100" b="1" dirty="0"/>
        </a:p>
      </dgm:t>
    </dgm:pt>
    <dgm:pt modelId="{8E77FEFA-0450-0645-8EFB-986D3080B5C6}" type="parTrans" cxnId="{EC4F1328-0A2F-424D-8829-CFA2BC5B6881}">
      <dgm:prSet/>
      <dgm:spPr/>
      <dgm:t>
        <a:bodyPr/>
        <a:lstStyle/>
        <a:p>
          <a:endParaRPr lang="ru-RU"/>
        </a:p>
      </dgm:t>
    </dgm:pt>
    <dgm:pt modelId="{1FF1166D-B79D-284C-8F6B-1A49176B0434}" type="sibTrans" cxnId="{EC4F1328-0A2F-424D-8829-CFA2BC5B6881}">
      <dgm:prSet/>
      <dgm:spPr/>
      <dgm:t>
        <a:bodyPr/>
        <a:lstStyle/>
        <a:p>
          <a:endParaRPr lang="ru-RU"/>
        </a:p>
      </dgm:t>
    </dgm:pt>
    <dgm:pt modelId="{127DC55D-40E3-BA44-B4D6-4B2D856CCD31}" type="pres">
      <dgm:prSet presAssocID="{8D454966-8D0B-9F41-9FDD-EEF3A12B0662}" presName="linear" presStyleCnt="0">
        <dgm:presLayoutVars>
          <dgm:dir/>
          <dgm:animLvl val="lvl"/>
          <dgm:resizeHandles val="exact"/>
        </dgm:presLayoutVars>
      </dgm:prSet>
      <dgm:spPr/>
      <dgm:t>
        <a:bodyPr/>
        <a:lstStyle/>
        <a:p>
          <a:endParaRPr lang="ru-RU"/>
        </a:p>
      </dgm:t>
    </dgm:pt>
    <dgm:pt modelId="{81A64055-4E73-E848-8C6C-97CA9BF73464}" type="pres">
      <dgm:prSet presAssocID="{8409AD7F-EBA8-D748-9B42-8054A1E55AD5}" presName="parentLin" presStyleCnt="0"/>
      <dgm:spPr/>
    </dgm:pt>
    <dgm:pt modelId="{ECADA2D7-514D-E64C-8EFB-342E2EE8B99C}" type="pres">
      <dgm:prSet presAssocID="{8409AD7F-EBA8-D748-9B42-8054A1E55AD5}" presName="parentLeftMargin" presStyleLbl="node1" presStyleIdx="0" presStyleCnt="6"/>
      <dgm:spPr/>
      <dgm:t>
        <a:bodyPr/>
        <a:lstStyle/>
        <a:p>
          <a:endParaRPr lang="ru-RU"/>
        </a:p>
      </dgm:t>
    </dgm:pt>
    <dgm:pt modelId="{70AEB751-DB6A-5246-9DA9-07FA937BFBB1}" type="pres">
      <dgm:prSet presAssocID="{8409AD7F-EBA8-D748-9B42-8054A1E55AD5}" presName="parentText" presStyleLbl="node1" presStyleIdx="0" presStyleCnt="6" custScaleY="152723">
        <dgm:presLayoutVars>
          <dgm:chMax val="0"/>
          <dgm:bulletEnabled val="1"/>
        </dgm:presLayoutVars>
      </dgm:prSet>
      <dgm:spPr/>
      <dgm:t>
        <a:bodyPr/>
        <a:lstStyle/>
        <a:p>
          <a:endParaRPr lang="ru-RU"/>
        </a:p>
      </dgm:t>
    </dgm:pt>
    <dgm:pt modelId="{6AA6EBB7-80AB-2648-87A1-935595F49FD4}" type="pres">
      <dgm:prSet presAssocID="{8409AD7F-EBA8-D748-9B42-8054A1E55AD5}" presName="negativeSpace" presStyleCnt="0"/>
      <dgm:spPr/>
    </dgm:pt>
    <dgm:pt modelId="{71655AAD-E11D-8E42-9F00-A842BCF822E4}" type="pres">
      <dgm:prSet presAssocID="{8409AD7F-EBA8-D748-9B42-8054A1E55AD5}" presName="childText" presStyleLbl="conFgAcc1" presStyleIdx="0" presStyleCnt="6">
        <dgm:presLayoutVars>
          <dgm:bulletEnabled val="1"/>
        </dgm:presLayoutVars>
      </dgm:prSet>
      <dgm:spPr/>
    </dgm:pt>
    <dgm:pt modelId="{904507EA-99CC-C347-9E25-F2AF42FCCAC7}" type="pres">
      <dgm:prSet presAssocID="{8A40162A-4F93-1C43-B0FF-80F326FAD8F8}" presName="spaceBetweenRectangles" presStyleCnt="0"/>
      <dgm:spPr/>
    </dgm:pt>
    <dgm:pt modelId="{C5FF0EE2-4EAA-9943-B98D-05FEB90C59BB}" type="pres">
      <dgm:prSet presAssocID="{A025C8F1-4BFE-B44B-BEF5-CB284662B996}" presName="parentLin" presStyleCnt="0"/>
      <dgm:spPr/>
    </dgm:pt>
    <dgm:pt modelId="{F83E6905-1180-3C42-BEB4-8844E31C1F23}" type="pres">
      <dgm:prSet presAssocID="{A025C8F1-4BFE-B44B-BEF5-CB284662B996}" presName="parentLeftMargin" presStyleLbl="node1" presStyleIdx="0" presStyleCnt="6"/>
      <dgm:spPr/>
      <dgm:t>
        <a:bodyPr/>
        <a:lstStyle/>
        <a:p>
          <a:endParaRPr lang="ru-RU"/>
        </a:p>
      </dgm:t>
    </dgm:pt>
    <dgm:pt modelId="{28AEC3C4-AA73-8B42-9D2E-C1898FE00638}" type="pres">
      <dgm:prSet presAssocID="{A025C8F1-4BFE-B44B-BEF5-CB284662B996}" presName="parentText" presStyleLbl="node1" presStyleIdx="1" presStyleCnt="6" custScaleY="171404">
        <dgm:presLayoutVars>
          <dgm:chMax val="0"/>
          <dgm:bulletEnabled val="1"/>
        </dgm:presLayoutVars>
      </dgm:prSet>
      <dgm:spPr/>
      <dgm:t>
        <a:bodyPr/>
        <a:lstStyle/>
        <a:p>
          <a:endParaRPr lang="ru-RU"/>
        </a:p>
      </dgm:t>
    </dgm:pt>
    <dgm:pt modelId="{DA196808-63FA-EA43-BBCB-A1E099EBABEA}" type="pres">
      <dgm:prSet presAssocID="{A025C8F1-4BFE-B44B-BEF5-CB284662B996}" presName="negativeSpace" presStyleCnt="0"/>
      <dgm:spPr/>
    </dgm:pt>
    <dgm:pt modelId="{E9AD86F9-93BF-D447-9F69-5D08DCB02F9D}" type="pres">
      <dgm:prSet presAssocID="{A025C8F1-4BFE-B44B-BEF5-CB284662B996}" presName="childText" presStyleLbl="conFgAcc1" presStyleIdx="1" presStyleCnt="6">
        <dgm:presLayoutVars>
          <dgm:bulletEnabled val="1"/>
        </dgm:presLayoutVars>
      </dgm:prSet>
      <dgm:spPr/>
    </dgm:pt>
    <dgm:pt modelId="{EE44D303-4329-9043-AB43-D8043542902A}" type="pres">
      <dgm:prSet presAssocID="{1CDBD4D0-BF93-1848-8889-BC623D8A9CD8}" presName="spaceBetweenRectangles" presStyleCnt="0"/>
      <dgm:spPr/>
    </dgm:pt>
    <dgm:pt modelId="{832B28BF-29EB-934A-AE8C-CF44485EB32C}" type="pres">
      <dgm:prSet presAssocID="{B163E829-C55E-BC49-86EF-F3C4B2593A2A}" presName="parentLin" presStyleCnt="0"/>
      <dgm:spPr/>
    </dgm:pt>
    <dgm:pt modelId="{810FE478-5866-EA42-83FD-922E2E30C557}" type="pres">
      <dgm:prSet presAssocID="{B163E829-C55E-BC49-86EF-F3C4B2593A2A}" presName="parentLeftMargin" presStyleLbl="node1" presStyleIdx="1" presStyleCnt="6"/>
      <dgm:spPr/>
      <dgm:t>
        <a:bodyPr/>
        <a:lstStyle/>
        <a:p>
          <a:endParaRPr lang="ru-RU"/>
        </a:p>
      </dgm:t>
    </dgm:pt>
    <dgm:pt modelId="{FCF55A9D-6A83-9D4A-84FD-426F605AEF15}" type="pres">
      <dgm:prSet presAssocID="{B163E829-C55E-BC49-86EF-F3C4B2593A2A}" presName="parentText" presStyleLbl="node1" presStyleIdx="2" presStyleCnt="6" custScaleY="152247" custLinFactNeighborX="3395" custLinFactNeighborY="4490">
        <dgm:presLayoutVars>
          <dgm:chMax val="0"/>
          <dgm:bulletEnabled val="1"/>
        </dgm:presLayoutVars>
      </dgm:prSet>
      <dgm:spPr/>
      <dgm:t>
        <a:bodyPr/>
        <a:lstStyle/>
        <a:p>
          <a:endParaRPr lang="ru-RU"/>
        </a:p>
      </dgm:t>
    </dgm:pt>
    <dgm:pt modelId="{07D75E7E-EB0E-744A-ADF1-2FCABEC7F232}" type="pres">
      <dgm:prSet presAssocID="{B163E829-C55E-BC49-86EF-F3C4B2593A2A}" presName="negativeSpace" presStyleCnt="0"/>
      <dgm:spPr/>
    </dgm:pt>
    <dgm:pt modelId="{5AC505E7-74E1-084A-AD7A-FA8D9737597B}" type="pres">
      <dgm:prSet presAssocID="{B163E829-C55E-BC49-86EF-F3C4B2593A2A}" presName="childText" presStyleLbl="conFgAcc1" presStyleIdx="2" presStyleCnt="6">
        <dgm:presLayoutVars>
          <dgm:bulletEnabled val="1"/>
        </dgm:presLayoutVars>
      </dgm:prSet>
      <dgm:spPr/>
    </dgm:pt>
    <dgm:pt modelId="{67F69869-AE29-AF4C-9C36-AD8BFE2E18E4}" type="pres">
      <dgm:prSet presAssocID="{E8468D11-D023-A440-890F-6E66018822DF}" presName="spaceBetweenRectangles" presStyleCnt="0"/>
      <dgm:spPr/>
    </dgm:pt>
    <dgm:pt modelId="{73FEDBBB-9BBB-7B40-9CA2-FD6AB78B4D9E}" type="pres">
      <dgm:prSet presAssocID="{8D653837-FEE7-D94B-B311-AA50C352AACA}" presName="parentLin" presStyleCnt="0"/>
      <dgm:spPr/>
    </dgm:pt>
    <dgm:pt modelId="{0336552F-357B-2B48-B3C2-3080BFE76FAE}" type="pres">
      <dgm:prSet presAssocID="{8D653837-FEE7-D94B-B311-AA50C352AACA}" presName="parentLeftMargin" presStyleLbl="node1" presStyleIdx="2" presStyleCnt="6"/>
      <dgm:spPr/>
      <dgm:t>
        <a:bodyPr/>
        <a:lstStyle/>
        <a:p>
          <a:endParaRPr lang="ru-RU"/>
        </a:p>
      </dgm:t>
    </dgm:pt>
    <dgm:pt modelId="{CD811125-AA4B-354C-83B3-51A0DAADE8C2}" type="pres">
      <dgm:prSet presAssocID="{8D653837-FEE7-D94B-B311-AA50C352AACA}" presName="parentText" presStyleLbl="node1" presStyleIdx="3" presStyleCnt="6" custScaleY="133863">
        <dgm:presLayoutVars>
          <dgm:chMax val="0"/>
          <dgm:bulletEnabled val="1"/>
        </dgm:presLayoutVars>
      </dgm:prSet>
      <dgm:spPr/>
      <dgm:t>
        <a:bodyPr/>
        <a:lstStyle/>
        <a:p>
          <a:endParaRPr lang="ru-RU"/>
        </a:p>
      </dgm:t>
    </dgm:pt>
    <dgm:pt modelId="{94ED0619-C1A8-454C-B4A7-B74F7A958EDC}" type="pres">
      <dgm:prSet presAssocID="{8D653837-FEE7-D94B-B311-AA50C352AACA}" presName="negativeSpace" presStyleCnt="0"/>
      <dgm:spPr/>
    </dgm:pt>
    <dgm:pt modelId="{2B4FB091-C701-0342-B34D-1BC82A0B7582}" type="pres">
      <dgm:prSet presAssocID="{8D653837-FEE7-D94B-B311-AA50C352AACA}" presName="childText" presStyleLbl="conFgAcc1" presStyleIdx="3" presStyleCnt="6">
        <dgm:presLayoutVars>
          <dgm:bulletEnabled val="1"/>
        </dgm:presLayoutVars>
      </dgm:prSet>
      <dgm:spPr/>
    </dgm:pt>
    <dgm:pt modelId="{BED30BBC-CF1F-CF40-8FFE-9034FFF22EE8}" type="pres">
      <dgm:prSet presAssocID="{1FF1166D-B79D-284C-8F6B-1A49176B0434}" presName="spaceBetweenRectangles" presStyleCnt="0"/>
      <dgm:spPr/>
    </dgm:pt>
    <dgm:pt modelId="{60761783-81A5-7548-AD0B-E089ADF602C6}" type="pres">
      <dgm:prSet presAssocID="{E2D1E609-4F78-4E4C-B327-87F1779286BE}" presName="parentLin" presStyleCnt="0"/>
      <dgm:spPr/>
    </dgm:pt>
    <dgm:pt modelId="{2EB59D87-159E-104C-930A-CED5281F29DB}" type="pres">
      <dgm:prSet presAssocID="{E2D1E609-4F78-4E4C-B327-87F1779286BE}" presName="parentLeftMargin" presStyleLbl="node1" presStyleIdx="3" presStyleCnt="6"/>
      <dgm:spPr/>
      <dgm:t>
        <a:bodyPr/>
        <a:lstStyle/>
        <a:p>
          <a:endParaRPr lang="ru-RU"/>
        </a:p>
      </dgm:t>
    </dgm:pt>
    <dgm:pt modelId="{D885B172-33E4-0D4F-988D-A70C32A0A51B}" type="pres">
      <dgm:prSet presAssocID="{E2D1E609-4F78-4E4C-B327-87F1779286BE}" presName="parentText" presStyleLbl="node1" presStyleIdx="4" presStyleCnt="6" custScaleY="133864">
        <dgm:presLayoutVars>
          <dgm:chMax val="0"/>
          <dgm:bulletEnabled val="1"/>
        </dgm:presLayoutVars>
      </dgm:prSet>
      <dgm:spPr/>
      <dgm:t>
        <a:bodyPr/>
        <a:lstStyle/>
        <a:p>
          <a:endParaRPr lang="ru-RU"/>
        </a:p>
      </dgm:t>
    </dgm:pt>
    <dgm:pt modelId="{767DFC80-4026-E842-9AA3-4EB2C6EEC819}" type="pres">
      <dgm:prSet presAssocID="{E2D1E609-4F78-4E4C-B327-87F1779286BE}" presName="negativeSpace" presStyleCnt="0"/>
      <dgm:spPr/>
    </dgm:pt>
    <dgm:pt modelId="{246D2F10-6DED-CC4C-A8DC-1CDE9ABC30F0}" type="pres">
      <dgm:prSet presAssocID="{E2D1E609-4F78-4E4C-B327-87F1779286BE}" presName="childText" presStyleLbl="conFgAcc1" presStyleIdx="4" presStyleCnt="6">
        <dgm:presLayoutVars>
          <dgm:bulletEnabled val="1"/>
        </dgm:presLayoutVars>
      </dgm:prSet>
      <dgm:spPr/>
    </dgm:pt>
    <dgm:pt modelId="{9B5902E3-B66F-8048-A10D-1E4DAC3516AB}" type="pres">
      <dgm:prSet presAssocID="{14199754-A5FA-804E-B634-99ADB839BE16}" presName="spaceBetweenRectangles" presStyleCnt="0"/>
      <dgm:spPr/>
    </dgm:pt>
    <dgm:pt modelId="{09A724BD-0830-F445-86A0-8D04D90950D8}" type="pres">
      <dgm:prSet presAssocID="{B0FEF55A-A4D7-F74C-9ACD-F07D52302B03}" presName="parentLin" presStyleCnt="0"/>
      <dgm:spPr/>
    </dgm:pt>
    <dgm:pt modelId="{5A925EFD-7452-834E-9E3A-8EC2A1C968F2}" type="pres">
      <dgm:prSet presAssocID="{B0FEF55A-A4D7-F74C-9ACD-F07D52302B03}" presName="parentLeftMargin" presStyleLbl="node1" presStyleIdx="4" presStyleCnt="6"/>
      <dgm:spPr/>
      <dgm:t>
        <a:bodyPr/>
        <a:lstStyle/>
        <a:p>
          <a:endParaRPr lang="ru-RU"/>
        </a:p>
      </dgm:t>
    </dgm:pt>
    <dgm:pt modelId="{76CF5D5C-68A7-124C-B747-AA0C038E1442}" type="pres">
      <dgm:prSet presAssocID="{B0FEF55A-A4D7-F74C-9ACD-F07D52302B03}" presName="parentText" presStyleLbl="node1" presStyleIdx="5" presStyleCnt="6" custScaleY="151820">
        <dgm:presLayoutVars>
          <dgm:chMax val="0"/>
          <dgm:bulletEnabled val="1"/>
        </dgm:presLayoutVars>
      </dgm:prSet>
      <dgm:spPr/>
      <dgm:t>
        <a:bodyPr/>
        <a:lstStyle/>
        <a:p>
          <a:endParaRPr lang="ru-RU"/>
        </a:p>
      </dgm:t>
    </dgm:pt>
    <dgm:pt modelId="{B0657108-538E-2845-9B44-BF545CE951A0}" type="pres">
      <dgm:prSet presAssocID="{B0FEF55A-A4D7-F74C-9ACD-F07D52302B03}" presName="negativeSpace" presStyleCnt="0"/>
      <dgm:spPr/>
    </dgm:pt>
    <dgm:pt modelId="{28DEA945-B5BD-5C4C-B3F4-AD8731A99F1E}" type="pres">
      <dgm:prSet presAssocID="{B0FEF55A-A4D7-F74C-9ACD-F07D52302B03}" presName="childText" presStyleLbl="conFgAcc1" presStyleIdx="5" presStyleCnt="6">
        <dgm:presLayoutVars>
          <dgm:bulletEnabled val="1"/>
        </dgm:presLayoutVars>
      </dgm:prSet>
      <dgm:spPr/>
    </dgm:pt>
  </dgm:ptLst>
  <dgm:cxnLst>
    <dgm:cxn modelId="{E1B4EAA3-F8F7-764B-9137-E1883B837BB3}" srcId="{8D454966-8D0B-9F41-9FDD-EEF3A12B0662}" destId="{E2D1E609-4F78-4E4C-B327-87F1779286BE}" srcOrd="4" destOrd="0" parTransId="{A88CA214-9272-C940-93C2-E80254B576BC}" sibTransId="{14199754-A5FA-804E-B634-99ADB839BE16}"/>
    <dgm:cxn modelId="{6356E173-46F2-524E-94ED-4AE15AA9D069}" type="presOf" srcId="{E2D1E609-4F78-4E4C-B327-87F1779286BE}" destId="{D885B172-33E4-0D4F-988D-A70C32A0A51B}" srcOrd="1" destOrd="0" presId="urn:microsoft.com/office/officeart/2005/8/layout/list1"/>
    <dgm:cxn modelId="{E645432B-4633-6A40-B7FB-05CE21DE3139}" type="presOf" srcId="{8D653837-FEE7-D94B-B311-AA50C352AACA}" destId="{0336552F-357B-2B48-B3C2-3080BFE76FAE}" srcOrd="0" destOrd="0" presId="urn:microsoft.com/office/officeart/2005/8/layout/list1"/>
    <dgm:cxn modelId="{37C8C35A-452C-9945-8973-BF2387065CAB}" type="presOf" srcId="{B163E829-C55E-BC49-86EF-F3C4B2593A2A}" destId="{FCF55A9D-6A83-9D4A-84FD-426F605AEF15}" srcOrd="1" destOrd="0" presId="urn:microsoft.com/office/officeart/2005/8/layout/list1"/>
    <dgm:cxn modelId="{A5245AB6-9863-DB4F-888B-D1E25B798C1E}" srcId="{8D454966-8D0B-9F41-9FDD-EEF3A12B0662}" destId="{B163E829-C55E-BC49-86EF-F3C4B2593A2A}" srcOrd="2" destOrd="0" parTransId="{419D5A40-C0B1-8B4F-B22E-0FB0FF6C1148}" sibTransId="{E8468D11-D023-A440-890F-6E66018822DF}"/>
    <dgm:cxn modelId="{E9134469-935B-1C48-97E5-AA759540B980}" type="presOf" srcId="{8409AD7F-EBA8-D748-9B42-8054A1E55AD5}" destId="{ECADA2D7-514D-E64C-8EFB-342E2EE8B99C}" srcOrd="0" destOrd="0" presId="urn:microsoft.com/office/officeart/2005/8/layout/list1"/>
    <dgm:cxn modelId="{B9C8F2E4-05FB-C845-8388-B5FD009D5740}" type="presOf" srcId="{B163E829-C55E-BC49-86EF-F3C4B2593A2A}" destId="{810FE478-5866-EA42-83FD-922E2E30C557}" srcOrd="0" destOrd="0" presId="urn:microsoft.com/office/officeart/2005/8/layout/list1"/>
    <dgm:cxn modelId="{EC4F1328-0A2F-424D-8829-CFA2BC5B6881}" srcId="{8D454966-8D0B-9F41-9FDD-EEF3A12B0662}" destId="{8D653837-FEE7-D94B-B311-AA50C352AACA}" srcOrd="3" destOrd="0" parTransId="{8E77FEFA-0450-0645-8EFB-986D3080B5C6}" sibTransId="{1FF1166D-B79D-284C-8F6B-1A49176B0434}"/>
    <dgm:cxn modelId="{E9C74848-EC78-CA42-BD61-5CAE7262E55B}" type="presOf" srcId="{8D653837-FEE7-D94B-B311-AA50C352AACA}" destId="{CD811125-AA4B-354C-83B3-51A0DAADE8C2}" srcOrd="1" destOrd="0" presId="urn:microsoft.com/office/officeart/2005/8/layout/list1"/>
    <dgm:cxn modelId="{EB35CFED-FC5E-D043-94E4-60FB825686E5}" srcId="{8D454966-8D0B-9F41-9FDD-EEF3A12B0662}" destId="{B0FEF55A-A4D7-F74C-9ACD-F07D52302B03}" srcOrd="5" destOrd="0" parTransId="{322E4183-87DF-D843-8E17-DAF79909AD0E}" sibTransId="{98D65D38-BFF8-8A4E-B660-DA13F2FE45F8}"/>
    <dgm:cxn modelId="{8D31642F-06AE-9D47-BCA3-981C860C8A57}" srcId="{8D454966-8D0B-9F41-9FDD-EEF3A12B0662}" destId="{8409AD7F-EBA8-D748-9B42-8054A1E55AD5}" srcOrd="0" destOrd="0" parTransId="{CDD6C4F1-727A-DB43-BE7A-0A6A70F7F80B}" sibTransId="{8A40162A-4F93-1C43-B0FF-80F326FAD8F8}"/>
    <dgm:cxn modelId="{9AF4CBF1-BA47-9C47-9AA7-3F18C5B0BA19}" srcId="{8D454966-8D0B-9F41-9FDD-EEF3A12B0662}" destId="{A025C8F1-4BFE-B44B-BEF5-CB284662B996}" srcOrd="1" destOrd="0" parTransId="{48B2365E-D46F-CE44-972B-B8990F2C8B44}" sibTransId="{1CDBD4D0-BF93-1848-8889-BC623D8A9CD8}"/>
    <dgm:cxn modelId="{A24ED5D1-15FB-5D47-B883-C178DDD99490}" type="presOf" srcId="{8D454966-8D0B-9F41-9FDD-EEF3A12B0662}" destId="{127DC55D-40E3-BA44-B4D6-4B2D856CCD31}" srcOrd="0" destOrd="0" presId="urn:microsoft.com/office/officeart/2005/8/layout/list1"/>
    <dgm:cxn modelId="{8919B15A-DA1F-F646-A802-BC230F581C66}" type="presOf" srcId="{E2D1E609-4F78-4E4C-B327-87F1779286BE}" destId="{2EB59D87-159E-104C-930A-CED5281F29DB}" srcOrd="0" destOrd="0" presId="urn:microsoft.com/office/officeart/2005/8/layout/list1"/>
    <dgm:cxn modelId="{B211B500-63E5-C249-A693-262D0A519D9E}" type="presOf" srcId="{8409AD7F-EBA8-D748-9B42-8054A1E55AD5}" destId="{70AEB751-DB6A-5246-9DA9-07FA937BFBB1}" srcOrd="1" destOrd="0" presId="urn:microsoft.com/office/officeart/2005/8/layout/list1"/>
    <dgm:cxn modelId="{C2286D05-9B7D-854B-ABB1-F2CD1BB96A96}" type="presOf" srcId="{A025C8F1-4BFE-B44B-BEF5-CB284662B996}" destId="{28AEC3C4-AA73-8B42-9D2E-C1898FE00638}" srcOrd="1" destOrd="0" presId="urn:microsoft.com/office/officeart/2005/8/layout/list1"/>
    <dgm:cxn modelId="{36D18AA3-CACB-E845-BA30-F570C1811BC8}" type="presOf" srcId="{B0FEF55A-A4D7-F74C-9ACD-F07D52302B03}" destId="{76CF5D5C-68A7-124C-B747-AA0C038E1442}" srcOrd="1" destOrd="0" presId="urn:microsoft.com/office/officeart/2005/8/layout/list1"/>
    <dgm:cxn modelId="{79408CF9-8858-B44D-BE93-1073E6497C25}" type="presOf" srcId="{B0FEF55A-A4D7-F74C-9ACD-F07D52302B03}" destId="{5A925EFD-7452-834E-9E3A-8EC2A1C968F2}" srcOrd="0" destOrd="0" presId="urn:microsoft.com/office/officeart/2005/8/layout/list1"/>
    <dgm:cxn modelId="{2C243483-C55E-2342-A55F-EC381AC4101C}" type="presOf" srcId="{A025C8F1-4BFE-B44B-BEF5-CB284662B996}" destId="{F83E6905-1180-3C42-BEB4-8844E31C1F23}" srcOrd="0" destOrd="0" presId="urn:microsoft.com/office/officeart/2005/8/layout/list1"/>
    <dgm:cxn modelId="{DA09EAC0-3A56-AD41-974C-388497B4B30D}" type="presParOf" srcId="{127DC55D-40E3-BA44-B4D6-4B2D856CCD31}" destId="{81A64055-4E73-E848-8C6C-97CA9BF73464}" srcOrd="0" destOrd="0" presId="urn:microsoft.com/office/officeart/2005/8/layout/list1"/>
    <dgm:cxn modelId="{C9FE5DD7-1834-5E43-A04C-0C7F311FD34A}" type="presParOf" srcId="{81A64055-4E73-E848-8C6C-97CA9BF73464}" destId="{ECADA2D7-514D-E64C-8EFB-342E2EE8B99C}" srcOrd="0" destOrd="0" presId="urn:microsoft.com/office/officeart/2005/8/layout/list1"/>
    <dgm:cxn modelId="{8FBC5925-496B-FC40-BBFE-C88D7B7D3D1A}" type="presParOf" srcId="{81A64055-4E73-E848-8C6C-97CA9BF73464}" destId="{70AEB751-DB6A-5246-9DA9-07FA937BFBB1}" srcOrd="1" destOrd="0" presId="urn:microsoft.com/office/officeart/2005/8/layout/list1"/>
    <dgm:cxn modelId="{C05795EE-1182-834B-8285-936BED65DAF7}" type="presParOf" srcId="{127DC55D-40E3-BA44-B4D6-4B2D856CCD31}" destId="{6AA6EBB7-80AB-2648-87A1-935595F49FD4}" srcOrd="1" destOrd="0" presId="urn:microsoft.com/office/officeart/2005/8/layout/list1"/>
    <dgm:cxn modelId="{58127254-3BA0-5C44-AE9D-D5CD207936AB}" type="presParOf" srcId="{127DC55D-40E3-BA44-B4D6-4B2D856CCD31}" destId="{71655AAD-E11D-8E42-9F00-A842BCF822E4}" srcOrd="2" destOrd="0" presId="urn:microsoft.com/office/officeart/2005/8/layout/list1"/>
    <dgm:cxn modelId="{7E67D43D-B18C-A447-9282-088813F69579}" type="presParOf" srcId="{127DC55D-40E3-BA44-B4D6-4B2D856CCD31}" destId="{904507EA-99CC-C347-9E25-F2AF42FCCAC7}" srcOrd="3" destOrd="0" presId="urn:microsoft.com/office/officeart/2005/8/layout/list1"/>
    <dgm:cxn modelId="{02895FBC-548D-2E48-BDE0-008560DE2904}" type="presParOf" srcId="{127DC55D-40E3-BA44-B4D6-4B2D856CCD31}" destId="{C5FF0EE2-4EAA-9943-B98D-05FEB90C59BB}" srcOrd="4" destOrd="0" presId="urn:microsoft.com/office/officeart/2005/8/layout/list1"/>
    <dgm:cxn modelId="{DE38978B-953E-0B45-B365-C6AA9DD25426}" type="presParOf" srcId="{C5FF0EE2-4EAA-9943-B98D-05FEB90C59BB}" destId="{F83E6905-1180-3C42-BEB4-8844E31C1F23}" srcOrd="0" destOrd="0" presId="urn:microsoft.com/office/officeart/2005/8/layout/list1"/>
    <dgm:cxn modelId="{00836B9F-1C51-1344-A0C2-EA5E7310A657}" type="presParOf" srcId="{C5FF0EE2-4EAA-9943-B98D-05FEB90C59BB}" destId="{28AEC3C4-AA73-8B42-9D2E-C1898FE00638}" srcOrd="1" destOrd="0" presId="urn:microsoft.com/office/officeart/2005/8/layout/list1"/>
    <dgm:cxn modelId="{C376AFB3-7386-8C4D-B4B1-1464C8765153}" type="presParOf" srcId="{127DC55D-40E3-BA44-B4D6-4B2D856CCD31}" destId="{DA196808-63FA-EA43-BBCB-A1E099EBABEA}" srcOrd="5" destOrd="0" presId="urn:microsoft.com/office/officeart/2005/8/layout/list1"/>
    <dgm:cxn modelId="{BCD20D30-7D32-5545-927D-ED9673E92C12}" type="presParOf" srcId="{127DC55D-40E3-BA44-B4D6-4B2D856CCD31}" destId="{E9AD86F9-93BF-D447-9F69-5D08DCB02F9D}" srcOrd="6" destOrd="0" presId="urn:microsoft.com/office/officeart/2005/8/layout/list1"/>
    <dgm:cxn modelId="{C45182C9-ED7E-B141-8446-C68E40180F00}" type="presParOf" srcId="{127DC55D-40E3-BA44-B4D6-4B2D856CCD31}" destId="{EE44D303-4329-9043-AB43-D8043542902A}" srcOrd="7" destOrd="0" presId="urn:microsoft.com/office/officeart/2005/8/layout/list1"/>
    <dgm:cxn modelId="{3C0C44F9-B678-EB4A-ACB0-367569E7BA44}" type="presParOf" srcId="{127DC55D-40E3-BA44-B4D6-4B2D856CCD31}" destId="{832B28BF-29EB-934A-AE8C-CF44485EB32C}" srcOrd="8" destOrd="0" presId="urn:microsoft.com/office/officeart/2005/8/layout/list1"/>
    <dgm:cxn modelId="{E7FAECAD-847E-E140-A4F7-60880C4C2C7D}" type="presParOf" srcId="{832B28BF-29EB-934A-AE8C-CF44485EB32C}" destId="{810FE478-5866-EA42-83FD-922E2E30C557}" srcOrd="0" destOrd="0" presId="urn:microsoft.com/office/officeart/2005/8/layout/list1"/>
    <dgm:cxn modelId="{5C377F8D-5D21-7E4D-8C83-E36190AB1AEA}" type="presParOf" srcId="{832B28BF-29EB-934A-AE8C-CF44485EB32C}" destId="{FCF55A9D-6A83-9D4A-84FD-426F605AEF15}" srcOrd="1" destOrd="0" presId="urn:microsoft.com/office/officeart/2005/8/layout/list1"/>
    <dgm:cxn modelId="{FFF50A08-4A99-1B46-ABB7-E37668E41B5F}" type="presParOf" srcId="{127DC55D-40E3-BA44-B4D6-4B2D856CCD31}" destId="{07D75E7E-EB0E-744A-ADF1-2FCABEC7F232}" srcOrd="9" destOrd="0" presId="urn:microsoft.com/office/officeart/2005/8/layout/list1"/>
    <dgm:cxn modelId="{A0326131-3E8E-AE46-99A3-30D3E73A6ADA}" type="presParOf" srcId="{127DC55D-40E3-BA44-B4D6-4B2D856CCD31}" destId="{5AC505E7-74E1-084A-AD7A-FA8D9737597B}" srcOrd="10" destOrd="0" presId="urn:microsoft.com/office/officeart/2005/8/layout/list1"/>
    <dgm:cxn modelId="{71DB3C8E-91A2-6848-963C-3263B2A6B185}" type="presParOf" srcId="{127DC55D-40E3-BA44-B4D6-4B2D856CCD31}" destId="{67F69869-AE29-AF4C-9C36-AD8BFE2E18E4}" srcOrd="11" destOrd="0" presId="urn:microsoft.com/office/officeart/2005/8/layout/list1"/>
    <dgm:cxn modelId="{8C77D8C8-E27C-6A4E-BADC-35D2D0A9B2D5}" type="presParOf" srcId="{127DC55D-40E3-BA44-B4D6-4B2D856CCD31}" destId="{73FEDBBB-9BBB-7B40-9CA2-FD6AB78B4D9E}" srcOrd="12" destOrd="0" presId="urn:microsoft.com/office/officeart/2005/8/layout/list1"/>
    <dgm:cxn modelId="{331399BB-6A6F-EC45-A268-25F2921E8662}" type="presParOf" srcId="{73FEDBBB-9BBB-7B40-9CA2-FD6AB78B4D9E}" destId="{0336552F-357B-2B48-B3C2-3080BFE76FAE}" srcOrd="0" destOrd="0" presId="urn:microsoft.com/office/officeart/2005/8/layout/list1"/>
    <dgm:cxn modelId="{E25204F7-4D4C-8C45-84A3-D3EBC5484C5F}" type="presParOf" srcId="{73FEDBBB-9BBB-7B40-9CA2-FD6AB78B4D9E}" destId="{CD811125-AA4B-354C-83B3-51A0DAADE8C2}" srcOrd="1" destOrd="0" presId="urn:microsoft.com/office/officeart/2005/8/layout/list1"/>
    <dgm:cxn modelId="{1832D0B2-9BD2-7A42-ADE3-DDED35608558}" type="presParOf" srcId="{127DC55D-40E3-BA44-B4D6-4B2D856CCD31}" destId="{94ED0619-C1A8-454C-B4A7-B74F7A958EDC}" srcOrd="13" destOrd="0" presId="urn:microsoft.com/office/officeart/2005/8/layout/list1"/>
    <dgm:cxn modelId="{49B6B03A-4D21-4847-BB37-DA8E359617C4}" type="presParOf" srcId="{127DC55D-40E3-BA44-B4D6-4B2D856CCD31}" destId="{2B4FB091-C701-0342-B34D-1BC82A0B7582}" srcOrd="14" destOrd="0" presId="urn:microsoft.com/office/officeart/2005/8/layout/list1"/>
    <dgm:cxn modelId="{2B1214AD-1E28-6C46-9CB7-71C8D14D71A5}" type="presParOf" srcId="{127DC55D-40E3-BA44-B4D6-4B2D856CCD31}" destId="{BED30BBC-CF1F-CF40-8FFE-9034FFF22EE8}" srcOrd="15" destOrd="0" presId="urn:microsoft.com/office/officeart/2005/8/layout/list1"/>
    <dgm:cxn modelId="{287428D5-A8AE-F741-9F3E-CBA74330BE62}" type="presParOf" srcId="{127DC55D-40E3-BA44-B4D6-4B2D856CCD31}" destId="{60761783-81A5-7548-AD0B-E089ADF602C6}" srcOrd="16" destOrd="0" presId="urn:microsoft.com/office/officeart/2005/8/layout/list1"/>
    <dgm:cxn modelId="{07DB7DDB-8CEC-D04A-877C-4741279E9D0C}" type="presParOf" srcId="{60761783-81A5-7548-AD0B-E089ADF602C6}" destId="{2EB59D87-159E-104C-930A-CED5281F29DB}" srcOrd="0" destOrd="0" presId="urn:microsoft.com/office/officeart/2005/8/layout/list1"/>
    <dgm:cxn modelId="{4B18B1C8-6304-3D47-8914-92C5F384346E}" type="presParOf" srcId="{60761783-81A5-7548-AD0B-E089ADF602C6}" destId="{D885B172-33E4-0D4F-988D-A70C32A0A51B}" srcOrd="1" destOrd="0" presId="urn:microsoft.com/office/officeart/2005/8/layout/list1"/>
    <dgm:cxn modelId="{3C33A89A-2B9A-6043-ADD0-1426FE81FA25}" type="presParOf" srcId="{127DC55D-40E3-BA44-B4D6-4B2D856CCD31}" destId="{767DFC80-4026-E842-9AA3-4EB2C6EEC819}" srcOrd="17" destOrd="0" presId="urn:microsoft.com/office/officeart/2005/8/layout/list1"/>
    <dgm:cxn modelId="{784A36F9-44A3-3846-B4B1-5790229C4B0F}" type="presParOf" srcId="{127DC55D-40E3-BA44-B4D6-4B2D856CCD31}" destId="{246D2F10-6DED-CC4C-A8DC-1CDE9ABC30F0}" srcOrd="18" destOrd="0" presId="urn:microsoft.com/office/officeart/2005/8/layout/list1"/>
    <dgm:cxn modelId="{BB9EE699-38D1-4D44-B1E1-C0811E7935ED}" type="presParOf" srcId="{127DC55D-40E3-BA44-B4D6-4B2D856CCD31}" destId="{9B5902E3-B66F-8048-A10D-1E4DAC3516AB}" srcOrd="19" destOrd="0" presId="urn:microsoft.com/office/officeart/2005/8/layout/list1"/>
    <dgm:cxn modelId="{61EB503B-FE4E-904B-B017-B205B0521E70}" type="presParOf" srcId="{127DC55D-40E3-BA44-B4D6-4B2D856CCD31}" destId="{09A724BD-0830-F445-86A0-8D04D90950D8}" srcOrd="20" destOrd="0" presId="urn:microsoft.com/office/officeart/2005/8/layout/list1"/>
    <dgm:cxn modelId="{A6910116-CDEA-B145-B362-9FBC0158B3B6}" type="presParOf" srcId="{09A724BD-0830-F445-86A0-8D04D90950D8}" destId="{5A925EFD-7452-834E-9E3A-8EC2A1C968F2}" srcOrd="0" destOrd="0" presId="urn:microsoft.com/office/officeart/2005/8/layout/list1"/>
    <dgm:cxn modelId="{A9839DE6-965D-CC45-97F3-AD42C97A950A}" type="presParOf" srcId="{09A724BD-0830-F445-86A0-8D04D90950D8}" destId="{76CF5D5C-68A7-124C-B747-AA0C038E1442}" srcOrd="1" destOrd="0" presId="urn:microsoft.com/office/officeart/2005/8/layout/list1"/>
    <dgm:cxn modelId="{CA902B17-7C8A-414A-A103-D842181A7944}" type="presParOf" srcId="{127DC55D-40E3-BA44-B4D6-4B2D856CCD31}" destId="{B0657108-538E-2845-9B44-BF545CE951A0}" srcOrd="21" destOrd="0" presId="urn:microsoft.com/office/officeart/2005/8/layout/list1"/>
    <dgm:cxn modelId="{3DFF7824-3576-B34C-B564-BF2FF758ADA0}" type="presParOf" srcId="{127DC55D-40E3-BA44-B4D6-4B2D856CCD31}" destId="{28DEA945-B5BD-5C4C-B3F4-AD8731A99F1E}"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FEA957A-28E7-2F4A-99C6-DCFDFF4B7712}"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ru-RU"/>
        </a:p>
      </dgm:t>
    </dgm:pt>
    <dgm:pt modelId="{FAB38DFF-13B7-A546-B605-A49DFE2A1A64}">
      <dgm:prSet/>
      <dgm:spPr/>
      <dgm:t>
        <a:bodyPr/>
        <a:lstStyle/>
        <a:p>
          <a:r>
            <a:rPr lang="ru-RU" b="0" i="0" u="none"/>
            <a:t>1) обеспечивают объективное, всестороннее и своевременное рассмотрение обращений физических и юридических лиц, в случае необходимости - с их участием;</a:t>
          </a:r>
          <a:endParaRPr lang="ru-RU" b="0" i="0"/>
        </a:p>
      </dgm:t>
    </dgm:pt>
    <dgm:pt modelId="{F2AD9A6E-4232-5A43-9F91-03E710137B5F}" type="parTrans" cxnId="{419265E4-C949-9543-B43F-B687B1DE382B}">
      <dgm:prSet/>
      <dgm:spPr/>
      <dgm:t>
        <a:bodyPr/>
        <a:lstStyle/>
        <a:p>
          <a:endParaRPr lang="ru-RU"/>
        </a:p>
      </dgm:t>
    </dgm:pt>
    <dgm:pt modelId="{5E8CABB2-FB42-414F-B635-18DFFFC379ED}" type="sibTrans" cxnId="{419265E4-C949-9543-B43F-B687B1DE382B}">
      <dgm:prSet/>
      <dgm:spPr/>
      <dgm:t>
        <a:bodyPr/>
        <a:lstStyle/>
        <a:p>
          <a:endParaRPr lang="ru-RU"/>
        </a:p>
      </dgm:t>
    </dgm:pt>
    <dgm:pt modelId="{F4D52CA9-255F-794D-9F45-D7E266FAA222}">
      <dgm:prSet/>
      <dgm:spPr/>
      <dgm:t>
        <a:bodyPr/>
        <a:lstStyle/>
        <a:p>
          <a:r>
            <a:rPr lang="ru-RU" b="0" i="0" u="none"/>
            <a:t>2) принимают меры, направленные на восстановление нарушенных прав и свобод физических и юридических лиц;</a:t>
          </a:r>
          <a:endParaRPr lang="ru-RU" b="0" i="0"/>
        </a:p>
      </dgm:t>
    </dgm:pt>
    <dgm:pt modelId="{060F5A55-7D7A-A744-9E8F-2587EAB32F74}" type="parTrans" cxnId="{43E271F6-1495-F14C-BE2B-27C649CECA29}">
      <dgm:prSet/>
      <dgm:spPr/>
      <dgm:t>
        <a:bodyPr/>
        <a:lstStyle/>
        <a:p>
          <a:endParaRPr lang="ru-RU"/>
        </a:p>
      </dgm:t>
    </dgm:pt>
    <dgm:pt modelId="{C6507008-6F4B-854C-A5A7-31059D666A2A}" type="sibTrans" cxnId="{43E271F6-1495-F14C-BE2B-27C649CECA29}">
      <dgm:prSet/>
      <dgm:spPr/>
      <dgm:t>
        <a:bodyPr/>
        <a:lstStyle/>
        <a:p>
          <a:endParaRPr lang="ru-RU"/>
        </a:p>
      </dgm:t>
    </dgm:pt>
    <dgm:pt modelId="{94A0A38C-3739-BC45-AF25-66332C342DC6}">
      <dgm:prSet/>
      <dgm:spPr/>
      <dgm:t>
        <a:bodyPr/>
        <a:lstStyle/>
        <a:p>
          <a:r>
            <a:rPr lang="ru-RU" b="0" i="0" u="none"/>
            <a:t>3) информируют заявителей о результатах рассмотрения их обращений и принятых мерах;</a:t>
          </a:r>
          <a:endParaRPr lang="ru-RU" b="0" i="0"/>
        </a:p>
      </dgm:t>
    </dgm:pt>
    <dgm:pt modelId="{01679754-80E2-C240-AE94-3D04F4928485}" type="parTrans" cxnId="{6DD19998-4C46-7C41-86C5-F5764DBF95DF}">
      <dgm:prSet/>
      <dgm:spPr/>
      <dgm:t>
        <a:bodyPr/>
        <a:lstStyle/>
        <a:p>
          <a:endParaRPr lang="ru-RU"/>
        </a:p>
      </dgm:t>
    </dgm:pt>
    <dgm:pt modelId="{057BF880-D6D7-214F-80AD-F833CD6C892E}" type="sibTrans" cxnId="{6DD19998-4C46-7C41-86C5-F5764DBF95DF}">
      <dgm:prSet/>
      <dgm:spPr/>
      <dgm:t>
        <a:bodyPr/>
        <a:lstStyle/>
        <a:p>
          <a:endParaRPr lang="ru-RU"/>
        </a:p>
      </dgm:t>
    </dgm:pt>
    <dgm:pt modelId="{8B18491A-2683-D44A-B731-D7734F256F82}">
      <dgm:prSet/>
      <dgm:spPr/>
      <dgm:t>
        <a:bodyPr/>
        <a:lstStyle/>
        <a:p>
          <a:r>
            <a:rPr lang="ru-RU" b="0" i="0" u="none"/>
            <a:t>4) уведомляют заявителей о направлении их обращений на рассмотрение другим субъектам или должностным лицам в соответствии с их компетенцией.</a:t>
          </a:r>
          <a:endParaRPr lang="ru-RU" b="0" i="0"/>
        </a:p>
      </dgm:t>
    </dgm:pt>
    <dgm:pt modelId="{D8FB61E3-7CD5-804F-B71C-45203E8AF757}" type="parTrans" cxnId="{76A7CD8E-5B55-B347-ACAA-0D44C3F593C1}">
      <dgm:prSet/>
      <dgm:spPr/>
      <dgm:t>
        <a:bodyPr/>
        <a:lstStyle/>
        <a:p>
          <a:endParaRPr lang="ru-RU"/>
        </a:p>
      </dgm:t>
    </dgm:pt>
    <dgm:pt modelId="{6776909F-BDE8-9D4F-B6C8-D83A99CFBE95}" type="sibTrans" cxnId="{76A7CD8E-5B55-B347-ACAA-0D44C3F593C1}">
      <dgm:prSet/>
      <dgm:spPr/>
      <dgm:t>
        <a:bodyPr/>
        <a:lstStyle/>
        <a:p>
          <a:endParaRPr lang="ru-RU"/>
        </a:p>
      </dgm:t>
    </dgm:pt>
    <dgm:pt modelId="{60FD007D-1620-1B40-BFDE-D63EA0C28829}" type="pres">
      <dgm:prSet presAssocID="{0FEA957A-28E7-2F4A-99C6-DCFDFF4B7712}" presName="diagram" presStyleCnt="0">
        <dgm:presLayoutVars>
          <dgm:dir/>
          <dgm:resizeHandles val="exact"/>
        </dgm:presLayoutVars>
      </dgm:prSet>
      <dgm:spPr/>
      <dgm:t>
        <a:bodyPr/>
        <a:lstStyle/>
        <a:p>
          <a:endParaRPr lang="ru-RU"/>
        </a:p>
      </dgm:t>
    </dgm:pt>
    <dgm:pt modelId="{AEBC9064-FD0F-9648-A2DA-2E5D8F949AA1}" type="pres">
      <dgm:prSet presAssocID="{FAB38DFF-13B7-A546-B605-A49DFE2A1A64}" presName="node" presStyleLbl="node1" presStyleIdx="0" presStyleCnt="4">
        <dgm:presLayoutVars>
          <dgm:bulletEnabled val="1"/>
        </dgm:presLayoutVars>
      </dgm:prSet>
      <dgm:spPr/>
      <dgm:t>
        <a:bodyPr/>
        <a:lstStyle/>
        <a:p>
          <a:endParaRPr lang="ru-RU"/>
        </a:p>
      </dgm:t>
    </dgm:pt>
    <dgm:pt modelId="{16D9BEB5-202B-4340-939C-3F276BFB89F9}" type="pres">
      <dgm:prSet presAssocID="{5E8CABB2-FB42-414F-B635-18DFFFC379ED}" presName="sibTrans" presStyleCnt="0"/>
      <dgm:spPr/>
    </dgm:pt>
    <dgm:pt modelId="{318CC33D-641D-AA42-AB5E-E92A5BAC91EB}" type="pres">
      <dgm:prSet presAssocID="{F4D52CA9-255F-794D-9F45-D7E266FAA222}" presName="node" presStyleLbl="node1" presStyleIdx="1" presStyleCnt="4">
        <dgm:presLayoutVars>
          <dgm:bulletEnabled val="1"/>
        </dgm:presLayoutVars>
      </dgm:prSet>
      <dgm:spPr/>
      <dgm:t>
        <a:bodyPr/>
        <a:lstStyle/>
        <a:p>
          <a:endParaRPr lang="ru-RU"/>
        </a:p>
      </dgm:t>
    </dgm:pt>
    <dgm:pt modelId="{9147423C-87BD-C348-8E89-731F83C177E7}" type="pres">
      <dgm:prSet presAssocID="{C6507008-6F4B-854C-A5A7-31059D666A2A}" presName="sibTrans" presStyleCnt="0"/>
      <dgm:spPr/>
    </dgm:pt>
    <dgm:pt modelId="{85FE2656-9BEF-0346-BFAC-C63C0831423B}" type="pres">
      <dgm:prSet presAssocID="{94A0A38C-3739-BC45-AF25-66332C342DC6}" presName="node" presStyleLbl="node1" presStyleIdx="2" presStyleCnt="4">
        <dgm:presLayoutVars>
          <dgm:bulletEnabled val="1"/>
        </dgm:presLayoutVars>
      </dgm:prSet>
      <dgm:spPr/>
      <dgm:t>
        <a:bodyPr/>
        <a:lstStyle/>
        <a:p>
          <a:endParaRPr lang="ru-RU"/>
        </a:p>
      </dgm:t>
    </dgm:pt>
    <dgm:pt modelId="{2C94EBD6-565C-7C42-A6B8-63C203218E7C}" type="pres">
      <dgm:prSet presAssocID="{057BF880-D6D7-214F-80AD-F833CD6C892E}" presName="sibTrans" presStyleCnt="0"/>
      <dgm:spPr/>
    </dgm:pt>
    <dgm:pt modelId="{26CC9493-F351-644D-9111-332D1E9A9A08}" type="pres">
      <dgm:prSet presAssocID="{8B18491A-2683-D44A-B731-D7734F256F82}" presName="node" presStyleLbl="node1" presStyleIdx="3" presStyleCnt="4">
        <dgm:presLayoutVars>
          <dgm:bulletEnabled val="1"/>
        </dgm:presLayoutVars>
      </dgm:prSet>
      <dgm:spPr/>
      <dgm:t>
        <a:bodyPr/>
        <a:lstStyle/>
        <a:p>
          <a:endParaRPr lang="ru-RU"/>
        </a:p>
      </dgm:t>
    </dgm:pt>
  </dgm:ptLst>
  <dgm:cxnLst>
    <dgm:cxn modelId="{43E271F6-1495-F14C-BE2B-27C649CECA29}" srcId="{0FEA957A-28E7-2F4A-99C6-DCFDFF4B7712}" destId="{F4D52CA9-255F-794D-9F45-D7E266FAA222}" srcOrd="1" destOrd="0" parTransId="{060F5A55-7D7A-A744-9E8F-2587EAB32F74}" sibTransId="{C6507008-6F4B-854C-A5A7-31059D666A2A}"/>
    <dgm:cxn modelId="{67B6B423-FBBE-9346-8C49-304A6471AB7E}" type="presOf" srcId="{94A0A38C-3739-BC45-AF25-66332C342DC6}" destId="{85FE2656-9BEF-0346-BFAC-C63C0831423B}" srcOrd="0" destOrd="0" presId="urn:microsoft.com/office/officeart/2005/8/layout/default"/>
    <dgm:cxn modelId="{DA51291D-CEFE-2642-9D9D-E7930B570955}" type="presOf" srcId="{F4D52CA9-255F-794D-9F45-D7E266FAA222}" destId="{318CC33D-641D-AA42-AB5E-E92A5BAC91EB}" srcOrd="0" destOrd="0" presId="urn:microsoft.com/office/officeart/2005/8/layout/default"/>
    <dgm:cxn modelId="{135EB784-B723-BD4D-9A63-85A3442DB3C8}" type="presOf" srcId="{0FEA957A-28E7-2F4A-99C6-DCFDFF4B7712}" destId="{60FD007D-1620-1B40-BFDE-D63EA0C28829}" srcOrd="0" destOrd="0" presId="urn:microsoft.com/office/officeart/2005/8/layout/default"/>
    <dgm:cxn modelId="{419265E4-C949-9543-B43F-B687B1DE382B}" srcId="{0FEA957A-28E7-2F4A-99C6-DCFDFF4B7712}" destId="{FAB38DFF-13B7-A546-B605-A49DFE2A1A64}" srcOrd="0" destOrd="0" parTransId="{F2AD9A6E-4232-5A43-9F91-03E710137B5F}" sibTransId="{5E8CABB2-FB42-414F-B635-18DFFFC379ED}"/>
    <dgm:cxn modelId="{E5789443-C437-A84E-AB84-3ED70A5E42BF}" type="presOf" srcId="{8B18491A-2683-D44A-B731-D7734F256F82}" destId="{26CC9493-F351-644D-9111-332D1E9A9A08}" srcOrd="0" destOrd="0" presId="urn:microsoft.com/office/officeart/2005/8/layout/default"/>
    <dgm:cxn modelId="{6DD19998-4C46-7C41-86C5-F5764DBF95DF}" srcId="{0FEA957A-28E7-2F4A-99C6-DCFDFF4B7712}" destId="{94A0A38C-3739-BC45-AF25-66332C342DC6}" srcOrd="2" destOrd="0" parTransId="{01679754-80E2-C240-AE94-3D04F4928485}" sibTransId="{057BF880-D6D7-214F-80AD-F833CD6C892E}"/>
    <dgm:cxn modelId="{AA50C605-CEF3-A845-B177-C933DA13631C}" type="presOf" srcId="{FAB38DFF-13B7-A546-B605-A49DFE2A1A64}" destId="{AEBC9064-FD0F-9648-A2DA-2E5D8F949AA1}" srcOrd="0" destOrd="0" presId="urn:microsoft.com/office/officeart/2005/8/layout/default"/>
    <dgm:cxn modelId="{76A7CD8E-5B55-B347-ACAA-0D44C3F593C1}" srcId="{0FEA957A-28E7-2F4A-99C6-DCFDFF4B7712}" destId="{8B18491A-2683-D44A-B731-D7734F256F82}" srcOrd="3" destOrd="0" parTransId="{D8FB61E3-7CD5-804F-B71C-45203E8AF757}" sibTransId="{6776909F-BDE8-9D4F-B6C8-D83A99CFBE95}"/>
    <dgm:cxn modelId="{E248E1FD-0E50-134D-94F5-EF7E90875445}" type="presParOf" srcId="{60FD007D-1620-1B40-BFDE-D63EA0C28829}" destId="{AEBC9064-FD0F-9648-A2DA-2E5D8F949AA1}" srcOrd="0" destOrd="0" presId="urn:microsoft.com/office/officeart/2005/8/layout/default"/>
    <dgm:cxn modelId="{E2000FCA-9DDD-FC4D-88EE-F34EFDC35BDC}" type="presParOf" srcId="{60FD007D-1620-1B40-BFDE-D63EA0C28829}" destId="{16D9BEB5-202B-4340-939C-3F276BFB89F9}" srcOrd="1" destOrd="0" presId="urn:microsoft.com/office/officeart/2005/8/layout/default"/>
    <dgm:cxn modelId="{A0F87220-2641-344B-B22E-DACDBB8002EE}" type="presParOf" srcId="{60FD007D-1620-1B40-BFDE-D63EA0C28829}" destId="{318CC33D-641D-AA42-AB5E-E92A5BAC91EB}" srcOrd="2" destOrd="0" presId="urn:microsoft.com/office/officeart/2005/8/layout/default"/>
    <dgm:cxn modelId="{7A8C3C0B-FC08-C54F-B2AA-1D3E9C475B24}" type="presParOf" srcId="{60FD007D-1620-1B40-BFDE-D63EA0C28829}" destId="{9147423C-87BD-C348-8E89-731F83C177E7}" srcOrd="3" destOrd="0" presId="urn:microsoft.com/office/officeart/2005/8/layout/default"/>
    <dgm:cxn modelId="{EA9BAB76-E924-5F47-BE57-B0B8F4425A8B}" type="presParOf" srcId="{60FD007D-1620-1B40-BFDE-D63EA0C28829}" destId="{85FE2656-9BEF-0346-BFAC-C63C0831423B}" srcOrd="4" destOrd="0" presId="urn:microsoft.com/office/officeart/2005/8/layout/default"/>
    <dgm:cxn modelId="{F53B6178-E58F-5B4F-BDA5-95690376829D}" type="presParOf" srcId="{60FD007D-1620-1B40-BFDE-D63EA0C28829}" destId="{2C94EBD6-565C-7C42-A6B8-63C203218E7C}" srcOrd="5" destOrd="0" presId="urn:microsoft.com/office/officeart/2005/8/layout/default"/>
    <dgm:cxn modelId="{A84D0F26-4098-EA4B-8F60-E124BC00F4CE}" type="presParOf" srcId="{60FD007D-1620-1B40-BFDE-D63EA0C28829}" destId="{26CC9493-F351-644D-9111-332D1E9A9A0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38BCD0F-6FDD-3E42-9857-25C721FA62F8}" type="doc">
      <dgm:prSet loTypeId="urn:microsoft.com/office/officeart/2005/8/layout/vList3" loCatId="" qsTypeId="urn:microsoft.com/office/officeart/2005/8/quickstyle/simple1" qsCatId="simple" csTypeId="urn:microsoft.com/office/officeart/2005/8/colors/accent1_2" csCatId="accent1" phldr="1"/>
      <dgm:spPr/>
      <dgm:t>
        <a:bodyPr/>
        <a:lstStyle/>
        <a:p>
          <a:endParaRPr lang="ru-RU"/>
        </a:p>
      </dgm:t>
    </dgm:pt>
    <dgm:pt modelId="{90F786D2-3087-DF43-980A-B8DCFBEE37D0}">
      <dgm:prSet/>
      <dgm:spPr/>
      <dgm:t>
        <a:bodyPr/>
        <a:lstStyle/>
        <a:p>
          <a:r>
            <a:rPr lang="ru-RU" b="0" i="0" u="none"/>
            <a:t>1) о полном или частичном удовлетворении обращения;</a:t>
          </a:r>
          <a:endParaRPr lang="ru-RU" b="0" i="0"/>
        </a:p>
      </dgm:t>
    </dgm:pt>
    <dgm:pt modelId="{2642B9AE-7B8F-C54D-90CC-F849FED2B82F}" type="parTrans" cxnId="{1BB24C30-1461-7748-83F8-EAAF9F118B59}">
      <dgm:prSet/>
      <dgm:spPr/>
      <dgm:t>
        <a:bodyPr/>
        <a:lstStyle/>
        <a:p>
          <a:endParaRPr lang="ru-RU"/>
        </a:p>
      </dgm:t>
    </dgm:pt>
    <dgm:pt modelId="{C79C1CF1-56D5-0A49-8576-6571BEBE8990}" type="sibTrans" cxnId="{1BB24C30-1461-7748-83F8-EAAF9F118B59}">
      <dgm:prSet/>
      <dgm:spPr/>
      <dgm:t>
        <a:bodyPr/>
        <a:lstStyle/>
        <a:p>
          <a:endParaRPr lang="ru-RU"/>
        </a:p>
      </dgm:t>
    </dgm:pt>
    <dgm:pt modelId="{0BFD690D-9359-6C41-A2D7-2F3E01023BD6}">
      <dgm:prSet/>
      <dgm:spPr/>
      <dgm:t>
        <a:bodyPr/>
        <a:lstStyle/>
        <a:p>
          <a:r>
            <a:rPr lang="ru-RU" b="0" i="0" u="none"/>
            <a:t>2) об отказе в удовлетворении обращения с обоснованием принятия такого решения;</a:t>
          </a:r>
          <a:endParaRPr lang="ru-RU" b="0" i="0"/>
        </a:p>
      </dgm:t>
    </dgm:pt>
    <dgm:pt modelId="{501EED6B-19CD-E74A-97D3-E114869A4888}" type="parTrans" cxnId="{DB80C2C7-7787-6F4C-8001-32FC70F3F53D}">
      <dgm:prSet/>
      <dgm:spPr/>
      <dgm:t>
        <a:bodyPr/>
        <a:lstStyle/>
        <a:p>
          <a:endParaRPr lang="ru-RU"/>
        </a:p>
      </dgm:t>
    </dgm:pt>
    <dgm:pt modelId="{87A63AA9-2A6A-A749-96A5-48169BAAAE7B}" type="sibTrans" cxnId="{DB80C2C7-7787-6F4C-8001-32FC70F3F53D}">
      <dgm:prSet/>
      <dgm:spPr/>
      <dgm:t>
        <a:bodyPr/>
        <a:lstStyle/>
        <a:p>
          <a:endParaRPr lang="ru-RU"/>
        </a:p>
      </dgm:t>
    </dgm:pt>
    <dgm:pt modelId="{B79B5D01-DB75-C24F-8905-879FC5A517E1}">
      <dgm:prSet/>
      <dgm:spPr/>
      <dgm:t>
        <a:bodyPr/>
        <a:lstStyle/>
        <a:p>
          <a:r>
            <a:rPr lang="ru-RU" b="0" i="0" u="none"/>
            <a:t>3) о даче разъяснения по существу обращения;</a:t>
          </a:r>
          <a:endParaRPr lang="ru-RU" b="0" i="0"/>
        </a:p>
      </dgm:t>
    </dgm:pt>
    <dgm:pt modelId="{014D328B-7F36-2E4D-9A76-76590857A198}" type="parTrans" cxnId="{650C17BA-1124-474E-BCF6-C50A6D8F7EBB}">
      <dgm:prSet/>
      <dgm:spPr/>
      <dgm:t>
        <a:bodyPr/>
        <a:lstStyle/>
        <a:p>
          <a:endParaRPr lang="ru-RU"/>
        </a:p>
      </dgm:t>
    </dgm:pt>
    <dgm:pt modelId="{14E72FEC-35FD-4D48-AAFD-B256FCC4B678}" type="sibTrans" cxnId="{650C17BA-1124-474E-BCF6-C50A6D8F7EBB}">
      <dgm:prSet/>
      <dgm:spPr/>
      <dgm:t>
        <a:bodyPr/>
        <a:lstStyle/>
        <a:p>
          <a:endParaRPr lang="ru-RU"/>
        </a:p>
      </dgm:t>
    </dgm:pt>
    <dgm:pt modelId="{27E6E7BE-93CC-FF47-ACC4-107E1804EFC7}">
      <dgm:prSet/>
      <dgm:spPr/>
      <dgm:t>
        <a:bodyPr/>
        <a:lstStyle/>
        <a:p>
          <a:r>
            <a:rPr lang="ru-RU" b="0" i="0" u="none"/>
            <a:t>4) о прекращении рассмотрения обращения.</a:t>
          </a:r>
          <a:endParaRPr lang="ru-RU" b="0" i="0"/>
        </a:p>
      </dgm:t>
    </dgm:pt>
    <dgm:pt modelId="{8E2F1E4B-9D28-1244-B14E-D60AC9CD5E66}" type="parTrans" cxnId="{640195CC-E4A8-2A45-A02A-D91B628B2DD9}">
      <dgm:prSet/>
      <dgm:spPr/>
      <dgm:t>
        <a:bodyPr/>
        <a:lstStyle/>
        <a:p>
          <a:endParaRPr lang="ru-RU"/>
        </a:p>
      </dgm:t>
    </dgm:pt>
    <dgm:pt modelId="{EA97AB76-44BA-794C-9BEB-CD98D80AB69B}" type="sibTrans" cxnId="{640195CC-E4A8-2A45-A02A-D91B628B2DD9}">
      <dgm:prSet/>
      <dgm:spPr/>
      <dgm:t>
        <a:bodyPr/>
        <a:lstStyle/>
        <a:p>
          <a:endParaRPr lang="ru-RU"/>
        </a:p>
      </dgm:t>
    </dgm:pt>
    <dgm:pt modelId="{3EC4E2C2-3CCE-8541-B47A-5D5D1751738F}" type="pres">
      <dgm:prSet presAssocID="{438BCD0F-6FDD-3E42-9857-25C721FA62F8}" presName="linearFlow" presStyleCnt="0">
        <dgm:presLayoutVars>
          <dgm:dir/>
          <dgm:resizeHandles val="exact"/>
        </dgm:presLayoutVars>
      </dgm:prSet>
      <dgm:spPr/>
      <dgm:t>
        <a:bodyPr/>
        <a:lstStyle/>
        <a:p>
          <a:endParaRPr lang="ru-RU"/>
        </a:p>
      </dgm:t>
    </dgm:pt>
    <dgm:pt modelId="{0FA2F331-5586-4843-9D56-69F0E9DD94E9}" type="pres">
      <dgm:prSet presAssocID="{90F786D2-3087-DF43-980A-B8DCFBEE37D0}" presName="composite" presStyleCnt="0"/>
      <dgm:spPr/>
    </dgm:pt>
    <dgm:pt modelId="{8AAFB924-6A2A-E041-8905-34C977C92A24}" type="pres">
      <dgm:prSet presAssocID="{90F786D2-3087-DF43-980A-B8DCFBEE37D0}" presName="imgShp" presStyleLbl="fgImgPlace1" presStyleIdx="0" presStyleCnt="4"/>
      <dgm:spPr/>
    </dgm:pt>
    <dgm:pt modelId="{3D585667-327C-3D40-86EA-AEA71D6B201B}" type="pres">
      <dgm:prSet presAssocID="{90F786D2-3087-DF43-980A-B8DCFBEE37D0}" presName="txShp" presStyleLbl="node1" presStyleIdx="0" presStyleCnt="4">
        <dgm:presLayoutVars>
          <dgm:bulletEnabled val="1"/>
        </dgm:presLayoutVars>
      </dgm:prSet>
      <dgm:spPr/>
      <dgm:t>
        <a:bodyPr/>
        <a:lstStyle/>
        <a:p>
          <a:endParaRPr lang="ru-RU"/>
        </a:p>
      </dgm:t>
    </dgm:pt>
    <dgm:pt modelId="{736D566B-088A-424F-81E0-E45533429484}" type="pres">
      <dgm:prSet presAssocID="{C79C1CF1-56D5-0A49-8576-6571BEBE8990}" presName="spacing" presStyleCnt="0"/>
      <dgm:spPr/>
    </dgm:pt>
    <dgm:pt modelId="{82D355A5-A599-8047-8A40-4485213D8C2D}" type="pres">
      <dgm:prSet presAssocID="{0BFD690D-9359-6C41-A2D7-2F3E01023BD6}" presName="composite" presStyleCnt="0"/>
      <dgm:spPr/>
    </dgm:pt>
    <dgm:pt modelId="{40170543-0759-C948-817A-3C19C338BA39}" type="pres">
      <dgm:prSet presAssocID="{0BFD690D-9359-6C41-A2D7-2F3E01023BD6}" presName="imgShp" presStyleLbl="fgImgPlace1" presStyleIdx="1" presStyleCnt="4"/>
      <dgm:spPr/>
    </dgm:pt>
    <dgm:pt modelId="{B8C4BD7A-870A-0B47-A752-1358C089E377}" type="pres">
      <dgm:prSet presAssocID="{0BFD690D-9359-6C41-A2D7-2F3E01023BD6}" presName="txShp" presStyleLbl="node1" presStyleIdx="1" presStyleCnt="4">
        <dgm:presLayoutVars>
          <dgm:bulletEnabled val="1"/>
        </dgm:presLayoutVars>
      </dgm:prSet>
      <dgm:spPr/>
      <dgm:t>
        <a:bodyPr/>
        <a:lstStyle/>
        <a:p>
          <a:endParaRPr lang="ru-RU"/>
        </a:p>
      </dgm:t>
    </dgm:pt>
    <dgm:pt modelId="{4B1D0EA0-DB35-EE45-A8A1-1429A243A076}" type="pres">
      <dgm:prSet presAssocID="{87A63AA9-2A6A-A749-96A5-48169BAAAE7B}" presName="spacing" presStyleCnt="0"/>
      <dgm:spPr/>
    </dgm:pt>
    <dgm:pt modelId="{DE39F8B3-4AAD-474E-B9CE-CE16AC4D3B04}" type="pres">
      <dgm:prSet presAssocID="{B79B5D01-DB75-C24F-8905-879FC5A517E1}" presName="composite" presStyleCnt="0"/>
      <dgm:spPr/>
    </dgm:pt>
    <dgm:pt modelId="{81E196E9-1F0C-134E-B890-34AB66DC476A}" type="pres">
      <dgm:prSet presAssocID="{B79B5D01-DB75-C24F-8905-879FC5A517E1}" presName="imgShp" presStyleLbl="fgImgPlace1" presStyleIdx="2" presStyleCnt="4"/>
      <dgm:spPr/>
    </dgm:pt>
    <dgm:pt modelId="{7891D5F1-E24E-DF47-B934-6F1225F9C18A}" type="pres">
      <dgm:prSet presAssocID="{B79B5D01-DB75-C24F-8905-879FC5A517E1}" presName="txShp" presStyleLbl="node1" presStyleIdx="2" presStyleCnt="4">
        <dgm:presLayoutVars>
          <dgm:bulletEnabled val="1"/>
        </dgm:presLayoutVars>
      </dgm:prSet>
      <dgm:spPr/>
      <dgm:t>
        <a:bodyPr/>
        <a:lstStyle/>
        <a:p>
          <a:endParaRPr lang="ru-RU"/>
        </a:p>
      </dgm:t>
    </dgm:pt>
    <dgm:pt modelId="{DB2B5C0F-73A1-4544-BC41-2100DE9CDAD1}" type="pres">
      <dgm:prSet presAssocID="{14E72FEC-35FD-4D48-AAFD-B256FCC4B678}" presName="spacing" presStyleCnt="0"/>
      <dgm:spPr/>
    </dgm:pt>
    <dgm:pt modelId="{AF72F438-0CBB-3248-8E07-634535FBB677}" type="pres">
      <dgm:prSet presAssocID="{27E6E7BE-93CC-FF47-ACC4-107E1804EFC7}" presName="composite" presStyleCnt="0"/>
      <dgm:spPr/>
    </dgm:pt>
    <dgm:pt modelId="{0A6698AB-4D2B-3447-BE85-8EE8DF836BE0}" type="pres">
      <dgm:prSet presAssocID="{27E6E7BE-93CC-FF47-ACC4-107E1804EFC7}" presName="imgShp" presStyleLbl="fgImgPlace1" presStyleIdx="3" presStyleCnt="4"/>
      <dgm:spPr/>
    </dgm:pt>
    <dgm:pt modelId="{D8F2E756-17FF-9648-BC0C-CF92007710F0}" type="pres">
      <dgm:prSet presAssocID="{27E6E7BE-93CC-FF47-ACC4-107E1804EFC7}" presName="txShp" presStyleLbl="node1" presStyleIdx="3" presStyleCnt="4">
        <dgm:presLayoutVars>
          <dgm:bulletEnabled val="1"/>
        </dgm:presLayoutVars>
      </dgm:prSet>
      <dgm:spPr/>
      <dgm:t>
        <a:bodyPr/>
        <a:lstStyle/>
        <a:p>
          <a:endParaRPr lang="ru-RU"/>
        </a:p>
      </dgm:t>
    </dgm:pt>
  </dgm:ptLst>
  <dgm:cxnLst>
    <dgm:cxn modelId="{1BB24C30-1461-7748-83F8-EAAF9F118B59}" srcId="{438BCD0F-6FDD-3E42-9857-25C721FA62F8}" destId="{90F786D2-3087-DF43-980A-B8DCFBEE37D0}" srcOrd="0" destOrd="0" parTransId="{2642B9AE-7B8F-C54D-90CC-F849FED2B82F}" sibTransId="{C79C1CF1-56D5-0A49-8576-6571BEBE8990}"/>
    <dgm:cxn modelId="{E956DD22-4CEC-5A45-9422-013E95FDC1E9}" type="presOf" srcId="{0BFD690D-9359-6C41-A2D7-2F3E01023BD6}" destId="{B8C4BD7A-870A-0B47-A752-1358C089E377}" srcOrd="0" destOrd="0" presId="urn:microsoft.com/office/officeart/2005/8/layout/vList3"/>
    <dgm:cxn modelId="{6D18FE5A-44C0-434A-9853-1A4473C84F34}" type="presOf" srcId="{27E6E7BE-93CC-FF47-ACC4-107E1804EFC7}" destId="{D8F2E756-17FF-9648-BC0C-CF92007710F0}" srcOrd="0" destOrd="0" presId="urn:microsoft.com/office/officeart/2005/8/layout/vList3"/>
    <dgm:cxn modelId="{640195CC-E4A8-2A45-A02A-D91B628B2DD9}" srcId="{438BCD0F-6FDD-3E42-9857-25C721FA62F8}" destId="{27E6E7BE-93CC-FF47-ACC4-107E1804EFC7}" srcOrd="3" destOrd="0" parTransId="{8E2F1E4B-9D28-1244-B14E-D60AC9CD5E66}" sibTransId="{EA97AB76-44BA-794C-9BEB-CD98D80AB69B}"/>
    <dgm:cxn modelId="{01664996-9251-AB4F-A0F8-4A820E4672FB}" type="presOf" srcId="{438BCD0F-6FDD-3E42-9857-25C721FA62F8}" destId="{3EC4E2C2-3CCE-8541-B47A-5D5D1751738F}" srcOrd="0" destOrd="0" presId="urn:microsoft.com/office/officeart/2005/8/layout/vList3"/>
    <dgm:cxn modelId="{650C17BA-1124-474E-BCF6-C50A6D8F7EBB}" srcId="{438BCD0F-6FDD-3E42-9857-25C721FA62F8}" destId="{B79B5D01-DB75-C24F-8905-879FC5A517E1}" srcOrd="2" destOrd="0" parTransId="{014D328B-7F36-2E4D-9A76-76590857A198}" sibTransId="{14E72FEC-35FD-4D48-AAFD-B256FCC4B678}"/>
    <dgm:cxn modelId="{63283B57-1CE1-1C4F-94C3-B927C02541A1}" type="presOf" srcId="{B79B5D01-DB75-C24F-8905-879FC5A517E1}" destId="{7891D5F1-E24E-DF47-B934-6F1225F9C18A}" srcOrd="0" destOrd="0" presId="urn:microsoft.com/office/officeart/2005/8/layout/vList3"/>
    <dgm:cxn modelId="{DB80C2C7-7787-6F4C-8001-32FC70F3F53D}" srcId="{438BCD0F-6FDD-3E42-9857-25C721FA62F8}" destId="{0BFD690D-9359-6C41-A2D7-2F3E01023BD6}" srcOrd="1" destOrd="0" parTransId="{501EED6B-19CD-E74A-97D3-E114869A4888}" sibTransId="{87A63AA9-2A6A-A749-96A5-48169BAAAE7B}"/>
    <dgm:cxn modelId="{70E9756C-F6FB-9D41-9EEC-953622FD83CB}" type="presOf" srcId="{90F786D2-3087-DF43-980A-B8DCFBEE37D0}" destId="{3D585667-327C-3D40-86EA-AEA71D6B201B}" srcOrd="0" destOrd="0" presId="urn:microsoft.com/office/officeart/2005/8/layout/vList3"/>
    <dgm:cxn modelId="{B8D19F02-80D5-DA4D-8F7B-65AADED85B51}" type="presParOf" srcId="{3EC4E2C2-3CCE-8541-B47A-5D5D1751738F}" destId="{0FA2F331-5586-4843-9D56-69F0E9DD94E9}" srcOrd="0" destOrd="0" presId="urn:microsoft.com/office/officeart/2005/8/layout/vList3"/>
    <dgm:cxn modelId="{76EA5883-BB66-4F4F-9B1C-19D725A57CC7}" type="presParOf" srcId="{0FA2F331-5586-4843-9D56-69F0E9DD94E9}" destId="{8AAFB924-6A2A-E041-8905-34C977C92A24}" srcOrd="0" destOrd="0" presId="urn:microsoft.com/office/officeart/2005/8/layout/vList3"/>
    <dgm:cxn modelId="{DAFEDD81-1D04-0A48-8078-EB13DFB56B80}" type="presParOf" srcId="{0FA2F331-5586-4843-9D56-69F0E9DD94E9}" destId="{3D585667-327C-3D40-86EA-AEA71D6B201B}" srcOrd="1" destOrd="0" presId="urn:microsoft.com/office/officeart/2005/8/layout/vList3"/>
    <dgm:cxn modelId="{92A57733-3813-B14A-B007-07D1A3DE9012}" type="presParOf" srcId="{3EC4E2C2-3CCE-8541-B47A-5D5D1751738F}" destId="{736D566B-088A-424F-81E0-E45533429484}" srcOrd="1" destOrd="0" presId="urn:microsoft.com/office/officeart/2005/8/layout/vList3"/>
    <dgm:cxn modelId="{C6BE743F-808C-3D40-9A8F-40B7BCC5EFA1}" type="presParOf" srcId="{3EC4E2C2-3CCE-8541-B47A-5D5D1751738F}" destId="{82D355A5-A599-8047-8A40-4485213D8C2D}" srcOrd="2" destOrd="0" presId="urn:microsoft.com/office/officeart/2005/8/layout/vList3"/>
    <dgm:cxn modelId="{3059A642-8216-6443-A3C0-B452AB072C0F}" type="presParOf" srcId="{82D355A5-A599-8047-8A40-4485213D8C2D}" destId="{40170543-0759-C948-817A-3C19C338BA39}" srcOrd="0" destOrd="0" presId="urn:microsoft.com/office/officeart/2005/8/layout/vList3"/>
    <dgm:cxn modelId="{07B40AE0-B717-C04C-90B4-1076188ABB0E}" type="presParOf" srcId="{82D355A5-A599-8047-8A40-4485213D8C2D}" destId="{B8C4BD7A-870A-0B47-A752-1358C089E377}" srcOrd="1" destOrd="0" presId="urn:microsoft.com/office/officeart/2005/8/layout/vList3"/>
    <dgm:cxn modelId="{BF6F373C-D771-FB49-BE10-4F8635C32C69}" type="presParOf" srcId="{3EC4E2C2-3CCE-8541-B47A-5D5D1751738F}" destId="{4B1D0EA0-DB35-EE45-A8A1-1429A243A076}" srcOrd="3" destOrd="0" presId="urn:microsoft.com/office/officeart/2005/8/layout/vList3"/>
    <dgm:cxn modelId="{210C4B74-8F39-EE43-8DCB-79BF90437DA9}" type="presParOf" srcId="{3EC4E2C2-3CCE-8541-B47A-5D5D1751738F}" destId="{DE39F8B3-4AAD-474E-B9CE-CE16AC4D3B04}" srcOrd="4" destOrd="0" presId="urn:microsoft.com/office/officeart/2005/8/layout/vList3"/>
    <dgm:cxn modelId="{6D8B01E8-E481-3548-BF53-91BBDBA84EA6}" type="presParOf" srcId="{DE39F8B3-4AAD-474E-B9CE-CE16AC4D3B04}" destId="{81E196E9-1F0C-134E-B890-34AB66DC476A}" srcOrd="0" destOrd="0" presId="urn:microsoft.com/office/officeart/2005/8/layout/vList3"/>
    <dgm:cxn modelId="{30DFDE95-3016-9448-984C-BAB50A0469BB}" type="presParOf" srcId="{DE39F8B3-4AAD-474E-B9CE-CE16AC4D3B04}" destId="{7891D5F1-E24E-DF47-B934-6F1225F9C18A}" srcOrd="1" destOrd="0" presId="urn:microsoft.com/office/officeart/2005/8/layout/vList3"/>
    <dgm:cxn modelId="{C0ED2DE0-3248-EB42-ADFF-85FF6BEEB5D4}" type="presParOf" srcId="{3EC4E2C2-3CCE-8541-B47A-5D5D1751738F}" destId="{DB2B5C0F-73A1-4544-BC41-2100DE9CDAD1}" srcOrd="5" destOrd="0" presId="urn:microsoft.com/office/officeart/2005/8/layout/vList3"/>
    <dgm:cxn modelId="{379DB3DF-E005-4248-81D2-8C25012582D8}" type="presParOf" srcId="{3EC4E2C2-3CCE-8541-B47A-5D5D1751738F}" destId="{AF72F438-0CBB-3248-8E07-634535FBB677}" srcOrd="6" destOrd="0" presId="urn:microsoft.com/office/officeart/2005/8/layout/vList3"/>
    <dgm:cxn modelId="{1BBE7EF0-686B-D242-A754-6E5B2698818B}" type="presParOf" srcId="{AF72F438-0CBB-3248-8E07-634535FBB677}" destId="{0A6698AB-4D2B-3447-BE85-8EE8DF836BE0}" srcOrd="0" destOrd="0" presId="urn:microsoft.com/office/officeart/2005/8/layout/vList3"/>
    <dgm:cxn modelId="{E77BD47A-D410-1745-B1DF-7240D6F0880D}" type="presParOf" srcId="{AF72F438-0CBB-3248-8E07-634535FBB677}" destId="{D8F2E756-17FF-9648-BC0C-CF92007710F0}"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343D3-CCC8-AF4F-A2F0-5F407A6A74F6}">
      <dsp:nvSpPr>
        <dsp:cNvPr id="0" name=""/>
        <dsp:cNvSpPr/>
      </dsp:nvSpPr>
      <dsp:spPr>
        <a:xfrm>
          <a:off x="787937" y="208728"/>
          <a:ext cx="4298921" cy="1343413"/>
        </a:xfrm>
        <a:prstGeom prst="rect">
          <a:avLst/>
        </a:prstGeom>
        <a:gradFill rotWithShape="1">
          <a:gsLst>
            <a:gs pos="0">
              <a:schemeClr val="accent4">
                <a:tint val="96000"/>
                <a:lumMod val="104000"/>
              </a:schemeClr>
            </a:gs>
            <a:gs pos="100000">
              <a:schemeClr val="accent4">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4"/>
        </a:lnRef>
        <a:fillRef idx="3">
          <a:schemeClr val="accent4"/>
        </a:fillRef>
        <a:effectRef idx="3">
          <a:schemeClr val="accent4"/>
        </a:effectRef>
        <a:fontRef idx="minor">
          <a:schemeClr val="lt1"/>
        </a:fontRef>
      </dsp:style>
      <dsp:txBody>
        <a:bodyPr spcFirstLastPara="0" vert="horz" wrap="square" lIns="909938" tIns="41910" rIns="41910" bIns="41910" numCol="1" spcCol="1270" anchor="ctr" anchorCtr="0">
          <a:noAutofit/>
        </a:bodyPr>
        <a:lstStyle/>
        <a:p>
          <a:pPr lvl="0" algn="l" defTabSz="466725">
            <a:lnSpc>
              <a:spcPct val="90000"/>
            </a:lnSpc>
            <a:spcBef>
              <a:spcPct val="0"/>
            </a:spcBef>
            <a:spcAft>
              <a:spcPct val="35000"/>
            </a:spcAft>
          </a:pPr>
          <a:r>
            <a:rPr lang="ru-RU" sz="1050" b="1" kern="1200" dirty="0">
              <a:solidFill>
                <a:schemeClr val="bg1"/>
              </a:solidFill>
            </a:rPr>
            <a:t>заявление</a:t>
          </a:r>
          <a:r>
            <a:rPr lang="ru-RU" sz="1050" kern="1200" dirty="0">
              <a:solidFill>
                <a:schemeClr val="bg1"/>
              </a:solidFill>
            </a:rPr>
            <a:t> - ходатайство лица о содействии в реализации его прав и свобод или прав и свобод других лиц либо сообщение о нарушении законов и иных нормативных правовых актов, недостатках в работе субъектов, рассматривающих обращения, должностных лиц, либо критика их деятельности;</a:t>
          </a:r>
        </a:p>
      </dsp:txBody>
      <dsp:txXfrm>
        <a:off x="787937" y="208728"/>
        <a:ext cx="4298921" cy="1343413"/>
      </dsp:txXfrm>
    </dsp:sp>
    <dsp:sp modelId="{95A9D996-B153-0A45-932D-63802CA1A5AE}">
      <dsp:nvSpPr>
        <dsp:cNvPr id="0" name=""/>
        <dsp:cNvSpPr/>
      </dsp:nvSpPr>
      <dsp:spPr>
        <a:xfrm>
          <a:off x="648581" y="64600"/>
          <a:ext cx="940389" cy="1410583"/>
        </a:xfrm>
        <a:prstGeom prst="rect">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D5F4CE-D438-E044-A129-B776825CDFFC}">
      <dsp:nvSpPr>
        <dsp:cNvPr id="0" name=""/>
        <dsp:cNvSpPr/>
      </dsp:nvSpPr>
      <dsp:spPr>
        <a:xfrm>
          <a:off x="5521712" y="258649"/>
          <a:ext cx="4298921" cy="1343413"/>
        </a:xfrm>
        <a:prstGeom prst="rect">
          <a:avLst/>
        </a:prstGeom>
        <a:gradFill rotWithShape="1">
          <a:gsLst>
            <a:gs pos="0">
              <a:schemeClr val="accent4">
                <a:tint val="96000"/>
                <a:lumMod val="104000"/>
              </a:schemeClr>
            </a:gs>
            <a:gs pos="100000">
              <a:schemeClr val="accent4">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4"/>
        </a:lnRef>
        <a:fillRef idx="3">
          <a:schemeClr val="accent4"/>
        </a:fillRef>
        <a:effectRef idx="3">
          <a:schemeClr val="accent4"/>
        </a:effectRef>
        <a:fontRef idx="minor">
          <a:schemeClr val="lt1"/>
        </a:fontRef>
      </dsp:style>
      <dsp:txBody>
        <a:bodyPr spcFirstLastPara="0" vert="horz" wrap="square" lIns="909938" tIns="41910" rIns="41910" bIns="41910" numCol="1" spcCol="1270" anchor="ctr" anchorCtr="0">
          <a:noAutofit/>
        </a:bodyPr>
        <a:lstStyle/>
        <a:p>
          <a:pPr lvl="0" algn="l" defTabSz="466725" rtl="0">
            <a:lnSpc>
              <a:spcPct val="90000"/>
            </a:lnSpc>
            <a:spcBef>
              <a:spcPct val="0"/>
            </a:spcBef>
            <a:spcAft>
              <a:spcPct val="35000"/>
            </a:spcAft>
          </a:pPr>
          <a:r>
            <a:rPr lang="ru-RU" sz="1050" b="1" kern="1200" dirty="0">
              <a:solidFill>
                <a:schemeClr val="bg1"/>
              </a:solidFill>
            </a:rPr>
            <a:t>видеообращение</a:t>
          </a:r>
          <a:r>
            <a:rPr lang="ru-RU" sz="1050" kern="1200" dirty="0">
              <a:solidFill>
                <a:schemeClr val="bg1"/>
              </a:solidFill>
            </a:rPr>
            <a:t> - направленное субъекту, рассматривающему обращение, или должностному лицу индивидуальное или коллективное предложение, заявление, жалоба, запрос или отклик в </a:t>
          </a:r>
          <a:r>
            <a:rPr lang="ru-RU" sz="1050" kern="1200" dirty="0" err="1">
              <a:solidFill>
                <a:schemeClr val="bg1"/>
              </a:solidFill>
            </a:rPr>
            <a:t>видеоформате</a:t>
          </a:r>
          <a:r>
            <a:rPr lang="ru-RU" sz="1050" kern="1200" dirty="0">
              <a:solidFill>
                <a:schemeClr val="bg1"/>
              </a:solidFill>
            </a:rPr>
            <a:t>, осуществляемое Государственной корпорацией «Правительство для граждан»;</a:t>
          </a:r>
        </a:p>
      </dsp:txBody>
      <dsp:txXfrm>
        <a:off x="5521712" y="258649"/>
        <a:ext cx="4298921" cy="1343413"/>
      </dsp:txXfrm>
    </dsp:sp>
    <dsp:sp modelId="{AC77156E-C4F1-F84E-B409-46AD2FC2CDD5}">
      <dsp:nvSpPr>
        <dsp:cNvPr id="0" name=""/>
        <dsp:cNvSpPr/>
      </dsp:nvSpPr>
      <dsp:spPr>
        <a:xfrm>
          <a:off x="5342591" y="64600"/>
          <a:ext cx="940389" cy="1410583"/>
        </a:xfrm>
        <a:prstGeom prst="rect">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43C2A4-1F71-614D-B7E1-33F9E77E3720}">
      <dsp:nvSpPr>
        <dsp:cNvPr id="0" name=""/>
        <dsp:cNvSpPr/>
      </dsp:nvSpPr>
      <dsp:spPr>
        <a:xfrm>
          <a:off x="827702" y="1949857"/>
          <a:ext cx="4298921" cy="1343413"/>
        </a:xfrm>
        <a:prstGeom prst="rect">
          <a:avLst/>
        </a:prstGeom>
        <a:gradFill rotWithShape="1">
          <a:gsLst>
            <a:gs pos="0">
              <a:schemeClr val="accent4">
                <a:tint val="96000"/>
                <a:lumMod val="104000"/>
              </a:schemeClr>
            </a:gs>
            <a:gs pos="100000">
              <a:schemeClr val="accent4">
                <a:shade val="98000"/>
                <a:lumMod val="94000"/>
              </a:schemeClr>
            </a:gs>
          </a:gsLst>
          <a:lin ang="5400000" scaled="0"/>
        </a:gradFill>
        <a:ln w="9525" cap="rnd" cmpd="sng" algn="ctr">
          <a:solidFill>
            <a:schemeClr val="accent4">
              <a:shade val="90000"/>
            </a:schemeClr>
          </a:solidFill>
          <a:prstDash val="solid"/>
        </a:ln>
        <a:effectLst>
          <a:outerShdw blurRad="38100" dist="25400" dir="5400000" rotWithShape="0">
            <a:srgbClr val="000000">
              <a:alpha val="2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909938" tIns="30480" rIns="30480" bIns="30480" numCol="1" spcCol="1270" anchor="ctr" anchorCtr="0">
          <a:noAutofit/>
        </a:bodyPr>
        <a:lstStyle/>
        <a:p>
          <a:pPr lvl="0" algn="l" defTabSz="355600">
            <a:lnSpc>
              <a:spcPct val="90000"/>
            </a:lnSpc>
            <a:spcBef>
              <a:spcPct val="0"/>
            </a:spcBef>
            <a:spcAft>
              <a:spcPct val="35000"/>
            </a:spcAft>
          </a:pPr>
          <a:r>
            <a:rPr lang="ru-RU" sz="800" b="1" kern="1200" dirty="0">
              <a:solidFill>
                <a:schemeClr val="bg1"/>
              </a:solidFill>
            </a:rPr>
            <a:t>субъекты, рассматривающие обращения- </a:t>
          </a:r>
          <a:r>
            <a:rPr lang="ru-RU" sz="800" kern="1200" dirty="0">
              <a:solidFill>
                <a:schemeClr val="bg1"/>
              </a:solidFill>
            </a:rPr>
            <a:t>государственные органы, органы местного самоуправления, юридические лица со стопроцентным участием государства либо предоставляющие товары (работы, услуги) в соответствии с условиями государственного заказа и (или) государственного закупа, которые вправе рассматривать и принимать решения по обращениям физических и юридических лиц в соответствии с их компетенцией, а также </a:t>
          </a:r>
          <a:r>
            <a:rPr lang="ru-RU" sz="800" u="sng" kern="1200" dirty="0">
              <a:solidFill>
                <a:schemeClr val="bg1"/>
              </a:solidFill>
              <a:hlinkClick xmlns:r="http://schemas.openxmlformats.org/officeDocument/2006/relationships" r:id="rId1"/>
            </a:rPr>
            <a:t>субъекты крупного предпринимательства</a:t>
          </a:r>
          <a:r>
            <a:rPr lang="ru-RU" sz="800" kern="1200" dirty="0">
              <a:solidFill>
                <a:schemeClr val="bg1"/>
              </a:solidFill>
            </a:rPr>
            <a:t> по обращениям физических и юридических лиц, с которыми заключен договор на поставку (выполнение, оказание) им товаров (работ, услуг);</a:t>
          </a:r>
        </a:p>
      </dsp:txBody>
      <dsp:txXfrm>
        <a:off x="827702" y="1949857"/>
        <a:ext cx="4298921" cy="1343413"/>
      </dsp:txXfrm>
    </dsp:sp>
    <dsp:sp modelId="{A901EB65-1D39-3540-AB31-2152B5511273}">
      <dsp:nvSpPr>
        <dsp:cNvPr id="0" name=""/>
        <dsp:cNvSpPr/>
      </dsp:nvSpPr>
      <dsp:spPr>
        <a:xfrm>
          <a:off x="648581" y="1755808"/>
          <a:ext cx="940389" cy="1410583"/>
        </a:xfrm>
        <a:prstGeom prst="rect">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EE9E13-9CA6-5941-834A-39DD47670C37}">
      <dsp:nvSpPr>
        <dsp:cNvPr id="0" name=""/>
        <dsp:cNvSpPr/>
      </dsp:nvSpPr>
      <dsp:spPr>
        <a:xfrm>
          <a:off x="5521712" y="1949857"/>
          <a:ext cx="4298921" cy="1343413"/>
        </a:xfrm>
        <a:prstGeom prst="rect">
          <a:avLst/>
        </a:prstGeom>
        <a:gradFill rotWithShape="1">
          <a:gsLst>
            <a:gs pos="0">
              <a:schemeClr val="accent4">
                <a:tint val="96000"/>
                <a:lumMod val="104000"/>
              </a:schemeClr>
            </a:gs>
            <a:gs pos="100000">
              <a:schemeClr val="accent4">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4"/>
        </a:lnRef>
        <a:fillRef idx="3">
          <a:schemeClr val="accent4"/>
        </a:fillRef>
        <a:effectRef idx="3">
          <a:schemeClr val="accent4"/>
        </a:effectRef>
        <a:fontRef idx="minor">
          <a:schemeClr val="lt1"/>
        </a:fontRef>
      </dsp:style>
      <dsp:txBody>
        <a:bodyPr spcFirstLastPara="0" vert="horz" wrap="square" lIns="909938" tIns="45720" rIns="45720" bIns="45720" numCol="1" spcCol="1270" anchor="ctr" anchorCtr="0">
          <a:noAutofit/>
        </a:bodyPr>
        <a:lstStyle/>
        <a:p>
          <a:pPr lvl="0" algn="l" defTabSz="533400" rtl="0">
            <a:lnSpc>
              <a:spcPct val="90000"/>
            </a:lnSpc>
            <a:spcBef>
              <a:spcPct val="0"/>
            </a:spcBef>
            <a:spcAft>
              <a:spcPct val="35000"/>
            </a:spcAft>
          </a:pPr>
          <a:r>
            <a:rPr lang="ru-RU" sz="1200" b="1" kern="1200" dirty="0">
              <a:solidFill>
                <a:schemeClr val="bg1"/>
              </a:solidFill>
            </a:rPr>
            <a:t>анонимное обращение </a:t>
          </a:r>
          <a:r>
            <a:rPr lang="ru-RU" sz="1200" kern="1200" dirty="0">
              <a:solidFill>
                <a:schemeClr val="bg1"/>
              </a:solidFill>
            </a:rPr>
            <a:t>- обращение, по которому невозможно установить авторство, отсутствуют подпись, в том числе электронная цифровая подпись, почтовый адрес заявителя;</a:t>
          </a:r>
        </a:p>
      </dsp:txBody>
      <dsp:txXfrm>
        <a:off x="5521712" y="1949857"/>
        <a:ext cx="4298921" cy="1343413"/>
      </dsp:txXfrm>
    </dsp:sp>
    <dsp:sp modelId="{04D429E6-1A11-3344-91C7-DBB11D586742}">
      <dsp:nvSpPr>
        <dsp:cNvPr id="0" name=""/>
        <dsp:cNvSpPr/>
      </dsp:nvSpPr>
      <dsp:spPr>
        <a:xfrm>
          <a:off x="5342591" y="1755808"/>
          <a:ext cx="940389" cy="1410583"/>
        </a:xfrm>
        <a:prstGeom prst="rect">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4837A3-82D8-5B47-8F55-620A0D2AA51E}">
      <dsp:nvSpPr>
        <dsp:cNvPr id="0" name=""/>
        <dsp:cNvSpPr/>
      </dsp:nvSpPr>
      <dsp:spPr>
        <a:xfrm>
          <a:off x="827702" y="3641065"/>
          <a:ext cx="4298921" cy="1343413"/>
        </a:xfrm>
        <a:prstGeom prst="rect">
          <a:avLst/>
        </a:prstGeom>
        <a:gradFill rotWithShape="1">
          <a:gsLst>
            <a:gs pos="0">
              <a:schemeClr val="accent4">
                <a:tint val="96000"/>
                <a:lumMod val="104000"/>
              </a:schemeClr>
            </a:gs>
            <a:gs pos="100000">
              <a:schemeClr val="accent4">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4"/>
        </a:lnRef>
        <a:fillRef idx="3">
          <a:schemeClr val="accent4"/>
        </a:fillRef>
        <a:effectRef idx="3">
          <a:schemeClr val="accent4"/>
        </a:effectRef>
        <a:fontRef idx="minor">
          <a:schemeClr val="lt1"/>
        </a:fontRef>
      </dsp:style>
      <dsp:txBody>
        <a:bodyPr spcFirstLastPara="0" vert="horz" wrap="square" lIns="909938" tIns="41910" rIns="41910" bIns="41910" numCol="1" spcCol="1270" anchor="ctr" anchorCtr="0">
          <a:noAutofit/>
        </a:bodyPr>
        <a:lstStyle/>
        <a:p>
          <a:pPr lvl="0" algn="l" defTabSz="488950">
            <a:lnSpc>
              <a:spcPct val="90000"/>
            </a:lnSpc>
            <a:spcBef>
              <a:spcPct val="0"/>
            </a:spcBef>
            <a:spcAft>
              <a:spcPct val="35000"/>
            </a:spcAft>
          </a:pPr>
          <a:r>
            <a:rPr lang="ru-RU" sz="1100" b="1" i="0" kern="1200" dirty="0">
              <a:solidFill>
                <a:schemeClr val="bg1"/>
              </a:solidFill>
            </a:rPr>
            <a:t>онлайн-прием</a:t>
          </a:r>
          <a:r>
            <a:rPr lang="ru-RU" sz="1100" b="0" i="0" kern="1200" dirty="0">
              <a:solidFill>
                <a:schemeClr val="bg1"/>
              </a:solidFill>
            </a:rPr>
            <a:t> - действие субъекта, должностного лица по принятию обращения физических и (или) юридических лиц посредством видеоконференцсвязи, осуществляемое Государственной корпорацией «Правительство для граждан»;</a:t>
          </a:r>
          <a:endParaRPr lang="ru-RU" sz="1100" kern="1200" dirty="0">
            <a:solidFill>
              <a:schemeClr val="bg1"/>
            </a:solidFill>
          </a:endParaRPr>
        </a:p>
      </dsp:txBody>
      <dsp:txXfrm>
        <a:off x="827702" y="3641065"/>
        <a:ext cx="4298921" cy="1343413"/>
      </dsp:txXfrm>
    </dsp:sp>
    <dsp:sp modelId="{1ECBAA24-DFBB-1E4C-9A9E-D7F451B397E6}">
      <dsp:nvSpPr>
        <dsp:cNvPr id="0" name=""/>
        <dsp:cNvSpPr/>
      </dsp:nvSpPr>
      <dsp:spPr>
        <a:xfrm>
          <a:off x="648581" y="3447016"/>
          <a:ext cx="940389" cy="1410583"/>
        </a:xfrm>
        <a:prstGeom prst="rect">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F1092B-F6E7-F243-9665-D275E27A77A8}">
      <dsp:nvSpPr>
        <dsp:cNvPr id="0" name=""/>
        <dsp:cNvSpPr/>
      </dsp:nvSpPr>
      <dsp:spPr>
        <a:xfrm>
          <a:off x="5521712" y="3641065"/>
          <a:ext cx="4298921" cy="1343413"/>
        </a:xfrm>
        <a:prstGeom prst="rect">
          <a:avLst/>
        </a:prstGeom>
        <a:gradFill rotWithShape="1">
          <a:gsLst>
            <a:gs pos="0">
              <a:schemeClr val="accent4">
                <a:tint val="96000"/>
                <a:lumMod val="104000"/>
              </a:schemeClr>
            </a:gs>
            <a:gs pos="100000">
              <a:schemeClr val="accent4">
                <a:shade val="98000"/>
                <a:lumMod val="94000"/>
              </a:schemeClr>
            </a:gs>
          </a:gsLst>
          <a:lin ang="5400000" scaled="0"/>
        </a:gradFill>
        <a:ln>
          <a:noFill/>
        </a:ln>
        <a:effectLst>
          <a:outerShdw blurRad="50800" dist="38100" dir="5400000" rotWithShape="0">
            <a:srgbClr val="000000">
              <a:alpha val="60000"/>
            </a:srgbClr>
          </a:outerShdw>
        </a:effectLst>
      </dsp:spPr>
      <dsp:style>
        <a:lnRef idx="0">
          <a:schemeClr val="accent4"/>
        </a:lnRef>
        <a:fillRef idx="3">
          <a:schemeClr val="accent4"/>
        </a:fillRef>
        <a:effectRef idx="3">
          <a:schemeClr val="accent4"/>
        </a:effectRef>
        <a:fontRef idx="minor">
          <a:schemeClr val="lt1"/>
        </a:fontRef>
      </dsp:style>
      <dsp:txBody>
        <a:bodyPr spcFirstLastPara="0" vert="horz" wrap="square" lIns="909938" tIns="41910" rIns="41910" bIns="41910" numCol="1" spcCol="1270" anchor="ctr" anchorCtr="0">
          <a:noAutofit/>
        </a:bodyPr>
        <a:lstStyle/>
        <a:p>
          <a:pPr lvl="0" algn="l" defTabSz="466725">
            <a:lnSpc>
              <a:spcPct val="90000"/>
            </a:lnSpc>
            <a:spcBef>
              <a:spcPct val="0"/>
            </a:spcBef>
            <a:spcAft>
              <a:spcPct val="35000"/>
            </a:spcAft>
          </a:pPr>
          <a:r>
            <a:rPr lang="ru-RU" sz="1050" b="1" i="0" kern="1200" dirty="0">
              <a:solidFill>
                <a:schemeClr val="bg1"/>
              </a:solidFill>
            </a:rPr>
            <a:t>обращение</a:t>
          </a:r>
          <a:r>
            <a:rPr lang="ru-RU" sz="1050" b="0" i="0" kern="1200" dirty="0">
              <a:solidFill>
                <a:schemeClr val="bg1"/>
              </a:solidFill>
            </a:rPr>
            <a:t> - направленное субъекту, рассматривающему обращение, или должностному лицу индивидуальное или коллективное письменное, устное либо в форме электронного документа, видеоконференцсвязи, видеообращения, предложение, заявление, жалоба, запрос или отклик;</a:t>
          </a:r>
          <a:endParaRPr lang="ru-RU" sz="1050" kern="1200" dirty="0">
            <a:solidFill>
              <a:schemeClr val="bg1"/>
            </a:solidFill>
          </a:endParaRPr>
        </a:p>
      </dsp:txBody>
      <dsp:txXfrm>
        <a:off x="5521712" y="3641065"/>
        <a:ext cx="4298921" cy="1343413"/>
      </dsp:txXfrm>
    </dsp:sp>
    <dsp:sp modelId="{26D4160A-2740-8942-8F57-E8AE3080C773}">
      <dsp:nvSpPr>
        <dsp:cNvPr id="0" name=""/>
        <dsp:cNvSpPr/>
      </dsp:nvSpPr>
      <dsp:spPr>
        <a:xfrm>
          <a:off x="5342591" y="3447016"/>
          <a:ext cx="940389" cy="1410583"/>
        </a:xfrm>
        <a:prstGeom prst="rect">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E7A2A-9A4F-5349-AAB0-01F33D8140B9}">
      <dsp:nvSpPr>
        <dsp:cNvPr id="0" name=""/>
        <dsp:cNvSpPr/>
      </dsp:nvSpPr>
      <dsp:spPr>
        <a:xfrm>
          <a:off x="15482" y="0"/>
          <a:ext cx="2905311" cy="174318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1" kern="1200" dirty="0"/>
            <a:t>учет обращения </a:t>
          </a:r>
          <a:r>
            <a:rPr lang="ru-RU" sz="1400" kern="1200" dirty="0"/>
            <a:t>- фиксирование сведений по приему и рассмотрению обращения и их отражение в государственной правовой статистической отчетности;</a:t>
          </a:r>
        </a:p>
      </dsp:txBody>
      <dsp:txXfrm>
        <a:off x="15482" y="0"/>
        <a:ext cx="2905311" cy="1743187"/>
      </dsp:txXfrm>
    </dsp:sp>
    <dsp:sp modelId="{46029E31-ED9F-5B40-A10C-B2BFF48337EE}">
      <dsp:nvSpPr>
        <dsp:cNvPr id="0" name=""/>
        <dsp:cNvSpPr/>
      </dsp:nvSpPr>
      <dsp:spPr>
        <a:xfrm>
          <a:off x="3237822" y="672"/>
          <a:ext cx="2905311" cy="174318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kern="1200" dirty="0"/>
            <a:t>прием обращения </a:t>
          </a:r>
          <a:r>
            <a:rPr lang="ru-RU" sz="1400" kern="1200" dirty="0"/>
            <a:t>- действие субъекта, должностного лица по принятию обращения физических и (или) юридических лиц;</a:t>
          </a:r>
        </a:p>
      </dsp:txBody>
      <dsp:txXfrm>
        <a:off x="3237822" y="672"/>
        <a:ext cx="2905311" cy="1743187"/>
      </dsp:txXfrm>
    </dsp:sp>
    <dsp:sp modelId="{22CB0353-1FE6-0148-8CB0-5AA082D23BFE}">
      <dsp:nvSpPr>
        <dsp:cNvPr id="0" name=""/>
        <dsp:cNvSpPr/>
      </dsp:nvSpPr>
      <dsp:spPr>
        <a:xfrm>
          <a:off x="41979" y="2034390"/>
          <a:ext cx="2905311" cy="174318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1" kern="1200" dirty="0"/>
            <a:t>рассмотрение обращения </a:t>
          </a:r>
          <a:r>
            <a:rPr lang="ru-RU" sz="1300" kern="1200" dirty="0"/>
            <a:t>- принятие субъектом, должностным лицом в пределах своей компетенции по зарегистрированному обращению решения в соответствии с законодательством Республики Казахстан;</a:t>
          </a:r>
        </a:p>
      </dsp:txBody>
      <dsp:txXfrm>
        <a:off x="41979" y="2034390"/>
        <a:ext cx="2905311" cy="1743187"/>
      </dsp:txXfrm>
    </dsp:sp>
    <dsp:sp modelId="{AAFCA5D7-1CC9-D240-A001-9403D1F7694D}">
      <dsp:nvSpPr>
        <dsp:cNvPr id="0" name=""/>
        <dsp:cNvSpPr/>
      </dsp:nvSpPr>
      <dsp:spPr>
        <a:xfrm>
          <a:off x="3237822" y="2034390"/>
          <a:ext cx="2905311" cy="174318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u-RU" sz="1300" b="1" kern="1200" dirty="0"/>
            <a:t>регистрация обращения </a:t>
          </a:r>
          <a:r>
            <a:rPr lang="ru-RU" sz="1300" kern="1200" dirty="0"/>
            <a:t>- фиксация в учетном информационном документе кратких данных по содержанию обращения и присвоение регистрационного номера каждому поступившему обращению;</a:t>
          </a:r>
        </a:p>
      </dsp:txBody>
      <dsp:txXfrm>
        <a:off x="3237822" y="2034390"/>
        <a:ext cx="2905311" cy="17431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3BED5-599C-124D-8B97-D55B35CC69A2}">
      <dsp:nvSpPr>
        <dsp:cNvPr id="0" name=""/>
        <dsp:cNvSpPr/>
      </dsp:nvSpPr>
      <dsp:spPr>
        <a:xfrm>
          <a:off x="658" y="0"/>
          <a:ext cx="2567770" cy="1745863"/>
        </a:xfrm>
        <a:prstGeom prst="rect">
          <a:avLst/>
        </a:prstGeom>
        <a:gradFill rotWithShape="1">
          <a:gsLst>
            <a:gs pos="0">
              <a:schemeClr val="accent3">
                <a:tint val="96000"/>
                <a:lumMod val="104000"/>
              </a:schemeClr>
            </a:gs>
            <a:gs pos="100000">
              <a:schemeClr val="accent3">
                <a:shade val="98000"/>
                <a:lumMod val="94000"/>
              </a:schemeClr>
            </a:gs>
          </a:gsLst>
          <a:lin ang="5400000" scaled="0"/>
        </a:gradFill>
        <a:ln w="9525" cap="rnd" cmpd="sng" algn="ctr">
          <a:solidFill>
            <a:schemeClr val="accent3">
              <a:shade val="90000"/>
            </a:schemeClr>
          </a:solidFill>
          <a:prstDash val="solid"/>
        </a:ln>
        <a:effectLst>
          <a:outerShdw blurRad="38100" dist="25400" dir="5400000" rotWithShape="0">
            <a:srgbClr val="000000">
              <a:alpha val="2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1" kern="1200" dirty="0"/>
            <a:t>запрос</a:t>
          </a:r>
          <a:r>
            <a:rPr lang="ru-RU" sz="1400" kern="1200" dirty="0"/>
            <a:t> - просьба лица о предоставлении информации по интересующим вопросам личного или общественного характера;</a:t>
          </a:r>
        </a:p>
      </dsp:txBody>
      <dsp:txXfrm>
        <a:off x="658" y="0"/>
        <a:ext cx="2567770" cy="1745863"/>
      </dsp:txXfrm>
    </dsp:sp>
    <dsp:sp modelId="{4D6E94F3-A445-624D-88CF-BDAFDC6CC56D}">
      <dsp:nvSpPr>
        <dsp:cNvPr id="0" name=""/>
        <dsp:cNvSpPr/>
      </dsp:nvSpPr>
      <dsp:spPr>
        <a:xfrm>
          <a:off x="2825864" y="0"/>
          <a:ext cx="2567770" cy="1726188"/>
        </a:xfrm>
        <a:prstGeom prst="rect">
          <a:avLst/>
        </a:prstGeom>
        <a:solidFill>
          <a:schemeClr val="accent3"/>
        </a:solidFill>
        <a:ln w="22225" cap="rnd"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ru-RU" sz="1100" b="1" kern="1200" dirty="0"/>
            <a:t>предложение -</a:t>
          </a:r>
          <a:r>
            <a:rPr lang="ru-RU" sz="1100" kern="1200" dirty="0"/>
            <a:t> рекомендация лица по совершенствованию законов и иных нормативных правовых актов, деятельности государственных органов, развитию общественных отношений, улучшению социально-экономической и иных сфер деятельности государства и общества;</a:t>
          </a:r>
        </a:p>
      </dsp:txBody>
      <dsp:txXfrm>
        <a:off x="2825864" y="0"/>
        <a:ext cx="2567770" cy="1726188"/>
      </dsp:txXfrm>
    </dsp:sp>
    <dsp:sp modelId="{6524C0D3-8B63-9D42-BA99-71F5F363EE55}">
      <dsp:nvSpPr>
        <dsp:cNvPr id="0" name=""/>
        <dsp:cNvSpPr/>
      </dsp:nvSpPr>
      <dsp:spPr>
        <a:xfrm>
          <a:off x="0" y="2090361"/>
          <a:ext cx="2567770" cy="1687888"/>
        </a:xfrm>
        <a:prstGeom prst="rect">
          <a:avLst/>
        </a:prstGeom>
        <a:solidFill>
          <a:schemeClr val="accent3"/>
        </a:solidFill>
        <a:ln w="22225" cap="rnd"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kern="1200" dirty="0"/>
            <a:t>отклик </a:t>
          </a:r>
          <a:r>
            <a:rPr lang="ru-RU" sz="1400" kern="1200" dirty="0"/>
            <a:t>- выражение лицом своего отношения к проводимой государством внутренней и внешней политике, а также к событиям и явлениям общественного характера;</a:t>
          </a:r>
        </a:p>
      </dsp:txBody>
      <dsp:txXfrm>
        <a:off x="0" y="2090361"/>
        <a:ext cx="2567770" cy="1687888"/>
      </dsp:txXfrm>
    </dsp:sp>
    <dsp:sp modelId="{ED49B15D-443E-A84D-91F9-C0538465F63E}">
      <dsp:nvSpPr>
        <dsp:cNvPr id="0" name=""/>
        <dsp:cNvSpPr/>
      </dsp:nvSpPr>
      <dsp:spPr>
        <a:xfrm>
          <a:off x="2825864" y="2090361"/>
          <a:ext cx="2567770" cy="1687888"/>
        </a:xfrm>
        <a:prstGeom prst="rect">
          <a:avLst/>
        </a:prstGeom>
        <a:solidFill>
          <a:schemeClr val="accent3"/>
        </a:solidFill>
        <a:ln w="22225" cap="rnd"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ru-RU" sz="1000" b="1" kern="1200" dirty="0"/>
            <a:t>жалоба</a:t>
          </a:r>
          <a:r>
            <a:rPr lang="ru-RU" sz="1000" kern="1200" dirty="0"/>
            <a:t> - требование лица о восстановлении или защите нарушенных прав, свобод или законных интересов его или других лиц, об устранении неправомерных действий или бездействия государственных органов, органов местного самоуправления, юридических лиц со стопроцентным участием государства либо предоставляющих товары их должностных лиц</a:t>
          </a:r>
        </a:p>
      </dsp:txBody>
      <dsp:txXfrm>
        <a:off x="2825864" y="2090361"/>
        <a:ext cx="2567770" cy="16878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655AAD-E11D-8E42-9F00-A842BCF822E4}">
      <dsp:nvSpPr>
        <dsp:cNvPr id="0" name=""/>
        <dsp:cNvSpPr/>
      </dsp:nvSpPr>
      <dsp:spPr>
        <a:xfrm>
          <a:off x="0" y="538442"/>
          <a:ext cx="9397517" cy="302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AEB751-DB6A-5246-9DA9-07FA937BFBB1}">
      <dsp:nvSpPr>
        <dsp:cNvPr id="0" name=""/>
        <dsp:cNvSpPr/>
      </dsp:nvSpPr>
      <dsp:spPr>
        <a:xfrm>
          <a:off x="469875" y="174556"/>
          <a:ext cx="6578261" cy="5410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643" tIns="0" rIns="248643" bIns="0" numCol="1" spcCol="1270" anchor="ctr" anchorCtr="0">
          <a:noAutofit/>
        </a:bodyPr>
        <a:lstStyle/>
        <a:p>
          <a:pPr lvl="0" algn="l" defTabSz="488950" rtl="0">
            <a:lnSpc>
              <a:spcPct val="90000"/>
            </a:lnSpc>
            <a:spcBef>
              <a:spcPct val="0"/>
            </a:spcBef>
            <a:spcAft>
              <a:spcPct val="35000"/>
            </a:spcAft>
          </a:pPr>
          <a:r>
            <a:rPr lang="ru-RU" sz="1100" b="1" kern="1200" dirty="0"/>
            <a:t>законность</a:t>
          </a:r>
        </a:p>
      </dsp:txBody>
      <dsp:txXfrm>
        <a:off x="496285" y="200966"/>
        <a:ext cx="6525441" cy="488185"/>
      </dsp:txXfrm>
    </dsp:sp>
    <dsp:sp modelId="{E9AD86F9-93BF-D447-9F69-5D08DCB02F9D}">
      <dsp:nvSpPr>
        <dsp:cNvPr id="0" name=""/>
        <dsp:cNvSpPr/>
      </dsp:nvSpPr>
      <dsp:spPr>
        <a:xfrm>
          <a:off x="0" y="1335704"/>
          <a:ext cx="9397517" cy="302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AEC3C4-AA73-8B42-9D2E-C1898FE00638}">
      <dsp:nvSpPr>
        <dsp:cNvPr id="0" name=""/>
        <dsp:cNvSpPr/>
      </dsp:nvSpPr>
      <dsp:spPr>
        <a:xfrm>
          <a:off x="469875" y="905642"/>
          <a:ext cx="6578261" cy="60718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643" tIns="0" rIns="248643" bIns="0" numCol="1" spcCol="1270" anchor="ctr" anchorCtr="0">
          <a:noAutofit/>
        </a:bodyPr>
        <a:lstStyle/>
        <a:p>
          <a:pPr lvl="0" algn="l" defTabSz="488950">
            <a:lnSpc>
              <a:spcPct val="90000"/>
            </a:lnSpc>
            <a:spcBef>
              <a:spcPct val="0"/>
            </a:spcBef>
            <a:spcAft>
              <a:spcPct val="35000"/>
            </a:spcAft>
          </a:pPr>
          <a:r>
            <a:rPr lang="ru-RU" sz="1100" b="1" i="0" kern="1200" dirty="0"/>
            <a:t>единство требований к обращениям</a:t>
          </a:r>
          <a:endParaRPr lang="ru-RU" sz="1100" b="1" kern="1200" dirty="0"/>
        </a:p>
      </dsp:txBody>
      <dsp:txXfrm>
        <a:off x="499515" y="935282"/>
        <a:ext cx="6518981" cy="547901"/>
      </dsp:txXfrm>
    </dsp:sp>
    <dsp:sp modelId="{5AC505E7-74E1-084A-AD7A-FA8D9737597B}">
      <dsp:nvSpPr>
        <dsp:cNvPr id="0" name=""/>
        <dsp:cNvSpPr/>
      </dsp:nvSpPr>
      <dsp:spPr>
        <a:xfrm>
          <a:off x="0" y="2065103"/>
          <a:ext cx="9397517" cy="302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F55A9D-6A83-9D4A-84FD-426F605AEF15}">
      <dsp:nvSpPr>
        <dsp:cNvPr id="0" name=""/>
        <dsp:cNvSpPr/>
      </dsp:nvSpPr>
      <dsp:spPr>
        <a:xfrm>
          <a:off x="485828" y="1718809"/>
          <a:ext cx="6578261" cy="53931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643" tIns="0" rIns="248643" bIns="0" numCol="1" spcCol="1270" anchor="ctr" anchorCtr="0">
          <a:noAutofit/>
        </a:bodyPr>
        <a:lstStyle/>
        <a:p>
          <a:pPr lvl="0" algn="l" defTabSz="488950">
            <a:lnSpc>
              <a:spcPct val="90000"/>
            </a:lnSpc>
            <a:spcBef>
              <a:spcPct val="0"/>
            </a:spcBef>
            <a:spcAft>
              <a:spcPct val="35000"/>
            </a:spcAft>
          </a:pPr>
          <a:r>
            <a:rPr lang="ru-RU" sz="1100" b="1" i="0" kern="1200" dirty="0"/>
            <a:t>гарантии соблюдения прав, свобод и законных интересов физических и юридических лиц</a:t>
          </a:r>
          <a:endParaRPr lang="ru-RU" sz="1100" b="1" kern="1200" dirty="0"/>
        </a:p>
      </dsp:txBody>
      <dsp:txXfrm>
        <a:off x="512155" y="1745136"/>
        <a:ext cx="6525607" cy="486665"/>
      </dsp:txXfrm>
    </dsp:sp>
    <dsp:sp modelId="{2B4FB091-C701-0342-B34D-1BC82A0B7582}">
      <dsp:nvSpPr>
        <dsp:cNvPr id="0" name=""/>
        <dsp:cNvSpPr/>
      </dsp:nvSpPr>
      <dsp:spPr>
        <a:xfrm>
          <a:off x="0" y="2729380"/>
          <a:ext cx="9397517" cy="302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811125-AA4B-354C-83B3-51A0DAADE8C2}">
      <dsp:nvSpPr>
        <dsp:cNvPr id="0" name=""/>
        <dsp:cNvSpPr/>
      </dsp:nvSpPr>
      <dsp:spPr>
        <a:xfrm>
          <a:off x="469875" y="2432303"/>
          <a:ext cx="6578261" cy="47419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643" tIns="0" rIns="248643" bIns="0" numCol="1" spcCol="1270" anchor="ctr" anchorCtr="0">
          <a:noAutofit/>
        </a:bodyPr>
        <a:lstStyle/>
        <a:p>
          <a:pPr lvl="0" algn="l" defTabSz="488950">
            <a:lnSpc>
              <a:spcPct val="90000"/>
            </a:lnSpc>
            <a:spcBef>
              <a:spcPct val="0"/>
            </a:spcBef>
            <a:spcAft>
              <a:spcPct val="35000"/>
            </a:spcAft>
          </a:pPr>
          <a:r>
            <a:rPr lang="ru-RU" sz="1100" b="1" i="0" kern="1200" dirty="0"/>
            <a:t>недопустимость проявлений бюрократизма и волокиты при рассмотрении обращений</a:t>
          </a:r>
          <a:endParaRPr lang="ru-RU" sz="1100" b="1" kern="1200" dirty="0"/>
        </a:p>
      </dsp:txBody>
      <dsp:txXfrm>
        <a:off x="493023" y="2455451"/>
        <a:ext cx="6531965" cy="427900"/>
      </dsp:txXfrm>
    </dsp:sp>
    <dsp:sp modelId="{246D2F10-6DED-CC4C-A8DC-1CDE9ABC30F0}">
      <dsp:nvSpPr>
        <dsp:cNvPr id="0" name=""/>
        <dsp:cNvSpPr/>
      </dsp:nvSpPr>
      <dsp:spPr>
        <a:xfrm>
          <a:off x="0" y="3393660"/>
          <a:ext cx="9397517" cy="302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85B172-33E4-0D4F-988D-A70C32A0A51B}">
      <dsp:nvSpPr>
        <dsp:cNvPr id="0" name=""/>
        <dsp:cNvSpPr/>
      </dsp:nvSpPr>
      <dsp:spPr>
        <a:xfrm>
          <a:off x="469875" y="3096580"/>
          <a:ext cx="6578261" cy="47419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643" tIns="0" rIns="248643" bIns="0" numCol="1" spcCol="1270" anchor="ctr" anchorCtr="0">
          <a:noAutofit/>
        </a:bodyPr>
        <a:lstStyle/>
        <a:p>
          <a:pPr lvl="0" algn="l" defTabSz="488950">
            <a:lnSpc>
              <a:spcPct val="90000"/>
            </a:lnSpc>
            <a:spcBef>
              <a:spcPct val="0"/>
            </a:spcBef>
            <a:spcAft>
              <a:spcPct val="35000"/>
            </a:spcAft>
          </a:pPr>
          <a:r>
            <a:rPr lang="ru-RU" sz="1100" b="1" i="0" kern="1200" dirty="0"/>
            <a:t>равенство физических и юридических лиц</a:t>
          </a:r>
          <a:endParaRPr lang="ru-RU" sz="1100" b="1" kern="1200" dirty="0"/>
        </a:p>
      </dsp:txBody>
      <dsp:txXfrm>
        <a:off x="493023" y="3119728"/>
        <a:ext cx="6531965" cy="427903"/>
      </dsp:txXfrm>
    </dsp:sp>
    <dsp:sp modelId="{28DEA945-B5BD-5C4C-B3F4-AD8731A99F1E}">
      <dsp:nvSpPr>
        <dsp:cNvPr id="0" name=""/>
        <dsp:cNvSpPr/>
      </dsp:nvSpPr>
      <dsp:spPr>
        <a:xfrm>
          <a:off x="0" y="4121547"/>
          <a:ext cx="9397517" cy="302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CF5D5C-68A7-124C-B747-AA0C038E1442}">
      <dsp:nvSpPr>
        <dsp:cNvPr id="0" name=""/>
        <dsp:cNvSpPr/>
      </dsp:nvSpPr>
      <dsp:spPr>
        <a:xfrm>
          <a:off x="469875" y="3760860"/>
          <a:ext cx="6578261" cy="53780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643" tIns="0" rIns="248643" bIns="0" numCol="1" spcCol="1270" anchor="ctr" anchorCtr="0">
          <a:noAutofit/>
        </a:bodyPr>
        <a:lstStyle/>
        <a:p>
          <a:pPr lvl="0" algn="l" defTabSz="488950">
            <a:lnSpc>
              <a:spcPct val="90000"/>
            </a:lnSpc>
            <a:spcBef>
              <a:spcPct val="0"/>
            </a:spcBef>
            <a:spcAft>
              <a:spcPct val="35000"/>
            </a:spcAft>
          </a:pPr>
          <a:r>
            <a:rPr lang="ru-RU" sz="1100" b="1" i="0" kern="1200" dirty="0"/>
            <a:t>прозрачность деятельности субъектов и должностных лиц при рассмотрении обращений</a:t>
          </a:r>
          <a:endParaRPr lang="ru-RU" sz="1100" b="1" kern="1200" dirty="0"/>
        </a:p>
      </dsp:txBody>
      <dsp:txXfrm>
        <a:off x="496129" y="3787114"/>
        <a:ext cx="6525753" cy="4852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C9064-FD0F-9648-A2DA-2E5D8F949AA1}">
      <dsp:nvSpPr>
        <dsp:cNvPr id="0" name=""/>
        <dsp:cNvSpPr/>
      </dsp:nvSpPr>
      <dsp:spPr>
        <a:xfrm>
          <a:off x="1408920" y="1785"/>
          <a:ext cx="2903599" cy="174215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0" i="0" u="none" kern="1200"/>
            <a:t>1) обеспечивают объективное, всестороннее и своевременное рассмотрение обращений физических и юридических лиц, в случае необходимости - с их участием;</a:t>
          </a:r>
          <a:endParaRPr lang="ru-RU" sz="1400" b="0" i="0" kern="1200"/>
        </a:p>
      </dsp:txBody>
      <dsp:txXfrm>
        <a:off x="1408920" y="1785"/>
        <a:ext cx="2903599" cy="1742159"/>
      </dsp:txXfrm>
    </dsp:sp>
    <dsp:sp modelId="{318CC33D-641D-AA42-AB5E-E92A5BAC91EB}">
      <dsp:nvSpPr>
        <dsp:cNvPr id="0" name=""/>
        <dsp:cNvSpPr/>
      </dsp:nvSpPr>
      <dsp:spPr>
        <a:xfrm>
          <a:off x="4602879" y="1785"/>
          <a:ext cx="2903599" cy="174215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0" i="0" u="none" kern="1200"/>
            <a:t>2) принимают меры, направленные на восстановление нарушенных прав и свобод физических и юридических лиц;</a:t>
          </a:r>
          <a:endParaRPr lang="ru-RU" sz="1400" b="0" i="0" kern="1200"/>
        </a:p>
      </dsp:txBody>
      <dsp:txXfrm>
        <a:off x="4602879" y="1785"/>
        <a:ext cx="2903599" cy="1742159"/>
      </dsp:txXfrm>
    </dsp:sp>
    <dsp:sp modelId="{85FE2656-9BEF-0346-BFAC-C63C0831423B}">
      <dsp:nvSpPr>
        <dsp:cNvPr id="0" name=""/>
        <dsp:cNvSpPr/>
      </dsp:nvSpPr>
      <dsp:spPr>
        <a:xfrm>
          <a:off x="1408920" y="2034304"/>
          <a:ext cx="2903599" cy="174215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0" i="0" u="none" kern="1200"/>
            <a:t>3) информируют заявителей о результатах рассмотрения их обращений и принятых мерах;</a:t>
          </a:r>
          <a:endParaRPr lang="ru-RU" sz="1400" b="0" i="0" kern="1200"/>
        </a:p>
      </dsp:txBody>
      <dsp:txXfrm>
        <a:off x="1408920" y="2034304"/>
        <a:ext cx="2903599" cy="1742159"/>
      </dsp:txXfrm>
    </dsp:sp>
    <dsp:sp modelId="{26CC9493-F351-644D-9111-332D1E9A9A08}">
      <dsp:nvSpPr>
        <dsp:cNvPr id="0" name=""/>
        <dsp:cNvSpPr/>
      </dsp:nvSpPr>
      <dsp:spPr>
        <a:xfrm>
          <a:off x="4602879" y="2034304"/>
          <a:ext cx="2903599" cy="174215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0" i="0" u="none" kern="1200"/>
            <a:t>4) уведомляют заявителей о направлении их обращений на рассмотрение другим субъектам или должностным лицам в соответствии с их компетенцией.</a:t>
          </a:r>
          <a:endParaRPr lang="ru-RU" sz="1400" b="0" i="0" kern="1200"/>
        </a:p>
      </dsp:txBody>
      <dsp:txXfrm>
        <a:off x="4602879" y="2034304"/>
        <a:ext cx="2903599" cy="174215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85667-327C-3D40-86EA-AEA71D6B201B}">
      <dsp:nvSpPr>
        <dsp:cNvPr id="0" name=""/>
        <dsp:cNvSpPr/>
      </dsp:nvSpPr>
      <dsp:spPr>
        <a:xfrm rot="10800000">
          <a:off x="1523956" y="778"/>
          <a:ext cx="5375743" cy="679664"/>
        </a:xfrm>
        <a:prstGeom prst="homePlat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9713" tIns="64770" rIns="120904" bIns="64770" numCol="1" spcCol="1270" anchor="ctr" anchorCtr="0">
          <a:noAutofit/>
        </a:bodyPr>
        <a:lstStyle/>
        <a:p>
          <a:pPr lvl="0" algn="ctr" defTabSz="755650">
            <a:lnSpc>
              <a:spcPct val="90000"/>
            </a:lnSpc>
            <a:spcBef>
              <a:spcPct val="0"/>
            </a:spcBef>
            <a:spcAft>
              <a:spcPct val="35000"/>
            </a:spcAft>
          </a:pPr>
          <a:r>
            <a:rPr lang="ru-RU" sz="1700" b="0" i="0" u="none" kern="1200"/>
            <a:t>1) о полном или частичном удовлетворении обращения;</a:t>
          </a:r>
          <a:endParaRPr lang="ru-RU" sz="1700" b="0" i="0" kern="1200"/>
        </a:p>
      </dsp:txBody>
      <dsp:txXfrm rot="10800000">
        <a:off x="1693872" y="778"/>
        <a:ext cx="5205827" cy="679664"/>
      </dsp:txXfrm>
    </dsp:sp>
    <dsp:sp modelId="{8AAFB924-6A2A-E041-8905-34C977C92A24}">
      <dsp:nvSpPr>
        <dsp:cNvPr id="0" name=""/>
        <dsp:cNvSpPr/>
      </dsp:nvSpPr>
      <dsp:spPr>
        <a:xfrm>
          <a:off x="1184124" y="778"/>
          <a:ext cx="679664" cy="679664"/>
        </a:xfrm>
        <a:prstGeom prst="ellipse">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C4BD7A-870A-0B47-A752-1358C089E377}">
      <dsp:nvSpPr>
        <dsp:cNvPr id="0" name=""/>
        <dsp:cNvSpPr/>
      </dsp:nvSpPr>
      <dsp:spPr>
        <a:xfrm rot="10800000">
          <a:off x="1523956" y="883328"/>
          <a:ext cx="5375743" cy="679664"/>
        </a:xfrm>
        <a:prstGeom prst="homePlat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9713" tIns="64770" rIns="120904" bIns="64770" numCol="1" spcCol="1270" anchor="ctr" anchorCtr="0">
          <a:noAutofit/>
        </a:bodyPr>
        <a:lstStyle/>
        <a:p>
          <a:pPr lvl="0" algn="ctr" defTabSz="755650">
            <a:lnSpc>
              <a:spcPct val="90000"/>
            </a:lnSpc>
            <a:spcBef>
              <a:spcPct val="0"/>
            </a:spcBef>
            <a:spcAft>
              <a:spcPct val="35000"/>
            </a:spcAft>
          </a:pPr>
          <a:r>
            <a:rPr lang="ru-RU" sz="1700" b="0" i="0" u="none" kern="1200"/>
            <a:t>2) об отказе в удовлетворении обращения с обоснованием принятия такого решения;</a:t>
          </a:r>
          <a:endParaRPr lang="ru-RU" sz="1700" b="0" i="0" kern="1200"/>
        </a:p>
      </dsp:txBody>
      <dsp:txXfrm rot="10800000">
        <a:off x="1693872" y="883328"/>
        <a:ext cx="5205827" cy="679664"/>
      </dsp:txXfrm>
    </dsp:sp>
    <dsp:sp modelId="{40170543-0759-C948-817A-3C19C338BA39}">
      <dsp:nvSpPr>
        <dsp:cNvPr id="0" name=""/>
        <dsp:cNvSpPr/>
      </dsp:nvSpPr>
      <dsp:spPr>
        <a:xfrm>
          <a:off x="1184124" y="883328"/>
          <a:ext cx="679664" cy="679664"/>
        </a:xfrm>
        <a:prstGeom prst="ellipse">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91D5F1-E24E-DF47-B934-6F1225F9C18A}">
      <dsp:nvSpPr>
        <dsp:cNvPr id="0" name=""/>
        <dsp:cNvSpPr/>
      </dsp:nvSpPr>
      <dsp:spPr>
        <a:xfrm rot="10800000">
          <a:off x="1523956" y="1765878"/>
          <a:ext cx="5375743" cy="679664"/>
        </a:xfrm>
        <a:prstGeom prst="homePlat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9713" tIns="64770" rIns="120904" bIns="64770" numCol="1" spcCol="1270" anchor="ctr" anchorCtr="0">
          <a:noAutofit/>
        </a:bodyPr>
        <a:lstStyle/>
        <a:p>
          <a:pPr lvl="0" algn="ctr" defTabSz="755650">
            <a:lnSpc>
              <a:spcPct val="90000"/>
            </a:lnSpc>
            <a:spcBef>
              <a:spcPct val="0"/>
            </a:spcBef>
            <a:spcAft>
              <a:spcPct val="35000"/>
            </a:spcAft>
          </a:pPr>
          <a:r>
            <a:rPr lang="ru-RU" sz="1700" b="0" i="0" u="none" kern="1200"/>
            <a:t>3) о даче разъяснения по существу обращения;</a:t>
          </a:r>
          <a:endParaRPr lang="ru-RU" sz="1700" b="0" i="0" kern="1200"/>
        </a:p>
      </dsp:txBody>
      <dsp:txXfrm rot="10800000">
        <a:off x="1693872" y="1765878"/>
        <a:ext cx="5205827" cy="679664"/>
      </dsp:txXfrm>
    </dsp:sp>
    <dsp:sp modelId="{81E196E9-1F0C-134E-B890-34AB66DC476A}">
      <dsp:nvSpPr>
        <dsp:cNvPr id="0" name=""/>
        <dsp:cNvSpPr/>
      </dsp:nvSpPr>
      <dsp:spPr>
        <a:xfrm>
          <a:off x="1184124" y="1765878"/>
          <a:ext cx="679664" cy="679664"/>
        </a:xfrm>
        <a:prstGeom prst="ellipse">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F2E756-17FF-9648-BC0C-CF92007710F0}">
      <dsp:nvSpPr>
        <dsp:cNvPr id="0" name=""/>
        <dsp:cNvSpPr/>
      </dsp:nvSpPr>
      <dsp:spPr>
        <a:xfrm rot="10800000">
          <a:off x="1523956" y="2648428"/>
          <a:ext cx="5375743" cy="679664"/>
        </a:xfrm>
        <a:prstGeom prst="homePlat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9713" tIns="64770" rIns="120904" bIns="64770" numCol="1" spcCol="1270" anchor="ctr" anchorCtr="0">
          <a:noAutofit/>
        </a:bodyPr>
        <a:lstStyle/>
        <a:p>
          <a:pPr lvl="0" algn="ctr" defTabSz="755650">
            <a:lnSpc>
              <a:spcPct val="90000"/>
            </a:lnSpc>
            <a:spcBef>
              <a:spcPct val="0"/>
            </a:spcBef>
            <a:spcAft>
              <a:spcPct val="35000"/>
            </a:spcAft>
          </a:pPr>
          <a:r>
            <a:rPr lang="ru-RU" sz="1700" b="0" i="0" u="none" kern="1200"/>
            <a:t>4) о прекращении рассмотрения обращения.</a:t>
          </a:r>
          <a:endParaRPr lang="ru-RU" sz="1700" b="0" i="0" kern="1200"/>
        </a:p>
      </dsp:txBody>
      <dsp:txXfrm rot="10800000">
        <a:off x="1693872" y="2648428"/>
        <a:ext cx="5205827" cy="679664"/>
      </dsp:txXfrm>
    </dsp:sp>
    <dsp:sp modelId="{0A6698AB-4D2B-3447-BE85-8EE8DF836BE0}">
      <dsp:nvSpPr>
        <dsp:cNvPr id="0" name=""/>
        <dsp:cNvSpPr/>
      </dsp:nvSpPr>
      <dsp:spPr>
        <a:xfrm>
          <a:off x="1184124" y="2648428"/>
          <a:ext cx="679664" cy="679664"/>
        </a:xfrm>
        <a:prstGeom prst="ellipse">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976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69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8654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1524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3141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4247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3454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44201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3576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498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3447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8973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65438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6932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4600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4484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5/19/2019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1984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5/19/2019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677429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16"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online.zakon.kz/Document/?doc_id=30776062" TargetMode="External"/><Relationship Id="rId2" Type="http://schemas.openxmlformats.org/officeDocument/2006/relationships/hyperlink" Target="https://online.zakon.kz/Document/?doc_id=3036621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online.zakon.kz/Document/?doc_id=3344549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online.zakon.kz/Document/?doc_id=1035484" TargetMode="External"/><Relationship Id="rId2" Type="http://schemas.openxmlformats.org/officeDocument/2006/relationships/hyperlink" Target="https://online.zakon.kz/Document/?link_id=1004971666" TargetMode="External"/><Relationship Id="rId1" Type="http://schemas.openxmlformats.org/officeDocument/2006/relationships/slideLayout" Target="../slideLayouts/slideLayout2.xml"/><Relationship Id="rId4" Type="http://schemas.openxmlformats.org/officeDocument/2006/relationships/hyperlink" Target="https://online.zakon.kz/Document/?doc_id=31127399"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online.zakon.kz/Document/?doc_id=3157525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2B37DBD-132D-5448-B763-B668BDC63CFB}"/>
              </a:ext>
            </a:extLst>
          </p:cNvPr>
          <p:cNvSpPr>
            <a:spLocks noGrp="1"/>
          </p:cNvSpPr>
          <p:nvPr>
            <p:ph type="ctrTitle"/>
          </p:nvPr>
        </p:nvSpPr>
        <p:spPr/>
        <p:txBody>
          <a:bodyPr>
            <a:normAutofit fontScale="90000"/>
          </a:bodyPr>
          <a:lstStyle/>
          <a:p>
            <a:pPr fontAlgn="base"/>
            <a:r>
              <a:rPr lang="ru-RU" dirty="0"/>
              <a:t/>
            </a:r>
            <a:br>
              <a:rPr lang="ru-RU" dirty="0"/>
            </a:br>
            <a:r>
              <a:rPr lang="ru-RU" b="1" dirty="0"/>
              <a:t> </a:t>
            </a:r>
            <a:r>
              <a:rPr lang="ru-RU" dirty="0"/>
              <a:t/>
            </a:r>
            <a:br>
              <a:rPr lang="ru-RU" dirty="0"/>
            </a:br>
            <a:r>
              <a:rPr lang="ru-RU" sz="3100" b="1" dirty="0"/>
              <a:t>О порядке рассмотрения обращений физических и юридических </a:t>
            </a:r>
            <a:r>
              <a:rPr lang="ru-RU" sz="3100" b="1" dirty="0" smtClean="0"/>
              <a:t>лиц</a:t>
            </a:r>
            <a:endParaRPr lang="ru-RU" sz="3100" dirty="0"/>
          </a:p>
        </p:txBody>
      </p:sp>
      <p:sp>
        <p:nvSpPr>
          <p:cNvPr id="3" name="Подзаголовок 2">
            <a:extLst>
              <a:ext uri="{FF2B5EF4-FFF2-40B4-BE49-F238E27FC236}">
                <a16:creationId xmlns="" xmlns:a16="http://schemas.microsoft.com/office/drawing/2014/main" id="{96A93BFE-FE2B-864C-9592-6EB05487EE16}"/>
              </a:ext>
            </a:extLst>
          </p:cNvPr>
          <p:cNvSpPr>
            <a:spLocks noGrp="1"/>
          </p:cNvSpPr>
          <p:nvPr>
            <p:ph type="subTitle" idx="1"/>
          </p:nvPr>
        </p:nvSpPr>
        <p:spPr>
          <a:xfrm>
            <a:off x="2589213" y="4777379"/>
            <a:ext cx="9509002" cy="1126283"/>
          </a:xfrm>
        </p:spPr>
        <p:txBody>
          <a:bodyPr>
            <a:noAutofit/>
          </a:bodyPr>
          <a:lstStyle/>
          <a:p>
            <a:pPr algn="r"/>
            <a:r>
              <a:rPr lang="ru-RU" sz="1600" b="1" dirty="0" smtClean="0"/>
              <a:t>Преподаватель : </a:t>
            </a:r>
            <a:r>
              <a:rPr lang="ru-RU" sz="1600" b="1" dirty="0" err="1" smtClean="0"/>
              <a:t>Тусупова</a:t>
            </a:r>
            <a:r>
              <a:rPr lang="ru-RU" sz="1600" b="1" dirty="0" smtClean="0"/>
              <a:t>  А.Ж.</a:t>
            </a:r>
            <a:endParaRPr lang="ru-RU" sz="1600" b="1" dirty="0"/>
          </a:p>
        </p:txBody>
      </p:sp>
    </p:spTree>
    <p:extLst>
      <p:ext uri="{BB962C8B-B14F-4D97-AF65-F5344CB8AC3E}">
        <p14:creationId xmlns:p14="http://schemas.microsoft.com/office/powerpoint/2010/main" val="18862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48CC666-09C0-6B42-8A78-CFB307D1F622}"/>
              </a:ext>
            </a:extLst>
          </p:cNvPr>
          <p:cNvSpPr>
            <a:spLocks noGrp="1"/>
          </p:cNvSpPr>
          <p:nvPr>
            <p:ph type="title"/>
          </p:nvPr>
        </p:nvSpPr>
        <p:spPr/>
        <p:txBody>
          <a:bodyPr/>
          <a:lstStyle/>
          <a:p>
            <a:r>
              <a:rPr lang="ru-RU" b="1" dirty="0"/>
              <a:t>Рассмотрение обращений физических и юридических лиц</a:t>
            </a:r>
            <a:endParaRPr lang="ru-RU" dirty="0"/>
          </a:p>
        </p:txBody>
      </p:sp>
      <p:sp>
        <p:nvSpPr>
          <p:cNvPr id="3" name="Объект 2">
            <a:extLst>
              <a:ext uri="{FF2B5EF4-FFF2-40B4-BE49-F238E27FC236}">
                <a16:creationId xmlns="" xmlns:a16="http://schemas.microsoft.com/office/drawing/2014/main" id="{F7843DE7-D19B-4D47-92A6-824B190645B4}"/>
              </a:ext>
            </a:extLst>
          </p:cNvPr>
          <p:cNvSpPr>
            <a:spLocks noGrp="1"/>
          </p:cNvSpPr>
          <p:nvPr>
            <p:ph idx="1"/>
          </p:nvPr>
        </p:nvSpPr>
        <p:spPr/>
        <p:txBody>
          <a:bodyPr/>
          <a:lstStyle/>
          <a:p>
            <a:r>
              <a:rPr lang="ru-RU" b="1" dirty="0"/>
              <a:t>По результатам рассмотрения обращений принимается одно из следующих решений:</a:t>
            </a:r>
          </a:p>
          <a:p>
            <a:endParaRPr lang="ru-RU" b="1" dirty="0"/>
          </a:p>
        </p:txBody>
      </p:sp>
      <p:graphicFrame>
        <p:nvGraphicFramePr>
          <p:cNvPr id="7" name="Схема 6">
            <a:extLst>
              <a:ext uri="{FF2B5EF4-FFF2-40B4-BE49-F238E27FC236}">
                <a16:creationId xmlns="" xmlns:a16="http://schemas.microsoft.com/office/drawing/2014/main" id="{799ADEF7-0116-7342-B9DA-F3CF7BCD8559}"/>
              </a:ext>
            </a:extLst>
          </p:cNvPr>
          <p:cNvGraphicFramePr/>
          <p:nvPr>
            <p:extLst>
              <p:ext uri="{D42A27DB-BD31-4B8C-83A1-F6EECF244321}">
                <p14:modId xmlns:p14="http://schemas.microsoft.com/office/powerpoint/2010/main" val="2220131913"/>
              </p:ext>
            </p:extLst>
          </p:nvPr>
        </p:nvGraphicFramePr>
        <p:xfrm>
          <a:off x="2385391" y="2809461"/>
          <a:ext cx="8083825" cy="33288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50920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85DC0F9-F8B1-9140-B788-F79B0617DE52}"/>
              </a:ext>
            </a:extLst>
          </p:cNvPr>
          <p:cNvSpPr>
            <a:spLocks noGrp="1"/>
          </p:cNvSpPr>
          <p:nvPr>
            <p:ph type="title"/>
          </p:nvPr>
        </p:nvSpPr>
        <p:spPr/>
        <p:txBody>
          <a:bodyPr/>
          <a:lstStyle/>
          <a:p>
            <a:r>
              <a:rPr lang="ru-RU" b="1" dirty="0"/>
              <a:t>Прекращение рассмотрения обращений</a:t>
            </a:r>
            <a:endParaRPr lang="ru-RU" dirty="0"/>
          </a:p>
        </p:txBody>
      </p:sp>
      <p:sp>
        <p:nvSpPr>
          <p:cNvPr id="3" name="Объект 2">
            <a:extLst>
              <a:ext uri="{FF2B5EF4-FFF2-40B4-BE49-F238E27FC236}">
                <a16:creationId xmlns="" xmlns:a16="http://schemas.microsoft.com/office/drawing/2014/main" id="{730D8E45-D6EF-BA46-AB11-5AF2C1EFC1E5}"/>
              </a:ext>
            </a:extLst>
          </p:cNvPr>
          <p:cNvSpPr>
            <a:spLocks noGrp="1"/>
          </p:cNvSpPr>
          <p:nvPr>
            <p:ph idx="1"/>
          </p:nvPr>
        </p:nvSpPr>
        <p:spPr/>
        <p:txBody>
          <a:bodyPr/>
          <a:lstStyle/>
          <a:p>
            <a:pPr fontAlgn="base"/>
            <a:endParaRPr lang="ru-RU" sz="2000" b="1" dirty="0"/>
          </a:p>
          <a:p>
            <a:pPr fontAlgn="base"/>
            <a:r>
              <a:rPr lang="ru-RU" sz="2000" b="1" dirty="0"/>
              <a:t>Рассмотрение обращений прекращается, если в повторных обращениях не приводятся новые доводы или вновь открывшиеся обстоятельства, а в материалах предыдущего обращения имеются исчерпывающие материалы проверок и заявителям в установленном порядке давались ответы.</a:t>
            </a:r>
          </a:p>
          <a:p>
            <a:pPr fontAlgn="base"/>
            <a:r>
              <a:rPr lang="ru-RU" sz="2000" b="1" dirty="0"/>
              <a:t>Решение о прекращении рассмотрения обращений принимает руководитель субъекта или его заместитель.</a:t>
            </a:r>
          </a:p>
          <a:p>
            <a:endParaRPr lang="ru-RU" dirty="0"/>
          </a:p>
        </p:txBody>
      </p:sp>
    </p:spTree>
    <p:extLst>
      <p:ext uri="{BB962C8B-B14F-4D97-AF65-F5344CB8AC3E}">
        <p14:creationId xmlns:p14="http://schemas.microsoft.com/office/powerpoint/2010/main" val="1571013770"/>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7CC5C81-E694-2942-AC54-B284A287CCB9}"/>
              </a:ext>
            </a:extLst>
          </p:cNvPr>
          <p:cNvSpPr>
            <a:spLocks noGrp="1"/>
          </p:cNvSpPr>
          <p:nvPr>
            <p:ph type="title"/>
          </p:nvPr>
        </p:nvSpPr>
        <p:spPr/>
        <p:txBody>
          <a:bodyPr>
            <a:normAutofit fontScale="90000"/>
          </a:bodyPr>
          <a:lstStyle/>
          <a:p>
            <a:r>
              <a:rPr lang="ru-RU" b="1" dirty="0"/>
              <a:t>Личный прием физических лиц и представителей юридических лиц</a:t>
            </a:r>
            <a:r>
              <a:rPr lang="ru-RU" dirty="0"/>
              <a:t/>
            </a:r>
            <a:br>
              <a:rPr lang="ru-RU" dirty="0"/>
            </a:br>
            <a:endParaRPr lang="ru-RU" dirty="0"/>
          </a:p>
        </p:txBody>
      </p:sp>
      <p:sp>
        <p:nvSpPr>
          <p:cNvPr id="3" name="Объект 2">
            <a:extLst>
              <a:ext uri="{FF2B5EF4-FFF2-40B4-BE49-F238E27FC236}">
                <a16:creationId xmlns="" xmlns:a16="http://schemas.microsoft.com/office/drawing/2014/main" id="{55C48656-656B-FB40-8474-38FE200C4A98}"/>
              </a:ext>
            </a:extLst>
          </p:cNvPr>
          <p:cNvSpPr>
            <a:spLocks noGrp="1"/>
          </p:cNvSpPr>
          <p:nvPr>
            <p:ph idx="1"/>
          </p:nvPr>
        </p:nvSpPr>
        <p:spPr/>
        <p:txBody>
          <a:bodyPr/>
          <a:lstStyle/>
          <a:p>
            <a:pPr marL="0" indent="0" fontAlgn="base">
              <a:buNone/>
            </a:pPr>
            <a:r>
              <a:rPr lang="ru-RU" b="1" dirty="0"/>
              <a:t>Руководители государственных органов, органов местного самоуправления и их заместители обязаны проводить личный прием граждан и представителей юридических лиц, в том числе работников этих органов, не реже одного раза в месяц согласно графику приема, утверждаемому руководителем соответствующего государственного органа.</a:t>
            </a:r>
          </a:p>
          <a:p>
            <a:pPr fontAlgn="base"/>
            <a:r>
              <a:rPr lang="ru-RU" dirty="0"/>
              <a:t>Прием должен проводиться по месту работы в установленные и доведенные до сведения физических и юридических лиц дни и часы.</a:t>
            </a:r>
          </a:p>
          <a:p>
            <a:pPr fontAlgn="base"/>
            <a:r>
              <a:rPr lang="ru-RU" dirty="0"/>
              <a:t>Если обращение не может быть разрешено должностным лицом во время приема, оно излагается в письменной форме и с ним ведется работа как с письменным обращением.</a:t>
            </a:r>
          </a:p>
          <a:p>
            <a:endParaRPr lang="ru-RU" dirty="0"/>
          </a:p>
        </p:txBody>
      </p:sp>
    </p:spTree>
    <p:extLst>
      <p:ext uri="{BB962C8B-B14F-4D97-AF65-F5344CB8AC3E}">
        <p14:creationId xmlns:p14="http://schemas.microsoft.com/office/powerpoint/2010/main" val="15571353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A7F2D62-37B7-AA45-AB9A-0AA33E214AA4}"/>
              </a:ext>
            </a:extLst>
          </p:cNvPr>
          <p:cNvSpPr>
            <a:spLocks noGrp="1"/>
          </p:cNvSpPr>
          <p:nvPr>
            <p:ph type="title"/>
          </p:nvPr>
        </p:nvSpPr>
        <p:spPr/>
        <p:txBody>
          <a:bodyPr/>
          <a:lstStyle/>
          <a:p>
            <a:r>
              <a:rPr lang="ru-RU" b="1" dirty="0"/>
              <a:t>Права физических и юридических лиц при рассмотрении обращения </a:t>
            </a:r>
            <a:endParaRPr lang="ru-RU" dirty="0"/>
          </a:p>
        </p:txBody>
      </p:sp>
      <p:sp>
        <p:nvSpPr>
          <p:cNvPr id="3" name="Объект 2">
            <a:extLst>
              <a:ext uri="{FF2B5EF4-FFF2-40B4-BE49-F238E27FC236}">
                <a16:creationId xmlns="" xmlns:a16="http://schemas.microsoft.com/office/drawing/2014/main" id="{AB9DCE02-0179-4C4B-A85A-AB6CD6692666}"/>
              </a:ext>
            </a:extLst>
          </p:cNvPr>
          <p:cNvSpPr>
            <a:spLocks noGrp="1"/>
          </p:cNvSpPr>
          <p:nvPr>
            <p:ph idx="1"/>
          </p:nvPr>
        </p:nvSpPr>
        <p:spPr>
          <a:xfrm>
            <a:off x="2589212" y="2133600"/>
            <a:ext cx="8915400" cy="4412974"/>
          </a:xfrm>
        </p:spPr>
        <p:txBody>
          <a:bodyPr>
            <a:normAutofit fontScale="77500" lnSpcReduction="20000"/>
          </a:bodyPr>
          <a:lstStyle/>
          <a:p>
            <a:pPr marL="0" indent="0" fontAlgn="base">
              <a:buNone/>
            </a:pPr>
            <a:r>
              <a:rPr lang="ru-RU" sz="2100" b="1" dirty="0"/>
              <a:t>Физическое либо юридическое лицо, подавшее обращение, имеет право:</a:t>
            </a:r>
          </a:p>
          <a:p>
            <a:pPr fontAlgn="base">
              <a:buFont typeface="+mj-lt"/>
              <a:buAutoNum type="arabicPeriod"/>
            </a:pPr>
            <a:r>
              <a:rPr lang="ru-RU" sz="2100" dirty="0"/>
              <a:t>представлять дополнительные документы и материалы в подтверждение своего обращения либо просить об их истребовании;</a:t>
            </a:r>
          </a:p>
          <a:p>
            <a:pPr fontAlgn="base">
              <a:buFont typeface="+mj-lt"/>
              <a:buAutoNum type="arabicPeriod"/>
            </a:pPr>
            <a:r>
              <a:rPr lang="ru-RU" sz="2100" dirty="0"/>
              <a:t>изложить доводы лицу, рассматривающему обращение;</a:t>
            </a:r>
          </a:p>
          <a:p>
            <a:pPr fontAlgn="base">
              <a:buFont typeface="+mj-lt"/>
              <a:buAutoNum type="arabicPeriod"/>
            </a:pPr>
            <a:r>
              <a:rPr lang="ru-RU" sz="2100" dirty="0"/>
              <a:t>ознакомиться с материалами, связанными с рассмотрением его обращения, участвовать в рассмотрении обращения, если это не нарушает права, свободы других лиц;</a:t>
            </a:r>
          </a:p>
          <a:p>
            <a:pPr fontAlgn="base">
              <a:buFont typeface="+mj-lt"/>
              <a:buAutoNum type="arabicPeriod"/>
            </a:pPr>
            <a:r>
              <a:rPr lang="ru-RU" sz="2100" dirty="0"/>
              <a:t>получить мотивированный ответ в письменной или устной форме о принятом решении;</a:t>
            </a:r>
          </a:p>
          <a:p>
            <a:pPr fontAlgn="base">
              <a:buFont typeface="+mj-lt"/>
              <a:buAutoNum type="arabicPeriod"/>
            </a:pPr>
            <a:r>
              <a:rPr lang="ru-RU" sz="2100" dirty="0"/>
              <a:t>требовать возмещения убытков, если они стали результатом нарушений установленного порядка рассмотрения обращений;</a:t>
            </a:r>
          </a:p>
          <a:p>
            <a:pPr fontAlgn="base">
              <a:buFont typeface="+mj-lt"/>
              <a:buAutoNum type="arabicPeriod"/>
            </a:pPr>
            <a:r>
              <a:rPr lang="ru-RU" sz="2100" dirty="0"/>
              <a:t>обжаловать действия (бездействие) должностных лиц либо решение, принятое по обращению;</a:t>
            </a:r>
          </a:p>
          <a:p>
            <a:pPr fontAlgn="base">
              <a:buFont typeface="+mj-lt"/>
              <a:buAutoNum type="arabicPeriod"/>
            </a:pPr>
            <a:r>
              <a:rPr lang="ru-RU" sz="2100" dirty="0"/>
              <a:t>обращаться с ходатайством о прекращении рассмотрения обращения, за исключением случаев, предусмотренных </a:t>
            </a:r>
            <a:r>
              <a:rPr lang="ru-RU" sz="2100" u="sng" dirty="0">
                <a:hlinkClick r:id="rId2"/>
              </a:rPr>
              <a:t>налоговым</a:t>
            </a:r>
            <a:r>
              <a:rPr lang="ru-RU" sz="2100" dirty="0"/>
              <a:t> и </a:t>
            </a:r>
            <a:r>
              <a:rPr lang="ru-RU" sz="2100" u="sng" dirty="0">
                <a:hlinkClick r:id="rId3"/>
              </a:rPr>
              <a:t>таможенным</a:t>
            </a:r>
            <a:r>
              <a:rPr lang="ru-RU" sz="2100" dirty="0"/>
              <a:t> законодательством Республики Казахстан.</a:t>
            </a:r>
          </a:p>
          <a:p>
            <a:endParaRPr lang="ru-RU" dirty="0"/>
          </a:p>
        </p:txBody>
      </p:sp>
    </p:spTree>
    <p:extLst>
      <p:ext uri="{BB962C8B-B14F-4D97-AF65-F5344CB8AC3E}">
        <p14:creationId xmlns:p14="http://schemas.microsoft.com/office/powerpoint/2010/main" val="2764029867"/>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35F2E40-5B08-584B-AF50-87CF55717BF9}"/>
              </a:ext>
            </a:extLst>
          </p:cNvPr>
          <p:cNvSpPr>
            <a:spLocks noGrp="1"/>
          </p:cNvSpPr>
          <p:nvPr>
            <p:ph type="title"/>
          </p:nvPr>
        </p:nvSpPr>
        <p:spPr/>
        <p:txBody>
          <a:bodyPr>
            <a:normAutofit fontScale="90000"/>
          </a:bodyPr>
          <a:lstStyle/>
          <a:p>
            <a:r>
              <a:rPr lang="ru-RU" b="1" dirty="0"/>
              <a:t>Делопроизводство по обращениям физических и юридических лиц </a:t>
            </a:r>
            <a:r>
              <a:rPr lang="ru-RU" dirty="0"/>
              <a:t/>
            </a:r>
            <a:br>
              <a:rPr lang="ru-RU" dirty="0"/>
            </a:br>
            <a:endParaRPr lang="ru-RU" dirty="0"/>
          </a:p>
        </p:txBody>
      </p:sp>
      <p:sp>
        <p:nvSpPr>
          <p:cNvPr id="3" name="Объект 2">
            <a:extLst>
              <a:ext uri="{FF2B5EF4-FFF2-40B4-BE49-F238E27FC236}">
                <a16:creationId xmlns="" xmlns:a16="http://schemas.microsoft.com/office/drawing/2014/main" id="{C45F33F8-9077-EF43-BCBA-4A66E4D8993E}"/>
              </a:ext>
            </a:extLst>
          </p:cNvPr>
          <p:cNvSpPr>
            <a:spLocks noGrp="1"/>
          </p:cNvSpPr>
          <p:nvPr>
            <p:ph idx="1"/>
          </p:nvPr>
        </p:nvSpPr>
        <p:spPr/>
        <p:txBody>
          <a:bodyPr/>
          <a:lstStyle/>
          <a:p>
            <a:pPr fontAlgn="base"/>
            <a:endParaRPr lang="ru-RU" dirty="0"/>
          </a:p>
          <a:p>
            <a:pPr fontAlgn="base"/>
            <a:r>
              <a:rPr lang="ru-RU" dirty="0"/>
              <a:t>Делопроизводство по обращениям физических лиц и делопроизводство по обращениям юридических лиц в государственных органах, органах местного самоуправления, юридических лицах со стопроцентным участием государства либо предоставляющих товары (работы, услуги) в соответствии с условиями государственного заказа и (или) государственного закупа ведутся отдельно от других видов делопроизводства в порядке, установленном законодательством Республики Казахстан, в субъектах крупного предпринимательства в соответствии с внутренним регламентом по делопроизводству.</a:t>
            </a:r>
          </a:p>
          <a:p>
            <a:endParaRPr lang="ru-RU" dirty="0"/>
          </a:p>
        </p:txBody>
      </p:sp>
    </p:spTree>
    <p:extLst>
      <p:ext uri="{BB962C8B-B14F-4D97-AF65-F5344CB8AC3E}">
        <p14:creationId xmlns:p14="http://schemas.microsoft.com/office/powerpoint/2010/main" val="18794695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E223828-1A9E-F644-88CD-68A5FAECBE42}"/>
              </a:ext>
            </a:extLst>
          </p:cNvPr>
          <p:cNvSpPr>
            <a:spLocks noGrp="1"/>
          </p:cNvSpPr>
          <p:nvPr>
            <p:ph type="title"/>
          </p:nvPr>
        </p:nvSpPr>
        <p:spPr/>
        <p:txBody>
          <a:bodyPr/>
          <a:lstStyle/>
          <a:p>
            <a:r>
              <a:rPr lang="ru-RU" b="1" dirty="0"/>
              <a:t>Тест:</a:t>
            </a:r>
          </a:p>
        </p:txBody>
      </p:sp>
      <p:sp>
        <p:nvSpPr>
          <p:cNvPr id="3" name="Объект 2">
            <a:extLst>
              <a:ext uri="{FF2B5EF4-FFF2-40B4-BE49-F238E27FC236}">
                <a16:creationId xmlns="" xmlns:a16="http://schemas.microsoft.com/office/drawing/2014/main" id="{46D08B0E-F0F2-5940-8255-5B3EEEC75991}"/>
              </a:ext>
            </a:extLst>
          </p:cNvPr>
          <p:cNvSpPr>
            <a:spLocks noGrp="1"/>
          </p:cNvSpPr>
          <p:nvPr>
            <p:ph idx="1"/>
          </p:nvPr>
        </p:nvSpPr>
        <p:spPr/>
        <p:txBody>
          <a:bodyPr/>
          <a:lstStyle/>
          <a:p>
            <a:r>
              <a:rPr lang="ru-RU" b="1" dirty="0"/>
              <a:t>1. Ходатайство лица о содействии в реализации его прав и свобод или прав и свобод других лиц либо сообщение о нарушении законов и иных нормативных правовых актов, недостатках в работе субъектов, рассматривающих обращения, должностных лиц, либо критика их деятельности это?</a:t>
            </a:r>
            <a:br>
              <a:rPr lang="ru-RU" b="1" dirty="0"/>
            </a:br>
            <a:r>
              <a:rPr lang="ru-RU" dirty="0"/>
              <a:t/>
            </a:r>
            <a:br>
              <a:rPr lang="ru-RU" dirty="0"/>
            </a:br>
            <a:r>
              <a:rPr lang="ru-RU" dirty="0"/>
              <a:t>•отклик</a:t>
            </a:r>
            <a:br>
              <a:rPr lang="ru-RU" dirty="0"/>
            </a:br>
            <a:r>
              <a:rPr lang="ru-RU" dirty="0"/>
              <a:t>•</a:t>
            </a:r>
            <a:r>
              <a:rPr lang="ru-RU" b="1" dirty="0"/>
              <a:t>заявление</a:t>
            </a:r>
            <a:r>
              <a:rPr lang="ru-RU" dirty="0"/>
              <a:t/>
            </a:r>
            <a:br>
              <a:rPr lang="ru-RU" dirty="0"/>
            </a:br>
            <a:r>
              <a:rPr lang="ru-RU" dirty="0"/>
              <a:t>•видеообращение</a:t>
            </a:r>
            <a:br>
              <a:rPr lang="ru-RU" dirty="0"/>
            </a:br>
            <a:endParaRPr lang="ru-RU" dirty="0"/>
          </a:p>
        </p:txBody>
      </p:sp>
    </p:spTree>
    <p:extLst>
      <p:ext uri="{BB962C8B-B14F-4D97-AF65-F5344CB8AC3E}">
        <p14:creationId xmlns:p14="http://schemas.microsoft.com/office/powerpoint/2010/main" val="1286910246"/>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EDA3B0D-68D9-2342-B7EC-9F47AC2D5669}"/>
              </a:ext>
            </a:extLst>
          </p:cNvPr>
          <p:cNvSpPr>
            <a:spLocks noGrp="1"/>
          </p:cNvSpPr>
          <p:nvPr>
            <p:ph type="title"/>
          </p:nvPr>
        </p:nvSpPr>
        <p:spPr/>
        <p:txBody>
          <a:bodyPr/>
          <a:lstStyle/>
          <a:p>
            <a:r>
              <a:rPr lang="ru-RU" b="1" dirty="0"/>
              <a:t>Тест:</a:t>
            </a:r>
          </a:p>
        </p:txBody>
      </p:sp>
      <p:sp>
        <p:nvSpPr>
          <p:cNvPr id="3" name="Объект 2">
            <a:extLst>
              <a:ext uri="{FF2B5EF4-FFF2-40B4-BE49-F238E27FC236}">
                <a16:creationId xmlns="" xmlns:a16="http://schemas.microsoft.com/office/drawing/2014/main" id="{24FB5D93-3805-654C-9559-FD15901D62B3}"/>
              </a:ext>
            </a:extLst>
          </p:cNvPr>
          <p:cNvSpPr>
            <a:spLocks noGrp="1"/>
          </p:cNvSpPr>
          <p:nvPr>
            <p:ph idx="1"/>
          </p:nvPr>
        </p:nvSpPr>
        <p:spPr/>
        <p:txBody>
          <a:bodyPr/>
          <a:lstStyle/>
          <a:p>
            <a:r>
              <a:rPr lang="ru-RU" b="1" dirty="0"/>
              <a:t>2. Направленное субъекту, рассматривающему обращение, или должностному лицу индивидуальное или коллективное письменное, устное либо в форме электронного документа, видеоконференцсвязи, видеообращения, предложение, заявление, жалоба, запрос или отклик это?</a:t>
            </a:r>
            <a:br>
              <a:rPr lang="ru-RU" b="1" dirty="0"/>
            </a:br>
            <a:r>
              <a:rPr lang="ru-RU" dirty="0"/>
              <a:t/>
            </a:r>
            <a:br>
              <a:rPr lang="ru-RU" dirty="0"/>
            </a:br>
            <a:r>
              <a:rPr lang="ru-RU" dirty="0"/>
              <a:t>•анонимное обращение</a:t>
            </a:r>
            <a:br>
              <a:rPr lang="ru-RU" dirty="0"/>
            </a:br>
            <a:r>
              <a:rPr lang="ru-RU" dirty="0"/>
              <a:t>•видеоконференцсвязь</a:t>
            </a:r>
            <a:br>
              <a:rPr lang="ru-RU" dirty="0"/>
            </a:br>
            <a:r>
              <a:rPr lang="ru-RU" dirty="0"/>
              <a:t>•</a:t>
            </a:r>
            <a:r>
              <a:rPr lang="ru-RU" b="1" dirty="0"/>
              <a:t>обращение</a:t>
            </a:r>
            <a:r>
              <a:rPr lang="ru-RU" dirty="0"/>
              <a:t/>
            </a:r>
            <a:br>
              <a:rPr lang="ru-RU" dirty="0"/>
            </a:br>
            <a:endParaRPr lang="ru-RU" dirty="0"/>
          </a:p>
        </p:txBody>
      </p:sp>
    </p:spTree>
    <p:extLst>
      <p:ext uri="{BB962C8B-B14F-4D97-AF65-F5344CB8AC3E}">
        <p14:creationId xmlns:p14="http://schemas.microsoft.com/office/powerpoint/2010/main" val="27562146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DCD9395-580D-6941-BAD6-D4BD32FB40A7}"/>
              </a:ext>
            </a:extLst>
          </p:cNvPr>
          <p:cNvSpPr>
            <a:spLocks noGrp="1"/>
          </p:cNvSpPr>
          <p:nvPr>
            <p:ph type="title"/>
          </p:nvPr>
        </p:nvSpPr>
        <p:spPr/>
        <p:txBody>
          <a:bodyPr/>
          <a:lstStyle/>
          <a:p>
            <a:r>
              <a:rPr lang="ru-RU" b="1" dirty="0"/>
              <a:t>Тест:</a:t>
            </a:r>
            <a:endParaRPr lang="ru-RU" dirty="0"/>
          </a:p>
        </p:txBody>
      </p:sp>
      <p:sp>
        <p:nvSpPr>
          <p:cNvPr id="3" name="Объект 2">
            <a:extLst>
              <a:ext uri="{FF2B5EF4-FFF2-40B4-BE49-F238E27FC236}">
                <a16:creationId xmlns="" xmlns:a16="http://schemas.microsoft.com/office/drawing/2014/main" id="{7022A27F-5362-DF40-9BE5-16CD6A702E62}"/>
              </a:ext>
            </a:extLst>
          </p:cNvPr>
          <p:cNvSpPr>
            <a:spLocks noGrp="1"/>
          </p:cNvSpPr>
          <p:nvPr>
            <p:ph idx="1"/>
          </p:nvPr>
        </p:nvSpPr>
        <p:spPr>
          <a:xfrm>
            <a:off x="2592925" y="2080591"/>
            <a:ext cx="8915400" cy="3777622"/>
          </a:xfrm>
        </p:spPr>
        <p:txBody>
          <a:bodyPr/>
          <a:lstStyle/>
          <a:p>
            <a:endParaRPr lang="ru-RU" b="1" dirty="0"/>
          </a:p>
          <a:p>
            <a:r>
              <a:rPr lang="ru-RU" sz="2000" b="1" dirty="0"/>
              <a:t>3. Действие субъекта, должностного лица по принятию обращения физических и (или) юридических лиц?</a:t>
            </a:r>
            <a:br>
              <a:rPr lang="ru-RU" sz="2000" b="1" dirty="0"/>
            </a:br>
            <a:r>
              <a:rPr lang="ru-RU" sz="2000" dirty="0"/>
              <a:t/>
            </a:r>
            <a:br>
              <a:rPr lang="ru-RU" sz="2000" dirty="0"/>
            </a:br>
            <a:r>
              <a:rPr lang="ru-RU" sz="2000" dirty="0"/>
              <a:t>•</a:t>
            </a:r>
            <a:r>
              <a:rPr lang="ru-RU" sz="2000" b="1" dirty="0"/>
              <a:t>прием обращений</a:t>
            </a:r>
            <a:r>
              <a:rPr lang="ru-RU" sz="2000" dirty="0"/>
              <a:t/>
            </a:r>
            <a:br>
              <a:rPr lang="ru-RU" sz="2000" dirty="0"/>
            </a:br>
            <a:r>
              <a:rPr lang="ru-RU" sz="2000" dirty="0"/>
              <a:t>•рассмотрение обращений</a:t>
            </a:r>
            <a:br>
              <a:rPr lang="ru-RU" sz="2000" dirty="0"/>
            </a:br>
            <a:r>
              <a:rPr lang="ru-RU" sz="2000" dirty="0"/>
              <a:t>•регистрация обращений</a:t>
            </a:r>
          </a:p>
        </p:txBody>
      </p:sp>
    </p:spTree>
    <p:extLst>
      <p:ext uri="{BB962C8B-B14F-4D97-AF65-F5344CB8AC3E}">
        <p14:creationId xmlns:p14="http://schemas.microsoft.com/office/powerpoint/2010/main" val="3401836241"/>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E43E7FC-2CC9-0848-A6D8-2E8A8305F134}"/>
              </a:ext>
            </a:extLst>
          </p:cNvPr>
          <p:cNvSpPr>
            <a:spLocks noGrp="1"/>
          </p:cNvSpPr>
          <p:nvPr>
            <p:ph type="title"/>
          </p:nvPr>
        </p:nvSpPr>
        <p:spPr/>
        <p:txBody>
          <a:bodyPr/>
          <a:lstStyle/>
          <a:p>
            <a:r>
              <a:rPr lang="ru-RU" b="1" dirty="0"/>
              <a:t>Тест:</a:t>
            </a:r>
          </a:p>
        </p:txBody>
      </p:sp>
      <p:sp>
        <p:nvSpPr>
          <p:cNvPr id="3" name="Объект 2">
            <a:extLst>
              <a:ext uri="{FF2B5EF4-FFF2-40B4-BE49-F238E27FC236}">
                <a16:creationId xmlns="" xmlns:a16="http://schemas.microsoft.com/office/drawing/2014/main" id="{5530E877-E808-6D4E-8704-3BB037E55241}"/>
              </a:ext>
            </a:extLst>
          </p:cNvPr>
          <p:cNvSpPr>
            <a:spLocks noGrp="1"/>
          </p:cNvSpPr>
          <p:nvPr>
            <p:ph idx="1"/>
          </p:nvPr>
        </p:nvSpPr>
        <p:spPr/>
        <p:txBody>
          <a:bodyPr>
            <a:normAutofit/>
          </a:bodyPr>
          <a:lstStyle/>
          <a:p>
            <a:r>
              <a:rPr lang="ru-RU" sz="2000" b="1" dirty="0"/>
              <a:t>4. Основными принципами регулирования правоотношений, связанных с рассмотрением обращений физических и юридических лиц, является?</a:t>
            </a:r>
            <a:r>
              <a:rPr lang="ru-RU" sz="2000" dirty="0"/>
              <a:t/>
            </a:r>
            <a:br>
              <a:rPr lang="ru-RU" sz="2000" dirty="0"/>
            </a:br>
            <a:endParaRPr lang="ru-RU" sz="2000" dirty="0"/>
          </a:p>
          <a:p>
            <a:pPr marL="0" indent="0">
              <a:buNone/>
            </a:pPr>
            <a:r>
              <a:rPr lang="ru-RU" dirty="0"/>
              <a:t>•</a:t>
            </a:r>
            <a:r>
              <a:rPr lang="ru-RU" b="1" dirty="0"/>
              <a:t>законность</a:t>
            </a:r>
            <a:r>
              <a:rPr lang="ru-RU" sz="2000" dirty="0"/>
              <a:t/>
            </a:r>
            <a:br>
              <a:rPr lang="ru-RU" sz="2000" dirty="0"/>
            </a:br>
            <a:r>
              <a:rPr lang="ru-RU" dirty="0"/>
              <a:t>• обусловлены уровнем развития общества и государства.</a:t>
            </a:r>
            <a:r>
              <a:rPr lang="ru-RU" sz="2000" dirty="0"/>
              <a:t/>
            </a:r>
            <a:br>
              <a:rPr lang="ru-RU" sz="2000" dirty="0"/>
            </a:br>
            <a:r>
              <a:rPr lang="ru-RU" dirty="0"/>
              <a:t>•Принцип демократии</a:t>
            </a:r>
            <a:endParaRPr lang="ru-RU" sz="2000" dirty="0"/>
          </a:p>
        </p:txBody>
      </p:sp>
    </p:spTree>
    <p:extLst>
      <p:ext uri="{BB962C8B-B14F-4D97-AF65-F5344CB8AC3E}">
        <p14:creationId xmlns:p14="http://schemas.microsoft.com/office/powerpoint/2010/main" val="32719575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3782DD8-1DC5-AA40-8576-5A70F77F92EA}"/>
              </a:ext>
            </a:extLst>
          </p:cNvPr>
          <p:cNvSpPr>
            <a:spLocks noGrp="1"/>
          </p:cNvSpPr>
          <p:nvPr>
            <p:ph type="title"/>
          </p:nvPr>
        </p:nvSpPr>
        <p:spPr/>
        <p:txBody>
          <a:bodyPr/>
          <a:lstStyle/>
          <a:p>
            <a:r>
              <a:rPr lang="ru-RU" b="1" dirty="0"/>
              <a:t>Тест:</a:t>
            </a:r>
          </a:p>
        </p:txBody>
      </p:sp>
      <p:sp>
        <p:nvSpPr>
          <p:cNvPr id="3" name="Объект 2">
            <a:extLst>
              <a:ext uri="{FF2B5EF4-FFF2-40B4-BE49-F238E27FC236}">
                <a16:creationId xmlns="" xmlns:a16="http://schemas.microsoft.com/office/drawing/2014/main" id="{52131B17-9C20-1347-A28D-82E0C948350C}"/>
              </a:ext>
            </a:extLst>
          </p:cNvPr>
          <p:cNvSpPr>
            <a:spLocks noGrp="1"/>
          </p:cNvSpPr>
          <p:nvPr>
            <p:ph idx="1"/>
          </p:nvPr>
        </p:nvSpPr>
        <p:spPr/>
        <p:txBody>
          <a:bodyPr>
            <a:normAutofit/>
          </a:bodyPr>
          <a:lstStyle/>
          <a:p>
            <a:r>
              <a:rPr lang="ru-RU" sz="2000" b="1" dirty="0"/>
              <a:t>5. Обращения, подлежащие рассмотрению?</a:t>
            </a:r>
            <a:br>
              <a:rPr lang="ru-RU" sz="2000" b="1" dirty="0"/>
            </a:br>
            <a:r>
              <a:rPr lang="ru-RU" sz="2000" b="1" dirty="0"/>
              <a:t/>
            </a:r>
            <a:br>
              <a:rPr lang="ru-RU" sz="2000" b="1" dirty="0"/>
            </a:br>
            <a:r>
              <a:rPr lang="ru-RU" sz="2000" dirty="0"/>
              <a:t>•анонимное обращение, когда в таком обращении содержатся сведения о готовящихся или совершенных уголовных правонарушениях либо об угрозе государственной или общественной безопасности и которое подлежит немедленному перенаправлению в государственные органы в соответствии с их компетенцией</a:t>
            </a:r>
            <a:br>
              <a:rPr lang="ru-RU" sz="2000" dirty="0"/>
            </a:br>
            <a:r>
              <a:rPr lang="ru-RU" sz="2000" dirty="0"/>
              <a:t>•</a:t>
            </a:r>
            <a:r>
              <a:rPr lang="ru-RU" sz="2000" b="1" dirty="0"/>
              <a:t>обращение, в котором изложена вся суть вопроса</a:t>
            </a:r>
            <a:br>
              <a:rPr lang="ru-RU" sz="2000" b="1" dirty="0"/>
            </a:br>
            <a:r>
              <a:rPr lang="ru-RU" sz="2000" dirty="0"/>
              <a:t>•обращение, в котором не изложена суть вопроса.</a:t>
            </a:r>
          </a:p>
        </p:txBody>
      </p:sp>
    </p:spTree>
    <p:extLst>
      <p:ext uri="{BB962C8B-B14F-4D97-AF65-F5344CB8AC3E}">
        <p14:creationId xmlns:p14="http://schemas.microsoft.com/office/powerpoint/2010/main" val="2500576169"/>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335CAA2-75A1-584D-8B12-085B44271B38}"/>
              </a:ext>
            </a:extLst>
          </p:cNvPr>
          <p:cNvSpPr>
            <a:spLocks noGrp="1"/>
          </p:cNvSpPr>
          <p:nvPr>
            <p:ph type="title"/>
          </p:nvPr>
        </p:nvSpPr>
        <p:spPr/>
        <p:txBody>
          <a:bodyPr/>
          <a:lstStyle/>
          <a:p>
            <a:pPr algn="ctr"/>
            <a:r>
              <a:rPr lang="ru-RU" b="1" dirty="0"/>
              <a:t>Основные </a:t>
            </a:r>
            <a:r>
              <a:rPr lang="ru-RU" b="1" dirty="0" smtClean="0"/>
              <a:t>понятия</a:t>
            </a:r>
            <a:endParaRPr lang="ru-RU" dirty="0"/>
          </a:p>
        </p:txBody>
      </p:sp>
      <p:graphicFrame>
        <p:nvGraphicFramePr>
          <p:cNvPr id="4" name="Объект 3">
            <a:extLst>
              <a:ext uri="{FF2B5EF4-FFF2-40B4-BE49-F238E27FC236}">
                <a16:creationId xmlns="" xmlns:a16="http://schemas.microsoft.com/office/drawing/2014/main" id="{2CA9B9BB-DB3A-1C40-8FD0-CFA0BEC9A190}"/>
              </a:ext>
            </a:extLst>
          </p:cNvPr>
          <p:cNvGraphicFramePr>
            <a:graphicFrameLocks noGrp="1"/>
          </p:cNvGraphicFramePr>
          <p:nvPr>
            <p:ph idx="1"/>
            <p:extLst>
              <p:ext uri="{D42A27DB-BD31-4B8C-83A1-F6EECF244321}">
                <p14:modId xmlns:p14="http://schemas.microsoft.com/office/powerpoint/2010/main" val="2210076356"/>
              </p:ext>
            </p:extLst>
          </p:nvPr>
        </p:nvGraphicFramePr>
        <p:xfrm>
          <a:off x="1577010" y="1696278"/>
          <a:ext cx="10469216" cy="50490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6388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6045AF8-166C-BD41-A0BD-CDC77DD81DA9}"/>
              </a:ext>
            </a:extLst>
          </p:cNvPr>
          <p:cNvSpPr>
            <a:spLocks noGrp="1"/>
          </p:cNvSpPr>
          <p:nvPr>
            <p:ph type="title"/>
          </p:nvPr>
        </p:nvSpPr>
        <p:spPr/>
        <p:txBody>
          <a:bodyPr/>
          <a:lstStyle/>
          <a:p>
            <a:r>
              <a:rPr lang="ru-RU" b="1" dirty="0"/>
              <a:t>Тест:</a:t>
            </a:r>
          </a:p>
        </p:txBody>
      </p:sp>
      <p:sp>
        <p:nvSpPr>
          <p:cNvPr id="3" name="Объект 2">
            <a:extLst>
              <a:ext uri="{FF2B5EF4-FFF2-40B4-BE49-F238E27FC236}">
                <a16:creationId xmlns="" xmlns:a16="http://schemas.microsoft.com/office/drawing/2014/main" id="{369E52C0-7AA7-E743-B88E-BAC967CA9ACC}"/>
              </a:ext>
            </a:extLst>
          </p:cNvPr>
          <p:cNvSpPr>
            <a:spLocks noGrp="1"/>
          </p:cNvSpPr>
          <p:nvPr>
            <p:ph idx="1"/>
          </p:nvPr>
        </p:nvSpPr>
        <p:spPr/>
        <p:txBody>
          <a:bodyPr>
            <a:normAutofit/>
          </a:bodyPr>
          <a:lstStyle/>
          <a:p>
            <a:r>
              <a:rPr lang="ru-RU" sz="2000" b="1" dirty="0"/>
              <a:t>6.Порядок обращения посредством видеоконференцсвязи или видеообращения физических и юридических лиц к руководителям государственных органов и их заместителям определяется уполномоченным органом в сфере?</a:t>
            </a:r>
            <a:br>
              <a:rPr lang="ru-RU" sz="2000" b="1" dirty="0"/>
            </a:br>
            <a:r>
              <a:rPr lang="ru-RU" sz="2000" dirty="0"/>
              <a:t/>
            </a:r>
            <a:br>
              <a:rPr lang="ru-RU" sz="2000" dirty="0"/>
            </a:br>
            <a:r>
              <a:rPr lang="ru-RU" sz="2000" dirty="0"/>
              <a:t>•коммуникационная</a:t>
            </a:r>
            <a:br>
              <a:rPr lang="ru-RU" sz="2000" dirty="0"/>
            </a:br>
            <a:r>
              <a:rPr lang="ru-RU" sz="2000" dirty="0"/>
              <a:t>•стратегическая </a:t>
            </a:r>
            <a:br>
              <a:rPr lang="ru-RU" sz="2000" dirty="0"/>
            </a:br>
            <a:r>
              <a:rPr lang="ru-RU" sz="2000" dirty="0"/>
              <a:t>•</a:t>
            </a:r>
            <a:r>
              <a:rPr lang="ru-RU" sz="2000" b="1" dirty="0"/>
              <a:t>информационная</a:t>
            </a:r>
            <a:br>
              <a:rPr lang="ru-RU" sz="2000" b="1" dirty="0"/>
            </a:br>
            <a:endParaRPr lang="ru-RU" sz="2000" b="1" dirty="0"/>
          </a:p>
        </p:txBody>
      </p:sp>
    </p:spTree>
    <p:extLst>
      <p:ext uri="{BB962C8B-B14F-4D97-AF65-F5344CB8AC3E}">
        <p14:creationId xmlns:p14="http://schemas.microsoft.com/office/powerpoint/2010/main" val="223562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8CB9EDF-4257-A947-B44C-6B8995E9B2A9}"/>
              </a:ext>
            </a:extLst>
          </p:cNvPr>
          <p:cNvSpPr>
            <a:spLocks noGrp="1"/>
          </p:cNvSpPr>
          <p:nvPr>
            <p:ph type="title"/>
          </p:nvPr>
        </p:nvSpPr>
        <p:spPr/>
        <p:txBody>
          <a:bodyPr/>
          <a:lstStyle/>
          <a:p>
            <a:r>
              <a:rPr lang="ru-RU" b="1" dirty="0"/>
              <a:t>Тест:</a:t>
            </a:r>
          </a:p>
        </p:txBody>
      </p:sp>
      <p:sp>
        <p:nvSpPr>
          <p:cNvPr id="3" name="Объект 2">
            <a:extLst>
              <a:ext uri="{FF2B5EF4-FFF2-40B4-BE49-F238E27FC236}">
                <a16:creationId xmlns="" xmlns:a16="http://schemas.microsoft.com/office/drawing/2014/main" id="{725769B0-47BC-C44D-96D7-66B2CBF7DADF}"/>
              </a:ext>
            </a:extLst>
          </p:cNvPr>
          <p:cNvSpPr>
            <a:spLocks noGrp="1"/>
          </p:cNvSpPr>
          <p:nvPr>
            <p:ph idx="1"/>
          </p:nvPr>
        </p:nvSpPr>
        <p:spPr/>
        <p:txBody>
          <a:bodyPr>
            <a:normAutofit/>
          </a:bodyPr>
          <a:lstStyle/>
          <a:p>
            <a:r>
              <a:rPr lang="ru-RU" sz="2000" b="1" dirty="0"/>
              <a:t>7. Обращение физического и (или) юридического лица, для рассмотрения которого не требуются получение информации от иных субъектов, должностных лиц либо проверка с выездом на место, рассматривается в течение </a:t>
            </a:r>
            <a:br>
              <a:rPr lang="ru-RU" sz="2000" b="1" dirty="0"/>
            </a:br>
            <a:r>
              <a:rPr lang="ru-RU" sz="2000" dirty="0"/>
              <a:t/>
            </a:r>
            <a:br>
              <a:rPr lang="ru-RU" sz="2000" dirty="0"/>
            </a:br>
            <a:r>
              <a:rPr lang="ru-RU" sz="2000" dirty="0"/>
              <a:t>•</a:t>
            </a:r>
            <a:r>
              <a:rPr lang="ru-RU" sz="2000" b="1" dirty="0"/>
              <a:t>15 дней</a:t>
            </a:r>
            <a:r>
              <a:rPr lang="ru-RU" sz="2000" dirty="0"/>
              <a:t/>
            </a:r>
            <a:br>
              <a:rPr lang="ru-RU" sz="2000" dirty="0"/>
            </a:br>
            <a:r>
              <a:rPr lang="ru-RU" sz="2000" dirty="0"/>
              <a:t>•30 дней</a:t>
            </a:r>
            <a:br>
              <a:rPr lang="ru-RU" sz="2000" dirty="0"/>
            </a:br>
            <a:r>
              <a:rPr lang="ru-RU" sz="2000" dirty="0"/>
              <a:t>•7 дней</a:t>
            </a:r>
            <a:br>
              <a:rPr lang="ru-RU" sz="2000" dirty="0"/>
            </a:br>
            <a:endParaRPr lang="ru-RU" sz="2000" dirty="0"/>
          </a:p>
        </p:txBody>
      </p:sp>
    </p:spTree>
    <p:extLst>
      <p:ext uri="{BB962C8B-B14F-4D97-AF65-F5344CB8AC3E}">
        <p14:creationId xmlns:p14="http://schemas.microsoft.com/office/powerpoint/2010/main" val="1460802909"/>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A447DE1-90B2-D84A-9C21-1C631D400758}"/>
              </a:ext>
            </a:extLst>
          </p:cNvPr>
          <p:cNvSpPr>
            <a:spLocks noGrp="1"/>
          </p:cNvSpPr>
          <p:nvPr>
            <p:ph type="title"/>
          </p:nvPr>
        </p:nvSpPr>
        <p:spPr/>
        <p:txBody>
          <a:bodyPr/>
          <a:lstStyle/>
          <a:p>
            <a:r>
              <a:rPr lang="ru-RU" b="1" dirty="0"/>
              <a:t>Тест: </a:t>
            </a:r>
            <a:endParaRPr lang="ru-RU" dirty="0"/>
          </a:p>
        </p:txBody>
      </p:sp>
      <p:sp>
        <p:nvSpPr>
          <p:cNvPr id="3" name="Объект 2">
            <a:extLst>
              <a:ext uri="{FF2B5EF4-FFF2-40B4-BE49-F238E27FC236}">
                <a16:creationId xmlns="" xmlns:a16="http://schemas.microsoft.com/office/drawing/2014/main" id="{5046EC35-9CCC-2D45-B7A5-E7D17EE2761F}"/>
              </a:ext>
            </a:extLst>
          </p:cNvPr>
          <p:cNvSpPr>
            <a:spLocks noGrp="1"/>
          </p:cNvSpPr>
          <p:nvPr>
            <p:ph idx="1"/>
          </p:nvPr>
        </p:nvSpPr>
        <p:spPr/>
        <p:txBody>
          <a:bodyPr>
            <a:normAutofit/>
          </a:bodyPr>
          <a:lstStyle/>
          <a:p>
            <a:r>
              <a:rPr lang="ru-RU" sz="2000" b="1" dirty="0"/>
              <a:t>8. Кто принимает меры, направленные на восстановление нарушенных прав и свобод физических и юридических лиц?</a:t>
            </a:r>
            <a:br>
              <a:rPr lang="ru-RU" sz="2000" b="1" dirty="0"/>
            </a:br>
            <a:r>
              <a:rPr lang="ru-RU" sz="2000" dirty="0"/>
              <a:t/>
            </a:r>
            <a:br>
              <a:rPr lang="ru-RU" sz="2000" dirty="0"/>
            </a:br>
            <a:r>
              <a:rPr lang="ru-RU" sz="2000" dirty="0"/>
              <a:t>•Президент</a:t>
            </a:r>
            <a:br>
              <a:rPr lang="ru-RU" sz="2000" dirty="0"/>
            </a:br>
            <a:r>
              <a:rPr lang="ru-RU" sz="2000" dirty="0"/>
              <a:t>•юридические лица</a:t>
            </a:r>
            <a:br>
              <a:rPr lang="ru-RU" sz="2000" dirty="0"/>
            </a:br>
            <a:r>
              <a:rPr lang="ru-RU" sz="2000" dirty="0"/>
              <a:t>•</a:t>
            </a:r>
            <a:r>
              <a:rPr lang="ru-RU" sz="2000" b="1" dirty="0"/>
              <a:t>субъекты и должностные лица</a:t>
            </a:r>
            <a:br>
              <a:rPr lang="ru-RU" sz="2000" b="1" dirty="0"/>
            </a:br>
            <a:endParaRPr lang="ru-RU" sz="2000" b="1" dirty="0"/>
          </a:p>
        </p:txBody>
      </p:sp>
    </p:spTree>
    <p:extLst>
      <p:ext uri="{BB962C8B-B14F-4D97-AF65-F5344CB8AC3E}">
        <p14:creationId xmlns:p14="http://schemas.microsoft.com/office/powerpoint/2010/main" val="26227272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A968332-072B-7F44-9C65-EA24D37FF962}"/>
              </a:ext>
            </a:extLst>
          </p:cNvPr>
          <p:cNvSpPr>
            <a:spLocks noGrp="1"/>
          </p:cNvSpPr>
          <p:nvPr>
            <p:ph type="title"/>
          </p:nvPr>
        </p:nvSpPr>
        <p:spPr/>
        <p:txBody>
          <a:bodyPr/>
          <a:lstStyle/>
          <a:p>
            <a:r>
              <a:rPr lang="ru-RU" b="1" dirty="0"/>
              <a:t>Тест: </a:t>
            </a:r>
            <a:endParaRPr lang="ru-RU" dirty="0"/>
          </a:p>
        </p:txBody>
      </p:sp>
      <p:sp>
        <p:nvSpPr>
          <p:cNvPr id="3" name="Объект 2">
            <a:extLst>
              <a:ext uri="{FF2B5EF4-FFF2-40B4-BE49-F238E27FC236}">
                <a16:creationId xmlns="" xmlns:a16="http://schemas.microsoft.com/office/drawing/2014/main" id="{C4597B9F-2697-6346-A901-BF115A8CB7F1}"/>
              </a:ext>
            </a:extLst>
          </p:cNvPr>
          <p:cNvSpPr>
            <a:spLocks noGrp="1"/>
          </p:cNvSpPr>
          <p:nvPr>
            <p:ph idx="1"/>
          </p:nvPr>
        </p:nvSpPr>
        <p:spPr/>
        <p:txBody>
          <a:bodyPr>
            <a:normAutofit/>
          </a:bodyPr>
          <a:lstStyle/>
          <a:p>
            <a:r>
              <a:rPr lang="ru-RU" sz="2000" b="1" dirty="0"/>
              <a:t>9. Рассмотрение обращений прекращается</a:t>
            </a:r>
            <a:r>
              <a:rPr lang="ru-RU" sz="2000" dirty="0"/>
              <a:t/>
            </a:r>
            <a:br>
              <a:rPr lang="ru-RU" sz="2000" dirty="0"/>
            </a:br>
            <a:r>
              <a:rPr lang="ru-RU" sz="2000" dirty="0"/>
              <a:t/>
            </a:r>
            <a:br>
              <a:rPr lang="ru-RU" sz="2000" dirty="0"/>
            </a:br>
            <a:r>
              <a:rPr lang="ru-RU" sz="2000" dirty="0"/>
              <a:t>•</a:t>
            </a:r>
            <a:r>
              <a:rPr lang="ru-RU" sz="2000" b="1" dirty="0"/>
              <a:t>если в повторных обращениях не приводятся новые доводы или вновь открывшиеся обстоятельства</a:t>
            </a:r>
            <a:br>
              <a:rPr lang="ru-RU" sz="2000" b="1" dirty="0"/>
            </a:br>
            <a:r>
              <a:rPr lang="ru-RU" sz="2000" dirty="0"/>
              <a:t>•если приводятся новые доводы</a:t>
            </a:r>
            <a:br>
              <a:rPr lang="ru-RU" sz="2000" dirty="0"/>
            </a:br>
            <a:r>
              <a:rPr lang="ru-RU" sz="2000" dirty="0"/>
              <a:t>•если в материалах предыдущего обращения не имеются исчерпывающие материалы проверок и заявителям в установленном порядке давались ответы.</a:t>
            </a:r>
          </a:p>
        </p:txBody>
      </p:sp>
    </p:spTree>
    <p:extLst>
      <p:ext uri="{BB962C8B-B14F-4D97-AF65-F5344CB8AC3E}">
        <p14:creationId xmlns:p14="http://schemas.microsoft.com/office/powerpoint/2010/main" val="754292924"/>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D817F0B-F5A3-FC47-A283-5736B669E2DA}"/>
              </a:ext>
            </a:extLst>
          </p:cNvPr>
          <p:cNvSpPr>
            <a:spLocks noGrp="1"/>
          </p:cNvSpPr>
          <p:nvPr>
            <p:ph type="title"/>
          </p:nvPr>
        </p:nvSpPr>
        <p:spPr/>
        <p:txBody>
          <a:bodyPr/>
          <a:lstStyle/>
          <a:p>
            <a:r>
              <a:rPr lang="ru-RU" b="1" dirty="0"/>
              <a:t>Тест: </a:t>
            </a:r>
            <a:endParaRPr lang="ru-RU" dirty="0"/>
          </a:p>
        </p:txBody>
      </p:sp>
      <p:sp>
        <p:nvSpPr>
          <p:cNvPr id="3" name="Объект 2">
            <a:extLst>
              <a:ext uri="{FF2B5EF4-FFF2-40B4-BE49-F238E27FC236}">
                <a16:creationId xmlns="" xmlns:a16="http://schemas.microsoft.com/office/drawing/2014/main" id="{BAEE00C9-3292-CF48-9A06-8F0A0D25D6B5}"/>
              </a:ext>
            </a:extLst>
          </p:cNvPr>
          <p:cNvSpPr>
            <a:spLocks noGrp="1"/>
          </p:cNvSpPr>
          <p:nvPr>
            <p:ph idx="1"/>
          </p:nvPr>
        </p:nvSpPr>
        <p:spPr/>
        <p:txBody>
          <a:bodyPr>
            <a:normAutofit/>
          </a:bodyPr>
          <a:lstStyle/>
          <a:p>
            <a:r>
              <a:rPr lang="ru-RU" sz="2000" b="1" dirty="0"/>
              <a:t>10. Кто обязан проводить личный прием граждан и представителей юридических лиц, в том числе работников этих органов, не реже одного раза в месяц согласно графику приема?</a:t>
            </a:r>
            <a:br>
              <a:rPr lang="ru-RU" sz="2000" b="1" dirty="0"/>
            </a:br>
            <a:r>
              <a:rPr lang="ru-RU" sz="2000" dirty="0"/>
              <a:t/>
            </a:r>
            <a:br>
              <a:rPr lang="ru-RU" sz="2000" dirty="0"/>
            </a:br>
            <a:r>
              <a:rPr lang="ru-RU" sz="2000" dirty="0"/>
              <a:t>•Парламент</a:t>
            </a:r>
            <a:br>
              <a:rPr lang="ru-RU" sz="2000" dirty="0"/>
            </a:br>
            <a:r>
              <a:rPr lang="ru-RU" sz="2000" dirty="0"/>
              <a:t>•</a:t>
            </a:r>
            <a:r>
              <a:rPr lang="ru-RU" sz="2000" b="1" dirty="0"/>
              <a:t>руководители государственных органов</a:t>
            </a:r>
            <a:r>
              <a:rPr lang="ru-RU" sz="2000" dirty="0"/>
              <a:t/>
            </a:r>
            <a:br>
              <a:rPr lang="ru-RU" sz="2000" dirty="0"/>
            </a:br>
            <a:r>
              <a:rPr lang="ru-RU" sz="2000" dirty="0"/>
              <a:t>•физические лица</a:t>
            </a:r>
          </a:p>
        </p:txBody>
      </p:sp>
    </p:spTree>
    <p:extLst>
      <p:ext uri="{BB962C8B-B14F-4D97-AF65-F5344CB8AC3E}">
        <p14:creationId xmlns:p14="http://schemas.microsoft.com/office/powerpoint/2010/main" val="669388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B1D88B5-4304-B44B-A889-2BB6D3364BB4}"/>
              </a:ext>
            </a:extLst>
          </p:cNvPr>
          <p:cNvSpPr>
            <a:spLocks noGrp="1"/>
          </p:cNvSpPr>
          <p:nvPr>
            <p:ph type="title"/>
          </p:nvPr>
        </p:nvSpPr>
        <p:spPr/>
        <p:txBody>
          <a:bodyPr/>
          <a:lstStyle/>
          <a:p>
            <a:r>
              <a:rPr lang="ru-RU" b="1" dirty="0"/>
              <a:t>Тест: </a:t>
            </a:r>
            <a:endParaRPr lang="ru-RU" dirty="0"/>
          </a:p>
        </p:txBody>
      </p:sp>
      <p:sp>
        <p:nvSpPr>
          <p:cNvPr id="3" name="Объект 2">
            <a:extLst>
              <a:ext uri="{FF2B5EF4-FFF2-40B4-BE49-F238E27FC236}">
                <a16:creationId xmlns="" xmlns:a16="http://schemas.microsoft.com/office/drawing/2014/main" id="{89452CD5-0079-B147-851A-A8384F68FD31}"/>
              </a:ext>
            </a:extLst>
          </p:cNvPr>
          <p:cNvSpPr>
            <a:spLocks noGrp="1"/>
          </p:cNvSpPr>
          <p:nvPr>
            <p:ph idx="1"/>
          </p:nvPr>
        </p:nvSpPr>
        <p:spPr/>
        <p:txBody>
          <a:bodyPr/>
          <a:lstStyle/>
          <a:p>
            <a:r>
              <a:rPr lang="ru-RU" sz="2000" b="1" dirty="0"/>
              <a:t>11. Физическое либо юридическое лицо, подавшее обращение, имеет право?</a:t>
            </a:r>
            <a:br>
              <a:rPr lang="ru-RU" sz="2000" b="1" dirty="0"/>
            </a:br>
            <a:r>
              <a:rPr lang="ru-RU" sz="2000" dirty="0"/>
              <a:t/>
            </a:r>
            <a:br>
              <a:rPr lang="ru-RU" sz="2000" dirty="0"/>
            </a:br>
            <a:r>
              <a:rPr lang="ru-RU" sz="2000" dirty="0"/>
              <a:t>•</a:t>
            </a:r>
            <a:r>
              <a:rPr lang="ru-RU" sz="2000" b="1" dirty="0"/>
              <a:t>изложить доводы лицу, рассматривающему обращение</a:t>
            </a:r>
            <a:br>
              <a:rPr lang="ru-RU" sz="2000" b="1" dirty="0"/>
            </a:br>
            <a:r>
              <a:rPr lang="ru-RU" sz="2000" dirty="0"/>
              <a:t>•обращаться в суд о взыскании расходов, понесенных в связи с проверкой обращений, содержащих заведомо ложные сведения</a:t>
            </a:r>
            <a:br>
              <a:rPr lang="ru-RU" sz="2000" dirty="0"/>
            </a:br>
            <a:r>
              <a:rPr lang="ru-RU" sz="2000" dirty="0"/>
              <a:t>•обеспечить контроль за исполнением принятых решений</a:t>
            </a:r>
          </a:p>
          <a:p>
            <a:pPr marL="0" indent="0">
              <a:buNone/>
            </a:pPr>
            <a:endParaRPr lang="ru-RU" dirty="0"/>
          </a:p>
        </p:txBody>
      </p:sp>
    </p:spTree>
    <p:extLst>
      <p:ext uri="{BB962C8B-B14F-4D97-AF65-F5344CB8AC3E}">
        <p14:creationId xmlns:p14="http://schemas.microsoft.com/office/powerpoint/2010/main" val="2204295298"/>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7B38650-68C3-254C-A400-D50069B82F58}"/>
              </a:ext>
            </a:extLst>
          </p:cNvPr>
          <p:cNvSpPr>
            <a:spLocks noGrp="1"/>
          </p:cNvSpPr>
          <p:nvPr>
            <p:ph type="title"/>
          </p:nvPr>
        </p:nvSpPr>
        <p:spPr/>
        <p:txBody>
          <a:bodyPr/>
          <a:lstStyle/>
          <a:p>
            <a:r>
              <a:rPr lang="ru-RU" b="1" dirty="0"/>
              <a:t>Тест: </a:t>
            </a:r>
          </a:p>
        </p:txBody>
      </p:sp>
      <p:sp>
        <p:nvSpPr>
          <p:cNvPr id="3" name="Объект 2">
            <a:extLst>
              <a:ext uri="{FF2B5EF4-FFF2-40B4-BE49-F238E27FC236}">
                <a16:creationId xmlns="" xmlns:a16="http://schemas.microsoft.com/office/drawing/2014/main" id="{D054F6A8-D3F0-064C-A731-28D149E3E31B}"/>
              </a:ext>
            </a:extLst>
          </p:cNvPr>
          <p:cNvSpPr>
            <a:spLocks noGrp="1"/>
          </p:cNvSpPr>
          <p:nvPr>
            <p:ph idx="1"/>
          </p:nvPr>
        </p:nvSpPr>
        <p:spPr/>
        <p:txBody>
          <a:bodyPr>
            <a:normAutofit/>
          </a:bodyPr>
          <a:lstStyle/>
          <a:p>
            <a:r>
              <a:rPr lang="ru-RU" sz="2000" b="1" dirty="0"/>
              <a:t>12. Субъекты и должностные лица обязаны?</a:t>
            </a:r>
            <a:br>
              <a:rPr lang="ru-RU" sz="2000" b="1" dirty="0"/>
            </a:br>
            <a:r>
              <a:rPr lang="ru-RU" sz="2000" b="1" dirty="0"/>
              <a:t/>
            </a:r>
            <a:br>
              <a:rPr lang="ru-RU" sz="2000" b="1" dirty="0"/>
            </a:br>
            <a:r>
              <a:rPr lang="ru-RU" sz="2000" b="1" dirty="0"/>
              <a:t>•принимать законные и обоснованные решения</a:t>
            </a:r>
            <a:br>
              <a:rPr lang="ru-RU" sz="2000" b="1" dirty="0"/>
            </a:br>
            <a:r>
              <a:rPr lang="ru-RU" sz="2000" dirty="0"/>
              <a:t>•получить мотивированный ответ в письменной или устной форме о принятом решении</a:t>
            </a:r>
            <a:br>
              <a:rPr lang="ru-RU" sz="2000" dirty="0"/>
            </a:br>
            <a:r>
              <a:rPr lang="ru-RU" sz="2000" dirty="0"/>
              <a:t>•запрашивать и получать в установленном порядке необходимую для рассмотрения обращений информацию</a:t>
            </a:r>
          </a:p>
        </p:txBody>
      </p:sp>
    </p:spTree>
    <p:extLst>
      <p:ext uri="{BB962C8B-B14F-4D97-AF65-F5344CB8AC3E}">
        <p14:creationId xmlns:p14="http://schemas.microsoft.com/office/powerpoint/2010/main" val="4971622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D9991F1-E7BA-D14D-BD01-A43420F61190}"/>
              </a:ext>
            </a:extLst>
          </p:cNvPr>
          <p:cNvSpPr>
            <a:spLocks noGrp="1"/>
          </p:cNvSpPr>
          <p:nvPr>
            <p:ph type="title"/>
          </p:nvPr>
        </p:nvSpPr>
        <p:spPr/>
        <p:txBody>
          <a:bodyPr/>
          <a:lstStyle/>
          <a:p>
            <a:r>
              <a:rPr lang="ru-RU" b="1" dirty="0"/>
              <a:t>Тест: </a:t>
            </a:r>
            <a:endParaRPr lang="ru-RU" dirty="0"/>
          </a:p>
        </p:txBody>
      </p:sp>
      <p:sp>
        <p:nvSpPr>
          <p:cNvPr id="3" name="Объект 2">
            <a:extLst>
              <a:ext uri="{FF2B5EF4-FFF2-40B4-BE49-F238E27FC236}">
                <a16:creationId xmlns="" xmlns:a16="http://schemas.microsoft.com/office/drawing/2014/main" id="{8DBB2958-C9B4-ED47-9D3A-1D4BB1A6FADD}"/>
              </a:ext>
            </a:extLst>
          </p:cNvPr>
          <p:cNvSpPr>
            <a:spLocks noGrp="1"/>
          </p:cNvSpPr>
          <p:nvPr>
            <p:ph idx="1"/>
          </p:nvPr>
        </p:nvSpPr>
        <p:spPr/>
        <p:txBody>
          <a:bodyPr>
            <a:normAutofit/>
          </a:bodyPr>
          <a:lstStyle/>
          <a:p>
            <a:r>
              <a:rPr lang="ru-RU" sz="2000" b="1" dirty="0"/>
              <a:t>13. сообщать физическим и юридическим лицам о принятых решениях в письменной форме либо в форме электронного документа обязаны?</a:t>
            </a:r>
            <a:br>
              <a:rPr lang="ru-RU" sz="2000" b="1" dirty="0"/>
            </a:br>
            <a:r>
              <a:rPr lang="ru-RU" sz="2000" dirty="0"/>
              <a:t/>
            </a:r>
            <a:br>
              <a:rPr lang="ru-RU" sz="2000" dirty="0"/>
            </a:br>
            <a:r>
              <a:rPr lang="ru-RU" sz="2000" dirty="0"/>
              <a:t>•</a:t>
            </a:r>
            <a:r>
              <a:rPr lang="ru-RU" sz="2000" b="1" dirty="0"/>
              <a:t>субъекты и должностные лица</a:t>
            </a:r>
            <a:r>
              <a:rPr lang="ru-RU" sz="2000" dirty="0"/>
              <a:t/>
            </a:r>
            <a:br>
              <a:rPr lang="ru-RU" sz="2000" dirty="0"/>
            </a:br>
            <a:r>
              <a:rPr lang="ru-RU" sz="2000" dirty="0"/>
              <a:t>•юридические лица</a:t>
            </a:r>
            <a:br>
              <a:rPr lang="ru-RU" sz="2000" dirty="0"/>
            </a:br>
            <a:r>
              <a:rPr lang="ru-RU" sz="2000" dirty="0"/>
              <a:t>•государственные органы</a:t>
            </a:r>
          </a:p>
        </p:txBody>
      </p:sp>
    </p:spTree>
    <p:extLst>
      <p:ext uri="{BB962C8B-B14F-4D97-AF65-F5344CB8AC3E}">
        <p14:creationId xmlns:p14="http://schemas.microsoft.com/office/powerpoint/2010/main" val="3105562978"/>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F19047E-083F-FB49-988F-7E3071B2FDBD}"/>
              </a:ext>
            </a:extLst>
          </p:cNvPr>
          <p:cNvSpPr>
            <a:spLocks noGrp="1"/>
          </p:cNvSpPr>
          <p:nvPr>
            <p:ph type="title"/>
          </p:nvPr>
        </p:nvSpPr>
        <p:spPr/>
        <p:txBody>
          <a:bodyPr/>
          <a:lstStyle/>
          <a:p>
            <a:r>
              <a:rPr lang="ru-RU" b="1" dirty="0"/>
              <a:t>Тест: </a:t>
            </a:r>
            <a:endParaRPr lang="ru-RU" dirty="0"/>
          </a:p>
        </p:txBody>
      </p:sp>
      <p:sp>
        <p:nvSpPr>
          <p:cNvPr id="3" name="Объект 2">
            <a:extLst>
              <a:ext uri="{FF2B5EF4-FFF2-40B4-BE49-F238E27FC236}">
                <a16:creationId xmlns="" xmlns:a16="http://schemas.microsoft.com/office/drawing/2014/main" id="{551EEFE0-072A-7941-AD42-8D43E7786A1B}"/>
              </a:ext>
            </a:extLst>
          </p:cNvPr>
          <p:cNvSpPr>
            <a:spLocks noGrp="1"/>
          </p:cNvSpPr>
          <p:nvPr>
            <p:ph idx="1"/>
          </p:nvPr>
        </p:nvSpPr>
        <p:spPr/>
        <p:txBody>
          <a:bodyPr>
            <a:normAutofit/>
          </a:bodyPr>
          <a:lstStyle/>
          <a:p>
            <a:r>
              <a:rPr lang="ru-RU" sz="2000" b="1" dirty="0"/>
              <a:t>14. Кто имеет право требовать возмещения убытков, если они стали результатом нарушений установленного порядка рассмотрения обращений?</a:t>
            </a:r>
            <a:br>
              <a:rPr lang="ru-RU" sz="2000" b="1" dirty="0"/>
            </a:br>
            <a:r>
              <a:rPr lang="ru-RU" sz="2000" dirty="0"/>
              <a:t/>
            </a:r>
            <a:br>
              <a:rPr lang="ru-RU" sz="2000" dirty="0"/>
            </a:br>
            <a:r>
              <a:rPr lang="ru-RU" sz="2000" dirty="0"/>
              <a:t>•государственные органы</a:t>
            </a:r>
            <a:br>
              <a:rPr lang="ru-RU" sz="2000" dirty="0"/>
            </a:br>
            <a:r>
              <a:rPr lang="ru-RU" sz="2000" dirty="0"/>
              <a:t>•</a:t>
            </a:r>
            <a:r>
              <a:rPr lang="ru-RU" sz="2000" b="1" dirty="0"/>
              <a:t>физические и юридические лица</a:t>
            </a:r>
            <a:r>
              <a:rPr lang="ru-RU" sz="2000" dirty="0"/>
              <a:t/>
            </a:r>
            <a:br>
              <a:rPr lang="ru-RU" sz="2000" dirty="0"/>
            </a:br>
            <a:r>
              <a:rPr lang="ru-RU" sz="2000" dirty="0"/>
              <a:t>•должностное лицо</a:t>
            </a:r>
          </a:p>
        </p:txBody>
      </p:sp>
    </p:spTree>
    <p:extLst>
      <p:ext uri="{BB962C8B-B14F-4D97-AF65-F5344CB8AC3E}">
        <p14:creationId xmlns:p14="http://schemas.microsoft.com/office/powerpoint/2010/main" val="3522450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CF8D802-003F-024E-8AFE-D92735B7C312}"/>
              </a:ext>
            </a:extLst>
          </p:cNvPr>
          <p:cNvSpPr>
            <a:spLocks noGrp="1"/>
          </p:cNvSpPr>
          <p:nvPr>
            <p:ph type="title"/>
          </p:nvPr>
        </p:nvSpPr>
        <p:spPr/>
        <p:txBody>
          <a:bodyPr/>
          <a:lstStyle/>
          <a:p>
            <a:r>
              <a:rPr lang="ru-RU" b="1" dirty="0"/>
              <a:t>Тест: </a:t>
            </a:r>
            <a:endParaRPr lang="ru-RU" dirty="0"/>
          </a:p>
        </p:txBody>
      </p:sp>
      <p:sp>
        <p:nvSpPr>
          <p:cNvPr id="3" name="Объект 2">
            <a:extLst>
              <a:ext uri="{FF2B5EF4-FFF2-40B4-BE49-F238E27FC236}">
                <a16:creationId xmlns="" xmlns:a16="http://schemas.microsoft.com/office/drawing/2014/main" id="{30E3B7B6-ED60-A341-8657-65D7C4D61063}"/>
              </a:ext>
            </a:extLst>
          </p:cNvPr>
          <p:cNvSpPr>
            <a:spLocks noGrp="1"/>
          </p:cNvSpPr>
          <p:nvPr>
            <p:ph idx="1"/>
          </p:nvPr>
        </p:nvSpPr>
        <p:spPr/>
        <p:txBody>
          <a:bodyPr>
            <a:normAutofit/>
          </a:bodyPr>
          <a:lstStyle/>
          <a:p>
            <a:r>
              <a:rPr lang="ru-RU" sz="2000" b="1" dirty="0"/>
              <a:t>15. Прием проводится?</a:t>
            </a:r>
            <a:br>
              <a:rPr lang="ru-RU" sz="2000" b="1" dirty="0"/>
            </a:br>
            <a:r>
              <a:rPr lang="ru-RU" sz="2000" b="1" dirty="0"/>
              <a:t/>
            </a:r>
            <a:br>
              <a:rPr lang="ru-RU" sz="2000" b="1" dirty="0"/>
            </a:br>
            <a:r>
              <a:rPr lang="ru-RU" sz="2000" dirty="0"/>
              <a:t>•по месту жительства</a:t>
            </a:r>
            <a:br>
              <a:rPr lang="ru-RU" sz="2000" dirty="0"/>
            </a:br>
            <a:r>
              <a:rPr lang="ru-RU" sz="2000" dirty="0"/>
              <a:t>•по месту прописки</a:t>
            </a:r>
            <a:br>
              <a:rPr lang="ru-RU" sz="2000" dirty="0"/>
            </a:br>
            <a:r>
              <a:rPr lang="ru-RU" sz="2000" dirty="0"/>
              <a:t>•</a:t>
            </a:r>
            <a:r>
              <a:rPr lang="ru-RU" sz="2000" b="1" dirty="0"/>
              <a:t>по месту работы</a:t>
            </a:r>
          </a:p>
        </p:txBody>
      </p:sp>
    </p:spTree>
    <p:extLst>
      <p:ext uri="{BB962C8B-B14F-4D97-AF65-F5344CB8AC3E}">
        <p14:creationId xmlns:p14="http://schemas.microsoft.com/office/powerpoint/2010/main" val="20799781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8A53C0A-3E12-AA4D-A1B2-D3F631F87516}"/>
              </a:ext>
            </a:extLst>
          </p:cNvPr>
          <p:cNvSpPr>
            <a:spLocks noGrp="1"/>
          </p:cNvSpPr>
          <p:nvPr>
            <p:ph type="title"/>
          </p:nvPr>
        </p:nvSpPr>
        <p:spPr/>
        <p:txBody>
          <a:bodyPr/>
          <a:lstStyle/>
          <a:p>
            <a:r>
              <a:rPr lang="ru-RU" b="1" dirty="0" smtClean="0"/>
              <a:t>           Основные понятия</a:t>
            </a:r>
            <a:endParaRPr lang="ru-RU" dirty="0"/>
          </a:p>
        </p:txBody>
      </p:sp>
      <p:graphicFrame>
        <p:nvGraphicFramePr>
          <p:cNvPr id="4" name="Объект 3">
            <a:extLst>
              <a:ext uri="{FF2B5EF4-FFF2-40B4-BE49-F238E27FC236}">
                <a16:creationId xmlns="" xmlns:a16="http://schemas.microsoft.com/office/drawing/2014/main" id="{034F6800-75AB-8143-9C9D-CBED95BD0C45}"/>
              </a:ext>
            </a:extLst>
          </p:cNvPr>
          <p:cNvGraphicFramePr>
            <a:graphicFrameLocks noGrp="1"/>
          </p:cNvGraphicFramePr>
          <p:nvPr>
            <p:ph idx="1"/>
            <p:extLst>
              <p:ext uri="{D42A27DB-BD31-4B8C-83A1-F6EECF244321}">
                <p14:modId xmlns:p14="http://schemas.microsoft.com/office/powerpoint/2010/main" val="599943638"/>
              </p:ext>
            </p:extLst>
          </p:nvPr>
        </p:nvGraphicFramePr>
        <p:xfrm>
          <a:off x="228939" y="2173356"/>
          <a:ext cx="6185113"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a:extLst>
              <a:ext uri="{FF2B5EF4-FFF2-40B4-BE49-F238E27FC236}">
                <a16:creationId xmlns="" xmlns:a16="http://schemas.microsoft.com/office/drawing/2014/main" id="{4ED1EB20-20F1-EC4F-B5EC-B8D5D075D28E}"/>
              </a:ext>
            </a:extLst>
          </p:cNvPr>
          <p:cNvGraphicFramePr/>
          <p:nvPr>
            <p:extLst>
              <p:ext uri="{D42A27DB-BD31-4B8C-83A1-F6EECF244321}">
                <p14:modId xmlns:p14="http://schemas.microsoft.com/office/powerpoint/2010/main" val="2827666453"/>
              </p:ext>
            </p:extLst>
          </p:nvPr>
        </p:nvGraphicFramePr>
        <p:xfrm>
          <a:off x="6798365" y="2173356"/>
          <a:ext cx="5393635" cy="37782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585143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B4D4DCC-3FC5-3045-B714-5BF51D628320}"/>
              </a:ext>
            </a:extLst>
          </p:cNvPr>
          <p:cNvSpPr>
            <a:spLocks noGrp="1"/>
          </p:cNvSpPr>
          <p:nvPr>
            <p:ph type="title"/>
          </p:nvPr>
        </p:nvSpPr>
        <p:spPr/>
        <p:txBody>
          <a:bodyPr>
            <a:normAutofit fontScale="90000"/>
          </a:bodyPr>
          <a:lstStyle/>
          <a:p>
            <a:r>
              <a:rPr lang="ru-RU" b="1" dirty="0"/>
              <a:t>Правда/не правда?</a:t>
            </a:r>
            <a:br>
              <a:rPr lang="ru-RU" b="1" dirty="0"/>
            </a:br>
            <a:r>
              <a:rPr lang="ru-RU" b="1" dirty="0"/>
              <a:t/>
            </a:r>
            <a:br>
              <a:rPr lang="ru-RU" b="1" dirty="0"/>
            </a:br>
            <a:endParaRPr lang="ru-RU" b="1" dirty="0"/>
          </a:p>
        </p:txBody>
      </p:sp>
      <p:sp>
        <p:nvSpPr>
          <p:cNvPr id="3" name="Объект 2">
            <a:extLst>
              <a:ext uri="{FF2B5EF4-FFF2-40B4-BE49-F238E27FC236}">
                <a16:creationId xmlns="" xmlns:a16="http://schemas.microsoft.com/office/drawing/2014/main" id="{C6C06B7A-CCBE-254E-973F-9316BFCACAA5}"/>
              </a:ext>
            </a:extLst>
          </p:cNvPr>
          <p:cNvSpPr>
            <a:spLocks noGrp="1"/>
          </p:cNvSpPr>
          <p:nvPr>
            <p:ph idx="1"/>
          </p:nvPr>
        </p:nvSpPr>
        <p:spPr/>
        <p:txBody>
          <a:bodyPr/>
          <a:lstStyle/>
          <a:p>
            <a:endParaRPr lang="ru-RU" dirty="0"/>
          </a:p>
          <a:p>
            <a:r>
              <a:rPr lang="ru-RU" sz="2000" b="1" dirty="0"/>
              <a:t>Онлайн-прием - действие субъекта, должностного лица по принятию обращения физических и (или) юридических лиц посредством видеоконференцсвязи, осуществляемое Государственной корпорацией «Правительство для граждан»</a:t>
            </a:r>
          </a:p>
          <a:p>
            <a:pPr marL="0" indent="0">
              <a:buNone/>
            </a:pPr>
            <a:r>
              <a:rPr lang="ru-RU" sz="2000" b="1" dirty="0"/>
              <a:t/>
            </a:r>
            <a:br>
              <a:rPr lang="ru-RU" sz="2000" b="1" dirty="0"/>
            </a:br>
            <a:endParaRPr lang="ru-RU" sz="2000" b="1" dirty="0"/>
          </a:p>
        </p:txBody>
      </p:sp>
    </p:spTree>
    <p:extLst>
      <p:ext uri="{BB962C8B-B14F-4D97-AF65-F5344CB8AC3E}">
        <p14:creationId xmlns:p14="http://schemas.microsoft.com/office/powerpoint/2010/main" val="108618620"/>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ABAC529-98E6-2D46-AD36-A2420FE99447}"/>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7664DACE-B854-A546-A621-34241C1E7899}"/>
              </a:ext>
            </a:extLst>
          </p:cNvPr>
          <p:cNvSpPr>
            <a:spLocks noGrp="1"/>
          </p:cNvSpPr>
          <p:nvPr>
            <p:ph idx="1"/>
          </p:nvPr>
        </p:nvSpPr>
        <p:spPr/>
        <p:txBody>
          <a:bodyPr>
            <a:normAutofit/>
          </a:bodyPr>
          <a:lstStyle/>
          <a:p>
            <a:pPr algn="ctr"/>
            <a:endParaRPr lang="ru-RU" sz="4000" b="1" dirty="0"/>
          </a:p>
          <a:p>
            <a:pPr marL="0" indent="0" algn="ctr">
              <a:buNone/>
            </a:pPr>
            <a:r>
              <a:rPr lang="ru-RU" sz="4800" b="1" dirty="0">
                <a:solidFill>
                  <a:srgbClr val="FF0000"/>
                </a:solidFill>
              </a:rPr>
              <a:t>Правда </a:t>
            </a:r>
          </a:p>
        </p:txBody>
      </p:sp>
    </p:spTree>
    <p:extLst>
      <p:ext uri="{BB962C8B-B14F-4D97-AF65-F5344CB8AC3E}">
        <p14:creationId xmlns:p14="http://schemas.microsoft.com/office/powerpoint/2010/main" val="7838942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1BDB0DC-81DF-A744-8065-DA3920F6816A}"/>
              </a:ext>
            </a:extLst>
          </p:cNvPr>
          <p:cNvSpPr>
            <a:spLocks noGrp="1"/>
          </p:cNvSpPr>
          <p:nvPr>
            <p:ph type="title"/>
          </p:nvPr>
        </p:nvSpPr>
        <p:spPr/>
        <p:txBody>
          <a:bodyPr>
            <a:normAutofit fontScale="90000"/>
          </a:bodyPr>
          <a:lstStyle/>
          <a:p>
            <a:r>
              <a:rPr lang="ru-RU" b="1" dirty="0"/>
              <a:t>Правда/не правда?</a:t>
            </a:r>
            <a:br>
              <a:rPr lang="ru-RU" b="1" dirty="0"/>
            </a:br>
            <a:r>
              <a:rPr lang="ru-RU" b="1" dirty="0"/>
              <a:t/>
            </a:r>
            <a:br>
              <a:rPr lang="ru-RU" b="1" dirty="0"/>
            </a:br>
            <a:endParaRPr lang="ru-RU" dirty="0"/>
          </a:p>
        </p:txBody>
      </p:sp>
      <p:sp>
        <p:nvSpPr>
          <p:cNvPr id="3" name="Объект 2">
            <a:extLst>
              <a:ext uri="{FF2B5EF4-FFF2-40B4-BE49-F238E27FC236}">
                <a16:creationId xmlns="" xmlns:a16="http://schemas.microsoft.com/office/drawing/2014/main" id="{31837CED-C7C0-094C-B753-9CF2D62D330A}"/>
              </a:ext>
            </a:extLst>
          </p:cNvPr>
          <p:cNvSpPr>
            <a:spLocks noGrp="1"/>
          </p:cNvSpPr>
          <p:nvPr>
            <p:ph idx="1"/>
          </p:nvPr>
        </p:nvSpPr>
        <p:spPr/>
        <p:txBody>
          <a:bodyPr>
            <a:normAutofit/>
          </a:bodyPr>
          <a:lstStyle/>
          <a:p>
            <a:r>
              <a:rPr lang="ru-RU" sz="2400" b="1" dirty="0"/>
              <a:t>Прием обращения - фиксирование сведений по приему и рассмотрению обращения и их отражение в государственной правовой статистической отчетности.</a:t>
            </a:r>
          </a:p>
        </p:txBody>
      </p:sp>
    </p:spTree>
    <p:extLst>
      <p:ext uri="{BB962C8B-B14F-4D97-AF65-F5344CB8AC3E}">
        <p14:creationId xmlns:p14="http://schemas.microsoft.com/office/powerpoint/2010/main" val="702264105"/>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FA4F9B3-6E10-124C-8B0C-4E5CD9EAFEFE}"/>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01D99E62-073C-3A49-A182-BA72F0344812}"/>
              </a:ext>
            </a:extLst>
          </p:cNvPr>
          <p:cNvSpPr>
            <a:spLocks noGrp="1"/>
          </p:cNvSpPr>
          <p:nvPr>
            <p:ph idx="1"/>
          </p:nvPr>
        </p:nvSpPr>
        <p:spPr/>
        <p:txBody>
          <a:bodyPr>
            <a:normAutofit/>
          </a:bodyPr>
          <a:lstStyle/>
          <a:p>
            <a:pPr marL="0" indent="0" algn="ctr">
              <a:buNone/>
            </a:pPr>
            <a:r>
              <a:rPr lang="ru-RU" sz="4400" b="1" dirty="0">
                <a:solidFill>
                  <a:srgbClr val="FF0000"/>
                </a:solidFill>
              </a:rPr>
              <a:t>Не правда </a:t>
            </a:r>
          </a:p>
          <a:p>
            <a:pPr marL="0" indent="0" algn="ctr">
              <a:buNone/>
            </a:pPr>
            <a:r>
              <a:rPr lang="ru-RU" sz="4400" b="1" dirty="0"/>
              <a:t>Учет обращения </a:t>
            </a:r>
          </a:p>
        </p:txBody>
      </p:sp>
    </p:spTree>
    <p:extLst>
      <p:ext uri="{BB962C8B-B14F-4D97-AF65-F5344CB8AC3E}">
        <p14:creationId xmlns:p14="http://schemas.microsoft.com/office/powerpoint/2010/main" val="41365858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553136C-211A-8A40-A8E0-3CCEE515A0AC}"/>
              </a:ext>
            </a:extLst>
          </p:cNvPr>
          <p:cNvSpPr>
            <a:spLocks noGrp="1"/>
          </p:cNvSpPr>
          <p:nvPr>
            <p:ph type="title"/>
          </p:nvPr>
        </p:nvSpPr>
        <p:spPr/>
        <p:txBody>
          <a:bodyPr>
            <a:normAutofit fontScale="90000"/>
          </a:bodyPr>
          <a:lstStyle/>
          <a:p>
            <a:r>
              <a:rPr lang="ru-RU" b="1" dirty="0"/>
              <a:t>Правда/не правда?</a:t>
            </a:r>
            <a:br>
              <a:rPr lang="ru-RU" b="1" dirty="0"/>
            </a:br>
            <a:r>
              <a:rPr lang="ru-RU" b="1" dirty="0"/>
              <a:t/>
            </a:r>
            <a:br>
              <a:rPr lang="ru-RU" b="1" dirty="0"/>
            </a:br>
            <a:endParaRPr lang="ru-RU" dirty="0"/>
          </a:p>
        </p:txBody>
      </p:sp>
      <p:sp>
        <p:nvSpPr>
          <p:cNvPr id="3" name="Объект 2">
            <a:extLst>
              <a:ext uri="{FF2B5EF4-FFF2-40B4-BE49-F238E27FC236}">
                <a16:creationId xmlns="" xmlns:a16="http://schemas.microsoft.com/office/drawing/2014/main" id="{E280109A-F19E-694C-B106-9CEA55C62F0D}"/>
              </a:ext>
            </a:extLst>
          </p:cNvPr>
          <p:cNvSpPr>
            <a:spLocks noGrp="1"/>
          </p:cNvSpPr>
          <p:nvPr>
            <p:ph idx="1"/>
          </p:nvPr>
        </p:nvSpPr>
        <p:spPr/>
        <p:txBody>
          <a:bodyPr>
            <a:normAutofit/>
          </a:bodyPr>
          <a:lstStyle/>
          <a:p>
            <a:r>
              <a:rPr lang="ru-RU" sz="2400" b="1" dirty="0"/>
              <a:t>Запрос - рекомендация лица по совершенствованию законов и иных нормативных правовых актов, деятельности государственных органов, развитию общественных отношений, улучшению социально-экономической и иных сфер деятельности государства и общества.</a:t>
            </a:r>
          </a:p>
        </p:txBody>
      </p:sp>
    </p:spTree>
    <p:extLst>
      <p:ext uri="{BB962C8B-B14F-4D97-AF65-F5344CB8AC3E}">
        <p14:creationId xmlns:p14="http://schemas.microsoft.com/office/powerpoint/2010/main" val="1329356936"/>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07933E7-255E-2D45-A2FF-9BE427C6B2A8}"/>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DA1DE630-D0A6-144D-A65A-B614C06D5F66}"/>
              </a:ext>
            </a:extLst>
          </p:cNvPr>
          <p:cNvSpPr>
            <a:spLocks noGrp="1"/>
          </p:cNvSpPr>
          <p:nvPr>
            <p:ph idx="1"/>
          </p:nvPr>
        </p:nvSpPr>
        <p:spPr/>
        <p:txBody>
          <a:bodyPr>
            <a:normAutofit/>
          </a:bodyPr>
          <a:lstStyle/>
          <a:p>
            <a:pPr marL="0" indent="0" algn="ctr">
              <a:buNone/>
            </a:pPr>
            <a:r>
              <a:rPr lang="ru-RU" sz="4400" b="1" dirty="0">
                <a:solidFill>
                  <a:srgbClr val="FF0000"/>
                </a:solidFill>
              </a:rPr>
              <a:t>Не правда</a:t>
            </a:r>
          </a:p>
          <a:p>
            <a:pPr marL="0" indent="0" algn="ctr">
              <a:buNone/>
            </a:pPr>
            <a:r>
              <a:rPr lang="ru-RU" sz="4400" b="1" dirty="0"/>
              <a:t>Предложение </a:t>
            </a:r>
          </a:p>
        </p:txBody>
      </p:sp>
    </p:spTree>
    <p:extLst>
      <p:ext uri="{BB962C8B-B14F-4D97-AF65-F5344CB8AC3E}">
        <p14:creationId xmlns:p14="http://schemas.microsoft.com/office/powerpoint/2010/main" val="32851118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7C2FD53-CFC0-E444-9EF9-CEE6D9AA35AE}"/>
              </a:ext>
            </a:extLst>
          </p:cNvPr>
          <p:cNvSpPr>
            <a:spLocks noGrp="1"/>
          </p:cNvSpPr>
          <p:nvPr>
            <p:ph type="title"/>
          </p:nvPr>
        </p:nvSpPr>
        <p:spPr/>
        <p:txBody>
          <a:bodyPr>
            <a:normAutofit fontScale="90000"/>
          </a:bodyPr>
          <a:lstStyle/>
          <a:p>
            <a:r>
              <a:rPr lang="ru-RU" b="1" dirty="0"/>
              <a:t>Правда/не правда?</a:t>
            </a:r>
            <a:br>
              <a:rPr lang="ru-RU" b="1" dirty="0"/>
            </a:br>
            <a:r>
              <a:rPr lang="ru-RU" b="1" dirty="0"/>
              <a:t/>
            </a:r>
            <a:br>
              <a:rPr lang="ru-RU" b="1" dirty="0"/>
            </a:br>
            <a:endParaRPr lang="ru-RU" dirty="0"/>
          </a:p>
        </p:txBody>
      </p:sp>
      <p:sp>
        <p:nvSpPr>
          <p:cNvPr id="3" name="Объект 2">
            <a:extLst>
              <a:ext uri="{FF2B5EF4-FFF2-40B4-BE49-F238E27FC236}">
                <a16:creationId xmlns="" xmlns:a16="http://schemas.microsoft.com/office/drawing/2014/main" id="{1CF84AE2-8058-5D42-8960-0F85840794A0}"/>
              </a:ext>
            </a:extLst>
          </p:cNvPr>
          <p:cNvSpPr>
            <a:spLocks noGrp="1"/>
          </p:cNvSpPr>
          <p:nvPr>
            <p:ph idx="1"/>
          </p:nvPr>
        </p:nvSpPr>
        <p:spPr/>
        <p:txBody>
          <a:bodyPr>
            <a:normAutofit/>
          </a:bodyPr>
          <a:lstStyle/>
          <a:p>
            <a:r>
              <a:rPr lang="ru-RU" sz="2000" b="1" dirty="0"/>
              <a:t>Основными принципами регулирования правоотношений, связанных с рассмотрением обращений физических и юридических лиц, являются:</a:t>
            </a:r>
            <a:br>
              <a:rPr lang="ru-RU" sz="2000" b="1" dirty="0"/>
            </a:br>
            <a:r>
              <a:rPr lang="ru-RU" sz="2000" b="1" dirty="0"/>
              <a:t/>
            </a:r>
            <a:br>
              <a:rPr lang="ru-RU" sz="2000" b="1" dirty="0"/>
            </a:br>
            <a:r>
              <a:rPr lang="ru-RU" sz="2000" b="1" dirty="0"/>
              <a:t>1) законность;</a:t>
            </a:r>
            <a:br>
              <a:rPr lang="ru-RU" sz="2000" b="1" dirty="0"/>
            </a:br>
            <a:r>
              <a:rPr lang="ru-RU" sz="2000" b="1" dirty="0"/>
              <a:t/>
            </a:r>
            <a:br>
              <a:rPr lang="ru-RU" sz="2000" b="1" dirty="0"/>
            </a:br>
            <a:r>
              <a:rPr lang="ru-RU" sz="2000" b="1" dirty="0"/>
              <a:t>2) единство требований к обращениям;</a:t>
            </a:r>
            <a:br>
              <a:rPr lang="ru-RU" sz="2000" b="1" dirty="0"/>
            </a:br>
            <a:r>
              <a:rPr lang="ru-RU" sz="2000" b="1" dirty="0"/>
              <a:t/>
            </a:r>
            <a:br>
              <a:rPr lang="ru-RU" sz="2000" b="1" dirty="0"/>
            </a:br>
            <a:r>
              <a:rPr lang="ru-RU" sz="2000" b="1" dirty="0"/>
              <a:t>3) гарантии соблюдения прав, свобод и законных интересов физических и юридических лиц</a:t>
            </a:r>
            <a:br>
              <a:rPr lang="ru-RU" sz="2000" b="1" dirty="0"/>
            </a:br>
            <a:endParaRPr lang="ru-RU" sz="2000" b="1" dirty="0"/>
          </a:p>
        </p:txBody>
      </p:sp>
    </p:spTree>
    <p:extLst>
      <p:ext uri="{BB962C8B-B14F-4D97-AF65-F5344CB8AC3E}">
        <p14:creationId xmlns:p14="http://schemas.microsoft.com/office/powerpoint/2010/main" val="497922700"/>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17BAB65-6E64-E044-8AFE-10D30EEA6787}"/>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ED8A1038-E968-2E4E-886B-75A4C76C768A}"/>
              </a:ext>
            </a:extLst>
          </p:cNvPr>
          <p:cNvSpPr>
            <a:spLocks noGrp="1"/>
          </p:cNvSpPr>
          <p:nvPr>
            <p:ph idx="1"/>
          </p:nvPr>
        </p:nvSpPr>
        <p:spPr/>
        <p:txBody>
          <a:bodyPr>
            <a:normAutofit/>
          </a:bodyPr>
          <a:lstStyle/>
          <a:p>
            <a:pPr marL="0" indent="0" algn="ctr">
              <a:buNone/>
            </a:pPr>
            <a:endParaRPr lang="ru-RU" sz="4400" b="1" dirty="0"/>
          </a:p>
          <a:p>
            <a:pPr marL="0" indent="0" algn="ctr">
              <a:buNone/>
            </a:pPr>
            <a:r>
              <a:rPr lang="ru-RU" sz="4400" b="1" dirty="0">
                <a:solidFill>
                  <a:srgbClr val="FF0000"/>
                </a:solidFill>
              </a:rPr>
              <a:t>Правда </a:t>
            </a:r>
          </a:p>
        </p:txBody>
      </p:sp>
    </p:spTree>
    <p:extLst>
      <p:ext uri="{BB962C8B-B14F-4D97-AF65-F5344CB8AC3E}">
        <p14:creationId xmlns:p14="http://schemas.microsoft.com/office/powerpoint/2010/main" val="897519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4865DEF-6A71-5B46-BC0D-1D607CF3F1C3}"/>
              </a:ext>
            </a:extLst>
          </p:cNvPr>
          <p:cNvSpPr>
            <a:spLocks noGrp="1"/>
          </p:cNvSpPr>
          <p:nvPr>
            <p:ph type="title"/>
          </p:nvPr>
        </p:nvSpPr>
        <p:spPr/>
        <p:txBody>
          <a:bodyPr>
            <a:normAutofit fontScale="90000"/>
          </a:bodyPr>
          <a:lstStyle/>
          <a:p>
            <a:r>
              <a:rPr lang="ru-RU" b="1" dirty="0"/>
              <a:t>Правда/не правда?</a:t>
            </a:r>
            <a:br>
              <a:rPr lang="ru-RU" b="1" dirty="0"/>
            </a:br>
            <a:r>
              <a:rPr lang="ru-RU" b="1" dirty="0"/>
              <a:t/>
            </a:r>
            <a:br>
              <a:rPr lang="ru-RU" b="1" dirty="0"/>
            </a:br>
            <a:endParaRPr lang="ru-RU" dirty="0"/>
          </a:p>
        </p:txBody>
      </p:sp>
      <p:sp>
        <p:nvSpPr>
          <p:cNvPr id="3" name="Объект 2">
            <a:extLst>
              <a:ext uri="{FF2B5EF4-FFF2-40B4-BE49-F238E27FC236}">
                <a16:creationId xmlns="" xmlns:a16="http://schemas.microsoft.com/office/drawing/2014/main" id="{8F950B29-3C7E-BC46-8BD1-0EC4D397D2E6}"/>
              </a:ext>
            </a:extLst>
          </p:cNvPr>
          <p:cNvSpPr>
            <a:spLocks noGrp="1"/>
          </p:cNvSpPr>
          <p:nvPr>
            <p:ph idx="1"/>
          </p:nvPr>
        </p:nvSpPr>
        <p:spPr/>
        <p:txBody>
          <a:bodyPr>
            <a:normAutofit/>
          </a:bodyPr>
          <a:lstStyle/>
          <a:p>
            <a:r>
              <a:rPr lang="ru-RU" sz="2400" b="1" dirty="0"/>
              <a:t>Обращение может вноситься через представителя государственного органа. Оформление представительства производится в порядке, установленном гражданским законодательством Республики Казахстан.</a:t>
            </a:r>
            <a:br>
              <a:rPr lang="ru-RU" sz="2400" b="1" dirty="0"/>
            </a:br>
            <a:r>
              <a:rPr lang="ru-RU" sz="2400" b="1" dirty="0"/>
              <a:t/>
            </a:r>
            <a:br>
              <a:rPr lang="ru-RU" sz="2400" b="1" dirty="0"/>
            </a:br>
            <a:endParaRPr lang="ru-RU" sz="2400" b="1" dirty="0"/>
          </a:p>
        </p:txBody>
      </p:sp>
    </p:spTree>
    <p:extLst>
      <p:ext uri="{BB962C8B-B14F-4D97-AF65-F5344CB8AC3E}">
        <p14:creationId xmlns:p14="http://schemas.microsoft.com/office/powerpoint/2010/main" val="2217575989"/>
      </p:ext>
    </p:extLst>
  </p:cSld>
  <p:clrMapOvr>
    <a:masterClrMapping/>
  </p:clrMapOvr>
  <p:transition spd="slow">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C81CFCE-B27B-AC40-9952-AC7FC57178E4}"/>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D7900B6A-D2D1-9445-97FD-66B29558E621}"/>
              </a:ext>
            </a:extLst>
          </p:cNvPr>
          <p:cNvSpPr>
            <a:spLocks noGrp="1"/>
          </p:cNvSpPr>
          <p:nvPr>
            <p:ph idx="1"/>
          </p:nvPr>
        </p:nvSpPr>
        <p:spPr/>
        <p:txBody>
          <a:bodyPr/>
          <a:lstStyle/>
          <a:p>
            <a:pPr marL="0" indent="0" algn="ctr">
              <a:buNone/>
            </a:pPr>
            <a:r>
              <a:rPr lang="ru-RU" sz="3600" b="1" dirty="0">
                <a:solidFill>
                  <a:srgbClr val="FF0000"/>
                </a:solidFill>
              </a:rPr>
              <a:t>Не правда</a:t>
            </a:r>
          </a:p>
          <a:p>
            <a:pPr marL="0" indent="0" algn="ctr">
              <a:buNone/>
            </a:pPr>
            <a:r>
              <a:rPr lang="ru-RU" sz="3600" b="1" dirty="0"/>
              <a:t/>
            </a:r>
            <a:br>
              <a:rPr lang="ru-RU" sz="3600" b="1" dirty="0"/>
            </a:br>
            <a:r>
              <a:rPr lang="ru-RU" sz="3600" b="1" dirty="0"/>
              <a:t>Производится через представителя физического и юридического лица</a:t>
            </a:r>
          </a:p>
          <a:p>
            <a:pPr marL="0" indent="0" algn="ctr">
              <a:buNone/>
            </a:pPr>
            <a:endParaRPr lang="ru-RU" sz="3600" b="1" dirty="0"/>
          </a:p>
          <a:p>
            <a:endParaRPr lang="ru-RU" dirty="0"/>
          </a:p>
        </p:txBody>
      </p:sp>
    </p:spTree>
    <p:extLst>
      <p:ext uri="{BB962C8B-B14F-4D97-AF65-F5344CB8AC3E}">
        <p14:creationId xmlns:p14="http://schemas.microsoft.com/office/powerpoint/2010/main" val="1825357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BEA6D93-7656-FC4B-9F51-5E473FBA535D}"/>
              </a:ext>
            </a:extLst>
          </p:cNvPr>
          <p:cNvSpPr>
            <a:spLocks noGrp="1"/>
          </p:cNvSpPr>
          <p:nvPr>
            <p:ph type="title"/>
          </p:nvPr>
        </p:nvSpPr>
        <p:spPr/>
        <p:txBody>
          <a:bodyPr>
            <a:normAutofit/>
          </a:bodyPr>
          <a:lstStyle/>
          <a:p>
            <a:pPr algn="ctr"/>
            <a:r>
              <a:rPr lang="ru-RU" sz="2800" b="1" dirty="0"/>
              <a:t>Принципы </a:t>
            </a:r>
            <a:r>
              <a:rPr lang="ru-RU" sz="2800" b="1" dirty="0"/>
              <a:t>:</a:t>
            </a:r>
            <a:r>
              <a:rPr lang="ru-RU" sz="2800" b="1" dirty="0" smtClean="0"/>
              <a:t> </a:t>
            </a:r>
            <a:endParaRPr lang="ru-RU" sz="2800" dirty="0"/>
          </a:p>
        </p:txBody>
      </p:sp>
      <p:graphicFrame>
        <p:nvGraphicFramePr>
          <p:cNvPr id="4" name="Объект 3">
            <a:extLst>
              <a:ext uri="{FF2B5EF4-FFF2-40B4-BE49-F238E27FC236}">
                <a16:creationId xmlns="" xmlns:a16="http://schemas.microsoft.com/office/drawing/2014/main" id="{AB34C03E-478D-A64C-9C2B-F68EDA69D466}"/>
              </a:ext>
            </a:extLst>
          </p:cNvPr>
          <p:cNvGraphicFramePr>
            <a:graphicFrameLocks noGrp="1"/>
          </p:cNvGraphicFramePr>
          <p:nvPr>
            <p:ph idx="1"/>
            <p:extLst>
              <p:ext uri="{D42A27DB-BD31-4B8C-83A1-F6EECF244321}">
                <p14:modId xmlns:p14="http://schemas.microsoft.com/office/powerpoint/2010/main" val="692867518"/>
              </p:ext>
            </p:extLst>
          </p:nvPr>
        </p:nvGraphicFramePr>
        <p:xfrm>
          <a:off x="2107096" y="2133600"/>
          <a:ext cx="9397517" cy="4598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64157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9276058-B660-B141-BD16-D02279543760}"/>
              </a:ext>
            </a:extLst>
          </p:cNvPr>
          <p:cNvSpPr>
            <a:spLocks noGrp="1"/>
          </p:cNvSpPr>
          <p:nvPr>
            <p:ph type="title"/>
          </p:nvPr>
        </p:nvSpPr>
        <p:spPr/>
        <p:txBody>
          <a:bodyPr>
            <a:normAutofit/>
          </a:bodyPr>
          <a:lstStyle/>
          <a:p>
            <a:r>
              <a:rPr lang="ru-RU" sz="2900" b="1" dirty="0"/>
              <a:t>Требования к письменному обращению, видеообращению и видеоконференцсвязи</a:t>
            </a:r>
            <a:endParaRPr lang="ru-RU" sz="2900" dirty="0"/>
          </a:p>
        </p:txBody>
      </p:sp>
      <p:sp>
        <p:nvSpPr>
          <p:cNvPr id="3" name="Объект 2">
            <a:extLst>
              <a:ext uri="{FF2B5EF4-FFF2-40B4-BE49-F238E27FC236}">
                <a16:creationId xmlns="" xmlns:a16="http://schemas.microsoft.com/office/drawing/2014/main" id="{D1203D8B-8482-4043-ACD4-F14DA4685E9F}"/>
              </a:ext>
            </a:extLst>
          </p:cNvPr>
          <p:cNvSpPr>
            <a:spLocks noGrp="1"/>
          </p:cNvSpPr>
          <p:nvPr>
            <p:ph idx="1"/>
          </p:nvPr>
        </p:nvSpPr>
        <p:spPr>
          <a:xfrm>
            <a:off x="5155096" y="1905000"/>
            <a:ext cx="6349516" cy="4827103"/>
          </a:xfrm>
        </p:spPr>
        <p:txBody>
          <a:bodyPr>
            <a:normAutofit fontScale="70000" lnSpcReduction="20000"/>
          </a:bodyPr>
          <a:lstStyle/>
          <a:p>
            <a:pPr marL="0" indent="0" fontAlgn="base">
              <a:buNone/>
            </a:pPr>
            <a:r>
              <a:rPr lang="ru-RU" sz="2100" b="1" dirty="0"/>
              <a:t>Обращение должно адресоваться субъекту или должностному лицу, в компетенцию которого входит разрешение поставленных в обращении вопросов.</a:t>
            </a:r>
          </a:p>
          <a:p>
            <a:pPr fontAlgn="base"/>
            <a:r>
              <a:rPr lang="ru-RU" sz="2100" dirty="0"/>
              <a:t>В обращении физического лица указываются его фамилия, имя, а также по желанию отчество, индивидуальный идентификационный номер (при его наличии), почтовый адрес, юридического лица - его наименование, почтовый адрес, бизнес-идентификационный номер. Обращение должно быть подписано физическим лицом или представителем юридического лица.</a:t>
            </a:r>
          </a:p>
          <a:p>
            <a:pPr fontAlgn="base"/>
            <a:r>
              <a:rPr lang="ru-RU" sz="2100" dirty="0"/>
              <a:t>При подаче жалобы указываются наименование субъекта или должность, фамилии и инициалы должностных лиц, чьи действия обжалуются, мотивы обращения и требования.</a:t>
            </a:r>
          </a:p>
          <a:p>
            <a:pPr marL="0" indent="0" fontAlgn="base">
              <a:buNone/>
            </a:pPr>
            <a:r>
              <a:rPr lang="ru-RU" sz="2100" b="1" dirty="0"/>
              <a:t>Заявителю, непосредственно обратившемуся письменно либо посредством видеообращения к субъекту, выдается талон с указанием даты и времени, фамилии и инициалов лица, принявшего обращение.</a:t>
            </a:r>
          </a:p>
          <a:p>
            <a:pPr fontAlgn="base"/>
            <a:r>
              <a:rPr lang="ru-RU" sz="2100" u="sng" dirty="0">
                <a:hlinkClick r:id="rId2"/>
              </a:rPr>
              <a:t>Порядок</a:t>
            </a:r>
            <a:r>
              <a:rPr lang="ru-RU" sz="2100" dirty="0"/>
              <a:t> обращения посредством видеоконференцсвязи или видеообращения физических и юридических лиц к руководителям государственных органов и их заместителям определяется уполномоченным органом в сфере информатизации.</a:t>
            </a:r>
          </a:p>
          <a:p>
            <a:endParaRPr lang="ru-RU" dirty="0"/>
          </a:p>
        </p:txBody>
      </p:sp>
      <p:pic>
        <p:nvPicPr>
          <p:cNvPr id="5" name="Рисунок 4">
            <a:extLst>
              <a:ext uri="{FF2B5EF4-FFF2-40B4-BE49-F238E27FC236}">
                <a16:creationId xmlns="" xmlns:a16="http://schemas.microsoft.com/office/drawing/2014/main" id="{7DB604ED-EFDE-5247-928E-1BCD30F8F717}"/>
              </a:ext>
            </a:extLst>
          </p:cNvPr>
          <p:cNvPicPr>
            <a:picLocks noChangeAspect="1"/>
          </p:cNvPicPr>
          <p:nvPr/>
        </p:nvPicPr>
        <p:blipFill>
          <a:blip r:embed="rId3"/>
          <a:stretch>
            <a:fillRect/>
          </a:stretch>
        </p:blipFill>
        <p:spPr>
          <a:xfrm>
            <a:off x="1467420" y="1905000"/>
            <a:ext cx="3687676" cy="4628322"/>
          </a:xfrm>
          <a:prstGeom prst="rect">
            <a:avLst/>
          </a:prstGeom>
        </p:spPr>
      </p:pic>
    </p:spTree>
    <p:extLst>
      <p:ext uri="{BB962C8B-B14F-4D97-AF65-F5344CB8AC3E}">
        <p14:creationId xmlns:p14="http://schemas.microsoft.com/office/powerpoint/2010/main" val="216051282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0FF5793-0E87-224F-842A-D85858369EA7}"/>
              </a:ext>
            </a:extLst>
          </p:cNvPr>
          <p:cNvSpPr>
            <a:spLocks noGrp="1"/>
          </p:cNvSpPr>
          <p:nvPr>
            <p:ph type="title"/>
          </p:nvPr>
        </p:nvSpPr>
        <p:spPr/>
        <p:txBody>
          <a:bodyPr>
            <a:normAutofit fontScale="90000"/>
          </a:bodyPr>
          <a:lstStyle/>
          <a:p>
            <a:r>
              <a:rPr lang="ru-RU" b="1" dirty="0"/>
              <a:t>Прием, регистрация и учет обращений физических и юридических лиц</a:t>
            </a:r>
            <a:endParaRPr lang="ru-RU" dirty="0"/>
          </a:p>
        </p:txBody>
      </p:sp>
      <p:sp>
        <p:nvSpPr>
          <p:cNvPr id="3" name="Объект 2">
            <a:extLst>
              <a:ext uri="{FF2B5EF4-FFF2-40B4-BE49-F238E27FC236}">
                <a16:creationId xmlns="" xmlns:a16="http://schemas.microsoft.com/office/drawing/2014/main" id="{23F66C6A-74C3-C046-B849-4EE98A03A1F4}"/>
              </a:ext>
            </a:extLst>
          </p:cNvPr>
          <p:cNvSpPr>
            <a:spLocks noGrp="1"/>
          </p:cNvSpPr>
          <p:nvPr>
            <p:ph idx="1"/>
          </p:nvPr>
        </p:nvSpPr>
        <p:spPr>
          <a:xfrm>
            <a:off x="2589212" y="2133600"/>
            <a:ext cx="8915400" cy="4724400"/>
          </a:xfrm>
        </p:spPr>
        <p:txBody>
          <a:bodyPr>
            <a:normAutofit fontScale="70000" lnSpcReduction="20000"/>
          </a:bodyPr>
          <a:lstStyle/>
          <a:p>
            <a:pPr marL="0" indent="0" fontAlgn="base">
              <a:buNone/>
            </a:pPr>
            <a:r>
              <a:rPr lang="ru-RU" b="1" dirty="0"/>
              <a:t>Обращения, поданные в порядке, установленном настоящим Законом, подлежат обязательному приему, регистрации, учету и рассмотрению. </a:t>
            </a:r>
            <a:r>
              <a:rPr lang="ru-RU" dirty="0"/>
              <a:t>Отказ в приеме обращения запрещается.</a:t>
            </a:r>
          </a:p>
          <a:p>
            <a:pPr fontAlgn="base"/>
            <a:r>
              <a:rPr lang="ru-RU" dirty="0"/>
              <a:t>Учет обращений физических и юридических лиц, поступающих в государственные органы, органы местного самоуправления, юридические лица со стопроцентным участием государства, осуществляется в </a:t>
            </a:r>
            <a:r>
              <a:rPr lang="ru-RU" u="sng" dirty="0">
                <a:hlinkClick r:id="rId2" tooltip="Список документов"/>
              </a:rPr>
              <a:t>порядке</a:t>
            </a:r>
            <a:r>
              <a:rPr lang="ru-RU" dirty="0"/>
              <a:t>, установленном государственным органом, осуществляющим в пределах своей компетенции статистическую деятельность в области правовой статистики и специальных учетов.</a:t>
            </a:r>
          </a:p>
          <a:p>
            <a:pPr fontAlgn="base"/>
            <a:r>
              <a:rPr lang="ru-RU" dirty="0"/>
              <a:t>Не подлежат учету обращения физических и юридических лиц, поступившие по вопросам оказания государственных услуг.</a:t>
            </a:r>
          </a:p>
          <a:p>
            <a:pPr marL="0" indent="0" fontAlgn="base">
              <a:buNone/>
            </a:pPr>
            <a:r>
              <a:rPr lang="ru-RU" b="1" dirty="0"/>
              <a:t>Личную ответственность за организацию работы с обращениями физических и юридических лиц, состояние приема, регистрации и учета несут руководители субъектов и должностные лица.</a:t>
            </a:r>
            <a:endParaRPr lang="ru-RU" dirty="0"/>
          </a:p>
          <a:p>
            <a:pPr fontAlgn="base"/>
            <a:r>
              <a:rPr lang="ru-RU" dirty="0"/>
              <a:t>Обращения физических и юридических лиц, поступившие по общедоступным информационным системам и соответствующие требованиям </a:t>
            </a:r>
            <a:r>
              <a:rPr lang="ru-RU" u="sng" dirty="0">
                <a:hlinkClick r:id="rId3"/>
              </a:rPr>
              <a:t>законодательства</a:t>
            </a:r>
            <a:r>
              <a:rPr lang="ru-RU" dirty="0"/>
              <a:t> Республики Казахстан об электронном документе и электронной цифровой подписи, подлежат рассмотрению в порядке, установленном настоящим Законом.</a:t>
            </a:r>
          </a:p>
          <a:p>
            <a:pPr marL="0" indent="0" fontAlgn="base">
              <a:buNone/>
            </a:pPr>
            <a:r>
              <a:rPr lang="ru-RU" b="1" i="1" dirty="0"/>
              <a:t>Согласно </a:t>
            </a:r>
            <a:r>
              <a:rPr lang="ru-RU" b="1" i="1" u="sng" dirty="0">
                <a:hlinkClick r:id="rId4"/>
              </a:rPr>
              <a:t>письму</a:t>
            </a:r>
            <a:r>
              <a:rPr lang="ru-RU" b="1" i="1" dirty="0"/>
              <a:t> Генеральной прокуратуры, по обращениям, поступающим на блог первых руководителей государственных органов и не соответствующим законодательству об электронном документе, организация проверок запрещается </a:t>
            </a:r>
            <a:endParaRPr lang="ru-RU" b="1" dirty="0"/>
          </a:p>
          <a:p>
            <a:pPr fontAlgn="base"/>
            <a:r>
              <a:rPr lang="ru-RU" b="1" dirty="0"/>
              <a:t>Обращение, поступившее субъекту или должностному лицу, в компетенцию которого не входит разрешение поставленных в обращении вопросов, в срок не позднее трех рабочих дней со дня его поступления субъекту или должностному лицу направляется соответствующим субъектам с сообщением об этом заявителю.</a:t>
            </a:r>
          </a:p>
          <a:p>
            <a:pPr marL="0" indent="0">
              <a:buNone/>
            </a:pPr>
            <a:endParaRPr lang="ru-RU" dirty="0"/>
          </a:p>
        </p:txBody>
      </p:sp>
    </p:spTree>
    <p:extLst>
      <p:ext uri="{BB962C8B-B14F-4D97-AF65-F5344CB8AC3E}">
        <p14:creationId xmlns:p14="http://schemas.microsoft.com/office/powerpoint/2010/main" val="19570732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45D8153-70D4-6A40-BC10-5E4E7F3AF872}"/>
              </a:ext>
            </a:extLst>
          </p:cNvPr>
          <p:cNvSpPr>
            <a:spLocks noGrp="1"/>
          </p:cNvSpPr>
          <p:nvPr>
            <p:ph type="title"/>
          </p:nvPr>
        </p:nvSpPr>
        <p:spPr/>
        <p:txBody>
          <a:bodyPr>
            <a:normAutofit fontScale="90000"/>
          </a:bodyPr>
          <a:lstStyle/>
          <a:p>
            <a:r>
              <a:rPr lang="ru-RU" b="1" dirty="0"/>
              <a:t>Обращения, не подлежащие рассмотрению</a:t>
            </a:r>
            <a:r>
              <a:rPr lang="ru-RU" dirty="0"/>
              <a:t/>
            </a:r>
            <a:br>
              <a:rPr lang="ru-RU" dirty="0"/>
            </a:br>
            <a:endParaRPr lang="ru-RU" dirty="0"/>
          </a:p>
        </p:txBody>
      </p:sp>
      <p:sp>
        <p:nvSpPr>
          <p:cNvPr id="3" name="Объект 2">
            <a:extLst>
              <a:ext uri="{FF2B5EF4-FFF2-40B4-BE49-F238E27FC236}">
                <a16:creationId xmlns="" xmlns:a16="http://schemas.microsoft.com/office/drawing/2014/main" id="{591BC98D-FFDB-6B40-8513-D4209EEF4105}"/>
              </a:ext>
            </a:extLst>
          </p:cNvPr>
          <p:cNvSpPr>
            <a:spLocks noGrp="1"/>
          </p:cNvSpPr>
          <p:nvPr>
            <p:ph idx="1"/>
          </p:nvPr>
        </p:nvSpPr>
        <p:spPr/>
        <p:txBody>
          <a:bodyPr>
            <a:normAutofit/>
          </a:bodyPr>
          <a:lstStyle/>
          <a:p>
            <a:pPr marL="0" indent="0" fontAlgn="base">
              <a:buNone/>
            </a:pPr>
            <a:r>
              <a:rPr lang="ru-RU" b="1" dirty="0"/>
              <a:t>Не подлежат рассмотрению:</a:t>
            </a:r>
          </a:p>
          <a:p>
            <a:pPr fontAlgn="base"/>
            <a:r>
              <a:rPr lang="ru-RU" dirty="0"/>
              <a:t>1) анонимное обращение, за исключением случаев, когда в таком обращении содержатся сведения о готовящихся или совершенных </a:t>
            </a:r>
            <a:r>
              <a:rPr lang="ru-RU" u="sng" dirty="0">
                <a:hlinkClick r:id="rId2" tooltip="Уголовный кодекс Республики Казахстан от 3 июля 2014 года № 226-V (с изменениями и дополнениями по состоянию на 09.01.2018 г.)"/>
              </a:rPr>
              <a:t>уголовных правонарушениях</a:t>
            </a:r>
            <a:r>
              <a:rPr lang="ru-RU" dirty="0"/>
              <a:t> либо об угрозе государственной или общественной безопасности и которое подлежит немедленному перенаправлению в государственные органы в соответствии с их компетенцией;</a:t>
            </a:r>
          </a:p>
          <a:p>
            <a:pPr fontAlgn="base"/>
            <a:r>
              <a:rPr lang="ru-RU" dirty="0"/>
              <a:t>2) обращение, в котором не изложена суть вопроса.</a:t>
            </a:r>
          </a:p>
          <a:p>
            <a:pPr marL="0" indent="0" fontAlgn="base">
              <a:buNone/>
            </a:pPr>
            <a:r>
              <a:rPr lang="ru-RU" b="1" dirty="0"/>
              <a:t>Если условия, послужившие основанием для оставления обращения без рассмотрения, в последующем были устранены, субъект или должностное лицо обязаны рассматривать указанное обращение.</a:t>
            </a:r>
          </a:p>
          <a:p>
            <a:endParaRPr lang="ru-RU" dirty="0"/>
          </a:p>
        </p:txBody>
      </p:sp>
    </p:spTree>
    <p:extLst>
      <p:ext uri="{BB962C8B-B14F-4D97-AF65-F5344CB8AC3E}">
        <p14:creationId xmlns:p14="http://schemas.microsoft.com/office/powerpoint/2010/main" val="392663457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50F3586-820D-0F4D-AF58-80F1909FE21C}"/>
              </a:ext>
            </a:extLst>
          </p:cNvPr>
          <p:cNvSpPr>
            <a:spLocks noGrp="1"/>
          </p:cNvSpPr>
          <p:nvPr>
            <p:ph type="title"/>
          </p:nvPr>
        </p:nvSpPr>
        <p:spPr/>
        <p:txBody>
          <a:bodyPr/>
          <a:lstStyle/>
          <a:p>
            <a:r>
              <a:rPr lang="ru-RU" b="1" dirty="0"/>
              <a:t>Сроки рассмотрения обращения</a:t>
            </a:r>
            <a:endParaRPr lang="ru-RU" dirty="0"/>
          </a:p>
        </p:txBody>
      </p:sp>
      <p:sp>
        <p:nvSpPr>
          <p:cNvPr id="3" name="Объект 2">
            <a:extLst>
              <a:ext uri="{FF2B5EF4-FFF2-40B4-BE49-F238E27FC236}">
                <a16:creationId xmlns="" xmlns:a16="http://schemas.microsoft.com/office/drawing/2014/main" id="{77C5B162-687C-DF41-81B3-3695DFE7CF11}"/>
              </a:ext>
            </a:extLst>
          </p:cNvPr>
          <p:cNvSpPr>
            <a:spLocks noGrp="1"/>
          </p:cNvSpPr>
          <p:nvPr>
            <p:ph idx="1"/>
          </p:nvPr>
        </p:nvSpPr>
        <p:spPr/>
        <p:txBody>
          <a:bodyPr>
            <a:normAutofit fontScale="77500" lnSpcReduction="20000"/>
          </a:bodyPr>
          <a:lstStyle/>
          <a:p>
            <a:pPr marL="0" indent="0" fontAlgn="base">
              <a:buNone/>
            </a:pPr>
            <a:r>
              <a:rPr lang="ru-RU" b="1" dirty="0"/>
              <a:t>Обращение физического и (или) юридического лица, для рассмотрения которого не требуются получение информации от иных субъектов, должностных лиц либо проверка с выездом на место, рассматривается в течение пятнадцати календарных дней со дня поступления субъекту, должностному лицу.</a:t>
            </a:r>
          </a:p>
          <a:p>
            <a:pPr marL="0" indent="0" fontAlgn="base">
              <a:buNone/>
            </a:pPr>
            <a:r>
              <a:rPr lang="ru-RU" b="1" dirty="0"/>
              <a:t>Обращение физического и (или) юридического лица, для рассмотрения которого требуются получение информации от иных субъектов, должностных лиц либо проверка с выездом на место, рассматривается и по нему принимается решение в течение тридцати календарных дней со дня поступления субъекту, должностному лицу.</a:t>
            </a:r>
          </a:p>
          <a:p>
            <a:pPr fontAlgn="base"/>
            <a:r>
              <a:rPr lang="ru-RU" dirty="0"/>
              <a:t>В тех случаях, когда необходимо проведение дополнительного изучения или проверки, срок рассмотрения продлевается не более чем на тридцать календарных дней, о чем сообщается заявителю в течение трех календарных дней со дня продления срока рассмотрения.</a:t>
            </a:r>
          </a:p>
          <a:p>
            <a:pPr marL="0" indent="0" fontAlgn="base">
              <a:buNone/>
            </a:pPr>
            <a:r>
              <a:rPr lang="ru-RU" b="1" dirty="0"/>
              <a:t>Срок рассмотрения по обращению продлевается руководителем субъекта или его заместителем.</a:t>
            </a:r>
          </a:p>
          <a:p>
            <a:pPr fontAlgn="base"/>
            <a:r>
              <a:rPr lang="ru-RU" dirty="0"/>
              <a:t>Если решение вопросов, изложенных в обращении, требует длительного срока, то обращение ставится на дополнительный контроль вплоть до окончательного его исполнения, о чем сообщается заявителю в течение трех календарных дней со дня принятия решения.</a:t>
            </a:r>
          </a:p>
          <a:p>
            <a:pPr marL="0" indent="0">
              <a:buNone/>
            </a:pPr>
            <a:endParaRPr lang="ru-RU" dirty="0"/>
          </a:p>
        </p:txBody>
      </p:sp>
    </p:spTree>
    <p:extLst>
      <p:ext uri="{BB962C8B-B14F-4D97-AF65-F5344CB8AC3E}">
        <p14:creationId xmlns:p14="http://schemas.microsoft.com/office/powerpoint/2010/main" val="6744772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434E73C-1FDC-E14F-81B9-D6C87AD6E093}"/>
              </a:ext>
            </a:extLst>
          </p:cNvPr>
          <p:cNvSpPr>
            <a:spLocks noGrp="1"/>
          </p:cNvSpPr>
          <p:nvPr>
            <p:ph type="title"/>
          </p:nvPr>
        </p:nvSpPr>
        <p:spPr/>
        <p:txBody>
          <a:bodyPr/>
          <a:lstStyle/>
          <a:p>
            <a:r>
              <a:rPr lang="ru-RU" b="1" dirty="0"/>
              <a:t>Рассмотрение обращений физических и юридических лиц</a:t>
            </a:r>
            <a:endParaRPr lang="ru-RU" dirty="0"/>
          </a:p>
        </p:txBody>
      </p:sp>
      <p:graphicFrame>
        <p:nvGraphicFramePr>
          <p:cNvPr id="4" name="Объект 3">
            <a:extLst>
              <a:ext uri="{FF2B5EF4-FFF2-40B4-BE49-F238E27FC236}">
                <a16:creationId xmlns="" xmlns:a16="http://schemas.microsoft.com/office/drawing/2014/main" id="{81BE43DE-19B7-7D4E-9883-F6764A170592}"/>
              </a:ext>
            </a:extLst>
          </p:cNvPr>
          <p:cNvGraphicFramePr>
            <a:graphicFrameLocks noGrp="1"/>
          </p:cNvGraphicFramePr>
          <p:nvPr>
            <p:ph idx="1"/>
            <p:extLst>
              <p:ext uri="{D42A27DB-BD31-4B8C-83A1-F6EECF244321}">
                <p14:modId xmlns:p14="http://schemas.microsoft.com/office/powerpoint/2010/main" val="1427551935"/>
              </p:ext>
            </p:extLst>
          </p:nvPr>
        </p:nvGraphicFramePr>
        <p:xfrm>
          <a:off x="2324169" y="2676939"/>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 xmlns:a16="http://schemas.microsoft.com/office/drawing/2014/main" id="{07019CA3-291C-974E-AD03-ACE934637D29}"/>
              </a:ext>
            </a:extLst>
          </p:cNvPr>
          <p:cNvSpPr txBox="1"/>
          <p:nvPr/>
        </p:nvSpPr>
        <p:spPr>
          <a:xfrm>
            <a:off x="2849217" y="2106303"/>
            <a:ext cx="7779026" cy="369332"/>
          </a:xfrm>
          <a:prstGeom prst="rect">
            <a:avLst/>
          </a:prstGeom>
          <a:noFill/>
        </p:spPr>
        <p:txBody>
          <a:bodyPr wrap="square" rtlCol="0">
            <a:spAutoFit/>
          </a:bodyPr>
          <a:lstStyle/>
          <a:p>
            <a:r>
              <a:rPr lang="ru-RU" b="1" dirty="0"/>
              <a:t>Субъекты и должностные лица в пределах своей компетенции:</a:t>
            </a:r>
          </a:p>
        </p:txBody>
      </p:sp>
    </p:spTree>
    <p:extLst>
      <p:ext uri="{BB962C8B-B14F-4D97-AF65-F5344CB8AC3E}">
        <p14:creationId xmlns:p14="http://schemas.microsoft.com/office/powerpoint/2010/main" val="4246980717"/>
      </p:ext>
    </p:extLst>
  </p:cSld>
  <p:clrMapOvr>
    <a:masterClrMapping/>
  </p:clrMapOvr>
  <p:transition spd="slow">
    <p:wipe/>
  </p:transition>
</p:sld>
</file>

<file path=ppt/theme/theme1.xml><?xml version="1.0" encoding="utf-8"?>
<a:theme xmlns:a="http://schemas.openxmlformats.org/drawingml/2006/main" name="Легкий дым">
  <a:themeElements>
    <a:clrScheme name="Фиолетовый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{9F688CDC-8A98-424D-B5A8-F9BC476A5455}tf10001069</Template>
  <TotalTime>177</TotalTime>
  <Words>1830</Words>
  <Application>Microsoft Office PowerPoint</Application>
  <PresentationFormat>Произвольный</PresentationFormat>
  <Paragraphs>136</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Легкий дым</vt:lpstr>
      <vt:lpstr>   О порядке рассмотрения обращений физических и юридических лиц</vt:lpstr>
      <vt:lpstr>Основные понятия</vt:lpstr>
      <vt:lpstr>           Основные понятия</vt:lpstr>
      <vt:lpstr>Принципы : </vt:lpstr>
      <vt:lpstr>Требования к письменному обращению, видеообращению и видеоконференцсвязи</vt:lpstr>
      <vt:lpstr>Прием, регистрация и учет обращений физических и юридических лиц</vt:lpstr>
      <vt:lpstr>Обращения, не подлежащие рассмотрению </vt:lpstr>
      <vt:lpstr>Сроки рассмотрения обращения</vt:lpstr>
      <vt:lpstr>Рассмотрение обращений физических и юридических лиц</vt:lpstr>
      <vt:lpstr>Рассмотрение обращений физических и юридических лиц</vt:lpstr>
      <vt:lpstr>Прекращение рассмотрения обращений</vt:lpstr>
      <vt:lpstr>Личный прием физических лиц и представителей юридических лиц </vt:lpstr>
      <vt:lpstr>Права физических и юридических лиц при рассмотрении обращения </vt:lpstr>
      <vt:lpstr>Делопроизводство по обращениям физических и юридических лиц  </vt:lpstr>
      <vt:lpstr>Тест:</vt:lpstr>
      <vt:lpstr>Тест:</vt:lpstr>
      <vt:lpstr>Тест:</vt:lpstr>
      <vt:lpstr>Тест:</vt:lpstr>
      <vt:lpstr>Тест:</vt:lpstr>
      <vt:lpstr>Тест:</vt:lpstr>
      <vt:lpstr>Тест:</vt:lpstr>
      <vt:lpstr>Тест: </vt:lpstr>
      <vt:lpstr>Тест: </vt:lpstr>
      <vt:lpstr>Тест: </vt:lpstr>
      <vt:lpstr>Тест: </vt:lpstr>
      <vt:lpstr>Тест: </vt:lpstr>
      <vt:lpstr>Тест: </vt:lpstr>
      <vt:lpstr>Тест: </vt:lpstr>
      <vt:lpstr>Тест: </vt:lpstr>
      <vt:lpstr>Правда/не правда?  </vt:lpstr>
      <vt:lpstr>Презентация PowerPoint</vt:lpstr>
      <vt:lpstr>Правда/не правда?  </vt:lpstr>
      <vt:lpstr>Презентация PowerPoint</vt:lpstr>
      <vt:lpstr>Правда/не правда?  </vt:lpstr>
      <vt:lpstr>Презентация PowerPoint</vt:lpstr>
      <vt:lpstr>Правда/не правда?  </vt:lpstr>
      <vt:lpstr>Презентация PowerPoint</vt:lpstr>
      <vt:lpstr>Правда/не правда?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  РЕСПУБЛИКИ КАЗАХСТАН    О порядке рассмотрения обращений физических и юридических лиц (с изменениями и дополнениями по состоянию на 30.11.2016 г.)</dc:title>
  <dc:creator>Пользователь Microsoft Office</dc:creator>
  <cp:lastModifiedBy>Almagul</cp:lastModifiedBy>
  <cp:revision>16</cp:revision>
  <dcterms:created xsi:type="dcterms:W3CDTF">2018-03-05T12:26:26Z</dcterms:created>
  <dcterms:modified xsi:type="dcterms:W3CDTF">2019-05-19T10:54:10Z</dcterms:modified>
</cp:coreProperties>
</file>