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BADA-4F6C-4B02-8FD1-D96C5A66D230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EBBD-D1BB-43BC-97DA-6FCC370036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BADA-4F6C-4B02-8FD1-D96C5A66D230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EBBD-D1BB-43BC-97DA-6FCC370036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BADA-4F6C-4B02-8FD1-D96C5A66D230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EBBD-D1BB-43BC-97DA-6FCC370036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BADA-4F6C-4B02-8FD1-D96C5A66D230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EBBD-D1BB-43BC-97DA-6FCC370036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BADA-4F6C-4B02-8FD1-D96C5A66D230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EBBD-D1BB-43BC-97DA-6FCC370036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BADA-4F6C-4B02-8FD1-D96C5A66D230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EBBD-D1BB-43BC-97DA-6FCC370036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BADA-4F6C-4B02-8FD1-D96C5A66D230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EBBD-D1BB-43BC-97DA-6FCC370036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BADA-4F6C-4B02-8FD1-D96C5A66D230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EBBD-D1BB-43BC-97DA-6FCC370036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BADA-4F6C-4B02-8FD1-D96C5A66D230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EBBD-D1BB-43BC-97DA-6FCC370036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BADA-4F6C-4B02-8FD1-D96C5A66D230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EBBD-D1BB-43BC-97DA-6FCC370036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BADA-4F6C-4B02-8FD1-D96C5A66D230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3EBBD-D1BB-43BC-97DA-6FCC370036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BBADA-4F6C-4B02-8FD1-D96C5A66D230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3EBBD-D1BB-43BC-97DA-6FCC370036D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8%D0%B7%D0%BE%D0%BC%D0%B5%D1%80%D0%B8%D0%B7%D0%B0%D1%86%D0%B8%D1%8F" TargetMode="External"/><Relationship Id="rId3" Type="http://schemas.openxmlformats.org/officeDocument/2006/relationships/hyperlink" Target="http://ru.wikipedia.org/wiki/%D0%A2%D0%B5%D1%80%D0%BC%D0%B8%D1%87%D0%B5%D1%81%D0%BA%D0%B8%D0%B9_%D0%BA%D1%80%D0%B5%D0%BA%D0%B8%D0%BD%D0%B3" TargetMode="External"/><Relationship Id="rId7" Type="http://schemas.openxmlformats.org/officeDocument/2006/relationships/hyperlink" Target="http://ru.wikipedia.org/wiki/%D0%A0%D0%B8%D1%84%D0%BE%D1%80%D0%BC%D0%B8%D0%BD%D0%B3" TargetMode="External"/><Relationship Id="rId2" Type="http://schemas.openxmlformats.org/officeDocument/2006/relationships/hyperlink" Target="http://ru.wikipedia.org/wiki/%D0%9A%D0%B0%D1%82%D0%B0%D0%BB%D0%B8%D1%82%D0%B8%D1%87%D0%B5%D1%81%D0%BA%D0%B8%D0%B9_%D0%BA%D1%80%D0%B5%D0%BA%D0%B8%D0%BD%D0%B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3%D0%B8%D0%B4%D1%80%D0%BE%D0%BA%D1%80%D0%B5%D0%BA%D0%B8%D0%BD%D0%B3" TargetMode="External"/><Relationship Id="rId5" Type="http://schemas.openxmlformats.org/officeDocument/2006/relationships/hyperlink" Target="http://ru.wikipedia.org/wiki/%D0%9A%D0%BE%D0%BA%D1%81%D0%BE%D0%B2%D0%B0%D0%BD%D0%B8%D0%B5" TargetMode="External"/><Relationship Id="rId10" Type="http://schemas.openxmlformats.org/officeDocument/2006/relationships/hyperlink" Target="#cite_note-2"/><Relationship Id="rId4" Type="http://schemas.openxmlformats.org/officeDocument/2006/relationships/hyperlink" Target="http://ru.wikipedia.org/wiki/%D0%92%D0%B8%D1%81%D0%B1%D1%80%D0%B5%D0%BA%D0%B8%D0%BD%D0%B3" TargetMode="External"/><Relationship Id="rId9" Type="http://schemas.openxmlformats.org/officeDocument/2006/relationships/hyperlink" Target="http://ru.wikipedia.org/wiki/%D0%9A%D0%B0%D1%82%D0%B0%D0%BB%D0%B8%D1%82%D0%B8%D1%87%D0%B5%D1%81%D0%BA%D0%B8%D0%B9_%D1%80%D0%B8%D1%84%D0%BE%D1%80%D0%BC%D0%B8%D0%BD%D0%B3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0%D1%80%D0%BE%D0%BC%D0%B0%D1%82%D0%B8%D1%87%D0%B5%D1%81%D0%BA%D0%B8%D0%B5_%D1%83%D0%B3%D0%BB%D0%B5%D0%B2%D0%BE%D0%B4%D0%BE%D1%80%D0%BE%D0%B4%D1%8B" TargetMode="External"/><Relationship Id="rId13" Type="http://schemas.openxmlformats.org/officeDocument/2006/relationships/hyperlink" Target="http://ru.wikipedia.org/wiki/%D0%9A%D1%81%D0%B8%D0%BB%D0%BE%D0%BB" TargetMode="External"/><Relationship Id="rId18" Type="http://schemas.openxmlformats.org/officeDocument/2006/relationships/hyperlink" Target="http://ru.wikipedia.org/wiki/%D0%93%D0%B0%D0%BB%D0%BB%D0%B8%D0%B9" TargetMode="External"/><Relationship Id="rId26" Type="http://schemas.openxmlformats.org/officeDocument/2006/relationships/hyperlink" Target="http://ru.wikipedia.org/wiki/%D0%A1%D1%82%D0%B8%D1%80%D0%BE%D0%BB" TargetMode="External"/><Relationship Id="rId3" Type="http://schemas.openxmlformats.org/officeDocument/2006/relationships/hyperlink" Target="http://ru.wikipedia.org/w/index.php?title=%D0%92%D0%A1%D0%93&amp;action=edit&amp;redlink=1" TargetMode="External"/><Relationship Id="rId21" Type="http://schemas.openxmlformats.org/officeDocument/2006/relationships/hyperlink" Target="http://ru.wikipedia.org/wiki/%D0%A5%D0%BB%D0%BE%D1%80" TargetMode="External"/><Relationship Id="rId7" Type="http://schemas.openxmlformats.org/officeDocument/2006/relationships/hyperlink" Target="http://ru.wikipedia.org/wiki/%D0%98%D0%B7%D0%BE%D0%BC%D0%B5%D1%80%D0%B8%D0%B7%D0%B0%D1%86%D0%B8%D1%8F" TargetMode="External"/><Relationship Id="rId12" Type="http://schemas.openxmlformats.org/officeDocument/2006/relationships/hyperlink" Target="http://ru.wikipedia.org/wiki/%D0%A2%D0%BE%D0%BB%D1%83%D0%BE%D0%BB" TargetMode="External"/><Relationship Id="rId17" Type="http://schemas.openxmlformats.org/officeDocument/2006/relationships/hyperlink" Target="http://ru.wikipedia.org/wiki/%D0%98%D1%80%D0%B8%D0%B4%D0%B8%D0%B9" TargetMode="External"/><Relationship Id="rId25" Type="http://schemas.openxmlformats.org/officeDocument/2006/relationships/hyperlink" Target="http://ru.wikipedia.org/wiki/%D0%9F%D0%BE%D0%BB%D0%B8%D1%81%D1%82%D0%B8%D1%80%D0%BE%D0%BB" TargetMode="External"/><Relationship Id="rId2" Type="http://schemas.openxmlformats.org/officeDocument/2006/relationships/hyperlink" Target="http://ru.wikipedia.org/wiki/%D0%9E%D0%BA%D1%82%D0%B0%D0%BD%D0%BE%D0%B2%D0%BE%D0%B5_%D1%87%D0%B8%D1%81%D0%BB%D0%BE" TargetMode="External"/><Relationship Id="rId16" Type="http://schemas.openxmlformats.org/officeDocument/2006/relationships/hyperlink" Target="http://ru.wikipedia.org/wiki/%D0%A0%D0%B5%D0%BD%D0%B8%D0%B9" TargetMode="External"/><Relationship Id="rId20" Type="http://schemas.openxmlformats.org/officeDocument/2006/relationships/hyperlink" Target="http://ru.wikipedia.org/wiki/%D0%9E%D0%BB%D0%BE%D0%B2%D0%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3%D0%B8%D0%B4%D1%80%D0%BE%D0%BA%D1%80%D0%B5%D0%BA%D0%B8%D0%BD%D0%B3" TargetMode="External"/><Relationship Id="rId11" Type="http://schemas.openxmlformats.org/officeDocument/2006/relationships/hyperlink" Target="http://ru.wikipedia.org/wiki/%D0%91%D0%B5%D0%BD%D0%B7%D0%BE%D0%BB" TargetMode="External"/><Relationship Id="rId24" Type="http://schemas.openxmlformats.org/officeDocument/2006/relationships/hyperlink" Target="http://ru.wikipedia.org/wiki/%D0%9A%D0%B0%D0%BD%D1%86%D0%B5%D1%80%D0%BE%D0%B3%D0%B5%D0%BD" TargetMode="External"/><Relationship Id="rId5" Type="http://schemas.openxmlformats.org/officeDocument/2006/relationships/hyperlink" Target="http://ru.wikipedia.org/wiki/%D0%93%D0%B8%D0%B4%D1%80%D0%BE%D0%BE%D1%87%D0%B8%D1%81%D1%82%D0%BA%D0%B0" TargetMode="External"/><Relationship Id="rId15" Type="http://schemas.openxmlformats.org/officeDocument/2006/relationships/hyperlink" Target="http://ru.wikipedia.org/wiki/%D0%9F%D0%BB%D0%B0%D1%82%D0%B8%D0%BD%D0%B0" TargetMode="External"/><Relationship Id="rId23" Type="http://schemas.openxmlformats.org/officeDocument/2006/relationships/hyperlink" Target="http://ru.wikipedia.org/wiki/%D0%91%D0%B5%D0%BD%D0%B7%D0%BE%D0%BF%D0%B8%D1%80%D0%B5%D0%BD" TargetMode="External"/><Relationship Id="rId10" Type="http://schemas.openxmlformats.org/officeDocument/2006/relationships/hyperlink" Target="http://ru.wikipedia.org/wiki/%D0%A6%D0%B8%D0%BA%D0%BB%D0%BE%D0%B3%D0%B5%D0%BA%D1%81%D0%B0%D0%BD" TargetMode="External"/><Relationship Id="rId19" Type="http://schemas.openxmlformats.org/officeDocument/2006/relationships/hyperlink" Target="http://ru.wikipedia.org/wiki/%D0%93%D0%B5%D1%80%D0%BC%D0%B0%D0%BD%D0%B8%D0%B9" TargetMode="External"/><Relationship Id="rId4" Type="http://schemas.openxmlformats.org/officeDocument/2006/relationships/hyperlink" Target="#cite_note-1"/><Relationship Id="rId9" Type="http://schemas.openxmlformats.org/officeDocument/2006/relationships/hyperlink" Target="http://ru.wikipedia.org/wiki/%D0%AD%D1%82%D0%B8%D0%BB%D0%B1%D0%B5%D0%BD%D0%B7%D0%BE%D0%BB" TargetMode="External"/><Relationship Id="rId14" Type="http://schemas.openxmlformats.org/officeDocument/2006/relationships/hyperlink" Target="http://ru.wikipedia.org/wiki/%D0%9F%D0%B0%D1%80%D0%B0%D1%84%D0%B8%D0%BD" TargetMode="External"/><Relationship Id="rId22" Type="http://schemas.openxmlformats.org/officeDocument/2006/relationships/hyperlink" Target="http://ru.wikipedia.org/wiki/%D0%9E%D0%BA%D1%81%D0%B8%D0%B4_%D0%B0%D0%BB%D1%8E%D0%BC%D0%B8%D0%BD%D0%B8%D1%8F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F%D0%BB%D0%B0%D1%82%D0%B8%D0%BD%D0%B0" TargetMode="External"/><Relationship Id="rId13" Type="http://schemas.openxmlformats.org/officeDocument/2006/relationships/hyperlink" Target="http://ru.wikipedia.org/wiki/%D0%9E%D0%BB%D0%BE%D0%B2%D0%BE" TargetMode="External"/><Relationship Id="rId18" Type="http://schemas.openxmlformats.org/officeDocument/2006/relationships/hyperlink" Target="http://ru.wikipedia.org/wiki/%D0%9F%D0%BE%D0%BB%D0%B8%D1%81%D1%82%D0%B8%D1%80%D0%BE%D0%BB" TargetMode="External"/><Relationship Id="rId3" Type="http://schemas.openxmlformats.org/officeDocument/2006/relationships/hyperlink" Target="http://ru.wikipedia.org/wiki/%D0%91%D0%B5%D0%BD%D0%B7%D0%BE%D0%BB" TargetMode="External"/><Relationship Id="rId7" Type="http://schemas.openxmlformats.org/officeDocument/2006/relationships/hyperlink" Target="http://ru.wikipedia.org/wiki/%D0%93%D0%B8%D0%B4%D1%80%D0%BE%D0%BA%D1%80%D0%B5%D0%BA%D0%B8%D0%BD%D0%B3" TargetMode="External"/><Relationship Id="rId12" Type="http://schemas.openxmlformats.org/officeDocument/2006/relationships/hyperlink" Target="http://ru.wikipedia.org/wiki/%D0%93%D0%B5%D1%80%D0%BC%D0%B0%D0%BD%D0%B8%D0%B9" TargetMode="External"/><Relationship Id="rId17" Type="http://schemas.openxmlformats.org/officeDocument/2006/relationships/hyperlink" Target="http://ru.wikipedia.org/wiki/%D0%9A%D0%B0%D0%BD%D1%86%D0%B5%D1%80%D0%BE%D0%B3%D0%B5%D0%BD" TargetMode="External"/><Relationship Id="rId2" Type="http://schemas.openxmlformats.org/officeDocument/2006/relationships/hyperlink" Target="http://ru.wikipedia.org/wiki/%D0%A6%D0%B8%D0%BA%D0%BB%D0%BE%D0%B3%D0%B5%D0%BA%D1%81%D0%B0%D0%BD" TargetMode="External"/><Relationship Id="rId16" Type="http://schemas.openxmlformats.org/officeDocument/2006/relationships/hyperlink" Target="http://ru.wikipedia.org/wiki/%D0%91%D0%B5%D0%BD%D0%B7%D0%BE%D0%BF%D0%B8%D1%80%D0%B5%D0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F%D0%B0%D1%80%D0%B0%D1%84%D0%B8%D0%BD" TargetMode="External"/><Relationship Id="rId11" Type="http://schemas.openxmlformats.org/officeDocument/2006/relationships/hyperlink" Target="http://ru.wikipedia.org/wiki/%D0%93%D0%B0%D0%BB%D0%BB%D0%B8%D0%B9" TargetMode="External"/><Relationship Id="rId5" Type="http://schemas.openxmlformats.org/officeDocument/2006/relationships/hyperlink" Target="http://ru.wikipedia.org/wiki/%D0%9A%D1%81%D0%B8%D0%BB%D0%BE%D0%BB" TargetMode="External"/><Relationship Id="rId15" Type="http://schemas.openxmlformats.org/officeDocument/2006/relationships/hyperlink" Target="http://ru.wikipedia.org/wiki/%D0%9E%D0%BA%D1%81%D0%B8%D0%B4_%D0%B0%D0%BB%D1%8E%D0%BC%D0%B8%D0%BD%D0%B8%D1%8F" TargetMode="External"/><Relationship Id="rId10" Type="http://schemas.openxmlformats.org/officeDocument/2006/relationships/hyperlink" Target="http://ru.wikipedia.org/wiki/%D0%98%D1%80%D0%B8%D0%B4%D0%B8%D0%B9" TargetMode="External"/><Relationship Id="rId19" Type="http://schemas.openxmlformats.org/officeDocument/2006/relationships/hyperlink" Target="http://ru.wikipedia.org/wiki/%D0%A1%D1%82%D0%B8%D1%80%D0%BE%D0%BB" TargetMode="External"/><Relationship Id="rId4" Type="http://schemas.openxmlformats.org/officeDocument/2006/relationships/hyperlink" Target="http://ru.wikipedia.org/wiki/%D0%A2%D0%BE%D0%BB%D1%83%D0%BE%D0%BB" TargetMode="External"/><Relationship Id="rId9" Type="http://schemas.openxmlformats.org/officeDocument/2006/relationships/hyperlink" Target="http://ru.wikipedia.org/wiki/%D0%A0%D0%B5%D0%BD%D0%B8%D0%B9" TargetMode="External"/><Relationship Id="rId14" Type="http://schemas.openxmlformats.org/officeDocument/2006/relationships/hyperlink" Target="http://ru.wikipedia.org/wiki/%D0%A5%D0%BB%D0%BE%D1%80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/index.php?title=%D0%9F%D0%B5%D1%80%D0%B5%D1%80%D0%B0%D0%B1%D0%BE%D1%82%D0%BA%D0%B0_%D0%BD%D0%B5%D1%84%D1%82%D0%B8&amp;action=edit&amp;section=11" TargetMode="External"/><Relationship Id="rId13" Type="http://schemas.openxmlformats.org/officeDocument/2006/relationships/hyperlink" Target="http://ru.wikipedia.org/wiki/%D0%90%D0%BB%D0%BA%D0%B8%D0%BB%D0%B8%D1%80%D0%BE%D0%B2%D0%B0%D0%BD%D0%B8%D0%B5" TargetMode="External"/><Relationship Id="rId18" Type="http://schemas.openxmlformats.org/officeDocument/2006/relationships/hyperlink" Target="http://ru.wikipedia.org/w/index.php?title=%D0%AD%D0%BF%D0%BE%D0%BA%D1%81%D0%B8%D1%81%D0%BE%D0%B5%D0%B4%D0%B8%D0%BD%D0%B5%D0%BD%D0%B8%D1%8F&amp;action=edit&amp;redlink=1" TargetMode="External"/><Relationship Id="rId3" Type="http://schemas.openxmlformats.org/officeDocument/2006/relationships/hyperlink" Target="http://ru.wikipedia.org/w/index.php?title=%D0%9F%D0%B5%D1%80%D0%B5%D1%80%D0%B0%D0%B1%D0%BE%D1%82%D0%BA%D0%B0_%D0%BD%D0%B5%D1%84%D1%82%D0%B8&amp;action=edit&amp;section=9" TargetMode="External"/><Relationship Id="rId21" Type="http://schemas.openxmlformats.org/officeDocument/2006/relationships/hyperlink" Target="http://ru.wikipedia.org/wiki/%D0%9A%D0%B5%D1%82%D0%BE%D0%BD%D1%8B" TargetMode="External"/><Relationship Id="rId7" Type="http://schemas.openxmlformats.org/officeDocument/2006/relationships/hyperlink" Target="http://ru.wikipedia.org/wiki/%D0%9D%D0%B5%D1%84%D1%82%D1%8F%D0%BD%D0%BE%D0%B9_%D0%BA%D0%BE%D0%BA%D1%81" TargetMode="External"/><Relationship Id="rId12" Type="http://schemas.openxmlformats.org/officeDocument/2006/relationships/hyperlink" Target="http://ru.wikipedia.org/w/index.php?title=%D0%9F%D0%B5%D1%80%D0%B5%D1%80%D0%B0%D0%B1%D0%BE%D1%82%D0%BA%D0%B0_%D0%BD%D0%B5%D1%84%D1%82%D0%B8&amp;action=edit&amp;section=12" TargetMode="External"/><Relationship Id="rId17" Type="http://schemas.openxmlformats.org/officeDocument/2006/relationships/hyperlink" Target="http://ru.wikipedia.org/wiki/%D0%90%D0%BB%D0%BA%D0%B5%D0%BD%D1%8B" TargetMode="External"/><Relationship Id="rId25" Type="http://schemas.openxmlformats.org/officeDocument/2006/relationships/hyperlink" Target="http://ru.wikipedia.org/w/index.php?title=%D0%9F%D0%B5%D1%80%D0%B5%D1%80%D0%B0%D0%B1%D0%BE%D1%82%D0%BA%D0%B0_%D0%BD%D0%B5%D1%84%D1%82%D0%B8&amp;action=edit&amp;section=13" TargetMode="External"/><Relationship Id="rId2" Type="http://schemas.openxmlformats.org/officeDocument/2006/relationships/hyperlink" Target="http://ru.wikipedia.org/wiki/%D0%9A%D0%B0%D1%82%D0%B0%D0%BB%D0%B8%D1%82%D0%B8%D1%87%D0%B5%D1%81%D0%BA%D0%B8%D0%B9_%D0%BA%D1%80%D0%B5%D0%BA%D0%B8%D0%BD%D0%B3" TargetMode="External"/><Relationship Id="rId16" Type="http://schemas.openxmlformats.org/officeDocument/2006/relationships/hyperlink" Target="http://ru.wikipedia.org/wiki/%D0%90%D0%BB%D0%BA%D0%B8%D0%BB%D0%B3%D0%B0%D0%BB%D0%BE%D0%B3%D0%B5%D0%BD%D0%B8%D0%B4%D1%8B" TargetMode="External"/><Relationship Id="rId20" Type="http://schemas.openxmlformats.org/officeDocument/2006/relationships/hyperlink" Target="http://ru.wikipedia.org/wiki/%D0%90%D0%BB%D1%8C%D0%B4%D0%B5%D0%B3%D0%B8%D0%B4%D1%8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A%D0%BE%D0%BA%D1%81%D0%BE%D0%B2%D0%B0%D0%BD%D0%B8%D0%B5" TargetMode="External"/><Relationship Id="rId11" Type="http://schemas.openxmlformats.org/officeDocument/2006/relationships/hyperlink" Target="http://ru.wikipedia.org/wiki/%D0%98%D0%B7%D0%BE%D0%B1%D1%83%D1%82%D0%B8%D0%BB%D0%B5%D0%BD" TargetMode="External"/><Relationship Id="rId24" Type="http://schemas.openxmlformats.org/officeDocument/2006/relationships/hyperlink" Target="http://ru.wikipedia.org/w/index.php?title=%D0%94%D0%B8%D0%B0%D0%B7%D0%BE%D0%B0%D0%BB%D0%BA%D0%B0%D0%BD%D1%8B&amp;action=edit&amp;redlink=1" TargetMode="External"/><Relationship Id="rId5" Type="http://schemas.openxmlformats.org/officeDocument/2006/relationships/hyperlink" Target="http://ru.wikipedia.org/w/index.php?title=%D0%9F%D0%B5%D1%80%D0%B5%D1%80%D0%B0%D0%B1%D0%BE%D1%82%D0%BA%D0%B0_%D0%BD%D0%B5%D1%84%D1%82%D0%B8&amp;action=edit&amp;section=10" TargetMode="External"/><Relationship Id="rId15" Type="http://schemas.openxmlformats.org/officeDocument/2006/relationships/hyperlink" Target="http://ru.wikipedia.org/wiki/%D0%9C%D0%BE%D0%BB%D0%B5%D0%BA%D1%83%D0%BB%D0%B0" TargetMode="External"/><Relationship Id="rId23" Type="http://schemas.openxmlformats.org/officeDocument/2006/relationships/hyperlink" Target="http://ru.wikipedia.org/wiki/%D0%A1%D1%83%D0%BB%D1%8C%D1%84%D0%B8%D0%B4%D1%8B" TargetMode="External"/><Relationship Id="rId10" Type="http://schemas.openxmlformats.org/officeDocument/2006/relationships/hyperlink" Target="http://ru.wikipedia.org/wiki/%D0%9C%D0%A2%D0%91%D0%AD" TargetMode="External"/><Relationship Id="rId19" Type="http://schemas.openxmlformats.org/officeDocument/2006/relationships/hyperlink" Target="http://ru.wikipedia.org/wiki/%D0%A1%D0%BF%D0%B8%D1%80%D1%82%D1%8B" TargetMode="External"/><Relationship Id="rId4" Type="http://schemas.openxmlformats.org/officeDocument/2006/relationships/hyperlink" Target="http://ru.wikipedia.org/wiki/%D0%93%D0%B8%D0%B4%D1%80%D0%BE%D0%BA%D1%80%D0%B5%D0%BA%D0%B8%D0%BD%D0%B3" TargetMode="External"/><Relationship Id="rId9" Type="http://schemas.openxmlformats.org/officeDocument/2006/relationships/hyperlink" Target="http://ru.wikipedia.org/wiki/%D0%98%D0%B7%D0%BE%D0%BC%D0%B5%D1%80%D0%B8%D0%B7%D0%B0%D1%86%D0%B8%D1%8F" TargetMode="External"/><Relationship Id="rId14" Type="http://schemas.openxmlformats.org/officeDocument/2006/relationships/hyperlink" Target="http://ru.wikipedia.org/wiki/%D0%90%D0%BB%D0%BA%D0%B8%D0%BB%D1%8B" TargetMode="External"/><Relationship Id="rId22" Type="http://schemas.openxmlformats.org/officeDocument/2006/relationships/hyperlink" Target="http://ru.wikipedia.org/wiki/%D0%AD%D1%84%D0%B8%D1%80%D1%8B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428737"/>
            <a:ext cx="8429684" cy="2171714"/>
          </a:xfrm>
        </p:spPr>
        <p:txBody>
          <a:bodyPr>
            <a:normAutofit fontScale="90000"/>
          </a:bodyPr>
          <a:lstStyle/>
          <a:p>
            <a:pPr algn="just"/>
            <a:r>
              <a:rPr lang="kk-KZ" dirty="0"/>
              <a:t>Мономерлер синтезіне арналған шикізаттарды өндірудің негізгі технологиялық үрдістері. Мұнайды өндеу үрдістері (термодеструктивты және каталитикалық) 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572008"/>
            <a:ext cx="9144000" cy="2285992"/>
          </a:xfrm>
        </p:spPr>
        <p:txBody>
          <a:bodyPr>
            <a:normAutofit/>
          </a:bodyPr>
          <a:lstStyle/>
          <a:p>
            <a:pPr algn="just"/>
            <a:r>
              <a:rPr lang="ru-RU" dirty="0" err="1" smtClean="0">
                <a:solidFill>
                  <a:schemeClr val="tx1"/>
                </a:solidFill>
              </a:rPr>
              <a:t>Мұнайды өндеудің мақсаты   </a:t>
            </a:r>
            <a:r>
              <a:rPr lang="ru-RU" dirty="0" smtClean="0">
                <a:solidFill>
                  <a:schemeClr val="tx1"/>
                </a:solidFill>
              </a:rPr>
              <a:t>— </a:t>
            </a:r>
            <a:r>
              <a:rPr lang="ru-RU" dirty="0" err="1" smtClean="0">
                <a:solidFill>
                  <a:schemeClr val="tx1"/>
                </a:solidFill>
              </a:rPr>
              <a:t>әр түрлі мұнайөнімдерін және кейінгі</a:t>
            </a:r>
            <a:r>
              <a:rPr lang="ru-RU" dirty="0" smtClean="0">
                <a:solidFill>
                  <a:schemeClr val="tx1"/>
                </a:solidFill>
              </a:rPr>
              <a:t>    </a:t>
            </a:r>
            <a:r>
              <a:rPr lang="ru-RU" dirty="0" err="1" smtClean="0">
                <a:solidFill>
                  <a:schemeClr val="tx1"/>
                </a:solidFill>
              </a:rPr>
              <a:t>химиялық өндеудің шикі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затын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өндіру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kk-KZ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929718" cy="6143668"/>
          </a:xfrm>
        </p:spPr>
        <p:txBody>
          <a:bodyPr>
            <a:normAutofit fontScale="62500" lnSpcReduction="20000"/>
          </a:bodyPr>
          <a:lstStyle/>
          <a:p>
            <a:pPr marL="0" indent="269875">
              <a:buNone/>
            </a:pPr>
            <a:r>
              <a:rPr lang="ru-RU" sz="4000" b="1" dirty="0" err="1" smtClean="0"/>
              <a:t>Біріншілік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үрдістер</a:t>
            </a:r>
            <a:endParaRPr lang="ru-RU" sz="4000" b="1" dirty="0" smtClean="0"/>
          </a:p>
          <a:p>
            <a:pPr marL="0" indent="269875" algn="just">
              <a:buNone/>
            </a:pPr>
            <a:r>
              <a:rPr lang="kk-KZ" sz="4000" dirty="0" smtClean="0"/>
              <a:t>Мұнайдағы  химиялық </a:t>
            </a:r>
            <a:r>
              <a:rPr lang="en-US" sz="4000" dirty="0" smtClean="0"/>
              <a:t> </a:t>
            </a:r>
            <a:r>
              <a:rPr lang="kk-KZ" sz="4000" dirty="0" smtClean="0"/>
              <a:t>өзгерістерді қажет етпейді және теке қана  физикалық тұрғыдан оны фракцияларға  бөлу.</a:t>
            </a:r>
            <a:r>
              <a:rPr lang="ru-RU" sz="4000" dirty="0" smtClean="0"/>
              <a:t> </a:t>
            </a:r>
            <a:r>
              <a:rPr lang="ru-RU" sz="4000" dirty="0" err="1" smtClean="0"/>
              <a:t>Алғашында шикі</a:t>
            </a:r>
            <a:r>
              <a:rPr lang="ru-RU" sz="4000" dirty="0" smtClean="0"/>
              <a:t> </a:t>
            </a:r>
            <a:r>
              <a:rPr lang="ru-RU" sz="4000" dirty="0" err="1" smtClean="0"/>
              <a:t>мұнайды мұнай  газдары</a:t>
            </a:r>
            <a:r>
              <a:rPr lang="ru-RU" sz="4000" dirty="0" smtClean="0"/>
              <a:t>, су мен </a:t>
            </a:r>
            <a:r>
              <a:rPr lang="ru-RU" sz="4000" dirty="0" err="1" smtClean="0"/>
              <a:t>механикалық қоспалардан  тазартудың  біріншілік</a:t>
            </a:r>
            <a:r>
              <a:rPr lang="ru-RU" sz="4000" dirty="0" smtClean="0"/>
              <a:t> </a:t>
            </a:r>
            <a:r>
              <a:rPr lang="ru-RU" sz="4000" dirty="0" err="1" smtClean="0"/>
              <a:t>технологиялық үрдісің  жүргізеді</a:t>
            </a:r>
            <a:r>
              <a:rPr lang="ru-RU" sz="4000" dirty="0" smtClean="0"/>
              <a:t>–</a:t>
            </a:r>
            <a:r>
              <a:rPr lang="ru-RU" sz="4000" dirty="0" err="1" smtClean="0"/>
              <a:t>алғашқы </a:t>
            </a:r>
            <a:r>
              <a:rPr lang="ru-RU" sz="4000" dirty="0" smtClean="0"/>
              <a:t>сепарация.   </a:t>
            </a:r>
            <a:endParaRPr lang="en-US" sz="4000" baseline="30000" dirty="0" smtClean="0"/>
          </a:p>
          <a:p>
            <a:pPr marL="0" indent="269875">
              <a:buNone/>
            </a:pPr>
            <a:r>
              <a:rPr lang="ru-RU" sz="4000" b="1" dirty="0" err="1" smtClean="0"/>
              <a:t>Мұнайды дайындау</a:t>
            </a:r>
            <a:r>
              <a:rPr lang="ru-RU" sz="4000" b="1" dirty="0" smtClean="0"/>
              <a:t>. </a:t>
            </a:r>
          </a:p>
          <a:p>
            <a:pPr marL="0" indent="269875" algn="just">
              <a:buNone/>
            </a:pPr>
            <a:r>
              <a:rPr lang="ru-RU" sz="4000" dirty="0" smtClean="0"/>
              <a:t> </a:t>
            </a:r>
            <a:r>
              <a:rPr lang="ru-RU" sz="4000" dirty="0" err="1" smtClean="0"/>
              <a:t>Зауытқа мұнай тасымалдауға дайын</a:t>
            </a:r>
            <a:r>
              <a:rPr lang="ru-RU" sz="4000" dirty="0" smtClean="0"/>
              <a:t>  </a:t>
            </a:r>
            <a:r>
              <a:rPr lang="ru-RU" sz="4000" dirty="0" err="1" smtClean="0"/>
              <a:t>күйде түседі.</a:t>
            </a:r>
            <a:r>
              <a:rPr lang="ru-RU" sz="4000" dirty="0" smtClean="0"/>
              <a:t>  </a:t>
            </a:r>
            <a:r>
              <a:rPr lang="ru-RU" sz="4000" dirty="0" err="1" smtClean="0"/>
              <a:t>Зауытта</a:t>
            </a:r>
            <a:r>
              <a:rPr lang="ru-RU" sz="4000" dirty="0" smtClean="0"/>
              <a:t>  </a:t>
            </a:r>
            <a:r>
              <a:rPr lang="ru-RU" sz="4000" dirty="0" err="1" smtClean="0"/>
              <a:t>механикалық қоспалардан  қосымша тазартылады</a:t>
            </a:r>
            <a:r>
              <a:rPr lang="ru-RU" sz="4000" dirty="0" smtClean="0"/>
              <a:t>, </a:t>
            </a:r>
            <a:r>
              <a:rPr lang="ru-RU" sz="4000" dirty="0" err="1" smtClean="0"/>
              <a:t>ерітілген</a:t>
            </a:r>
            <a:r>
              <a:rPr lang="ru-RU" sz="4000" dirty="0" smtClean="0"/>
              <a:t> </a:t>
            </a:r>
            <a:r>
              <a:rPr lang="ru-RU" sz="4000" dirty="0" err="1" smtClean="0"/>
              <a:t>женіл</a:t>
            </a:r>
            <a:r>
              <a:rPr lang="ru-RU" sz="4000" dirty="0" smtClean="0"/>
              <a:t> </a:t>
            </a:r>
            <a:r>
              <a:rPr lang="ru-RU" sz="4000" dirty="0" err="1" smtClean="0"/>
              <a:t>көмірсутектерден бөлінеде  </a:t>
            </a:r>
            <a:r>
              <a:rPr lang="ru-RU" sz="4000" dirty="0" smtClean="0"/>
              <a:t>(С</a:t>
            </a:r>
            <a:r>
              <a:rPr lang="ru-RU" sz="4000" baseline="-25000" dirty="0" smtClean="0"/>
              <a:t>1</a:t>
            </a:r>
            <a:r>
              <a:rPr lang="ru-RU" sz="4000" dirty="0" smtClean="0"/>
              <a:t>-С</a:t>
            </a:r>
            <a:r>
              <a:rPr lang="ru-RU" sz="4000" baseline="-25000" dirty="0" smtClean="0"/>
              <a:t>4</a:t>
            </a:r>
            <a:r>
              <a:rPr lang="ru-RU" sz="4000" dirty="0" smtClean="0"/>
              <a:t>)  </a:t>
            </a:r>
            <a:r>
              <a:rPr lang="ru-RU" sz="4000" dirty="0" err="1" smtClean="0"/>
              <a:t>және электртұзсыздандыру қондырғыларда сусыздандырады</a:t>
            </a:r>
            <a:r>
              <a:rPr lang="ru-RU" sz="4000" dirty="0" smtClean="0"/>
              <a:t>.   </a:t>
            </a:r>
          </a:p>
          <a:p>
            <a:pPr marL="0" indent="269875">
              <a:buNone/>
            </a:pPr>
            <a:r>
              <a:rPr lang="ru-RU" sz="4000" b="1" dirty="0" err="1" smtClean="0"/>
              <a:t>Атмосфералық айдау</a:t>
            </a:r>
            <a:r>
              <a:rPr lang="ru-RU" sz="4000" b="1" dirty="0" smtClean="0"/>
              <a:t> </a:t>
            </a:r>
          </a:p>
          <a:p>
            <a:pPr marL="0" indent="269875">
              <a:buNone/>
            </a:pPr>
            <a:r>
              <a:rPr lang="ru-RU" sz="4000" dirty="0" err="1" smtClean="0"/>
              <a:t>Мұнай  ректификациялық колонналарға атмосфералық айдау</a:t>
            </a:r>
            <a:r>
              <a:rPr lang="ru-RU" sz="4000" dirty="0" smtClean="0"/>
              <a:t> </a:t>
            </a:r>
            <a:r>
              <a:rPr lang="ru-RU" sz="4000" dirty="0" err="1" smtClean="0"/>
              <a:t>үшін беріледі</a:t>
            </a:r>
            <a:r>
              <a:rPr lang="ru-RU" sz="4000" dirty="0" smtClean="0"/>
              <a:t>, </a:t>
            </a:r>
            <a:r>
              <a:rPr lang="ru-RU" sz="4000" dirty="0" err="1" smtClean="0"/>
              <a:t>онда</a:t>
            </a:r>
            <a:r>
              <a:rPr lang="ru-RU" sz="4000" dirty="0" smtClean="0"/>
              <a:t> </a:t>
            </a:r>
            <a:r>
              <a:rPr lang="ru-RU" sz="4000" dirty="0" err="1" smtClean="0"/>
              <a:t>бір</a:t>
            </a:r>
            <a:r>
              <a:rPr lang="ru-RU" sz="4000" dirty="0" smtClean="0"/>
              <a:t> </a:t>
            </a:r>
            <a:r>
              <a:rPr lang="ru-RU" sz="4000" dirty="0" err="1" smtClean="0"/>
              <a:t>неше</a:t>
            </a:r>
            <a:r>
              <a:rPr lang="ru-RU" sz="4000" dirty="0" smtClean="0"/>
              <a:t> </a:t>
            </a:r>
            <a:r>
              <a:rPr lang="ru-RU" sz="4000" dirty="0" err="1" smtClean="0"/>
              <a:t>фракцияға бөлінеді: женіл</a:t>
            </a:r>
            <a:r>
              <a:rPr lang="ru-RU" sz="4000" dirty="0" smtClean="0"/>
              <a:t> </a:t>
            </a:r>
            <a:r>
              <a:rPr lang="ru-RU" sz="4000" dirty="0" err="1" smtClean="0"/>
              <a:t>және ауыр</a:t>
            </a:r>
            <a:r>
              <a:rPr lang="ru-RU" sz="4000" dirty="0" smtClean="0"/>
              <a:t> </a:t>
            </a:r>
            <a:r>
              <a:rPr lang="ru-RU" sz="4000" dirty="0" err="1" smtClean="0"/>
              <a:t>бензинді</a:t>
            </a:r>
            <a:r>
              <a:rPr lang="ru-RU" sz="4000" dirty="0" smtClean="0"/>
              <a:t> </a:t>
            </a:r>
            <a:r>
              <a:rPr lang="ru-RU" sz="4000" dirty="0" err="1" smtClean="0"/>
              <a:t>фракциялар</a:t>
            </a:r>
            <a:r>
              <a:rPr lang="ru-RU" sz="4000" dirty="0" smtClean="0"/>
              <a:t>,  </a:t>
            </a:r>
            <a:r>
              <a:rPr lang="ru-RU" sz="4000" dirty="0" err="1" smtClean="0"/>
              <a:t>керосинді</a:t>
            </a:r>
            <a:r>
              <a:rPr lang="ru-RU" sz="4000" dirty="0" smtClean="0"/>
              <a:t> фракция, </a:t>
            </a:r>
            <a:r>
              <a:rPr lang="ru-RU" sz="4000" dirty="0" err="1" smtClean="0"/>
              <a:t>дизельді</a:t>
            </a:r>
            <a:r>
              <a:rPr lang="ru-RU" sz="4000" dirty="0" smtClean="0"/>
              <a:t> фракция </a:t>
            </a:r>
            <a:r>
              <a:rPr lang="ru-RU" sz="4000" dirty="0" err="1" smtClean="0"/>
              <a:t>және </a:t>
            </a:r>
            <a:r>
              <a:rPr lang="ru-RU" sz="4000" dirty="0" smtClean="0"/>
              <a:t>мазут (</a:t>
            </a:r>
            <a:r>
              <a:rPr lang="ru-RU" sz="4000" dirty="0" err="1" smtClean="0"/>
              <a:t>атмофералық айдаудың қалдығы</a:t>
            </a:r>
            <a:r>
              <a:rPr lang="ru-RU" sz="4000" dirty="0" smtClean="0"/>
              <a:t>) .     </a:t>
            </a:r>
          </a:p>
          <a:p>
            <a:pPr marL="0" indent="269875">
              <a:buNone/>
            </a:pPr>
            <a:r>
              <a:rPr lang="ru-RU" sz="4000" dirty="0" err="1" smtClean="0"/>
              <a:t>Алынатың  фрпакциялардың сапасы</a:t>
            </a:r>
            <a:r>
              <a:rPr lang="ru-RU" sz="4000" dirty="0" smtClean="0"/>
              <a:t> </a:t>
            </a:r>
            <a:r>
              <a:rPr lang="ru-RU" sz="4000" dirty="0" err="1" smtClean="0"/>
              <a:t>төмен  болғандықтан екіншілік</a:t>
            </a:r>
            <a:r>
              <a:rPr lang="ru-RU" sz="4000" dirty="0" smtClean="0"/>
              <a:t> </a:t>
            </a:r>
            <a:r>
              <a:rPr lang="ru-RU" sz="4000" dirty="0" err="1" smtClean="0"/>
              <a:t>өндеуге жіберіледі</a:t>
            </a:r>
            <a:r>
              <a:rPr lang="ru-RU" sz="4000" dirty="0" smtClean="0"/>
              <a:t>. 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Вакуум-дистилляция</a:t>
            </a:r>
            <a:r>
              <a:rPr lang="ru-RU" dirty="0" smtClean="0"/>
              <a:t> — </a:t>
            </a:r>
            <a:r>
              <a:rPr lang="ru-RU" dirty="0" err="1" smtClean="0"/>
              <a:t>органикалық заттар</a:t>
            </a:r>
            <a:r>
              <a:rPr lang="ru-RU" dirty="0" smtClean="0"/>
              <a:t> </a:t>
            </a:r>
            <a:r>
              <a:rPr lang="ru-RU" dirty="0" err="1" smtClean="0"/>
              <a:t>қоспасын бөлу әдістерінің бірі</a:t>
            </a:r>
            <a:r>
              <a:rPr lang="ru-RU" dirty="0" smtClean="0"/>
              <a:t>. </a:t>
            </a:r>
            <a:r>
              <a:rPr lang="ru-RU" b="1" dirty="0" smtClean="0"/>
              <a:t>Вакуумная дистилляция</a:t>
            </a:r>
            <a:r>
              <a:rPr lang="ru-RU" dirty="0" smtClean="0"/>
              <a:t> — мотор </a:t>
            </a:r>
            <a:r>
              <a:rPr lang="ru-RU" dirty="0" err="1" smtClean="0"/>
              <a:t>майлары</a:t>
            </a:r>
            <a:r>
              <a:rPr lang="ru-RU" dirty="0" smtClean="0"/>
              <a:t>, </a:t>
            </a:r>
            <a:r>
              <a:rPr lang="ru-RU" dirty="0" err="1" smtClean="0"/>
              <a:t>майлар</a:t>
            </a:r>
            <a:r>
              <a:rPr lang="ru-RU" dirty="0" smtClean="0"/>
              <a:t>, </a:t>
            </a:r>
            <a:r>
              <a:rPr lang="ru-RU" dirty="0" err="1" smtClean="0"/>
              <a:t>парафиндер</a:t>
            </a:r>
            <a:r>
              <a:rPr lang="ru-RU" dirty="0" smtClean="0"/>
              <a:t> </a:t>
            </a:r>
            <a:r>
              <a:rPr lang="ru-RU" dirty="0" err="1" smtClean="0"/>
              <a:t>және </a:t>
            </a:r>
            <a:r>
              <a:rPr lang="ru-RU" smtClean="0"/>
              <a:t>церезиндерпроцесс</a:t>
            </a:r>
            <a:r>
              <a:rPr lang="ru-RU" dirty="0" smtClean="0"/>
              <a:t> отгонки из мазута (остатка атмосферной перегонки) фракций, пригодных для переработки в моторные топлива, масла, парафины и церезины и другую продукцию нефтепереработки и нефтехимического синтеза. </a:t>
            </a:r>
          </a:p>
          <a:p>
            <a:r>
              <a:rPr lang="ru-RU" dirty="0" err="1" smtClean="0"/>
              <a:t>Атмосфералық айдау</a:t>
            </a:r>
            <a:r>
              <a:rPr lang="ru-RU" dirty="0" smtClean="0"/>
              <a:t> </a:t>
            </a:r>
            <a:r>
              <a:rPr lang="ru-RU" dirty="0" err="1" smtClean="0"/>
              <a:t>үрідісі қолайсыз жағдайда қолданылатын әдіс,  мақсатты заттың  қайнау температурасы</a:t>
            </a:r>
            <a:r>
              <a:rPr lang="ru-RU" dirty="0" smtClean="0"/>
              <a:t> </a:t>
            </a:r>
            <a:r>
              <a:rPr lang="ru-RU" dirty="0" err="1" smtClean="0"/>
              <a:t>жоғары болғандықтан атмосфералық </a:t>
            </a:r>
            <a:r>
              <a:rPr lang="ru-RU" dirty="0" smtClean="0"/>
              <a:t>Т</a:t>
            </a:r>
            <a:r>
              <a:rPr lang="ru-RU" baseline="30000" dirty="0" smtClean="0"/>
              <a:t>0</a:t>
            </a:r>
            <a:r>
              <a:rPr lang="ru-RU" dirty="0" smtClean="0"/>
              <a:t>С </a:t>
            </a:r>
            <a:r>
              <a:rPr lang="ru-RU" dirty="0" err="1" smtClean="0"/>
              <a:t>айдау</a:t>
            </a:r>
            <a:r>
              <a:rPr lang="ru-RU" dirty="0" smtClean="0"/>
              <a:t> </a:t>
            </a:r>
            <a:r>
              <a:rPr lang="ru-RU" dirty="0" err="1" smtClean="0"/>
              <a:t>қолайсыз</a:t>
            </a:r>
            <a:r>
              <a:rPr lang="ru-RU" dirty="0" smtClean="0"/>
              <a:t>.  </a:t>
            </a:r>
            <a:r>
              <a:rPr lang="ru-RU" dirty="0" err="1" smtClean="0"/>
              <a:t>Яғни айдалатын</a:t>
            </a:r>
            <a:r>
              <a:rPr lang="ru-RU" dirty="0" smtClean="0"/>
              <a:t> </a:t>
            </a:r>
            <a:r>
              <a:rPr lang="ru-RU" dirty="0" err="1" smtClean="0"/>
              <a:t>өнім ыдырай</a:t>
            </a:r>
            <a:r>
              <a:rPr lang="ru-RU" dirty="0" smtClean="0"/>
              <a:t> </a:t>
            </a:r>
            <a:r>
              <a:rPr lang="ru-RU" dirty="0" err="1" smtClean="0"/>
              <a:t>бастайды</a:t>
            </a:r>
            <a:r>
              <a:rPr lang="ru-RU" dirty="0" smtClean="0"/>
              <a:t>.  </a:t>
            </a:r>
            <a:r>
              <a:rPr lang="ru-RU" dirty="0" err="1" smtClean="0"/>
              <a:t>Вакуумда</a:t>
            </a:r>
            <a:r>
              <a:rPr lang="ru-RU" dirty="0" smtClean="0"/>
              <a:t> </a:t>
            </a:r>
            <a:r>
              <a:rPr lang="ru-RU" dirty="0" err="1" smtClean="0"/>
              <a:t>кез</a:t>
            </a:r>
            <a:r>
              <a:rPr lang="ru-RU" dirty="0" smtClean="0"/>
              <a:t> </a:t>
            </a:r>
            <a:r>
              <a:rPr lang="ru-RU" dirty="0" err="1" smtClean="0"/>
              <a:t>келген</a:t>
            </a:r>
            <a:r>
              <a:rPr lang="ru-RU" dirty="0" smtClean="0"/>
              <a:t> </a:t>
            </a:r>
            <a:r>
              <a:rPr lang="ru-RU" dirty="0" err="1" smtClean="0"/>
              <a:t>суйық тың температурасы</a:t>
            </a:r>
            <a:r>
              <a:rPr lang="ru-RU" dirty="0" smtClean="0"/>
              <a:t> </a:t>
            </a:r>
            <a:r>
              <a:rPr lang="ru-RU" dirty="0" err="1" smtClean="0"/>
              <a:t>төмен.</a:t>
            </a:r>
            <a:r>
              <a:rPr lang="ru-RU" dirty="0" smtClean="0"/>
              <a:t>  </a:t>
            </a:r>
          </a:p>
          <a:p>
            <a:r>
              <a:rPr lang="ru-RU" dirty="0" err="1" smtClean="0"/>
              <a:t>Кейбір</a:t>
            </a:r>
            <a:r>
              <a:rPr lang="ru-RU" dirty="0" smtClean="0"/>
              <a:t> </a:t>
            </a:r>
            <a:r>
              <a:rPr lang="ru-RU" dirty="0" err="1" smtClean="0"/>
              <a:t>кезде</a:t>
            </a:r>
            <a:r>
              <a:rPr lang="ru-RU" dirty="0" smtClean="0"/>
              <a:t>   </a:t>
            </a:r>
            <a:r>
              <a:rPr lang="ru-RU" dirty="0" err="1" smtClean="0"/>
              <a:t>роторлы</a:t>
            </a:r>
            <a:r>
              <a:rPr lang="ru-RU" dirty="0" smtClean="0"/>
              <a:t> </a:t>
            </a:r>
            <a:r>
              <a:rPr lang="ru-RU" dirty="0" err="1" smtClean="0"/>
              <a:t>вакуумды</a:t>
            </a:r>
            <a:r>
              <a:rPr lang="ru-RU" dirty="0" smtClean="0"/>
              <a:t> </a:t>
            </a:r>
            <a:r>
              <a:rPr lang="ru-RU" dirty="0" err="1" smtClean="0"/>
              <a:t>буландырғыштар  қолданылады.</a:t>
            </a:r>
            <a:r>
              <a:rPr lang="ru-RU" dirty="0" smtClean="0"/>
              <a:t> Остающийся после этого тяжелый остаток называется гудроном. Может служить сырьем для получения битумов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8686800" cy="5911873"/>
          </a:xfrm>
        </p:spPr>
        <p:txBody>
          <a:bodyPr>
            <a:normAutofit fontScale="32500" lnSpcReduction="20000"/>
          </a:bodyPr>
          <a:lstStyle/>
          <a:p>
            <a:r>
              <a:rPr lang="ru-RU" sz="4900" b="1" dirty="0" smtClean="0"/>
              <a:t>ВТОРИЧНЫЕ ПРОЦЕССЫ</a:t>
            </a:r>
          </a:p>
          <a:p>
            <a:r>
              <a:rPr lang="ru-RU" sz="4900" dirty="0" smtClean="0"/>
              <a:t>Целью вторичных процессов является увеличение количества производимых моторных топлив, они связаны с химической модификацией молекул углеводородов, входящих в состав нефти, как правило, с их преобразованием в более удобные для окисления формы.</a:t>
            </a:r>
          </a:p>
          <a:p>
            <a:r>
              <a:rPr lang="ru-RU" sz="4900" dirty="0" smtClean="0"/>
              <a:t>По своим направлениям, все вторичные процессы можно разделить на 3 вида:</a:t>
            </a:r>
          </a:p>
          <a:p>
            <a:r>
              <a:rPr lang="ru-RU" sz="4900" dirty="0" smtClean="0"/>
              <a:t>Углубляющие: </a:t>
            </a:r>
            <a:r>
              <a:rPr lang="ru-RU" sz="4900" dirty="0" smtClean="0">
                <a:hlinkClick r:id="rId2" tooltip="Каталитический крекинг"/>
              </a:rPr>
              <a:t>каталитический крекинг</a:t>
            </a:r>
            <a:r>
              <a:rPr lang="ru-RU" sz="4900" dirty="0" smtClean="0"/>
              <a:t>, </a:t>
            </a:r>
            <a:r>
              <a:rPr lang="ru-RU" sz="4900" dirty="0" smtClean="0">
                <a:hlinkClick r:id="rId3" tooltip="Термический крекинг"/>
              </a:rPr>
              <a:t>термический крекинг</a:t>
            </a:r>
            <a:r>
              <a:rPr lang="ru-RU" sz="4900" dirty="0" smtClean="0"/>
              <a:t>, </a:t>
            </a:r>
            <a:r>
              <a:rPr lang="ru-RU" sz="4900" dirty="0" err="1" smtClean="0">
                <a:hlinkClick r:id="rId4" tooltip="Висбрекинг"/>
              </a:rPr>
              <a:t>висбрекинг</a:t>
            </a:r>
            <a:r>
              <a:rPr lang="ru-RU" sz="4900" dirty="0" smtClean="0"/>
              <a:t>, замедленное </a:t>
            </a:r>
            <a:r>
              <a:rPr lang="ru-RU" sz="4900" dirty="0" smtClean="0">
                <a:hlinkClick r:id="rId5" tooltip="Коксование"/>
              </a:rPr>
              <a:t>коксование</a:t>
            </a:r>
            <a:r>
              <a:rPr lang="ru-RU" sz="4900" dirty="0" smtClean="0"/>
              <a:t>, </a:t>
            </a:r>
            <a:r>
              <a:rPr lang="ru-RU" sz="4900" dirty="0" smtClean="0">
                <a:hlinkClick r:id="rId6" tooltip="Гидрокрекинг"/>
              </a:rPr>
              <a:t>гидрокрекинг</a:t>
            </a:r>
            <a:r>
              <a:rPr lang="ru-RU" sz="4900" dirty="0" smtClean="0"/>
              <a:t>, производство битумов и т.д. </a:t>
            </a:r>
          </a:p>
          <a:p>
            <a:r>
              <a:rPr lang="ru-RU" sz="4900" dirty="0" smtClean="0"/>
              <a:t>Облагораживающие: </a:t>
            </a:r>
            <a:r>
              <a:rPr lang="ru-RU" sz="4900" dirty="0" err="1" smtClean="0">
                <a:hlinkClick r:id="rId7" tooltip="Риформинг"/>
              </a:rPr>
              <a:t>риформинг</a:t>
            </a:r>
            <a:r>
              <a:rPr lang="ru-RU" sz="4900" dirty="0" smtClean="0"/>
              <a:t>, гидроочистка, </a:t>
            </a:r>
            <a:r>
              <a:rPr lang="ru-RU" sz="4900" dirty="0" smtClean="0">
                <a:hlinkClick r:id="rId8" tooltip="Изомеризация"/>
              </a:rPr>
              <a:t>изомеризация</a:t>
            </a:r>
            <a:r>
              <a:rPr lang="ru-RU" sz="4900" dirty="0" smtClean="0"/>
              <a:t> и т.д. </a:t>
            </a:r>
          </a:p>
          <a:p>
            <a:r>
              <a:rPr lang="ru-RU" sz="4900" dirty="0" smtClean="0"/>
              <a:t>Прочие: процессы по производству масел, МТБЭ, </a:t>
            </a:r>
            <a:r>
              <a:rPr lang="ru-RU" sz="4900" dirty="0" err="1" smtClean="0"/>
              <a:t>алкилирования</a:t>
            </a:r>
            <a:r>
              <a:rPr lang="ru-RU" sz="4900" dirty="0" smtClean="0"/>
              <a:t>, производство ароматических углеводородов и т.д. </a:t>
            </a:r>
          </a:p>
          <a:p>
            <a:r>
              <a:rPr lang="ru-RU" sz="4900" b="1" dirty="0" smtClean="0"/>
              <a:t>[</a:t>
            </a:r>
            <a:r>
              <a:rPr lang="ru-RU" sz="4900" b="1" dirty="0" err="1" smtClean="0"/>
              <a:t>Риформинг</a:t>
            </a:r>
            <a:endParaRPr lang="ru-RU" sz="4900" b="1" dirty="0" smtClean="0"/>
          </a:p>
          <a:p>
            <a:r>
              <a:rPr lang="ru-RU" sz="4900" dirty="0" smtClean="0"/>
              <a:t>Основная статья: </a:t>
            </a:r>
            <a:r>
              <a:rPr lang="ru-RU" sz="4900" b="1" dirty="0" smtClean="0">
                <a:hlinkClick r:id="rId9" tooltip="Каталитический риформинг"/>
              </a:rPr>
              <a:t>Каталитический </a:t>
            </a:r>
            <a:r>
              <a:rPr lang="ru-RU" sz="4900" b="1" dirty="0" err="1" smtClean="0">
                <a:hlinkClick r:id="rId9" tooltip="Каталитический риформинг"/>
              </a:rPr>
              <a:t>риформинг</a:t>
            </a:r>
            <a:endParaRPr lang="ru-RU" sz="4900" dirty="0" smtClean="0"/>
          </a:p>
          <a:p>
            <a:r>
              <a:rPr lang="ru-RU" sz="4900" dirty="0" smtClean="0"/>
              <a:t>Каталитический </a:t>
            </a:r>
            <a:r>
              <a:rPr lang="ru-RU" sz="4900" dirty="0" err="1" smtClean="0"/>
              <a:t>риформинг</a:t>
            </a:r>
            <a:r>
              <a:rPr lang="ru-RU" sz="4900" dirty="0" smtClean="0"/>
              <a:t> - каталитическая ароматизация нефтепродуктов (повышение содержания </a:t>
            </a:r>
            <a:r>
              <a:rPr lang="ru-RU" sz="4900" dirty="0" err="1" smtClean="0"/>
              <a:t>аренов</a:t>
            </a:r>
            <a:r>
              <a:rPr lang="ru-RU" sz="4900" dirty="0" smtClean="0"/>
              <a:t> в результате прохождения реакций образования ароматических углеводородов). </a:t>
            </a:r>
            <a:r>
              <a:rPr lang="ru-RU" sz="4900" dirty="0" err="1" smtClean="0"/>
              <a:t>Риформингу</a:t>
            </a:r>
            <a:r>
              <a:rPr lang="ru-RU" sz="4900" dirty="0" smtClean="0"/>
              <a:t> подвергаются бензиновые фракции с пределами </a:t>
            </a:r>
            <a:r>
              <a:rPr lang="ru-RU" sz="4900" dirty="0" err="1" smtClean="0"/>
              <a:t>выкипания</a:t>
            </a:r>
            <a:r>
              <a:rPr lang="ru-RU" sz="4900" dirty="0" smtClean="0"/>
              <a:t> 85-180°С</a:t>
            </a:r>
            <a:r>
              <a:rPr lang="ru-RU" sz="4900" baseline="30000" dirty="0" smtClean="0">
                <a:hlinkClick r:id="rId10"/>
              </a:rPr>
              <a:t>[2]</a:t>
            </a:r>
            <a:r>
              <a:rPr lang="ru-RU" sz="4900" dirty="0" smtClean="0"/>
              <a:t>. В результате </a:t>
            </a:r>
            <a:r>
              <a:rPr lang="ru-RU" sz="4900" dirty="0" err="1" smtClean="0"/>
              <a:t>риформинга</a:t>
            </a:r>
            <a:r>
              <a:rPr lang="ru-RU" sz="4900" dirty="0" smtClean="0"/>
              <a:t> бензиновая фракция обогащается ароматическими соединениями и его октановое число повышается примерно до 85. Полученный продукт (</a:t>
            </a:r>
            <a:r>
              <a:rPr lang="ru-RU" sz="4900" dirty="0" err="1" smtClean="0"/>
              <a:t>риформат</a:t>
            </a:r>
            <a:r>
              <a:rPr lang="ru-RU" sz="4900" dirty="0" smtClean="0"/>
              <a:t>) используется как компонент для производства </a:t>
            </a:r>
            <a:r>
              <a:rPr lang="ru-RU" sz="4900" dirty="0" err="1" smtClean="0"/>
              <a:t>автобензинов</a:t>
            </a:r>
            <a:r>
              <a:rPr lang="ru-RU" sz="4900" dirty="0" smtClean="0"/>
              <a:t> и как сырье для извлечения ароматических углеводородов.</a:t>
            </a:r>
            <a:endParaRPr lang="ru-RU" sz="49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86116" y="357166"/>
            <a:ext cx="5400684" cy="5768997"/>
          </a:xfrm>
        </p:spPr>
        <p:txBody>
          <a:bodyPr>
            <a:noAutofit/>
          </a:bodyPr>
          <a:lstStyle/>
          <a:p>
            <a:r>
              <a:rPr lang="ru-RU" sz="1800" dirty="0" smtClean="0"/>
              <a:t>Основными целями </a:t>
            </a:r>
            <a:r>
              <a:rPr lang="ru-RU" sz="1800" dirty="0" err="1" smtClean="0"/>
              <a:t>риформинга</a:t>
            </a:r>
            <a:r>
              <a:rPr lang="ru-RU" sz="1800" dirty="0" smtClean="0"/>
              <a:t> являются:</a:t>
            </a:r>
          </a:p>
          <a:p>
            <a:r>
              <a:rPr lang="ru-RU" sz="1800" dirty="0" smtClean="0"/>
              <a:t>повышение </a:t>
            </a:r>
            <a:r>
              <a:rPr lang="ru-RU" sz="1800" dirty="0" smtClean="0">
                <a:hlinkClick r:id="rId2" tooltip="Октановое число"/>
              </a:rPr>
              <a:t>октанового числа</a:t>
            </a:r>
            <a:r>
              <a:rPr lang="ru-RU" sz="1800" dirty="0" smtClean="0"/>
              <a:t> бензинов с целью получения неэтилированного высокооктанового бензина </a:t>
            </a:r>
          </a:p>
          <a:p>
            <a:r>
              <a:rPr lang="ru-RU" sz="1800" dirty="0" smtClean="0"/>
              <a:t>получение ароматических углеводородов (</a:t>
            </a:r>
            <a:r>
              <a:rPr lang="ru-RU" sz="1800" dirty="0" err="1" smtClean="0"/>
              <a:t>аренов</a:t>
            </a:r>
            <a:r>
              <a:rPr lang="ru-RU" sz="1800" dirty="0" smtClean="0"/>
              <a:t>) </a:t>
            </a:r>
          </a:p>
          <a:p>
            <a:r>
              <a:rPr lang="ru-RU" sz="1800" dirty="0" smtClean="0"/>
              <a:t>получение </a:t>
            </a:r>
            <a:r>
              <a:rPr lang="ru-RU" sz="1800" dirty="0" smtClean="0">
                <a:hlinkClick r:id="rId3" tooltip="ВСГ (страница отсутствует)"/>
              </a:rPr>
              <a:t>ВСГ</a:t>
            </a:r>
            <a:r>
              <a:rPr lang="ru-RU" sz="1800" dirty="0" smtClean="0"/>
              <a:t> </a:t>
            </a:r>
            <a:r>
              <a:rPr lang="ru-RU" sz="1800" baseline="30000" dirty="0" smtClean="0">
                <a:hlinkClick r:id="rId4"/>
              </a:rPr>
              <a:t>[1]</a:t>
            </a:r>
            <a:r>
              <a:rPr lang="ru-RU" sz="1800" dirty="0" smtClean="0"/>
              <a:t> для процессов </a:t>
            </a:r>
            <a:r>
              <a:rPr lang="ru-RU" sz="1800" dirty="0" smtClean="0">
                <a:hlinkClick r:id="rId5" tooltip="Гидроочистка"/>
              </a:rPr>
              <a:t>гидроочистки</a:t>
            </a:r>
            <a:r>
              <a:rPr lang="ru-RU" sz="1800" dirty="0" smtClean="0"/>
              <a:t>, </a:t>
            </a:r>
            <a:r>
              <a:rPr lang="ru-RU" sz="1800" dirty="0" smtClean="0">
                <a:hlinkClick r:id="rId6" tooltip="Гидрокрекинг"/>
              </a:rPr>
              <a:t>гидрокрекинга</a:t>
            </a:r>
            <a:r>
              <a:rPr lang="ru-RU" sz="1800" dirty="0" smtClean="0"/>
              <a:t>, </a:t>
            </a:r>
            <a:r>
              <a:rPr lang="ru-RU" sz="1800" dirty="0" smtClean="0">
                <a:hlinkClick r:id="rId7" tooltip="Изомеризация"/>
              </a:rPr>
              <a:t>изомеризации</a:t>
            </a:r>
            <a:r>
              <a:rPr lang="ru-RU" sz="1800" dirty="0" smtClean="0"/>
              <a:t> и т. д. </a:t>
            </a:r>
          </a:p>
          <a:p>
            <a:r>
              <a:rPr lang="ru-RU" sz="1800" dirty="0" smtClean="0"/>
              <a:t>Октановые числа </a:t>
            </a:r>
            <a:r>
              <a:rPr lang="ru-RU" sz="1800" dirty="0" smtClean="0">
                <a:hlinkClick r:id="rId8" tooltip="Ароматические углеводороды"/>
              </a:rPr>
              <a:t>ароматических углеводородов</a:t>
            </a:r>
            <a:r>
              <a:rPr lang="ru-RU" sz="1800" dirty="0" smtClean="0"/>
              <a:t>:</a:t>
            </a:r>
          </a:p>
          <a:p>
            <a:r>
              <a:rPr lang="ru-RU" sz="1800" dirty="0" smtClean="0"/>
              <a:t>Углеводород исследовательское моторное дорожное Бензол (</a:t>
            </a:r>
            <a:r>
              <a:rPr lang="ru-RU" sz="1800" dirty="0" err="1" smtClean="0"/>
              <a:t>Ткип</a:t>
            </a:r>
            <a:r>
              <a:rPr lang="ru-RU" sz="1800" dirty="0" smtClean="0"/>
              <a:t> 80°С) 106 88 97 Толуол (</a:t>
            </a:r>
            <a:r>
              <a:rPr lang="ru-RU" sz="1800" dirty="0" err="1" smtClean="0"/>
              <a:t>Ткип</a:t>
            </a:r>
            <a:r>
              <a:rPr lang="ru-RU" sz="1800" dirty="0" smtClean="0"/>
              <a:t> 111°С) 112 98 105 </a:t>
            </a:r>
            <a:r>
              <a:rPr lang="ru-RU" sz="1800" dirty="0" err="1" smtClean="0"/>
              <a:t>пара-Ксилол</a:t>
            </a:r>
            <a:r>
              <a:rPr lang="ru-RU" sz="1800" dirty="0" smtClean="0"/>
              <a:t> (</a:t>
            </a:r>
            <a:r>
              <a:rPr lang="ru-RU" sz="1800" dirty="0" err="1" smtClean="0"/>
              <a:t>Ткип</a:t>
            </a:r>
            <a:r>
              <a:rPr lang="ru-RU" sz="1800" dirty="0" smtClean="0"/>
              <a:t> 138°С) 120 98 109 </a:t>
            </a:r>
            <a:r>
              <a:rPr lang="ru-RU" sz="1800" dirty="0" err="1" smtClean="0"/>
              <a:t>мета-Ксилол</a:t>
            </a:r>
            <a:r>
              <a:rPr lang="ru-RU" sz="1800" dirty="0" smtClean="0"/>
              <a:t>(</a:t>
            </a:r>
            <a:r>
              <a:rPr lang="ru-RU" sz="1800" dirty="0" err="1" smtClean="0"/>
              <a:t>Ткип</a:t>
            </a:r>
            <a:r>
              <a:rPr lang="ru-RU" sz="1800" dirty="0" smtClean="0"/>
              <a:t> 139°С) 120 99 109,5 </a:t>
            </a:r>
            <a:r>
              <a:rPr lang="ru-RU" sz="1800" dirty="0" err="1" smtClean="0"/>
              <a:t>oртo-Ксилол</a:t>
            </a:r>
            <a:r>
              <a:rPr lang="ru-RU" sz="1800" dirty="0" smtClean="0"/>
              <a:t> (</a:t>
            </a:r>
            <a:r>
              <a:rPr lang="ru-RU" sz="1800" dirty="0" err="1" smtClean="0"/>
              <a:t>Ткип</a:t>
            </a:r>
            <a:r>
              <a:rPr lang="ru-RU" sz="1800" dirty="0" smtClean="0"/>
              <a:t> 144°С) 105 87 96 </a:t>
            </a:r>
            <a:r>
              <a:rPr lang="ru-RU" sz="1800" dirty="0" smtClean="0">
                <a:hlinkClick r:id="rId9" tooltip="Этилбензол"/>
              </a:rPr>
              <a:t>Этилбензол</a:t>
            </a:r>
            <a:r>
              <a:rPr lang="ru-RU" sz="1800" dirty="0" smtClean="0"/>
              <a:t> (</a:t>
            </a:r>
            <a:r>
              <a:rPr lang="ru-RU" sz="1800" dirty="0" err="1" smtClean="0"/>
              <a:t>Ткип</a:t>
            </a:r>
            <a:r>
              <a:rPr lang="ru-RU" sz="1800" dirty="0" smtClean="0"/>
              <a:t> 136°С) 114 91 102,5 Сумма </a:t>
            </a:r>
            <a:r>
              <a:rPr lang="ru-RU" sz="1800" dirty="0" err="1" smtClean="0"/>
              <a:t>ароматики</a:t>
            </a:r>
            <a:r>
              <a:rPr lang="ru-RU" sz="1800" dirty="0" smtClean="0"/>
              <a:t> С9 117 98 107,5 Сумма </a:t>
            </a:r>
            <a:r>
              <a:rPr lang="ru-RU" sz="1800" dirty="0" err="1" smtClean="0"/>
              <a:t>ароматики</a:t>
            </a:r>
            <a:r>
              <a:rPr lang="ru-RU" sz="1800" dirty="0" smtClean="0"/>
              <a:t> С10 110 92 101 Образование ароматических углеводородов происходит в результате следующих реакций:</a:t>
            </a:r>
          </a:p>
          <a:p>
            <a:r>
              <a:rPr lang="ru-RU" sz="1800" dirty="0" smtClean="0"/>
              <a:t>дегидрирование шестичленных </a:t>
            </a:r>
            <a:r>
              <a:rPr lang="ru-RU" sz="1800" dirty="0" err="1" smtClean="0"/>
              <a:t>циклоалканов</a:t>
            </a:r>
            <a:r>
              <a:rPr lang="ru-RU" sz="1800" dirty="0" smtClean="0"/>
              <a:t>: </a:t>
            </a:r>
          </a:p>
          <a:p>
            <a:pPr lvl="1"/>
            <a:r>
              <a:rPr lang="ru-RU" sz="1800" dirty="0" smtClean="0">
                <a:hlinkClick r:id="rId10" tooltip="Циклогексан"/>
              </a:rPr>
              <a:t>циклогексан</a:t>
            </a:r>
            <a:r>
              <a:rPr lang="ru-RU" sz="1800" dirty="0" smtClean="0"/>
              <a:t> в </a:t>
            </a:r>
            <a:r>
              <a:rPr lang="ru-RU" sz="1800" dirty="0" smtClean="0">
                <a:hlinkClick r:id="rId11" tooltip="Бензол"/>
              </a:rPr>
              <a:t>бензол</a:t>
            </a:r>
            <a:r>
              <a:rPr lang="ru-RU" sz="1800" dirty="0" smtClean="0"/>
              <a:t> </a:t>
            </a:r>
          </a:p>
          <a:p>
            <a:pPr lvl="1"/>
            <a:r>
              <a:rPr lang="ru-RU" sz="1800" dirty="0" err="1" smtClean="0"/>
              <a:t>метилциклогексан</a:t>
            </a:r>
            <a:r>
              <a:rPr lang="ru-RU" sz="1800" dirty="0" smtClean="0"/>
              <a:t> в </a:t>
            </a:r>
            <a:r>
              <a:rPr lang="ru-RU" sz="1800" dirty="0" smtClean="0">
                <a:hlinkClick r:id="rId12" tooltip="Толуол"/>
              </a:rPr>
              <a:t>толуол</a:t>
            </a:r>
            <a:r>
              <a:rPr lang="ru-RU" sz="1800" dirty="0" smtClean="0"/>
              <a:t> </a:t>
            </a:r>
          </a:p>
          <a:p>
            <a:pPr lvl="1"/>
            <a:r>
              <a:rPr lang="ru-RU" sz="1800" dirty="0" err="1" smtClean="0"/>
              <a:t>диметилциклогексан</a:t>
            </a:r>
            <a:r>
              <a:rPr lang="ru-RU" sz="1800" dirty="0" smtClean="0"/>
              <a:t> в </a:t>
            </a:r>
            <a:r>
              <a:rPr lang="ru-RU" sz="1800" dirty="0" smtClean="0">
                <a:hlinkClick r:id="rId13" tooltip="Ксилол"/>
              </a:rPr>
              <a:t>ксилол</a:t>
            </a:r>
            <a:r>
              <a:rPr lang="ru-RU" sz="1800" dirty="0" smtClean="0"/>
              <a:t> </a:t>
            </a:r>
          </a:p>
          <a:p>
            <a:r>
              <a:rPr lang="ru-RU" sz="1800" dirty="0" err="1" smtClean="0"/>
              <a:t>дегидроизомеризация</a:t>
            </a:r>
            <a:r>
              <a:rPr lang="ru-RU" sz="1800" dirty="0" smtClean="0"/>
              <a:t> </a:t>
            </a:r>
            <a:r>
              <a:rPr lang="ru-RU" sz="1800" dirty="0" err="1" smtClean="0"/>
              <a:t>циклопентанов</a:t>
            </a:r>
            <a:r>
              <a:rPr lang="ru-RU" sz="1800" dirty="0" smtClean="0"/>
              <a:t> </a:t>
            </a:r>
          </a:p>
          <a:p>
            <a:r>
              <a:rPr lang="ru-RU" sz="1800" dirty="0" err="1" smtClean="0"/>
              <a:t>дегидроциклизация</a:t>
            </a:r>
            <a:r>
              <a:rPr lang="ru-RU" sz="1800" dirty="0" smtClean="0"/>
              <a:t> </a:t>
            </a:r>
            <a:r>
              <a:rPr lang="ru-RU" sz="1800" dirty="0" smtClean="0">
                <a:hlinkClick r:id="rId14" tooltip="Парафин"/>
              </a:rPr>
              <a:t>парафиновых</a:t>
            </a:r>
            <a:r>
              <a:rPr lang="ru-RU" sz="1800" dirty="0" smtClean="0"/>
              <a:t> углеводородов </a:t>
            </a:r>
          </a:p>
          <a:p>
            <a:r>
              <a:rPr lang="ru-RU" sz="1800" dirty="0" smtClean="0"/>
              <a:t>Побочные реакции:</a:t>
            </a:r>
          </a:p>
          <a:p>
            <a:r>
              <a:rPr lang="ru-RU" sz="1800" dirty="0" smtClean="0">
                <a:hlinkClick r:id="rId6" tooltip="Гидрокрекинг"/>
              </a:rPr>
              <a:t>гидрокрекинг</a:t>
            </a:r>
            <a:r>
              <a:rPr lang="ru-RU" sz="1800" dirty="0" smtClean="0"/>
              <a:t> с образованием жирных газов; </a:t>
            </a:r>
          </a:p>
          <a:p>
            <a:r>
              <a:rPr lang="ru-RU" sz="1800" dirty="0" err="1" smtClean="0"/>
              <a:t>коксообразование</a:t>
            </a:r>
            <a:r>
              <a:rPr lang="ru-RU" sz="1800" dirty="0" smtClean="0"/>
              <a:t> </a:t>
            </a:r>
          </a:p>
          <a:p>
            <a:r>
              <a:rPr lang="ru-RU" sz="1800" dirty="0" smtClean="0"/>
              <a:t>Процессы каталитического </a:t>
            </a:r>
            <a:r>
              <a:rPr lang="ru-RU" sz="1800" dirty="0" err="1" smtClean="0"/>
              <a:t>риформинга</a:t>
            </a:r>
            <a:r>
              <a:rPr lang="ru-RU" sz="1800" dirty="0" smtClean="0"/>
              <a:t> осуществляются в присутствии </a:t>
            </a:r>
            <a:r>
              <a:rPr lang="ru-RU" sz="1800" dirty="0" err="1" smtClean="0"/>
              <a:t>бифункциональных</a:t>
            </a:r>
            <a:r>
              <a:rPr lang="ru-RU" sz="1800" dirty="0" smtClean="0"/>
              <a:t> катализаторов — </a:t>
            </a:r>
            <a:r>
              <a:rPr lang="ru-RU" sz="1800" dirty="0" smtClean="0">
                <a:hlinkClick r:id="rId15" tooltip="Платина"/>
              </a:rPr>
              <a:t>платины</a:t>
            </a:r>
            <a:r>
              <a:rPr lang="ru-RU" sz="1800" dirty="0" smtClean="0"/>
              <a:t>, чистой или с добавками </a:t>
            </a:r>
            <a:r>
              <a:rPr lang="ru-RU" sz="1800" dirty="0" smtClean="0">
                <a:hlinkClick r:id="rId16" tooltip="Рений"/>
              </a:rPr>
              <a:t>рения</a:t>
            </a:r>
            <a:r>
              <a:rPr lang="ru-RU" sz="1800" dirty="0" smtClean="0"/>
              <a:t>, </a:t>
            </a:r>
            <a:r>
              <a:rPr lang="ru-RU" sz="1800" dirty="0" smtClean="0">
                <a:hlinkClick r:id="rId17" tooltip="Иридий"/>
              </a:rPr>
              <a:t>иридия</a:t>
            </a:r>
            <a:r>
              <a:rPr lang="ru-RU" sz="1800" dirty="0" smtClean="0"/>
              <a:t>, </a:t>
            </a:r>
            <a:r>
              <a:rPr lang="ru-RU" sz="1800" dirty="0" smtClean="0">
                <a:hlinkClick r:id="rId18" tooltip="Галлий"/>
              </a:rPr>
              <a:t>галлия</a:t>
            </a:r>
            <a:r>
              <a:rPr lang="ru-RU" sz="1800" dirty="0" smtClean="0"/>
              <a:t>, </a:t>
            </a:r>
            <a:r>
              <a:rPr lang="ru-RU" sz="1800" dirty="0" smtClean="0">
                <a:hlinkClick r:id="rId19" tooltip="Германий"/>
              </a:rPr>
              <a:t>германия</a:t>
            </a:r>
            <a:r>
              <a:rPr lang="ru-RU" sz="1800" dirty="0" smtClean="0"/>
              <a:t>, </a:t>
            </a:r>
            <a:r>
              <a:rPr lang="ru-RU" sz="1800" dirty="0" smtClean="0">
                <a:hlinkClick r:id="rId20" tooltip="Олово"/>
              </a:rPr>
              <a:t>олова</a:t>
            </a:r>
            <a:r>
              <a:rPr lang="ru-RU" sz="1800" dirty="0" smtClean="0"/>
              <a:t>, нанесенной на активный оксид алюминия с добавкой </a:t>
            </a:r>
            <a:r>
              <a:rPr lang="ru-RU" sz="1800" dirty="0" smtClean="0">
                <a:hlinkClick r:id="rId21" tooltip="Хлор"/>
              </a:rPr>
              <a:t>хлора</a:t>
            </a:r>
            <a:r>
              <a:rPr lang="ru-RU" sz="1800" dirty="0" smtClean="0"/>
              <a:t>. </a:t>
            </a:r>
            <a:r>
              <a:rPr lang="ru-RU" sz="1800" dirty="0" smtClean="0">
                <a:hlinkClick r:id="rId15" tooltip="Платина"/>
              </a:rPr>
              <a:t>Платина</a:t>
            </a:r>
            <a:r>
              <a:rPr lang="ru-RU" sz="1800" dirty="0" smtClean="0"/>
              <a:t> выполняет </a:t>
            </a:r>
            <a:r>
              <a:rPr lang="ru-RU" sz="1800" dirty="0" err="1" smtClean="0"/>
              <a:t>гидрирующие-дегидрирующие</a:t>
            </a:r>
            <a:r>
              <a:rPr lang="ru-RU" sz="1800" dirty="0" smtClean="0"/>
              <a:t> функции, она тонко </a:t>
            </a:r>
            <a:r>
              <a:rPr lang="ru-RU" sz="1800" dirty="0" err="1" smtClean="0"/>
              <a:t>диспергированна</a:t>
            </a:r>
            <a:r>
              <a:rPr lang="ru-RU" sz="1800" dirty="0" smtClean="0"/>
              <a:t> на поверхности носителя, другие металлы поддерживают дисперсное состояние </a:t>
            </a:r>
            <a:r>
              <a:rPr lang="ru-RU" sz="1800" dirty="0" smtClean="0">
                <a:hlinkClick r:id="rId15" tooltip="Платина"/>
              </a:rPr>
              <a:t>платины</a:t>
            </a:r>
            <a:r>
              <a:rPr lang="ru-RU" sz="1800" dirty="0" smtClean="0"/>
              <a:t>. Носитель — активный </a:t>
            </a:r>
            <a:r>
              <a:rPr lang="ru-RU" sz="1800" dirty="0" smtClean="0">
                <a:hlinkClick r:id="rId22" tooltip="Оксид алюминия"/>
              </a:rPr>
              <a:t>оксид алюминия</a:t>
            </a:r>
            <a:r>
              <a:rPr lang="ru-RU" sz="1800" dirty="0" smtClean="0"/>
              <a:t> обладает протонными и </a:t>
            </a:r>
            <a:r>
              <a:rPr lang="ru-RU" sz="1800" dirty="0" err="1" smtClean="0"/>
              <a:t>апротонными</a:t>
            </a:r>
            <a:r>
              <a:rPr lang="ru-RU" sz="1800" dirty="0" smtClean="0"/>
              <a:t> кислотными центрами, на которых протекают </a:t>
            </a:r>
            <a:r>
              <a:rPr lang="ru-RU" sz="1800" dirty="0" err="1" smtClean="0"/>
              <a:t>карбонийионные</a:t>
            </a:r>
            <a:r>
              <a:rPr lang="ru-RU" sz="1800" dirty="0" smtClean="0"/>
              <a:t> реакции: изомеризация нафтеновых колец, гидрокрекинг парафинов и частичная изомеризация низкомолекулярных парафинов и олефинов. Температура процесса 480-520С, давление 15-35 кгс. Следует отметить, что большое содержание ароматических углеводородов в бензине плохо сказывается на эксплуатационных и экологических показателях топлива. Повышается нагарообразование и выбросы канцерогенных веществ. Особенно это касается </a:t>
            </a:r>
            <a:r>
              <a:rPr lang="ru-RU" sz="1800" dirty="0" smtClean="0">
                <a:hlinkClick r:id="rId11" tooltip="Бензол"/>
              </a:rPr>
              <a:t>бензола</a:t>
            </a:r>
            <a:r>
              <a:rPr lang="ru-RU" sz="1800" dirty="0" smtClean="0"/>
              <a:t>, при сгорании которого образуется </a:t>
            </a:r>
            <a:r>
              <a:rPr lang="ru-RU" sz="1800" dirty="0" err="1" smtClean="0">
                <a:hlinkClick r:id="rId23" tooltip="Бензопирен"/>
              </a:rPr>
              <a:t>бензопирен</a:t>
            </a:r>
            <a:r>
              <a:rPr lang="ru-RU" sz="1800" dirty="0" smtClean="0"/>
              <a:t>- сильнейший </a:t>
            </a:r>
            <a:r>
              <a:rPr lang="ru-RU" sz="1800" dirty="0" smtClean="0">
                <a:hlinkClick r:id="rId24" tooltip="Канцероген"/>
              </a:rPr>
              <a:t>канцероген</a:t>
            </a:r>
            <a:r>
              <a:rPr lang="ru-RU" sz="1800" dirty="0" smtClean="0"/>
              <a:t>. Для нефтехимий </a:t>
            </a:r>
            <a:r>
              <a:rPr lang="ru-RU" sz="1800" dirty="0" err="1" smtClean="0"/>
              <a:t>риформинг</a:t>
            </a:r>
            <a:r>
              <a:rPr lang="ru-RU" sz="1800" dirty="0" smtClean="0"/>
              <a:t> — один из главных процессов. Сырьём для </a:t>
            </a:r>
            <a:r>
              <a:rPr lang="ru-RU" sz="1800" dirty="0" smtClean="0">
                <a:hlinkClick r:id="rId25" tooltip="Полистирол"/>
              </a:rPr>
              <a:t>полистирола</a:t>
            </a:r>
            <a:r>
              <a:rPr lang="ru-RU" sz="1800" dirty="0" smtClean="0"/>
              <a:t> является </a:t>
            </a:r>
            <a:r>
              <a:rPr lang="ru-RU" sz="1800" dirty="0" smtClean="0">
                <a:hlinkClick r:id="rId26" tooltip="Стирол"/>
              </a:rPr>
              <a:t>стирол</a:t>
            </a:r>
            <a:r>
              <a:rPr lang="ru-RU" sz="1800" dirty="0" smtClean="0"/>
              <a:t> продукт </a:t>
            </a:r>
            <a:r>
              <a:rPr lang="ru-RU" sz="1800" dirty="0" err="1" smtClean="0"/>
              <a:t>риформинга</a:t>
            </a:r>
            <a:r>
              <a:rPr lang="ru-RU" sz="1800" dirty="0" smtClean="0"/>
              <a:t>..</a:t>
            </a:r>
          </a:p>
          <a:p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 smtClean="0"/>
          </a:p>
          <a:p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794002"/>
          <a:ext cx="4286280" cy="4063998"/>
        </p:xfrm>
        <a:graphic>
          <a:graphicData uri="http://schemas.openxmlformats.org/drawingml/2006/table">
            <a:tbl>
              <a:tblPr/>
              <a:tblGrid>
                <a:gridCol w="1071570"/>
                <a:gridCol w="1071570"/>
                <a:gridCol w="1071570"/>
                <a:gridCol w="1071570"/>
              </a:tblGrid>
              <a:tr h="395111">
                <a:tc>
                  <a:txBody>
                    <a:bodyPr/>
                    <a:lstStyle/>
                    <a:p>
                      <a:r>
                        <a:rPr lang="ru-RU" sz="1100" dirty="0"/>
                        <a:t>Углеводород</a:t>
                      </a:r>
                    </a:p>
                  </a:txBody>
                  <a:tcPr marL="56444" marR="56444" marT="28222" marB="282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исследовательское</a:t>
                      </a:r>
                    </a:p>
                  </a:txBody>
                  <a:tcPr marL="56444" marR="56444" marT="28222" marB="282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моторное</a:t>
                      </a:r>
                    </a:p>
                  </a:txBody>
                  <a:tcPr marL="56444" marR="56444" marT="28222" marB="282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дорожное</a:t>
                      </a:r>
                    </a:p>
                  </a:txBody>
                  <a:tcPr marL="56444" marR="56444" marT="28222" marB="282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r>
                        <a:rPr lang="ru-RU" sz="1100"/>
                        <a:t>Бензол (Ткип 80°С)</a:t>
                      </a:r>
                    </a:p>
                  </a:txBody>
                  <a:tcPr marL="56444" marR="56444" marT="28222" marB="282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106</a:t>
                      </a:r>
                    </a:p>
                  </a:txBody>
                  <a:tcPr marL="56444" marR="56444" marT="28222" marB="282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88</a:t>
                      </a:r>
                    </a:p>
                  </a:txBody>
                  <a:tcPr marL="56444" marR="56444" marT="28222" marB="282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97</a:t>
                      </a:r>
                    </a:p>
                  </a:txBody>
                  <a:tcPr marL="56444" marR="56444" marT="28222" marB="282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r>
                        <a:rPr lang="ru-RU" sz="1100"/>
                        <a:t>Толуол (Ткип 111°С)</a:t>
                      </a:r>
                    </a:p>
                  </a:txBody>
                  <a:tcPr marL="56444" marR="56444" marT="28222" marB="282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112</a:t>
                      </a:r>
                    </a:p>
                  </a:txBody>
                  <a:tcPr marL="56444" marR="56444" marT="28222" marB="282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98</a:t>
                      </a:r>
                    </a:p>
                  </a:txBody>
                  <a:tcPr marL="56444" marR="56444" marT="28222" marB="282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105</a:t>
                      </a:r>
                    </a:p>
                  </a:txBody>
                  <a:tcPr marL="56444" marR="56444" marT="28222" marB="282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r>
                        <a:rPr lang="ru-RU" sz="1100"/>
                        <a:t>пара-Ксилол (Ткип 138°С)</a:t>
                      </a:r>
                    </a:p>
                  </a:txBody>
                  <a:tcPr marL="56444" marR="56444" marT="28222" marB="282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120</a:t>
                      </a:r>
                    </a:p>
                  </a:txBody>
                  <a:tcPr marL="56444" marR="56444" marT="28222" marB="282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98</a:t>
                      </a:r>
                    </a:p>
                  </a:txBody>
                  <a:tcPr marL="56444" marR="56444" marT="28222" marB="282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109</a:t>
                      </a:r>
                    </a:p>
                  </a:txBody>
                  <a:tcPr marL="56444" marR="56444" marT="28222" marB="282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4444">
                <a:tc>
                  <a:txBody>
                    <a:bodyPr/>
                    <a:lstStyle/>
                    <a:p>
                      <a:r>
                        <a:rPr lang="ru-RU" sz="1100"/>
                        <a:t>мета-Ксилол(Ткип 139°С)</a:t>
                      </a:r>
                    </a:p>
                  </a:txBody>
                  <a:tcPr marL="56444" marR="56444" marT="28222" marB="282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120</a:t>
                      </a:r>
                    </a:p>
                  </a:txBody>
                  <a:tcPr marL="56444" marR="56444" marT="28222" marB="282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99</a:t>
                      </a:r>
                    </a:p>
                  </a:txBody>
                  <a:tcPr marL="56444" marR="56444" marT="28222" marB="282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109,5</a:t>
                      </a:r>
                    </a:p>
                  </a:txBody>
                  <a:tcPr marL="56444" marR="56444" marT="28222" marB="282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r>
                        <a:rPr lang="en-US" sz="1100"/>
                        <a:t>o</a:t>
                      </a:r>
                      <a:r>
                        <a:rPr lang="ru-RU" sz="1100"/>
                        <a:t>рт</a:t>
                      </a:r>
                      <a:r>
                        <a:rPr lang="en-US" sz="1100"/>
                        <a:t>o-</a:t>
                      </a:r>
                      <a:r>
                        <a:rPr lang="ru-RU" sz="1100"/>
                        <a:t>Ксилол (Ткип 144°С)</a:t>
                      </a:r>
                    </a:p>
                  </a:txBody>
                  <a:tcPr marL="56444" marR="56444" marT="28222" marB="282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105</a:t>
                      </a:r>
                    </a:p>
                  </a:txBody>
                  <a:tcPr marL="56444" marR="56444" marT="28222" marB="282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87</a:t>
                      </a:r>
                    </a:p>
                  </a:txBody>
                  <a:tcPr marL="56444" marR="56444" marT="28222" marB="282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96</a:t>
                      </a:r>
                    </a:p>
                  </a:txBody>
                  <a:tcPr marL="56444" marR="56444" marT="28222" marB="282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111">
                <a:tc>
                  <a:txBody>
                    <a:bodyPr/>
                    <a:lstStyle/>
                    <a:p>
                      <a:r>
                        <a:rPr lang="ru-RU" sz="1100">
                          <a:hlinkClick r:id="rId9" tooltip="Этилбензол"/>
                        </a:rPr>
                        <a:t>Этилбензол</a:t>
                      </a:r>
                      <a:r>
                        <a:rPr lang="ru-RU" sz="1100"/>
                        <a:t> (Ткип 136°С)</a:t>
                      </a:r>
                    </a:p>
                  </a:txBody>
                  <a:tcPr marL="56444" marR="56444" marT="28222" marB="282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114</a:t>
                      </a:r>
                    </a:p>
                  </a:txBody>
                  <a:tcPr marL="56444" marR="56444" marT="28222" marB="282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91</a:t>
                      </a:r>
                    </a:p>
                  </a:txBody>
                  <a:tcPr marL="56444" marR="56444" marT="28222" marB="282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102,5</a:t>
                      </a:r>
                    </a:p>
                  </a:txBody>
                  <a:tcPr marL="56444" marR="56444" marT="28222" marB="282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4444">
                <a:tc>
                  <a:txBody>
                    <a:bodyPr/>
                    <a:lstStyle/>
                    <a:p>
                      <a:r>
                        <a:rPr lang="ru-RU" sz="1100"/>
                        <a:t>Сумма ароматики С9</a:t>
                      </a:r>
                    </a:p>
                  </a:txBody>
                  <a:tcPr marL="56444" marR="56444" marT="28222" marB="282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117</a:t>
                      </a:r>
                    </a:p>
                  </a:txBody>
                  <a:tcPr marL="56444" marR="56444" marT="28222" marB="282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98</a:t>
                      </a:r>
                    </a:p>
                  </a:txBody>
                  <a:tcPr marL="56444" marR="56444" marT="28222" marB="282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107,5</a:t>
                      </a:r>
                    </a:p>
                  </a:txBody>
                  <a:tcPr marL="56444" marR="56444" marT="28222" marB="282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4444">
                <a:tc>
                  <a:txBody>
                    <a:bodyPr/>
                    <a:lstStyle/>
                    <a:p>
                      <a:r>
                        <a:rPr lang="ru-RU" sz="1100"/>
                        <a:t>Сумма ароматики С10</a:t>
                      </a:r>
                    </a:p>
                  </a:txBody>
                  <a:tcPr marL="56444" marR="56444" marT="28222" marB="282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110</a:t>
                      </a:r>
                    </a:p>
                  </a:txBody>
                  <a:tcPr marL="56444" marR="56444" marT="28222" marB="282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92</a:t>
                      </a:r>
                    </a:p>
                  </a:txBody>
                  <a:tcPr marL="56444" marR="56444" marT="28222" marB="282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101</a:t>
                      </a:r>
                    </a:p>
                  </a:txBody>
                  <a:tcPr marL="56444" marR="56444" marT="28222" marB="2822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Образование ароматических углеводородов происходит в результате следующих реакций:</a:t>
            </a:r>
          </a:p>
          <a:p>
            <a:r>
              <a:rPr lang="ru-RU" dirty="0" smtClean="0"/>
              <a:t>дегидрирование шестичленных </a:t>
            </a:r>
            <a:r>
              <a:rPr lang="ru-RU" dirty="0" err="1" smtClean="0"/>
              <a:t>циклоалканов</a:t>
            </a:r>
            <a:r>
              <a:rPr lang="ru-RU" dirty="0" smtClean="0"/>
              <a:t>: </a:t>
            </a:r>
          </a:p>
          <a:p>
            <a:pPr lvl="1"/>
            <a:r>
              <a:rPr lang="ru-RU" dirty="0" smtClean="0">
                <a:hlinkClick r:id="rId2" tooltip="Циклогексан"/>
              </a:rPr>
              <a:t>циклогексан</a:t>
            </a:r>
            <a:r>
              <a:rPr lang="ru-RU" dirty="0" smtClean="0"/>
              <a:t> в </a:t>
            </a:r>
            <a:r>
              <a:rPr lang="ru-RU" dirty="0" smtClean="0">
                <a:hlinkClick r:id="rId3" tooltip="Бензол"/>
              </a:rPr>
              <a:t>бензол</a:t>
            </a:r>
            <a:r>
              <a:rPr lang="ru-RU" dirty="0" smtClean="0"/>
              <a:t> </a:t>
            </a:r>
          </a:p>
          <a:p>
            <a:pPr lvl="1"/>
            <a:r>
              <a:rPr lang="ru-RU" dirty="0" err="1" smtClean="0"/>
              <a:t>метилциклогексан</a:t>
            </a:r>
            <a:r>
              <a:rPr lang="ru-RU" dirty="0" smtClean="0"/>
              <a:t> в </a:t>
            </a:r>
            <a:r>
              <a:rPr lang="ru-RU" dirty="0" smtClean="0">
                <a:hlinkClick r:id="rId4" tooltip="Толуол"/>
              </a:rPr>
              <a:t>толуол</a:t>
            </a:r>
            <a:r>
              <a:rPr lang="ru-RU" dirty="0" smtClean="0"/>
              <a:t> </a:t>
            </a:r>
          </a:p>
          <a:p>
            <a:pPr lvl="1"/>
            <a:r>
              <a:rPr lang="ru-RU" dirty="0" err="1" smtClean="0"/>
              <a:t>диметилциклогексан</a:t>
            </a:r>
            <a:r>
              <a:rPr lang="ru-RU" dirty="0" smtClean="0"/>
              <a:t> в </a:t>
            </a:r>
            <a:r>
              <a:rPr lang="ru-RU" dirty="0" smtClean="0">
                <a:hlinkClick r:id="rId5" tooltip="Ксилол"/>
              </a:rPr>
              <a:t>ксилол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дегидроизомеризация</a:t>
            </a:r>
            <a:r>
              <a:rPr lang="ru-RU" dirty="0" smtClean="0"/>
              <a:t> </a:t>
            </a:r>
            <a:r>
              <a:rPr lang="ru-RU" dirty="0" err="1" smtClean="0"/>
              <a:t>циклопентанов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дегидроциклизация</a:t>
            </a:r>
            <a:r>
              <a:rPr lang="ru-RU" dirty="0" smtClean="0"/>
              <a:t> </a:t>
            </a:r>
            <a:r>
              <a:rPr lang="ru-RU" dirty="0" smtClean="0">
                <a:hlinkClick r:id="rId6" tooltip="Парафин"/>
              </a:rPr>
              <a:t>парафиновых</a:t>
            </a:r>
            <a:r>
              <a:rPr lang="ru-RU" dirty="0" smtClean="0"/>
              <a:t> углеводородов </a:t>
            </a:r>
          </a:p>
          <a:p>
            <a:r>
              <a:rPr lang="ru-RU" dirty="0" smtClean="0"/>
              <a:t>Побочные реакции:</a:t>
            </a:r>
          </a:p>
          <a:p>
            <a:r>
              <a:rPr lang="ru-RU" dirty="0" smtClean="0">
                <a:hlinkClick r:id="rId7" tooltip="Гидрокрекинг"/>
              </a:rPr>
              <a:t>гидрокрекинг</a:t>
            </a:r>
            <a:r>
              <a:rPr lang="ru-RU" dirty="0" smtClean="0"/>
              <a:t> с образованием жирных газов; </a:t>
            </a:r>
          </a:p>
          <a:p>
            <a:r>
              <a:rPr lang="ru-RU" dirty="0" err="1" smtClean="0"/>
              <a:t>коксообразование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Процессы каталитического </a:t>
            </a:r>
            <a:r>
              <a:rPr lang="ru-RU" dirty="0" err="1" smtClean="0"/>
              <a:t>риформинга</a:t>
            </a:r>
            <a:r>
              <a:rPr lang="ru-RU" dirty="0" smtClean="0"/>
              <a:t> осуществляются в присутствии </a:t>
            </a:r>
            <a:r>
              <a:rPr lang="ru-RU" dirty="0" err="1" smtClean="0"/>
              <a:t>бифункциональных</a:t>
            </a:r>
            <a:r>
              <a:rPr lang="ru-RU" dirty="0" smtClean="0"/>
              <a:t> катализаторов — </a:t>
            </a:r>
            <a:r>
              <a:rPr lang="ru-RU" dirty="0" smtClean="0">
                <a:hlinkClick r:id="rId8" tooltip="Платина"/>
              </a:rPr>
              <a:t>платины</a:t>
            </a:r>
            <a:r>
              <a:rPr lang="ru-RU" dirty="0" smtClean="0"/>
              <a:t>, чистой или с добавками </a:t>
            </a:r>
            <a:r>
              <a:rPr lang="ru-RU" dirty="0" smtClean="0">
                <a:hlinkClick r:id="rId9" tooltip="Рений"/>
              </a:rPr>
              <a:t>рения</a:t>
            </a:r>
            <a:r>
              <a:rPr lang="ru-RU" dirty="0" smtClean="0"/>
              <a:t>, </a:t>
            </a:r>
            <a:r>
              <a:rPr lang="ru-RU" dirty="0" smtClean="0">
                <a:hlinkClick r:id="rId10" tooltip="Иридий"/>
              </a:rPr>
              <a:t>иридия</a:t>
            </a:r>
            <a:r>
              <a:rPr lang="ru-RU" dirty="0" smtClean="0"/>
              <a:t>, </a:t>
            </a:r>
            <a:r>
              <a:rPr lang="ru-RU" dirty="0" smtClean="0">
                <a:hlinkClick r:id="rId11" tooltip="Галлий"/>
              </a:rPr>
              <a:t>галлия</a:t>
            </a:r>
            <a:r>
              <a:rPr lang="ru-RU" dirty="0" smtClean="0"/>
              <a:t>, </a:t>
            </a:r>
            <a:r>
              <a:rPr lang="ru-RU" dirty="0" smtClean="0">
                <a:hlinkClick r:id="rId12" tooltip="Германий"/>
              </a:rPr>
              <a:t>германия</a:t>
            </a:r>
            <a:r>
              <a:rPr lang="ru-RU" dirty="0" smtClean="0"/>
              <a:t>, </a:t>
            </a:r>
            <a:r>
              <a:rPr lang="ru-RU" dirty="0" smtClean="0">
                <a:hlinkClick r:id="rId13" tooltip="Олово"/>
              </a:rPr>
              <a:t>олова</a:t>
            </a:r>
            <a:r>
              <a:rPr lang="ru-RU" dirty="0" smtClean="0"/>
              <a:t>, нанесенной на активный оксид алюминия с добавкой </a:t>
            </a:r>
            <a:r>
              <a:rPr lang="ru-RU" dirty="0" smtClean="0">
                <a:hlinkClick r:id="rId14" tooltip="Хлор"/>
              </a:rPr>
              <a:t>хлора</a:t>
            </a:r>
            <a:r>
              <a:rPr lang="ru-RU" dirty="0" smtClean="0"/>
              <a:t>. </a:t>
            </a:r>
            <a:r>
              <a:rPr lang="ru-RU" dirty="0" smtClean="0">
                <a:hlinkClick r:id="rId8" tooltip="Платина"/>
              </a:rPr>
              <a:t>Платина</a:t>
            </a:r>
            <a:r>
              <a:rPr lang="ru-RU" dirty="0" smtClean="0"/>
              <a:t> выполняет </a:t>
            </a:r>
            <a:r>
              <a:rPr lang="ru-RU" dirty="0" err="1" smtClean="0"/>
              <a:t>гидрирующие-дегидрирующие</a:t>
            </a:r>
            <a:r>
              <a:rPr lang="ru-RU" dirty="0" smtClean="0"/>
              <a:t> функции, она тонко </a:t>
            </a:r>
            <a:r>
              <a:rPr lang="ru-RU" dirty="0" err="1" smtClean="0"/>
              <a:t>диспергированна</a:t>
            </a:r>
            <a:r>
              <a:rPr lang="ru-RU" dirty="0" smtClean="0"/>
              <a:t> на поверхности носителя, другие металлы поддерживают дисперсное состояние </a:t>
            </a:r>
            <a:r>
              <a:rPr lang="ru-RU" dirty="0" smtClean="0">
                <a:hlinkClick r:id="rId8" tooltip="Платина"/>
              </a:rPr>
              <a:t>платины</a:t>
            </a:r>
            <a:r>
              <a:rPr lang="ru-RU" dirty="0" smtClean="0"/>
              <a:t>. Носитель — активный </a:t>
            </a:r>
            <a:r>
              <a:rPr lang="ru-RU" dirty="0" smtClean="0">
                <a:hlinkClick r:id="rId15" tooltip="Оксид алюминия"/>
              </a:rPr>
              <a:t>оксид алюминия</a:t>
            </a:r>
            <a:r>
              <a:rPr lang="ru-RU" dirty="0" smtClean="0"/>
              <a:t> обладает протонными и </a:t>
            </a:r>
            <a:r>
              <a:rPr lang="ru-RU" dirty="0" err="1" smtClean="0"/>
              <a:t>апротонными</a:t>
            </a:r>
            <a:r>
              <a:rPr lang="ru-RU" dirty="0" smtClean="0"/>
              <a:t> кислотными центрами, на которых протекают </a:t>
            </a:r>
            <a:r>
              <a:rPr lang="ru-RU" dirty="0" err="1" smtClean="0"/>
              <a:t>карбонийионные</a:t>
            </a:r>
            <a:r>
              <a:rPr lang="ru-RU" dirty="0" smtClean="0"/>
              <a:t> реакции: изомеризация нафтеновых колец, гидрокрекинг парафинов и частичная изомеризация низкомолекулярных парафинов и олефинов. Температура процесса 480-520С, давление 15-35 кгс. Следует отметить, что большое содержание ароматических углеводородов в бензине плохо сказывается на эксплуатационных и экологических показателях топлива. Повышается нагарообразование и выбросы канцерогенных веществ. Особенно это касается </a:t>
            </a:r>
            <a:r>
              <a:rPr lang="ru-RU" dirty="0" smtClean="0">
                <a:hlinkClick r:id="rId3" tooltip="Бензол"/>
              </a:rPr>
              <a:t>бензола</a:t>
            </a:r>
            <a:r>
              <a:rPr lang="ru-RU" dirty="0" smtClean="0"/>
              <a:t>, при сгорании которого образуется </a:t>
            </a:r>
            <a:r>
              <a:rPr lang="ru-RU" dirty="0" err="1" smtClean="0">
                <a:hlinkClick r:id="rId16" tooltip="Бензопирен"/>
              </a:rPr>
              <a:t>бензопирен</a:t>
            </a:r>
            <a:r>
              <a:rPr lang="ru-RU" dirty="0" smtClean="0"/>
              <a:t>- сильнейший </a:t>
            </a:r>
            <a:r>
              <a:rPr lang="ru-RU" dirty="0" smtClean="0">
                <a:hlinkClick r:id="rId17" tooltip="Канцероген"/>
              </a:rPr>
              <a:t>канцероген</a:t>
            </a:r>
            <a:r>
              <a:rPr lang="ru-RU" dirty="0" smtClean="0"/>
              <a:t>. Для нефтехимий </a:t>
            </a:r>
            <a:r>
              <a:rPr lang="ru-RU" dirty="0" err="1" smtClean="0"/>
              <a:t>риформинг</a:t>
            </a:r>
            <a:r>
              <a:rPr lang="ru-RU" dirty="0" smtClean="0"/>
              <a:t> — один из главных процессов. Сырьём для </a:t>
            </a:r>
            <a:r>
              <a:rPr lang="ru-RU" dirty="0" smtClean="0">
                <a:hlinkClick r:id="rId18" tooltip="Полистирол"/>
              </a:rPr>
              <a:t>полистирола</a:t>
            </a:r>
            <a:r>
              <a:rPr lang="ru-RU" dirty="0" smtClean="0"/>
              <a:t> является </a:t>
            </a:r>
            <a:r>
              <a:rPr lang="ru-RU" dirty="0" smtClean="0">
                <a:hlinkClick r:id="rId19" tooltip="Стирол"/>
              </a:rPr>
              <a:t>стирол</a:t>
            </a:r>
            <a:r>
              <a:rPr lang="ru-RU" dirty="0" smtClean="0"/>
              <a:t> продукт </a:t>
            </a:r>
            <a:r>
              <a:rPr lang="ru-RU" dirty="0" err="1" smtClean="0"/>
              <a:t>риформинга</a:t>
            </a:r>
            <a:r>
              <a:rPr lang="ru-RU" dirty="0" smtClean="0"/>
              <a:t>..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40000" lnSpcReduction="20000"/>
          </a:bodyPr>
          <a:lstStyle/>
          <a:p>
            <a:r>
              <a:rPr lang="ru-RU" b="1" dirty="0" smtClean="0"/>
              <a:t>Каталитический крекинг</a:t>
            </a:r>
          </a:p>
          <a:p>
            <a:r>
              <a:rPr lang="ru-RU" dirty="0" smtClean="0"/>
              <a:t>Основная статья: </a:t>
            </a:r>
            <a:r>
              <a:rPr lang="ru-RU" b="1" dirty="0" smtClean="0">
                <a:hlinkClick r:id="rId2" tooltip="Каталитический крекинг"/>
              </a:rPr>
              <a:t>Каталитический крекинг</a:t>
            </a:r>
            <a:endParaRPr lang="ru-RU" dirty="0" smtClean="0"/>
          </a:p>
          <a:p>
            <a:r>
              <a:rPr lang="ru-RU" dirty="0" smtClean="0"/>
              <a:t>Каталитический крекинг - процесс термокаталитической переработки нефтяных фракций с целью получения компонента высокооктанового бензина и непредельных жирных газов. Сырьем для каталитического крекинга служат атмосферный и легкий вакуумный газойль, задачей процесса является расщепление молекул тяжелых углеводородов, что позволило бы использовать их для выпуска топлива. В процессе крекинга выделяется большое количество жирных (пропан-бутан) газов, которые разделяются на отдельные фракции и по большей части используются в третичных технологических процессах на самом НПЗ. Основными продуктами крекинга являются </a:t>
            </a:r>
            <a:r>
              <a:rPr lang="ru-RU" dirty="0" err="1" smtClean="0"/>
              <a:t>пентан-гексановая</a:t>
            </a:r>
            <a:r>
              <a:rPr lang="ru-RU" dirty="0" smtClean="0"/>
              <a:t> фракция (т. н. газовый бензин) и </a:t>
            </a:r>
            <a:r>
              <a:rPr lang="ru-RU" dirty="0" err="1" smtClean="0"/>
              <a:t>нафта</a:t>
            </a:r>
            <a:r>
              <a:rPr lang="ru-RU" dirty="0" smtClean="0"/>
              <a:t> крекинга, которые используются как компоненты автобензина. Остаток крекинга является компонентом мазута.</a:t>
            </a:r>
          </a:p>
          <a:p>
            <a:r>
              <a:rPr lang="ru-RU" b="1" dirty="0" smtClean="0"/>
              <a:t>[</a:t>
            </a:r>
            <a:r>
              <a:rPr lang="ru-RU" b="1" dirty="0" smtClean="0">
                <a:hlinkClick r:id="rId3" tooltip="Редактировать раздел «Гидрокрекинг»"/>
              </a:rPr>
              <a:t>править</a:t>
            </a:r>
            <a:r>
              <a:rPr lang="ru-RU" b="1" dirty="0" smtClean="0"/>
              <a:t>] Гидрокрекинг</a:t>
            </a:r>
          </a:p>
          <a:p>
            <a:r>
              <a:rPr lang="ru-RU" dirty="0" smtClean="0"/>
              <a:t>Основная статья: </a:t>
            </a:r>
            <a:r>
              <a:rPr lang="ru-RU" b="1" dirty="0" smtClean="0">
                <a:hlinkClick r:id="rId4" tooltip="Гидрокрекинг"/>
              </a:rPr>
              <a:t>Гидрокрекинг</a:t>
            </a:r>
            <a:endParaRPr lang="ru-RU" dirty="0" smtClean="0"/>
          </a:p>
          <a:p>
            <a:r>
              <a:rPr lang="ru-RU" dirty="0" smtClean="0"/>
              <a:t>Гидрокрекинг — процесс расщепления молекул углеводородов в избытке водорода. Сырьем гидрокрекинга является тяжелый вакуумный газойль (средняя фракция вакуумной дистилляции). Главным источником водорода служит газ </a:t>
            </a:r>
            <a:r>
              <a:rPr lang="ru-RU" dirty="0" err="1" smtClean="0"/>
              <a:t>риформинга</a:t>
            </a:r>
            <a:r>
              <a:rPr lang="ru-RU" dirty="0" smtClean="0"/>
              <a:t>. Основными продуктами гидрокрекинга являются дизельное топливо и т. н. бензин гидрокрекинга (компонент автобензина).</a:t>
            </a:r>
          </a:p>
          <a:p>
            <a:r>
              <a:rPr lang="ru-RU" b="1" dirty="0" smtClean="0"/>
              <a:t>[</a:t>
            </a:r>
            <a:r>
              <a:rPr lang="ru-RU" b="1" dirty="0" smtClean="0">
                <a:hlinkClick r:id="rId5" tooltip="Редактировать раздел «Коксование»"/>
              </a:rPr>
              <a:t>править</a:t>
            </a:r>
            <a:r>
              <a:rPr lang="ru-RU" b="1" dirty="0" smtClean="0"/>
              <a:t>] Коксование</a:t>
            </a:r>
          </a:p>
          <a:p>
            <a:r>
              <a:rPr lang="ru-RU" dirty="0" smtClean="0"/>
              <a:t>Основная статья: </a:t>
            </a:r>
            <a:r>
              <a:rPr lang="ru-RU" b="1" dirty="0" smtClean="0">
                <a:hlinkClick r:id="rId6" tooltip="Коксование"/>
              </a:rPr>
              <a:t>Коксование</a:t>
            </a:r>
            <a:endParaRPr lang="ru-RU" dirty="0" smtClean="0"/>
          </a:p>
          <a:p>
            <a:r>
              <a:rPr lang="ru-RU" dirty="0" smtClean="0"/>
              <a:t>Процесс получения </a:t>
            </a:r>
            <a:r>
              <a:rPr lang="ru-RU" dirty="0" smtClean="0">
                <a:hlinkClick r:id="rId7" tooltip="Нефтяной кокс"/>
              </a:rPr>
              <a:t>нефтяного кокса</a:t>
            </a:r>
            <a:r>
              <a:rPr lang="ru-RU" dirty="0" smtClean="0"/>
              <a:t> из тяжелых фракций и остатков вторичных процессов.</a:t>
            </a:r>
          </a:p>
          <a:p>
            <a:r>
              <a:rPr lang="ru-RU" b="1" dirty="0" smtClean="0"/>
              <a:t>[</a:t>
            </a:r>
            <a:r>
              <a:rPr lang="ru-RU" b="1" dirty="0" smtClean="0">
                <a:hlinkClick r:id="rId8" tooltip="Редактировать раздел «Изомеризация»"/>
              </a:rPr>
              <a:t>править</a:t>
            </a:r>
            <a:r>
              <a:rPr lang="ru-RU" b="1" dirty="0" smtClean="0"/>
              <a:t>] Изомеризация</a:t>
            </a:r>
          </a:p>
          <a:p>
            <a:r>
              <a:rPr lang="ru-RU" dirty="0" smtClean="0"/>
              <a:t>Основная статья: </a:t>
            </a:r>
            <a:r>
              <a:rPr lang="ru-RU" b="1" dirty="0" smtClean="0">
                <a:hlinkClick r:id="rId9" tooltip="Изомеризация"/>
              </a:rPr>
              <a:t>Изомеризация</a:t>
            </a:r>
            <a:endParaRPr lang="ru-RU" dirty="0" smtClean="0"/>
          </a:p>
          <a:p>
            <a:r>
              <a:rPr lang="ru-RU" dirty="0" smtClean="0"/>
              <a:t>Процесс получения </a:t>
            </a:r>
            <a:r>
              <a:rPr lang="ru-RU" dirty="0" err="1" smtClean="0"/>
              <a:t>изоуглеводородов</a:t>
            </a:r>
            <a:r>
              <a:rPr lang="ru-RU" dirty="0" smtClean="0"/>
              <a:t> (изобутан, </a:t>
            </a:r>
            <a:r>
              <a:rPr lang="ru-RU" dirty="0" err="1" smtClean="0"/>
              <a:t>изопентан</a:t>
            </a:r>
            <a:r>
              <a:rPr lang="ru-RU" dirty="0" smtClean="0"/>
              <a:t>, </a:t>
            </a:r>
            <a:r>
              <a:rPr lang="ru-RU" dirty="0" err="1" smtClean="0"/>
              <a:t>изогексан</a:t>
            </a:r>
            <a:r>
              <a:rPr lang="ru-RU" dirty="0" smtClean="0"/>
              <a:t>, </a:t>
            </a:r>
            <a:r>
              <a:rPr lang="ru-RU" dirty="0" err="1" smtClean="0"/>
              <a:t>изогептан</a:t>
            </a:r>
            <a:r>
              <a:rPr lang="ru-RU" dirty="0" smtClean="0"/>
              <a:t>) из углеводородов нормального строения. Целью процесса является получение сырья для нефтехимического производства (изопрен из </a:t>
            </a:r>
            <a:r>
              <a:rPr lang="ru-RU" dirty="0" err="1" smtClean="0"/>
              <a:t>изопентана</a:t>
            </a:r>
            <a:r>
              <a:rPr lang="ru-RU" dirty="0" smtClean="0"/>
              <a:t>, </a:t>
            </a:r>
            <a:r>
              <a:rPr lang="ru-RU" dirty="0" smtClean="0">
                <a:hlinkClick r:id="rId10" tooltip="МТБЭ"/>
              </a:rPr>
              <a:t>МТБЭ</a:t>
            </a:r>
            <a:r>
              <a:rPr lang="ru-RU" dirty="0" smtClean="0"/>
              <a:t> и </a:t>
            </a:r>
            <a:r>
              <a:rPr lang="ru-RU" dirty="0" smtClean="0">
                <a:hlinkClick r:id="rId11" tooltip="Изобутилен"/>
              </a:rPr>
              <a:t>изобутилен</a:t>
            </a:r>
            <a:r>
              <a:rPr lang="ru-RU" dirty="0" smtClean="0"/>
              <a:t> из изобутана) и высокооктановых компонентов автомобильных бензинов.</a:t>
            </a:r>
          </a:p>
          <a:p>
            <a:r>
              <a:rPr lang="ru-RU" b="1" dirty="0" smtClean="0"/>
              <a:t>[</a:t>
            </a:r>
            <a:r>
              <a:rPr lang="ru-RU" b="1" dirty="0" smtClean="0">
                <a:hlinkClick r:id="rId12" tooltip="Редактировать раздел «Алкилирование»"/>
              </a:rPr>
              <a:t>править</a:t>
            </a:r>
            <a:r>
              <a:rPr lang="ru-RU" b="1" dirty="0" smtClean="0"/>
              <a:t>] </a:t>
            </a:r>
            <a:r>
              <a:rPr lang="ru-RU" b="1" dirty="0" err="1" smtClean="0"/>
              <a:t>Алкилирование</a:t>
            </a:r>
            <a:endParaRPr lang="ru-RU" b="1" dirty="0" smtClean="0"/>
          </a:p>
          <a:p>
            <a:r>
              <a:rPr lang="ru-RU" dirty="0" smtClean="0"/>
              <a:t>Основная статья: </a:t>
            </a:r>
            <a:r>
              <a:rPr lang="ru-RU" b="1" dirty="0" err="1" smtClean="0">
                <a:hlinkClick r:id="rId13" tooltip="Алкилирование"/>
              </a:rPr>
              <a:t>Алкилирование</a:t>
            </a:r>
            <a:endParaRPr lang="ru-RU" dirty="0" smtClean="0"/>
          </a:p>
          <a:p>
            <a:r>
              <a:rPr lang="ru-RU" b="1" dirty="0" err="1" smtClean="0"/>
              <a:t>Алкилирование</a:t>
            </a:r>
            <a:r>
              <a:rPr lang="ru-RU" dirty="0" smtClean="0"/>
              <a:t> — введение </a:t>
            </a:r>
            <a:r>
              <a:rPr lang="ru-RU" dirty="0" smtClean="0">
                <a:hlinkClick r:id="rId14" tooltip="Алкилы"/>
              </a:rPr>
              <a:t>алкила</a:t>
            </a:r>
            <a:r>
              <a:rPr lang="ru-RU" dirty="0" smtClean="0"/>
              <a:t> в </a:t>
            </a:r>
            <a:r>
              <a:rPr lang="ru-RU" dirty="0" smtClean="0">
                <a:hlinkClick r:id="rId15" tooltip="Молекула"/>
              </a:rPr>
              <a:t>молекулу</a:t>
            </a:r>
            <a:r>
              <a:rPr lang="ru-RU" dirty="0" smtClean="0"/>
              <a:t> органического соединения. </a:t>
            </a:r>
            <a:r>
              <a:rPr lang="ru-RU" dirty="0" err="1" smtClean="0"/>
              <a:t>Алкилирующими</a:t>
            </a:r>
            <a:r>
              <a:rPr lang="ru-RU" dirty="0" smtClean="0"/>
              <a:t> агентами обычно являются </a:t>
            </a:r>
            <a:r>
              <a:rPr lang="ru-RU" dirty="0" err="1" smtClean="0">
                <a:hlinkClick r:id="rId16" tooltip="Алкилгалогениды"/>
              </a:rPr>
              <a:t>алкилгалогениды</a:t>
            </a:r>
            <a:r>
              <a:rPr lang="ru-RU" dirty="0" smtClean="0"/>
              <a:t>, </a:t>
            </a:r>
            <a:r>
              <a:rPr lang="ru-RU" dirty="0" err="1" smtClean="0">
                <a:hlinkClick r:id="rId17" tooltip="Алкены"/>
              </a:rPr>
              <a:t>алкены</a:t>
            </a:r>
            <a:r>
              <a:rPr lang="ru-RU" dirty="0" smtClean="0"/>
              <a:t>, </a:t>
            </a:r>
            <a:r>
              <a:rPr lang="ru-RU" dirty="0" err="1" smtClean="0">
                <a:hlinkClick r:id="rId18" tooltip="Эпоксисоединения (страница отсутствует)"/>
              </a:rPr>
              <a:t>эпоксисоединения</a:t>
            </a:r>
            <a:r>
              <a:rPr lang="ru-RU" dirty="0" smtClean="0"/>
              <a:t>, </a:t>
            </a:r>
            <a:r>
              <a:rPr lang="ru-RU" dirty="0" smtClean="0">
                <a:hlinkClick r:id="rId19" tooltip="Спирты"/>
              </a:rPr>
              <a:t>спирты</a:t>
            </a:r>
            <a:r>
              <a:rPr lang="ru-RU" dirty="0" smtClean="0"/>
              <a:t>, реже </a:t>
            </a:r>
            <a:r>
              <a:rPr lang="ru-RU" dirty="0" smtClean="0">
                <a:hlinkClick r:id="rId20" tooltip="Альдегиды"/>
              </a:rPr>
              <a:t>альдегиды</a:t>
            </a:r>
            <a:r>
              <a:rPr lang="ru-RU" dirty="0" smtClean="0"/>
              <a:t>, </a:t>
            </a:r>
            <a:r>
              <a:rPr lang="ru-RU" dirty="0" smtClean="0">
                <a:hlinkClick r:id="rId21" tooltip="Кетоны"/>
              </a:rPr>
              <a:t>кетоны</a:t>
            </a:r>
            <a:r>
              <a:rPr lang="ru-RU" dirty="0" smtClean="0"/>
              <a:t>, </a:t>
            </a:r>
            <a:r>
              <a:rPr lang="ru-RU" dirty="0" smtClean="0">
                <a:hlinkClick r:id="rId22" tooltip="Эфиры"/>
              </a:rPr>
              <a:t>эфиры</a:t>
            </a:r>
            <a:r>
              <a:rPr lang="ru-RU" dirty="0" smtClean="0"/>
              <a:t>, </a:t>
            </a:r>
            <a:r>
              <a:rPr lang="ru-RU" dirty="0" smtClean="0">
                <a:hlinkClick r:id="rId23" tooltip="Сульфиды"/>
              </a:rPr>
              <a:t>сульфиды</a:t>
            </a:r>
            <a:r>
              <a:rPr lang="ru-RU" dirty="0" smtClean="0"/>
              <a:t>, </a:t>
            </a:r>
            <a:r>
              <a:rPr lang="ru-RU" dirty="0" err="1" smtClean="0">
                <a:hlinkClick r:id="rId24" tooltip="Диазоалканы (страница отсутствует)"/>
              </a:rPr>
              <a:t>диазоалканы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[</a:t>
            </a:r>
            <a:r>
              <a:rPr lang="ru-RU" b="1" dirty="0" smtClean="0">
                <a:hlinkClick r:id="rId25" tooltip="Редактировать раздел «Экстракция ароматики»"/>
              </a:rPr>
              <a:t>править</a:t>
            </a:r>
            <a:r>
              <a:rPr lang="ru-RU" b="1" dirty="0" smtClean="0"/>
              <a:t>] Экстракция </a:t>
            </a:r>
            <a:r>
              <a:rPr lang="ru-RU" b="1" dirty="0" err="1" smtClean="0"/>
              <a:t>ароматики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544</Words>
  <Application>Microsoft Office PowerPoint</Application>
  <PresentationFormat>Экран (4:3)</PresentationFormat>
  <Paragraphs>103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Мономерлер синтезіне арналған шикізаттарды өндірудің негізгі технологиялық үрдістері. Мұнайды өндеу үрдістері (термодеструктивты және каталитикалық) 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Мономерлер синтезіне арналған шикізаттарды өндірудің негізгі технологиялық үрдістері. Мұнайды өндеу үрдістері (термодеструктивты және каталитикалық)    </dc:title>
  <dc:creator>Admin</dc:creator>
  <cp:lastModifiedBy>Admin</cp:lastModifiedBy>
  <cp:revision>7</cp:revision>
  <dcterms:created xsi:type="dcterms:W3CDTF">2013-01-31T17:28:14Z</dcterms:created>
  <dcterms:modified xsi:type="dcterms:W3CDTF">2013-01-31T18:37:45Z</dcterms:modified>
</cp:coreProperties>
</file>