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umuk.ru/encyklopedia/1929.html" TargetMode="External"/><Relationship Id="rId13" Type="http://schemas.openxmlformats.org/officeDocument/2006/relationships/hyperlink" Target="http://www.xumuk.ru/bse/74.html" TargetMode="External"/><Relationship Id="rId3" Type="http://schemas.openxmlformats.org/officeDocument/2006/relationships/hyperlink" Target="http://www.xumuk.ru/encyklopedia/2/3517.html" TargetMode="External"/><Relationship Id="rId7" Type="http://schemas.openxmlformats.org/officeDocument/2006/relationships/hyperlink" Target="http://www.xumuk.ru/encyklopedia/2/4630.html" TargetMode="External"/><Relationship Id="rId12" Type="http://schemas.openxmlformats.org/officeDocument/2006/relationships/hyperlink" Target="http://www.xumuk.ru/encyklopedia/2115.html" TargetMode="External"/><Relationship Id="rId2" Type="http://schemas.openxmlformats.org/officeDocument/2006/relationships/hyperlink" Target="http://www.xumuk.ru/encyklopedia/2/382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xumuk.ru/encyklopedia/2/3528.html" TargetMode="External"/><Relationship Id="rId11" Type="http://schemas.openxmlformats.org/officeDocument/2006/relationships/hyperlink" Target="http://www.xumuk.ru/encyklopedia/1985.html" TargetMode="External"/><Relationship Id="rId5" Type="http://schemas.openxmlformats.org/officeDocument/2006/relationships/hyperlink" Target="http://www.xumuk.ru/encyklopedia/1914.html" TargetMode="External"/><Relationship Id="rId10" Type="http://schemas.openxmlformats.org/officeDocument/2006/relationships/hyperlink" Target="http://www.xumuk.ru/encyklopedia/1165.html" TargetMode="External"/><Relationship Id="rId4" Type="http://schemas.openxmlformats.org/officeDocument/2006/relationships/hyperlink" Target="http://www.xumuk.ru/encyklopedia/2688.html" TargetMode="External"/><Relationship Id="rId9" Type="http://schemas.openxmlformats.org/officeDocument/2006/relationships/hyperlink" Target="http://www.xumuk.ru/encyklopedia/1600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Полимеризация в суспензии. Полимеризация в растворе.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368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9" y="128016"/>
            <a:ext cx="9720072" cy="64668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/>
              <a:t>Недостатки процесса суспензионной полимеризации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774700"/>
            <a:ext cx="11341100" cy="55346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1.Многостадийность</a:t>
            </a:r>
            <a:r>
              <a:rPr lang="en-US" sz="3200" dirty="0" smtClean="0"/>
              <a:t> </a:t>
            </a:r>
            <a:r>
              <a:rPr lang="ru-RU" sz="3200" dirty="0" smtClean="0"/>
              <a:t>процесса.</a:t>
            </a:r>
            <a:r>
              <a:rPr lang="en-US" sz="3200" dirty="0" smtClean="0"/>
              <a:t>  </a:t>
            </a:r>
          </a:p>
          <a:p>
            <a:r>
              <a:rPr lang="ru-RU" sz="3200" dirty="0" smtClean="0"/>
              <a:t>2.Образуются</a:t>
            </a:r>
            <a:r>
              <a:rPr lang="en-US" sz="3200" dirty="0" smtClean="0"/>
              <a:t> </a:t>
            </a:r>
            <a:r>
              <a:rPr lang="ru-RU" sz="3200" dirty="0" smtClean="0"/>
              <a:t>сточные</a:t>
            </a:r>
            <a:r>
              <a:rPr lang="en-US" sz="3200" dirty="0" smtClean="0"/>
              <a:t> </a:t>
            </a:r>
            <a:r>
              <a:rPr lang="ru-RU" sz="3200" dirty="0" smtClean="0"/>
              <a:t>воды</a:t>
            </a:r>
            <a:r>
              <a:rPr lang="en-US" sz="3200" dirty="0" smtClean="0"/>
              <a:t> </a:t>
            </a:r>
            <a:r>
              <a:rPr lang="ru-RU" sz="3200" dirty="0" smtClean="0"/>
              <a:t>требующие</a:t>
            </a:r>
            <a:r>
              <a:rPr lang="en-US" sz="3200" dirty="0" smtClean="0"/>
              <a:t> </a:t>
            </a:r>
            <a:r>
              <a:rPr lang="ru-RU" sz="3200" dirty="0" smtClean="0"/>
              <a:t>очистки.</a:t>
            </a:r>
            <a:r>
              <a:rPr lang="en-US" sz="3200" dirty="0" smtClean="0"/>
              <a:t> </a:t>
            </a:r>
          </a:p>
          <a:p>
            <a:r>
              <a:rPr lang="ru-RU" sz="3200" dirty="0" smtClean="0"/>
              <a:t>3.Трудно</a:t>
            </a:r>
            <a:r>
              <a:rPr lang="en-US" sz="3200" dirty="0" smtClean="0"/>
              <a:t> </a:t>
            </a:r>
            <a:r>
              <a:rPr lang="ru-RU" sz="3200" dirty="0" smtClean="0"/>
              <a:t>перевести</a:t>
            </a:r>
            <a:r>
              <a:rPr lang="en-US" sz="3200" dirty="0" smtClean="0"/>
              <a:t> </a:t>
            </a:r>
            <a:r>
              <a:rPr lang="ru-RU" sz="3200" dirty="0" smtClean="0"/>
              <a:t>процесс</a:t>
            </a:r>
            <a:r>
              <a:rPr lang="en-US" sz="3200" dirty="0" smtClean="0"/>
              <a:t> </a:t>
            </a:r>
            <a:r>
              <a:rPr lang="ru-RU" sz="3200" dirty="0" smtClean="0"/>
              <a:t>суспензионной</a:t>
            </a:r>
            <a:r>
              <a:rPr lang="en-US" sz="3200" dirty="0" smtClean="0"/>
              <a:t> </a:t>
            </a:r>
            <a:r>
              <a:rPr lang="ru-RU" sz="3200" dirty="0" smtClean="0"/>
              <a:t>полимеризации</a:t>
            </a:r>
            <a:r>
              <a:rPr lang="en-US" sz="3200" dirty="0" smtClean="0"/>
              <a:t> </a:t>
            </a:r>
            <a:r>
              <a:rPr lang="ru-RU" sz="3200" b="1" dirty="0" err="1" smtClean="0"/>
              <a:t>Ст</a:t>
            </a:r>
            <a:r>
              <a:rPr lang="en-US" sz="3200" b="1" dirty="0" smtClean="0"/>
              <a:t> </a:t>
            </a:r>
            <a:r>
              <a:rPr lang="ru-RU" sz="3200" dirty="0" smtClean="0"/>
              <a:t>на</a:t>
            </a:r>
            <a:r>
              <a:rPr lang="en-US" sz="3200" dirty="0" smtClean="0"/>
              <a:t> </a:t>
            </a:r>
            <a:r>
              <a:rPr lang="ru-RU" sz="3200" dirty="0" smtClean="0"/>
              <a:t>непрерывную</a:t>
            </a:r>
            <a:r>
              <a:rPr lang="en-US" sz="3200" dirty="0" smtClean="0"/>
              <a:t> </a:t>
            </a:r>
            <a:r>
              <a:rPr lang="ru-RU" sz="3200" dirty="0" smtClean="0"/>
              <a:t>схему.</a:t>
            </a:r>
            <a:r>
              <a:rPr lang="en-US" sz="3200" dirty="0" smtClean="0"/>
              <a:t> </a:t>
            </a:r>
          </a:p>
          <a:p>
            <a:r>
              <a:rPr lang="ru-RU" sz="3200" dirty="0" smtClean="0"/>
              <a:t>4.Низкая</a:t>
            </a:r>
            <a:r>
              <a:rPr lang="en-US" sz="3200" dirty="0" smtClean="0"/>
              <a:t> </a:t>
            </a:r>
            <a:r>
              <a:rPr lang="ru-RU" sz="3200" dirty="0" smtClean="0"/>
              <a:t>устойчивость</a:t>
            </a:r>
            <a:r>
              <a:rPr lang="en-US" sz="3200" dirty="0" smtClean="0"/>
              <a:t> </a:t>
            </a:r>
            <a:r>
              <a:rPr lang="ru-RU" sz="3200" dirty="0" smtClean="0"/>
              <a:t>суспензии</a:t>
            </a:r>
            <a:r>
              <a:rPr lang="en-US" sz="3200" dirty="0" smtClean="0"/>
              <a:t> </a:t>
            </a:r>
            <a:r>
              <a:rPr lang="ru-RU" sz="3200" dirty="0" smtClean="0"/>
              <a:t>с</a:t>
            </a:r>
            <a:r>
              <a:rPr lang="en-US" sz="3200" dirty="0" smtClean="0"/>
              <a:t> </a:t>
            </a:r>
            <a:r>
              <a:rPr lang="ru-RU" sz="3200" dirty="0" smtClean="0"/>
              <a:t>дальнейшим</a:t>
            </a:r>
            <a:r>
              <a:rPr lang="en-US" sz="3200" dirty="0" smtClean="0"/>
              <a:t> </a:t>
            </a:r>
            <a:r>
              <a:rPr lang="ru-RU" sz="3200" dirty="0" smtClean="0"/>
              <a:t>налипанием</a:t>
            </a:r>
            <a:r>
              <a:rPr lang="en-US" sz="3200" dirty="0" smtClean="0"/>
              <a:t> </a:t>
            </a:r>
            <a:r>
              <a:rPr lang="ru-RU" sz="3200" b="1" dirty="0" smtClean="0"/>
              <a:t>ПС</a:t>
            </a:r>
            <a:r>
              <a:rPr lang="en-US" sz="3200" b="1" dirty="0" smtClean="0"/>
              <a:t> </a:t>
            </a:r>
            <a:r>
              <a:rPr lang="ru-RU" sz="3200" dirty="0" smtClean="0"/>
              <a:t>на</a:t>
            </a:r>
            <a:r>
              <a:rPr lang="en-US" sz="3200" dirty="0" smtClean="0"/>
              <a:t> </a:t>
            </a:r>
            <a:r>
              <a:rPr lang="ru-RU" sz="3200" dirty="0" smtClean="0"/>
              <a:t>мешалку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ru-RU" sz="3200" dirty="0" smtClean="0"/>
              <a:t>стенки</a:t>
            </a:r>
            <a:r>
              <a:rPr lang="en-US" sz="3200" dirty="0" smtClean="0"/>
              <a:t> </a:t>
            </a:r>
            <a:r>
              <a:rPr lang="ru-RU" sz="3200" dirty="0" smtClean="0"/>
              <a:t>аппарата.</a:t>
            </a:r>
            <a:r>
              <a:rPr lang="en-US" sz="3200" dirty="0" smtClean="0"/>
              <a:t> </a:t>
            </a:r>
            <a:r>
              <a:rPr lang="ru-RU" sz="3200" dirty="0" smtClean="0"/>
              <a:t>Поэтому</a:t>
            </a:r>
            <a:r>
              <a:rPr lang="en-US" sz="3200" dirty="0" smtClean="0"/>
              <a:t> </a:t>
            </a:r>
            <a:r>
              <a:rPr lang="ru-RU" sz="3200" dirty="0" smtClean="0"/>
              <a:t>в</a:t>
            </a:r>
            <a:r>
              <a:rPr lang="en-US" sz="3200" dirty="0" smtClean="0"/>
              <a:t> </a:t>
            </a:r>
            <a:r>
              <a:rPr lang="ru-RU" sz="3200" dirty="0" smtClean="0"/>
              <a:t>промышленности</a:t>
            </a:r>
            <a:r>
              <a:rPr lang="en-US" sz="3200" dirty="0" smtClean="0"/>
              <a:t> </a:t>
            </a:r>
            <a:r>
              <a:rPr lang="ru-RU" sz="3200" dirty="0" smtClean="0"/>
              <a:t>данный</a:t>
            </a:r>
            <a:r>
              <a:rPr lang="en-US" sz="3200" dirty="0" smtClean="0"/>
              <a:t> </a:t>
            </a:r>
            <a:r>
              <a:rPr lang="ru-RU" sz="3200" dirty="0" smtClean="0"/>
              <a:t>способ</a:t>
            </a:r>
            <a:r>
              <a:rPr lang="en-US" sz="3200" dirty="0" smtClean="0"/>
              <a:t> </a:t>
            </a:r>
            <a:r>
              <a:rPr lang="ru-RU" sz="3200" dirty="0" smtClean="0"/>
              <a:t>проводят</a:t>
            </a:r>
            <a:r>
              <a:rPr lang="en-US" sz="3200" dirty="0" smtClean="0"/>
              <a:t> </a:t>
            </a:r>
            <a:r>
              <a:rPr lang="ru-RU" sz="3200" dirty="0" smtClean="0"/>
              <a:t>по</a:t>
            </a:r>
            <a:r>
              <a:rPr lang="en-US" sz="3200" dirty="0" smtClean="0"/>
              <a:t> </a:t>
            </a:r>
            <a:r>
              <a:rPr lang="ru-RU" sz="3200" dirty="0" smtClean="0"/>
              <a:t>периодической</a:t>
            </a:r>
            <a:r>
              <a:rPr lang="en-US" sz="3200" dirty="0" smtClean="0"/>
              <a:t> </a:t>
            </a:r>
            <a:r>
              <a:rPr lang="ru-RU" sz="3200" dirty="0" smtClean="0"/>
              <a:t>схеме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313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228600"/>
            <a:ext cx="11417300" cy="662940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/>
              <a:t>Полимеризация мономеров в растворе </a:t>
            </a:r>
            <a:endParaRPr lang="ru-RU" sz="2800" dirty="0"/>
          </a:p>
          <a:p>
            <a:r>
              <a:rPr lang="ru-RU" sz="2800" b="1" dirty="0" smtClean="0"/>
              <a:t>Полимеризация</a:t>
            </a:r>
            <a:r>
              <a:rPr lang="en-US" sz="2800" b="1" dirty="0" smtClean="0"/>
              <a:t> </a:t>
            </a:r>
            <a:r>
              <a:rPr lang="ru-RU" sz="2900" b="1" dirty="0" smtClean="0"/>
              <a:t>В </a:t>
            </a:r>
            <a:r>
              <a:rPr lang="ru-RU" sz="2900" b="1" dirty="0">
                <a:hlinkClick r:id="rId2" tooltip="Химическая энциклопедия"/>
              </a:rPr>
              <a:t>РАСТВОРЕ</a:t>
            </a:r>
            <a:r>
              <a:rPr lang="ru-RU" sz="2900" dirty="0"/>
              <a:t>, способ проведения </a:t>
            </a:r>
            <a:r>
              <a:rPr lang="ru-RU" sz="2900" dirty="0">
                <a:hlinkClick r:id="rId3" tooltip="Химическая энциклопедия"/>
              </a:rPr>
              <a:t>полимеризации</a:t>
            </a:r>
            <a:r>
              <a:rPr lang="ru-RU" sz="2900" dirty="0"/>
              <a:t>, при к-ром исходный </a:t>
            </a:r>
            <a:r>
              <a:rPr lang="ru-RU" sz="2900" dirty="0">
                <a:hlinkClick r:id="rId4" tooltip="Химическая энциклопедия"/>
              </a:rPr>
              <a:t>мономер</a:t>
            </a:r>
            <a:r>
              <a:rPr lang="ru-RU" sz="2900" dirty="0"/>
              <a:t> находится в жидкой фазе в растворенном состоянии. </a:t>
            </a:r>
            <a:r>
              <a:rPr lang="ru-RU" sz="2900" dirty="0" err="1"/>
              <a:t>Реакц</a:t>
            </a:r>
            <a:r>
              <a:rPr lang="ru-RU" sz="2900" dirty="0"/>
              <a:t>. система м. б. гомогенной или гетерогенной в зависимости от р-</a:t>
            </a:r>
            <a:r>
              <a:rPr lang="ru-RU" sz="2900" dirty="0" err="1"/>
              <a:t>ри</a:t>
            </a:r>
            <a:r>
              <a:rPr lang="ru-RU" sz="2900" dirty="0"/>
              <a:t>-мости </a:t>
            </a:r>
            <a:r>
              <a:rPr lang="ru-RU" sz="2900" dirty="0">
                <a:hlinkClick r:id="rId5" tooltip="Химическая энциклопедия"/>
              </a:rPr>
              <a:t>катализатора</a:t>
            </a:r>
            <a:r>
              <a:rPr lang="ru-RU" sz="2900" dirty="0"/>
              <a:t> и образующегося </a:t>
            </a:r>
            <a:r>
              <a:rPr lang="ru-RU" sz="2900" dirty="0">
                <a:hlinkClick r:id="rId6" tooltip="Химическая энциклопедия"/>
              </a:rPr>
              <a:t>полимера</a:t>
            </a:r>
            <a:r>
              <a:rPr lang="ru-RU" sz="2900" dirty="0"/>
              <a:t> в </a:t>
            </a:r>
            <a:r>
              <a:rPr lang="ru-RU" sz="2900" dirty="0" err="1"/>
              <a:t>реакц</a:t>
            </a:r>
            <a:r>
              <a:rPr lang="ru-RU" sz="2900" dirty="0"/>
              <a:t>. среде. Р-</a:t>
            </a:r>
            <a:r>
              <a:rPr lang="ru-RU" sz="2900" dirty="0" err="1"/>
              <a:t>ритель</a:t>
            </a:r>
            <a:r>
              <a:rPr lang="ru-RU" sz="2900" dirty="0"/>
              <a:t> должен быть инертен к </a:t>
            </a:r>
            <a:r>
              <a:rPr lang="ru-RU" sz="2900" dirty="0">
                <a:hlinkClick r:id="rId4" tooltip="Химическая энциклопедия"/>
              </a:rPr>
              <a:t>мономеру</a:t>
            </a:r>
            <a:r>
              <a:rPr lang="ru-RU" sz="2900" dirty="0"/>
              <a:t> и возбудителю </a:t>
            </a:r>
            <a:r>
              <a:rPr lang="ru-RU" sz="2900" dirty="0">
                <a:hlinkClick r:id="rId3" tooltip="Химическая энциклопедия"/>
              </a:rPr>
              <a:t>полимеризации</a:t>
            </a:r>
            <a:r>
              <a:rPr lang="ru-RU" sz="2900" dirty="0"/>
              <a:t>; чаще всего это </a:t>
            </a:r>
            <a:r>
              <a:rPr lang="ru-RU" sz="2900" dirty="0" err="1"/>
              <a:t>алифатич</a:t>
            </a:r>
            <a:r>
              <a:rPr lang="ru-RU" sz="2900" dirty="0"/>
              <a:t>. или </a:t>
            </a:r>
            <a:r>
              <a:rPr lang="ru-RU" sz="2900" dirty="0" err="1"/>
              <a:t>арома-тич</a:t>
            </a:r>
            <a:r>
              <a:rPr lang="ru-RU" sz="2900" dirty="0"/>
              <a:t>. </a:t>
            </a:r>
            <a:r>
              <a:rPr lang="ru-RU" sz="2900" dirty="0">
                <a:hlinkClick r:id="rId7" tooltip="Химическая энциклопедия"/>
              </a:rPr>
              <a:t>углеводороды</a:t>
            </a:r>
            <a:r>
              <a:rPr lang="ru-RU" sz="2900" dirty="0"/>
              <a:t>. Т-</a:t>
            </a:r>
            <a:r>
              <a:rPr lang="ru-RU" sz="2900" dirty="0" err="1"/>
              <a:t>ру</a:t>
            </a:r>
            <a:r>
              <a:rPr lang="ru-RU" sz="2900" dirty="0"/>
              <a:t> можно изменять в пределах, в к-</a:t>
            </a:r>
            <a:r>
              <a:rPr lang="ru-RU" sz="2900" dirty="0" err="1"/>
              <a:t>рых</a:t>
            </a:r>
            <a:r>
              <a:rPr lang="ru-RU" sz="2900" dirty="0"/>
              <a:t> </a:t>
            </a:r>
            <a:r>
              <a:rPr lang="ru-RU" sz="2900" dirty="0">
                <a:hlinkClick r:id="rId4" tooltip="Химическая энциклопедия"/>
              </a:rPr>
              <a:t>мономер</a:t>
            </a:r>
            <a:r>
              <a:rPr lang="ru-RU" sz="2900" dirty="0"/>
              <a:t> и р-</a:t>
            </a:r>
            <a:r>
              <a:rPr lang="ru-RU" sz="2900" dirty="0" err="1"/>
              <a:t>ритель</a:t>
            </a:r>
            <a:r>
              <a:rPr lang="ru-RU" sz="2900" dirty="0"/>
              <a:t> остаются жидкими. Напр., </a:t>
            </a:r>
            <a:r>
              <a:rPr lang="ru-RU" sz="2900" dirty="0">
                <a:hlinkClick r:id="rId8" tooltip="Химическая энциклопедия"/>
              </a:rPr>
              <a:t>катионную полимеризацию</a:t>
            </a:r>
            <a:r>
              <a:rPr lang="ru-RU" sz="2900" dirty="0"/>
              <a:t> </a:t>
            </a:r>
            <a:r>
              <a:rPr lang="ru-RU" sz="2900" dirty="0">
                <a:hlinkClick r:id="rId9" tooltip="Химическая энциклопедия"/>
              </a:rPr>
              <a:t>изобутилена</a:t>
            </a:r>
            <a:r>
              <a:rPr lang="ru-RU" sz="2900" dirty="0"/>
              <a:t> в р-ре осуществляют при -100</a:t>
            </a:r>
            <a:r>
              <a:rPr lang="ru-RU" sz="2900" baseline="30000" dirty="0"/>
              <a:t>0</a:t>
            </a:r>
            <a:r>
              <a:rPr lang="ru-RU" sz="2900" dirty="0"/>
              <a:t>C. Процессы при высоких т-</a:t>
            </a:r>
            <a:r>
              <a:rPr lang="ru-RU" sz="2900" dirty="0" err="1"/>
              <a:t>рах</a:t>
            </a:r>
            <a:r>
              <a:rPr lang="ru-RU" sz="2900" dirty="0"/>
              <a:t> часто проводят при избыточном </a:t>
            </a:r>
            <a:r>
              <a:rPr lang="ru-RU" sz="2900" dirty="0">
                <a:hlinkClick r:id="rId10" tooltip="Химическая энциклопедия"/>
              </a:rPr>
              <a:t>давлении</a:t>
            </a:r>
            <a:r>
              <a:rPr lang="ru-RU" sz="2900" dirty="0"/>
              <a:t>, чтобы воспрепятствовать </a:t>
            </a:r>
            <a:r>
              <a:rPr lang="ru-RU" sz="2900" dirty="0">
                <a:hlinkClick r:id="rId11" tooltip="Химическая энциклопедия"/>
              </a:rPr>
              <a:t>кипению</a:t>
            </a:r>
            <a:r>
              <a:rPr lang="ru-RU" sz="2900" dirty="0"/>
              <a:t> </a:t>
            </a:r>
            <a:r>
              <a:rPr lang="ru-RU" sz="2900" dirty="0" err="1"/>
              <a:t>реакц</a:t>
            </a:r>
            <a:r>
              <a:rPr lang="ru-RU" sz="2900" dirty="0"/>
              <a:t>. смеси. </a:t>
            </a:r>
            <a:r>
              <a:rPr lang="ru-RU" sz="2900" dirty="0">
                <a:hlinkClick r:id="rId12" tooltip="Химическая энциклопедия"/>
              </a:rPr>
              <a:t>Концентрацию</a:t>
            </a:r>
            <a:r>
              <a:rPr lang="ru-RU" sz="2900" dirty="0"/>
              <a:t> </a:t>
            </a:r>
            <a:r>
              <a:rPr lang="ru-RU" sz="2900" dirty="0">
                <a:hlinkClick r:id="rId4" tooltip="Химическая энциклопедия"/>
              </a:rPr>
              <a:t>мономера</a:t>
            </a:r>
            <a:r>
              <a:rPr lang="ru-RU" sz="2900" dirty="0"/>
              <a:t> в р-ре изменяют в широких пределах.</a:t>
            </a:r>
            <a:br>
              <a:rPr lang="ru-RU" sz="2900" dirty="0"/>
            </a:br>
            <a:endParaRPr lang="ru-RU" sz="2900" dirty="0"/>
          </a:p>
          <a:p>
            <a:r>
              <a:rPr lang="ru-RU" sz="2900" dirty="0"/>
              <a:t>Гомогенная </a:t>
            </a:r>
            <a:r>
              <a:rPr lang="ru-RU" sz="2900" dirty="0">
                <a:hlinkClick r:id="rId3" tooltip="Химическая энциклопедия"/>
              </a:rPr>
              <a:t>полимеризация</a:t>
            </a:r>
            <a:r>
              <a:rPr lang="ru-RU" sz="2900" dirty="0"/>
              <a:t> в </a:t>
            </a:r>
            <a:r>
              <a:rPr lang="ru-RU" sz="2900" dirty="0">
                <a:hlinkClick r:id="rId2" tooltip="Химическая энциклопедия"/>
              </a:rPr>
              <a:t>растворе</a:t>
            </a:r>
            <a:r>
              <a:rPr lang="ru-RU" sz="2900" dirty="0"/>
              <a:t> описывается </a:t>
            </a:r>
            <a:r>
              <a:rPr lang="ru-RU" sz="2900" dirty="0" err="1"/>
              <a:t>классич</a:t>
            </a:r>
            <a:r>
              <a:rPr lang="ru-RU" sz="2900" dirty="0"/>
              <a:t>. </a:t>
            </a:r>
            <a:r>
              <a:rPr lang="ru-RU" sz="2900" dirty="0" err="1"/>
              <a:t>ур-ниями</a:t>
            </a:r>
            <a:r>
              <a:rPr lang="ru-RU" sz="2900" dirty="0"/>
              <a:t> кинетики </a:t>
            </a:r>
            <a:r>
              <a:rPr lang="ru-RU" sz="2900" dirty="0">
                <a:hlinkClick r:id="rId3" tooltip="Химическая энциклопедия"/>
              </a:rPr>
              <a:t>полимеризации</a:t>
            </a:r>
            <a:r>
              <a:rPr lang="ru-RU" sz="2900" dirty="0"/>
              <a:t>. При </a:t>
            </a:r>
            <a:r>
              <a:rPr lang="ru-RU" sz="2900" dirty="0" err="1"/>
              <a:t>гетерог</a:t>
            </a:r>
            <a:r>
              <a:rPr lang="ru-RU" sz="2900" dirty="0"/>
              <a:t>. процессе возможны диффузионные затруднения, связанные с поступлением </a:t>
            </a:r>
            <a:r>
              <a:rPr lang="ru-RU" sz="2900" dirty="0">
                <a:hlinkClick r:id="rId4" tooltip="Химическая энциклопедия"/>
              </a:rPr>
              <a:t>мономера</a:t>
            </a:r>
            <a:r>
              <a:rPr lang="ru-RU" sz="2900" dirty="0"/>
              <a:t> к </a:t>
            </a:r>
            <a:r>
              <a:rPr lang="ru-RU" sz="2900" dirty="0">
                <a:hlinkClick r:id="rId13" tooltip="БСЭ"/>
              </a:rPr>
              <a:t>активным центрам</a:t>
            </a:r>
            <a:r>
              <a:rPr lang="ru-RU" sz="2900" dirty="0"/>
              <a:t>.</a:t>
            </a:r>
            <a:endParaRPr lang="ru-RU" sz="2900" dirty="0"/>
          </a:p>
          <a:p>
            <a:r>
              <a:rPr lang="ru-RU" sz="2800" dirty="0" smtClean="0"/>
              <a:t>Полимеризация </a:t>
            </a:r>
            <a:r>
              <a:rPr lang="ru-RU" sz="2800" dirty="0"/>
              <a:t>мономеров в растворе включает собственно </a:t>
            </a:r>
            <a:r>
              <a:rPr lang="ru-RU" sz="2800" dirty="0" smtClean="0"/>
              <a:t>мономер</a:t>
            </a:r>
            <a:r>
              <a:rPr lang="ru-RU" sz="2800" dirty="0"/>
              <a:t>, инициатор и растворитель. Начальная реакционная система </a:t>
            </a:r>
            <a:r>
              <a:rPr lang="ru-RU" sz="2800" dirty="0" smtClean="0"/>
              <a:t>может </a:t>
            </a:r>
            <a:r>
              <a:rPr lang="ru-RU" sz="2800" dirty="0"/>
              <a:t>быть </a:t>
            </a:r>
            <a:r>
              <a:rPr lang="ru-RU" sz="2800" b="1" dirty="0"/>
              <a:t>гомогенной или гетерогенной</a:t>
            </a:r>
            <a:r>
              <a:rPr lang="ru-RU" sz="2800" dirty="0"/>
              <a:t>. Это практически единственный способ полимеризации газообразных мономеров на </a:t>
            </a:r>
            <a:r>
              <a:rPr lang="ru-RU" sz="2800" b="1" dirty="0"/>
              <a:t>гетерогенных </a:t>
            </a:r>
            <a:r>
              <a:rPr lang="ru-RU" sz="2800" b="1" dirty="0" smtClean="0"/>
              <a:t>катализаторах</a:t>
            </a:r>
            <a:r>
              <a:rPr lang="ru-RU" sz="2800" b="1" dirty="0"/>
              <a:t>.</a:t>
            </a:r>
            <a:r>
              <a:rPr lang="ru-RU" sz="2800" dirty="0"/>
              <a:t> По сравнению с полимеризацией в массе этот метод имеет преимущество с точки зрения гибкости управления процессом, </a:t>
            </a:r>
            <a:r>
              <a:rPr lang="ru-RU" sz="2800" dirty="0" smtClean="0"/>
              <a:t>скоростей </a:t>
            </a:r>
            <a:r>
              <a:rPr lang="ru-RU" sz="2800" dirty="0"/>
              <a:t>реакции и теплоотвода. Для мономеров, </a:t>
            </a:r>
            <a:r>
              <a:rPr lang="ru-RU" sz="2800" dirty="0" err="1"/>
              <a:t>полимеризующихся</a:t>
            </a:r>
            <a:r>
              <a:rPr lang="ru-RU" sz="2800" dirty="0"/>
              <a:t> по </a:t>
            </a:r>
            <a:r>
              <a:rPr lang="ru-RU" sz="2800" dirty="0" smtClean="0"/>
              <a:t>радикальному </a:t>
            </a:r>
            <a:r>
              <a:rPr lang="ru-RU" sz="2800" dirty="0"/>
              <a:t>механизму, эти преимущества в большинстве случаев </a:t>
            </a:r>
            <a:r>
              <a:rPr lang="ru-RU" sz="2800" dirty="0" smtClean="0"/>
              <a:t>недостаточны</a:t>
            </a:r>
            <a:r>
              <a:rPr lang="ru-RU" sz="2800" dirty="0"/>
              <a:t>, чтобы сделать полимеризацию в растворе экономически выгодной для крупнотоннажного производства. Помимо </a:t>
            </a:r>
            <a:r>
              <a:rPr lang="ru-RU" sz="2800" dirty="0" smtClean="0"/>
              <a:t>дополнительных </a:t>
            </a:r>
            <a:r>
              <a:rPr lang="ru-RU" sz="2800" dirty="0"/>
              <a:t>затрат на удаление реакционной среды, этот метод обусловливает ведение процесса </a:t>
            </a:r>
            <a:r>
              <a:rPr lang="ru-RU" sz="2800" b="1" dirty="0"/>
              <a:t>с пониженной скоростью</a:t>
            </a:r>
            <a:r>
              <a:rPr lang="ru-RU" sz="2800" dirty="0"/>
              <a:t>. </a:t>
            </a:r>
            <a:r>
              <a:rPr lang="ru-RU" sz="2800" b="1" dirty="0"/>
              <a:t>Разбавление</a:t>
            </a:r>
            <a:r>
              <a:rPr lang="ru-RU" sz="2800" dirty="0"/>
              <a:t> мономера </a:t>
            </a:r>
            <a:r>
              <a:rPr lang="ru-RU" sz="2800" dirty="0" smtClean="0"/>
              <a:t>приводит </a:t>
            </a:r>
            <a:r>
              <a:rPr lang="ru-RU" sz="2800" dirty="0"/>
              <a:t>к получению полимера с </a:t>
            </a:r>
            <a:r>
              <a:rPr lang="ru-RU" sz="2800" b="1" dirty="0"/>
              <a:t>меньшей молекулярной массой.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12787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304800"/>
            <a:ext cx="11442700" cy="6004560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Методом </a:t>
            </a:r>
            <a:r>
              <a:rPr lang="ru-RU" sz="2800" b="1" dirty="0"/>
              <a:t>радикальной полимеризации в растворе </a:t>
            </a:r>
            <a:r>
              <a:rPr lang="ru-RU" sz="2800" dirty="0"/>
              <a:t>производят </a:t>
            </a:r>
            <a:r>
              <a:rPr lang="ru-RU" sz="2800" dirty="0" smtClean="0"/>
              <a:t>лаки</a:t>
            </a:r>
            <a:r>
              <a:rPr lang="ru-RU" sz="2800" dirty="0"/>
              <a:t>, т. е. растворы относительно низкомолекулярных продуктов, </a:t>
            </a:r>
            <a:r>
              <a:rPr lang="ru-RU" sz="2800" dirty="0" smtClean="0"/>
              <a:t>олигомеры</a:t>
            </a:r>
            <a:r>
              <a:rPr lang="ru-RU" sz="2800" dirty="0"/>
              <a:t>, а также ряд </a:t>
            </a:r>
            <a:r>
              <a:rPr lang="ru-RU" sz="2800" dirty="0" err="1"/>
              <a:t>среднетоннажных</a:t>
            </a:r>
            <a:r>
              <a:rPr lang="ru-RU" sz="2800" dirty="0"/>
              <a:t> полимеров специального </a:t>
            </a:r>
            <a:r>
              <a:rPr lang="ru-RU" sz="2800" dirty="0" smtClean="0"/>
              <a:t>назначения</a:t>
            </a:r>
            <a:r>
              <a:rPr lang="ru-RU" sz="2800" dirty="0"/>
              <a:t>: </a:t>
            </a:r>
            <a:r>
              <a:rPr lang="ru-RU" sz="2800" dirty="0" err="1"/>
              <a:t>полиакрилаты</a:t>
            </a:r>
            <a:r>
              <a:rPr lang="ru-RU" sz="2800" dirty="0"/>
              <a:t>, поливинилацетат, фторированные полимеры и др. Значительно более важную роль процессы в растворе приобрели в </a:t>
            </a:r>
            <a:r>
              <a:rPr lang="ru-RU" sz="2800" b="1" dirty="0"/>
              <a:t>ионной полимеризации</a:t>
            </a:r>
            <a:r>
              <a:rPr lang="ru-RU" sz="2800" dirty="0"/>
              <a:t>. Благодаря относительно большим скоростям ионных процессов проблема повышения концентрации мономеров для увеличения ее не играет здесь существенной роли. В то же время </a:t>
            </a:r>
            <a:r>
              <a:rPr lang="ru-RU" sz="2800" dirty="0" smtClean="0"/>
              <a:t>практически </a:t>
            </a:r>
            <a:r>
              <a:rPr lang="ru-RU" sz="2800" dirty="0"/>
              <a:t>всегда можно подобрать растворитель, достаточно инертный к реакциям передачи цепи. Обычно в этих процессах используются </a:t>
            </a:r>
            <a:r>
              <a:rPr lang="ru-RU" sz="2800" dirty="0" smtClean="0"/>
              <a:t>бензины </a:t>
            </a:r>
            <a:r>
              <a:rPr lang="ru-RU" sz="2800" dirty="0"/>
              <a:t>и другие алифатические углеводороды, толуол, бензол и </a:t>
            </a:r>
            <a:r>
              <a:rPr lang="ru-RU" sz="2800" dirty="0" err="1"/>
              <a:t>др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35322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14300"/>
            <a:ext cx="11785600" cy="674370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Во многих случаях мономеры в условиях проведения процесса находятся в газообразной форме, каталитическую систему обычно </a:t>
            </a:r>
            <a:r>
              <a:rPr lang="ru-RU" sz="2400" dirty="0" smtClean="0"/>
              <a:t>растворяют </a:t>
            </a:r>
            <a:r>
              <a:rPr lang="ru-RU" sz="2400" dirty="0"/>
              <a:t>или </a:t>
            </a:r>
            <a:r>
              <a:rPr lang="ru-RU" sz="2400" dirty="0" err="1"/>
              <a:t>суспендируют</a:t>
            </a:r>
            <a:r>
              <a:rPr lang="ru-RU" sz="2400" dirty="0"/>
              <a:t> в инертном растворителе. Затем в реактор, где интенсивно перемешивается реакционная среда, непрерывно или периодически подают газообразный мономер под избыточным </a:t>
            </a:r>
            <a:r>
              <a:rPr lang="ru-RU" sz="2400" dirty="0" smtClean="0"/>
              <a:t>давлением</a:t>
            </a:r>
            <a:r>
              <a:rPr lang="ru-RU" sz="2400" dirty="0"/>
              <a:t>, которое может меняться в достаточно широких пределах. Мономер при этом растворяется в реакционной среде и </a:t>
            </a:r>
            <a:r>
              <a:rPr lang="ru-RU" sz="2400" dirty="0" err="1"/>
              <a:t>полимеризуется</a:t>
            </a:r>
            <a:r>
              <a:rPr lang="ru-RU" sz="2400" dirty="0"/>
              <a:t>. Наиболее часто для ведения процесса полимеризации в растворе используются реакторы смешения. Разбавление мономера </a:t>
            </a:r>
            <a:r>
              <a:rPr lang="ru-RU" sz="2400" dirty="0" smtClean="0"/>
              <a:t>растворителем </a:t>
            </a:r>
            <a:r>
              <a:rPr lang="ru-RU" sz="2400" dirty="0"/>
              <a:t>позволяет относительно легко регулировать температурный режим процесса в реакторах с внешним теплоотводом. При относительно низ-ких скоростях процесса реакцию ведут или в реакторах периодического действия или непрерывно в каскаде последовательно соединенных </a:t>
            </a:r>
            <a:r>
              <a:rPr lang="ru-RU" sz="2400" dirty="0" smtClean="0"/>
              <a:t>реакторов </a:t>
            </a:r>
            <a:r>
              <a:rPr lang="ru-RU" sz="2400" dirty="0"/>
              <a:t>смешения. Высокие скорости полимеризации при ионном </a:t>
            </a:r>
            <a:r>
              <a:rPr lang="ru-RU" sz="2400" dirty="0" smtClean="0"/>
              <a:t>инициировании </a:t>
            </a:r>
            <a:r>
              <a:rPr lang="ru-RU" sz="2400" dirty="0"/>
              <a:t>в газожидкостном (</a:t>
            </a:r>
            <a:r>
              <a:rPr lang="ru-RU" sz="2400" dirty="0" err="1"/>
              <a:t>гетерофазном</a:t>
            </a:r>
            <a:r>
              <a:rPr lang="ru-RU" sz="2400" dirty="0"/>
              <a:t>) варианте процесса </a:t>
            </a:r>
            <a:r>
              <a:rPr lang="ru-RU" sz="2400" dirty="0" smtClean="0"/>
              <a:t>позволяют </a:t>
            </a:r>
            <a:r>
              <a:rPr lang="ru-RU" sz="2400" dirty="0"/>
              <a:t>проводить реакцию в одноступенчатом реакторе смешения. Например, при полимеризации формальдегида скорость реакции столь высока, что стационарная концентрация формальдегида в растворе близка к нулю, и процесс протекает в диффузионной области </a:t>
            </a:r>
            <a:r>
              <a:rPr lang="ru-RU" sz="2400" dirty="0" smtClean="0"/>
              <a:t>относительно </a:t>
            </a:r>
            <a:r>
              <a:rPr lang="ru-RU" sz="2400" dirty="0"/>
              <a:t>мономера.</a:t>
            </a:r>
          </a:p>
          <a:p>
            <a:r>
              <a:rPr lang="ru-RU" dirty="0"/>
              <a:t>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84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15316"/>
            <a:ext cx="9720072" cy="837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Суспензионная полимеризация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762000"/>
            <a:ext cx="117602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При </a:t>
            </a:r>
            <a:r>
              <a:rPr lang="ru-RU" dirty="0"/>
              <a:t>полимеризации в суспензии мономер </a:t>
            </a:r>
            <a:r>
              <a:rPr lang="ru-RU" b="1" dirty="0" err="1"/>
              <a:t>диспергируют</a:t>
            </a:r>
            <a:r>
              <a:rPr lang="ru-RU" b="1" dirty="0"/>
              <a:t> в воде </a:t>
            </a:r>
            <a:r>
              <a:rPr lang="ru-RU" dirty="0"/>
              <a:t>в виде мелких капель.</a:t>
            </a:r>
          </a:p>
          <a:p>
            <a:r>
              <a:rPr lang="ru-RU" dirty="0"/>
              <a:t>Устойчивость дисперсии достигается механическим перемешиванием  и введением в реакционную систему специальных добавок – </a:t>
            </a:r>
            <a:r>
              <a:rPr lang="ru-RU" b="1" dirty="0"/>
              <a:t>стабилизаторов</a:t>
            </a:r>
            <a:r>
              <a:rPr lang="ru-RU" b="1" dirty="0" smtClean="0"/>
              <a:t>.</a:t>
            </a:r>
            <a:r>
              <a:rPr lang="en-US" b="1" dirty="0" smtClean="0"/>
              <a:t> </a:t>
            </a:r>
            <a:r>
              <a:rPr lang="ru-RU" dirty="0" smtClean="0"/>
              <a:t>Ими </a:t>
            </a:r>
            <a:r>
              <a:rPr lang="ru-RU" dirty="0"/>
              <a:t>могут быть гидрофильные полимеры,  такие как </a:t>
            </a:r>
            <a:r>
              <a:rPr lang="ru-RU" b="1" dirty="0"/>
              <a:t>поливиниловый спирт, полиакриловая кислота, крахмал, а также оксид алюминия, тальк, тонкодисперсная глина</a:t>
            </a:r>
            <a:r>
              <a:rPr lang="ru-RU" dirty="0"/>
              <a:t>. Стабилизаторы, которые применяют в сравнительно больших концентрациях (3-5%), адсорбируются на поверхности капель, образующихся при перемешивании, и препятствуют их слиянию. Капли относительно большие. Их диаметр колеблется от </a:t>
            </a:r>
            <a:r>
              <a:rPr lang="ru-RU" b="1" dirty="0"/>
              <a:t>0,1 до 5 мм </a:t>
            </a:r>
            <a:r>
              <a:rPr lang="ru-RU" dirty="0"/>
              <a:t>в зависимости от условий перемешивания, природы и количества стабилизатора.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99364" y="1752600"/>
            <a:ext cx="2955036" cy="1149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гранульной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4353814" y="1797050"/>
            <a:ext cx="3060700" cy="110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бисерной</a:t>
            </a:r>
          </a:p>
        </p:txBody>
      </p:sp>
      <p:sp>
        <p:nvSpPr>
          <p:cNvPr id="7" name="Овал 6"/>
          <p:cNvSpPr/>
          <p:nvPr/>
        </p:nvSpPr>
        <p:spPr>
          <a:xfrm>
            <a:off x="8420100" y="1752600"/>
            <a:ext cx="3098800" cy="1149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жемчужной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552700" y="1612900"/>
            <a:ext cx="2882900" cy="1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7" idx="1"/>
          </p:cNvCxnSpPr>
          <p:nvPr/>
        </p:nvCxnSpPr>
        <p:spPr>
          <a:xfrm>
            <a:off x="5607050" y="1638300"/>
            <a:ext cx="3266859" cy="28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607050" y="162560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895600" y="762000"/>
            <a:ext cx="56642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Эту полимеризацию иногда называют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75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65100"/>
            <a:ext cx="11645900" cy="669290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Инициаторы</a:t>
            </a:r>
            <a:r>
              <a:rPr lang="ru-RU" sz="3200" dirty="0"/>
              <a:t> обычно </a:t>
            </a:r>
            <a:r>
              <a:rPr lang="ru-RU" sz="3200" b="1" dirty="0"/>
              <a:t>не растворимы в воде</a:t>
            </a:r>
            <a:r>
              <a:rPr lang="ru-RU" sz="3200" dirty="0"/>
              <a:t>, но </a:t>
            </a:r>
            <a:r>
              <a:rPr lang="ru-RU" sz="3200" b="1" dirty="0"/>
              <a:t>растворимы в мономере</a:t>
            </a:r>
            <a:r>
              <a:rPr lang="ru-RU" sz="3200" dirty="0"/>
              <a:t>. Полимеризация протекает самостоятельно в каждой капле, являющейся своеобразным «резервуаром» мономера. Образуется полимер в виде шарообразных частиц (гранул, бисер) с высокой молекулярной массой, которые </a:t>
            </a:r>
            <a:r>
              <a:rPr lang="ru-RU" sz="3200" b="1" dirty="0"/>
              <a:t>не растворимы в воде</a:t>
            </a:r>
            <a:r>
              <a:rPr lang="ru-RU" sz="3200" dirty="0"/>
              <a:t> и легко оседают без специальной коагуляции при прекращении перемешивания. Благодаря малой удельной поверхности сравнительно крупных гранул и слабых сил адсорбции стабилизатор </a:t>
            </a:r>
            <a:r>
              <a:rPr lang="ru-RU" sz="3200" b="1" dirty="0"/>
              <a:t>легко отмывается </a:t>
            </a:r>
            <a:r>
              <a:rPr lang="ru-RU" sz="3200" dirty="0"/>
              <a:t>и практически отсутствует в готовом полимере. Поэтому такие полимеры обладают </a:t>
            </a:r>
            <a:r>
              <a:rPr lang="ru-RU" sz="3200" b="1" dirty="0"/>
              <a:t>высокими диэлектрическими свойствами, </a:t>
            </a:r>
            <a:r>
              <a:rPr lang="ru-RU" sz="3200" dirty="0"/>
              <a:t>а изделия, изготовленные из них, отличаются хорошей </a:t>
            </a:r>
            <a:r>
              <a:rPr lang="ru-RU" sz="3200" b="1" dirty="0"/>
              <a:t>прозрачностью.</a:t>
            </a:r>
          </a:p>
        </p:txBody>
      </p:sp>
    </p:spTree>
    <p:extLst>
      <p:ext uri="{BB962C8B-B14F-4D97-AF65-F5344CB8AC3E}">
        <p14:creationId xmlns:p14="http://schemas.microsoft.com/office/powerpoint/2010/main" val="195937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000" y="165100"/>
            <a:ext cx="11874500" cy="6692900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При полимеризации в водной </a:t>
            </a:r>
            <a:r>
              <a:rPr lang="ru-RU" sz="3200" dirty="0" smtClean="0"/>
              <a:t>суспензии </a:t>
            </a:r>
            <a:r>
              <a:rPr lang="ru-RU" sz="3200" dirty="0"/>
              <a:t>реакционная система представляет собой множество </a:t>
            </a:r>
            <a:r>
              <a:rPr lang="ru-RU" sz="3200" dirty="0" err="1"/>
              <a:t>микрореакторов</a:t>
            </a:r>
            <a:r>
              <a:rPr lang="ru-RU" sz="3200" dirty="0"/>
              <a:t>, в которых процесс протекает в </a:t>
            </a:r>
            <a:r>
              <a:rPr lang="ru-RU" sz="3200" b="1" dirty="0" smtClean="0"/>
              <a:t>массе</a:t>
            </a:r>
            <a:r>
              <a:rPr lang="en-US" sz="3200" b="1" dirty="0" smtClean="0"/>
              <a:t>, </a:t>
            </a:r>
            <a:r>
              <a:rPr lang="ru-RU" sz="3200" dirty="0" smtClean="0"/>
              <a:t>разновидность </a:t>
            </a:r>
            <a:r>
              <a:rPr lang="ru-RU" sz="3200" dirty="0"/>
              <a:t>блочной полимеризации, так как гранулы являются как бы «микроблоками». Благодаря малым размерам этих «микроблоков», диспергированию их в воде и возможности хорошего перемешивания </a:t>
            </a:r>
            <a:r>
              <a:rPr lang="ru-RU" sz="3200" b="1" dirty="0"/>
              <a:t>исключены перегревы, достигается достаточно интенсивный отвод тепла,</a:t>
            </a:r>
            <a:r>
              <a:rPr lang="ru-RU" sz="3200" dirty="0"/>
              <a:t> </a:t>
            </a:r>
            <a:r>
              <a:rPr lang="ru-RU" sz="3200" b="1" dirty="0"/>
              <a:t>высокая молекулярная масса и малая </a:t>
            </a:r>
            <a:r>
              <a:rPr lang="ru-RU" sz="3200" b="1" dirty="0" err="1"/>
              <a:t>полидисперность</a:t>
            </a:r>
            <a:r>
              <a:rPr lang="ru-RU" sz="3200" b="1" dirty="0"/>
              <a:t> полимера</a:t>
            </a:r>
            <a:r>
              <a:rPr lang="ru-RU" sz="3200" b="1" dirty="0" smtClean="0"/>
              <a:t>.</a:t>
            </a:r>
            <a:endParaRPr lang="en-US" sz="3200" b="1" dirty="0" smtClean="0"/>
          </a:p>
          <a:p>
            <a:pPr algn="just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9269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52400"/>
            <a:ext cx="11772900" cy="61569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Суспензия</a:t>
            </a:r>
            <a:r>
              <a:rPr lang="en-US" sz="2400" dirty="0" smtClean="0"/>
              <a:t> </a:t>
            </a:r>
            <a:r>
              <a:rPr lang="ru-RU" sz="2400" dirty="0" smtClean="0"/>
              <a:t>образуется </a:t>
            </a:r>
            <a:r>
              <a:rPr lang="ru-RU" sz="2400" dirty="0"/>
              <a:t>только тогда, когда конверсия достигает примерно 70 %. Суспензионная полимеризация, проводимая в изотермических </a:t>
            </a:r>
            <a:r>
              <a:rPr lang="ru-RU" sz="2400" dirty="0" smtClean="0"/>
              <a:t>условиях</a:t>
            </a:r>
            <a:r>
              <a:rPr lang="ru-RU" sz="2400" dirty="0"/>
              <a:t>, позволяет получать более однородный продукт, чем </a:t>
            </a:r>
            <a:r>
              <a:rPr lang="ru-RU" sz="2400" dirty="0" smtClean="0"/>
              <a:t>полимеризация </a:t>
            </a:r>
            <a:r>
              <a:rPr lang="ru-RU" sz="2400" dirty="0"/>
              <a:t>в массе. Обычно ее проводят при температурах ниже 100 °С, но применение повышенного давления позволяет повысить температуру до 150 °С. Гибкое регулирование температуры процесса имеет решающее значение, например, при полимеризации винилхлорида, при которой молекулярная структура полимера необыкновенно чувствительна к </a:t>
            </a:r>
            <a:r>
              <a:rPr lang="ru-RU" sz="2400" dirty="0" smtClean="0"/>
              <a:t>изменению </a:t>
            </a:r>
            <a:r>
              <a:rPr lang="ru-RU" sz="2400" dirty="0"/>
              <a:t>температурного режима. Устойчивость суспензии на начальных стадиях процесса </a:t>
            </a:r>
            <a:r>
              <a:rPr lang="ru-RU" sz="2400" dirty="0" smtClean="0"/>
              <a:t>относительно </a:t>
            </a:r>
            <a:r>
              <a:rPr lang="ru-RU" sz="2400" dirty="0"/>
              <a:t>мала, при нарушении температурного режима возможна </a:t>
            </a:r>
            <a:r>
              <a:rPr lang="ru-RU" sz="2400" dirty="0" smtClean="0"/>
              <a:t>коагуляция </a:t>
            </a:r>
            <a:r>
              <a:rPr lang="ru-RU" sz="2400" dirty="0"/>
              <a:t>частиц, сопровождающаяся ухудшением теплоотвода и </a:t>
            </a:r>
            <a:r>
              <a:rPr lang="ru-RU" sz="2400" dirty="0" smtClean="0"/>
              <a:t>автоускорением </a:t>
            </a:r>
            <a:r>
              <a:rPr lang="ru-RU" sz="2400" dirty="0"/>
              <a:t>реакции. Это приводит к весьма неприятным в технике </a:t>
            </a:r>
            <a:r>
              <a:rPr lang="ru-RU" sz="2400" dirty="0" smtClean="0"/>
              <a:t>последствиям </a:t>
            </a:r>
            <a:r>
              <a:rPr lang="ru-RU" sz="2400" dirty="0"/>
              <a:t>– образованию твердого неплавкого блока в объеме реактора. Кинетика суспензионной полимеризации описывается теми же </a:t>
            </a:r>
            <a:r>
              <a:rPr lang="ru-RU" sz="2400" dirty="0" smtClean="0"/>
              <a:t>уравнениями</a:t>
            </a:r>
            <a:r>
              <a:rPr lang="ru-RU" sz="2400" dirty="0"/>
              <a:t>, что и полимеризация в массе. Недостатком процесса суспензионной полимеризации является его </a:t>
            </a:r>
            <a:r>
              <a:rPr lang="ru-RU" sz="2400" dirty="0" err="1"/>
              <a:t>многостадийность</a:t>
            </a:r>
            <a:r>
              <a:rPr lang="ru-RU" sz="2400" dirty="0"/>
              <a:t>, наличие значительного количества сточных вод, требующих очистки, а также трудность перевода его на непрерывный режим работы.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008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66700"/>
            <a:ext cx="9720073" cy="6042660"/>
          </a:xfrm>
        </p:spPr>
        <p:txBody>
          <a:bodyPr/>
          <a:lstStyle/>
          <a:p>
            <a:r>
              <a:rPr lang="ru-RU" sz="3200" b="1" dirty="0"/>
              <a:t>Основные стадии полимеризации </a:t>
            </a:r>
            <a:r>
              <a:rPr lang="ru-RU" sz="3200" b="1" dirty="0" err="1"/>
              <a:t>Ст</a:t>
            </a:r>
            <a:r>
              <a:rPr lang="ru-RU" sz="3200" b="1" dirty="0"/>
              <a:t> суспензионным </a:t>
            </a:r>
            <a:r>
              <a:rPr lang="ru-RU" sz="3200" b="1" dirty="0" smtClean="0"/>
              <a:t>способом</a:t>
            </a:r>
            <a:r>
              <a:rPr lang="en-US" sz="3200" b="1" dirty="0"/>
              <a:t>:</a:t>
            </a:r>
            <a:endParaRPr lang="ru-RU" sz="3200" dirty="0"/>
          </a:p>
          <a:p>
            <a:r>
              <a:rPr lang="ru-RU" sz="3200" dirty="0" smtClean="0"/>
              <a:t>1.Подготовка</a:t>
            </a:r>
            <a:r>
              <a:rPr lang="en-US" sz="3200" dirty="0" smtClean="0"/>
              <a:t> </a:t>
            </a:r>
            <a:r>
              <a:rPr lang="ru-RU" sz="3200" dirty="0" smtClean="0"/>
              <a:t>исходного</a:t>
            </a:r>
            <a:r>
              <a:rPr lang="en-US" sz="3200" dirty="0" smtClean="0"/>
              <a:t> </a:t>
            </a:r>
            <a:r>
              <a:rPr lang="ru-RU" sz="3200" dirty="0" smtClean="0"/>
              <a:t>сырья</a:t>
            </a:r>
            <a:r>
              <a:rPr lang="en-US" sz="3200" dirty="0" smtClean="0"/>
              <a:t> </a:t>
            </a:r>
          </a:p>
          <a:p>
            <a:r>
              <a:rPr lang="ru-RU" sz="3200" dirty="0" smtClean="0"/>
              <a:t>2.Приготовление</a:t>
            </a:r>
            <a:r>
              <a:rPr lang="en-US" sz="3200" dirty="0" smtClean="0"/>
              <a:t> </a:t>
            </a:r>
            <a:r>
              <a:rPr lang="ru-RU" sz="3200" dirty="0" smtClean="0"/>
              <a:t>растворов</a:t>
            </a:r>
            <a:r>
              <a:rPr lang="en-US" sz="3200" dirty="0" smtClean="0"/>
              <a:t> </a:t>
            </a:r>
            <a:r>
              <a:rPr lang="ru-RU" sz="3200" dirty="0" smtClean="0"/>
              <a:t>стабилизаторов</a:t>
            </a:r>
            <a:r>
              <a:rPr lang="en-US" sz="3200" dirty="0" smtClean="0"/>
              <a:t> </a:t>
            </a:r>
            <a:r>
              <a:rPr lang="ru-RU" sz="3200" dirty="0" smtClean="0"/>
              <a:t>в</a:t>
            </a:r>
            <a:r>
              <a:rPr lang="en-US" sz="3200" dirty="0" smtClean="0"/>
              <a:t> </a:t>
            </a:r>
            <a:r>
              <a:rPr lang="ru-RU" sz="3200" dirty="0" smtClean="0"/>
              <a:t>воде,</a:t>
            </a:r>
            <a:r>
              <a:rPr lang="en-US" sz="3200" dirty="0" smtClean="0"/>
              <a:t> </a:t>
            </a:r>
            <a:r>
              <a:rPr lang="ru-RU" sz="3200" dirty="0" smtClean="0"/>
              <a:t>инициатора</a:t>
            </a:r>
            <a:r>
              <a:rPr lang="en-US" sz="3200" dirty="0" smtClean="0"/>
              <a:t> </a:t>
            </a:r>
            <a:r>
              <a:rPr lang="ru-RU" sz="3200" dirty="0" smtClean="0"/>
              <a:t>растворенного</a:t>
            </a:r>
            <a:r>
              <a:rPr lang="en-US" sz="3200" dirty="0" smtClean="0"/>
              <a:t> </a:t>
            </a:r>
            <a:r>
              <a:rPr lang="ru-RU" sz="3200" dirty="0" smtClean="0"/>
              <a:t>в</a:t>
            </a:r>
            <a:r>
              <a:rPr lang="en-US" sz="3200" dirty="0" smtClean="0"/>
              <a:t> </a:t>
            </a:r>
            <a:r>
              <a:rPr lang="ru-RU" sz="3200" dirty="0" smtClean="0"/>
              <a:t>стироле</a:t>
            </a:r>
            <a:r>
              <a:rPr lang="en-US" sz="3200" dirty="0" smtClean="0"/>
              <a:t> </a:t>
            </a:r>
          </a:p>
          <a:p>
            <a:r>
              <a:rPr lang="ru-RU" sz="3200" dirty="0" smtClean="0"/>
              <a:t>3.Полимеризация</a:t>
            </a:r>
            <a:r>
              <a:rPr lang="en-US" sz="3200" dirty="0" smtClean="0"/>
              <a:t> </a:t>
            </a:r>
            <a:r>
              <a:rPr lang="ru-RU" sz="3200" b="1" dirty="0" err="1" smtClean="0"/>
              <a:t>Ст</a:t>
            </a:r>
            <a:endParaRPr lang="ru-RU" sz="3200" dirty="0"/>
          </a:p>
          <a:p>
            <a:r>
              <a:rPr lang="ru-RU" sz="3200" dirty="0" smtClean="0"/>
              <a:t>4.Выделение</a:t>
            </a:r>
            <a:r>
              <a:rPr lang="en-US" sz="3200" dirty="0" smtClean="0"/>
              <a:t> </a:t>
            </a:r>
            <a:r>
              <a:rPr lang="ru-RU" sz="3200" dirty="0" smtClean="0"/>
              <a:t>из</a:t>
            </a:r>
            <a:r>
              <a:rPr lang="en-US" sz="3200" dirty="0" smtClean="0"/>
              <a:t> </a:t>
            </a:r>
            <a:r>
              <a:rPr lang="ru-RU" sz="3200" dirty="0" smtClean="0"/>
              <a:t>суспензии</a:t>
            </a:r>
            <a:r>
              <a:rPr lang="en-US" sz="3200" dirty="0" smtClean="0"/>
              <a:t> </a:t>
            </a:r>
            <a:r>
              <a:rPr lang="ru-RU" sz="3200" b="1" dirty="0" smtClean="0"/>
              <a:t>ПС</a:t>
            </a:r>
            <a:r>
              <a:rPr lang="en-US" sz="3200" b="1" dirty="0" smtClean="0"/>
              <a:t> </a:t>
            </a:r>
            <a:r>
              <a:rPr lang="ru-RU" sz="3200" dirty="0" smtClean="0"/>
              <a:t>его</a:t>
            </a:r>
            <a:r>
              <a:rPr lang="en-US" sz="3200" dirty="0" smtClean="0"/>
              <a:t> </a:t>
            </a:r>
            <a:r>
              <a:rPr lang="ru-RU" sz="3200" dirty="0" smtClean="0"/>
              <a:t>отмывка</a:t>
            </a:r>
            <a:endParaRPr lang="ru-RU" sz="3200" dirty="0"/>
          </a:p>
          <a:p>
            <a:r>
              <a:rPr lang="ru-RU" sz="3200" dirty="0" smtClean="0"/>
              <a:t>5.Сушка</a:t>
            </a:r>
            <a:r>
              <a:rPr lang="en-US" sz="3200" dirty="0" smtClean="0"/>
              <a:t> </a:t>
            </a:r>
            <a:r>
              <a:rPr lang="ru-RU" sz="3200" b="1" dirty="0" smtClean="0"/>
              <a:t>ПС</a:t>
            </a:r>
            <a:endParaRPr lang="ru-RU" sz="3200" dirty="0"/>
          </a:p>
          <a:p>
            <a:r>
              <a:rPr lang="ru-RU" sz="3200" dirty="0" smtClean="0"/>
              <a:t>6.Грануляция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ru-RU" sz="3200" dirty="0" smtClean="0"/>
              <a:t>упаковка</a:t>
            </a:r>
            <a:r>
              <a:rPr lang="en-US" sz="3200" dirty="0" smtClean="0"/>
              <a:t> </a:t>
            </a:r>
            <a:r>
              <a:rPr lang="ru-RU" sz="3200" b="1" dirty="0" smtClean="0"/>
              <a:t>ПС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93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590" y="355600"/>
            <a:ext cx="10070310" cy="61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34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92100"/>
            <a:ext cx="9720073" cy="6017260"/>
          </a:xfrm>
        </p:spPr>
        <p:txBody>
          <a:bodyPr>
            <a:normAutofit/>
          </a:bodyPr>
          <a:lstStyle/>
          <a:p>
            <a:r>
              <a:rPr lang="ru-RU" sz="2800" dirty="0"/>
              <a:t>Растворы инициаторов из емкостей 1 и стирол из емкости 2 </a:t>
            </a:r>
            <a:r>
              <a:rPr lang="ru-RU" sz="2800" dirty="0" smtClean="0"/>
              <a:t>подаются </a:t>
            </a:r>
            <a:r>
              <a:rPr lang="ru-RU" sz="2800" dirty="0"/>
              <a:t>в реактор 3 на полимеризацию. Полимеризация стирола </a:t>
            </a:r>
            <a:r>
              <a:rPr lang="ru-RU" sz="2800" dirty="0" smtClean="0"/>
              <a:t>проводится </a:t>
            </a:r>
            <a:r>
              <a:rPr lang="ru-RU" sz="2800" dirty="0"/>
              <a:t>при непрерывном перемешивании в течение 12…15 ч при 85…130 °С. После завершения процесса реакционная смесь </a:t>
            </a:r>
            <a:r>
              <a:rPr lang="ru-RU" sz="2800" dirty="0" smtClean="0"/>
              <a:t>охлаждается </a:t>
            </a:r>
            <a:r>
              <a:rPr lang="ru-RU" sz="2800" dirty="0"/>
              <a:t>до 40…50 °С. Затем суспензия полимера в водной фазе </a:t>
            </a:r>
            <a:r>
              <a:rPr lang="ru-RU" sz="2800" dirty="0" smtClean="0"/>
              <a:t>перекачивается </a:t>
            </a:r>
            <a:r>
              <a:rPr lang="ru-RU" sz="2800" dirty="0"/>
              <a:t>насосом 5 через сито 6 в промежуточную емкость 4, в которой </a:t>
            </a:r>
            <a:r>
              <a:rPr lang="ru-RU" sz="2800" dirty="0" smtClean="0"/>
              <a:t>полистирол </a:t>
            </a:r>
            <a:r>
              <a:rPr lang="ru-RU" sz="2800" dirty="0"/>
              <a:t>поддерживается мешалкой во взвешенном состоянии. Далее </a:t>
            </a:r>
            <a:r>
              <a:rPr lang="ru-RU" sz="2800" dirty="0" smtClean="0"/>
              <a:t>полимер </a:t>
            </a:r>
            <a:r>
              <a:rPr lang="ru-RU" sz="2800" dirty="0"/>
              <a:t>поступает на центрифугу 7 для отделения от водной фазы и </a:t>
            </a:r>
            <a:r>
              <a:rPr lang="ru-RU" sz="2800" dirty="0" smtClean="0"/>
              <a:t>промывки</a:t>
            </a:r>
            <a:r>
              <a:rPr lang="ru-RU" sz="2800" dirty="0"/>
              <a:t>. Отжатый полистирол с содержанием влаги около 4 % подается в сушилку 8. При периодическом процессе используют сушилку </a:t>
            </a:r>
            <a:r>
              <a:rPr lang="ru-RU" sz="2800" dirty="0" smtClean="0"/>
              <a:t>барабанного </a:t>
            </a:r>
            <a:r>
              <a:rPr lang="ru-RU" sz="2800" dirty="0"/>
              <a:t>типа. </a:t>
            </a:r>
          </a:p>
        </p:txBody>
      </p:sp>
    </p:spTree>
    <p:extLst>
      <p:ext uri="{BB962C8B-B14F-4D97-AF65-F5344CB8AC3E}">
        <p14:creationId xmlns:p14="http://schemas.microsoft.com/office/powerpoint/2010/main" val="310378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0"/>
            <a:ext cx="11544300" cy="6309360"/>
          </a:xfrm>
        </p:spPr>
        <p:txBody>
          <a:bodyPr>
            <a:normAutofit/>
          </a:bodyPr>
          <a:lstStyle/>
          <a:p>
            <a:r>
              <a:rPr lang="ru-RU" sz="2800" b="1" dirty="0"/>
              <a:t>Достоинства процесса суспензионной полимеризации </a:t>
            </a:r>
            <a:r>
              <a:rPr lang="ru-RU" sz="2800" b="1" dirty="0" smtClean="0"/>
              <a:t>стирола</a:t>
            </a:r>
            <a:endParaRPr lang="en-US" sz="2800" b="1" dirty="0" smtClean="0"/>
          </a:p>
          <a:p>
            <a:r>
              <a:rPr lang="ru-RU" sz="2800" dirty="0" smtClean="0"/>
              <a:t>1.Регулируемая</a:t>
            </a:r>
            <a:r>
              <a:rPr lang="en-US" sz="2800" dirty="0" smtClean="0"/>
              <a:t> </a:t>
            </a:r>
            <a:r>
              <a:rPr lang="ru-RU" sz="2800" dirty="0" smtClean="0"/>
              <a:t>молекулярная</a:t>
            </a:r>
            <a:r>
              <a:rPr lang="en-US" sz="2800" dirty="0" smtClean="0"/>
              <a:t> </a:t>
            </a:r>
            <a:r>
              <a:rPr lang="ru-RU" sz="2800" dirty="0" smtClean="0"/>
              <a:t>масса</a:t>
            </a:r>
            <a:r>
              <a:rPr lang="en-US" sz="2800" dirty="0" smtClean="0"/>
              <a:t> </a:t>
            </a:r>
            <a:r>
              <a:rPr lang="ru-RU" sz="2800" dirty="0" smtClean="0"/>
              <a:t>и</a:t>
            </a:r>
            <a:r>
              <a:rPr lang="en-US" sz="2800" dirty="0" smtClean="0"/>
              <a:t> </a:t>
            </a:r>
            <a:r>
              <a:rPr lang="ru-RU" sz="2800" dirty="0" smtClean="0"/>
              <a:t>достаточно</a:t>
            </a:r>
            <a:r>
              <a:rPr lang="en-US" sz="2800" dirty="0" smtClean="0"/>
              <a:t> </a:t>
            </a:r>
            <a:r>
              <a:rPr lang="ru-RU" sz="2800" dirty="0" smtClean="0"/>
              <a:t>узкое</a:t>
            </a:r>
            <a:r>
              <a:rPr lang="en-US" sz="2800" dirty="0" smtClean="0"/>
              <a:t> </a:t>
            </a:r>
            <a:r>
              <a:rPr lang="ru-RU" sz="2800" dirty="0" smtClean="0"/>
              <a:t>молекулярно-массовое</a:t>
            </a:r>
            <a:r>
              <a:rPr lang="en-US" sz="2800" dirty="0" smtClean="0"/>
              <a:t> </a:t>
            </a:r>
            <a:r>
              <a:rPr lang="ru-RU" sz="2800" dirty="0" smtClean="0"/>
              <a:t>распределение</a:t>
            </a:r>
            <a:r>
              <a:rPr lang="en-US" sz="2800" dirty="0" smtClean="0"/>
              <a:t> </a:t>
            </a:r>
            <a:r>
              <a:rPr lang="ru-RU" sz="2800" dirty="0" smtClean="0"/>
              <a:t>суспензионного</a:t>
            </a:r>
            <a:r>
              <a:rPr lang="en-US" sz="2800" dirty="0" smtClean="0"/>
              <a:t> </a:t>
            </a:r>
            <a:r>
              <a:rPr lang="ru-RU" sz="2800" dirty="0" smtClean="0"/>
              <a:t>ПС</a:t>
            </a:r>
            <a:r>
              <a:rPr lang="en-US" sz="2800" dirty="0" smtClean="0"/>
              <a:t> </a:t>
            </a:r>
            <a:r>
              <a:rPr lang="ru-RU" sz="2800" dirty="0" smtClean="0"/>
              <a:t>по</a:t>
            </a:r>
            <a:r>
              <a:rPr lang="en-US" sz="2800" dirty="0" smtClean="0"/>
              <a:t> </a:t>
            </a:r>
            <a:r>
              <a:rPr lang="ru-RU" sz="2800" dirty="0" smtClean="0"/>
              <a:t>сравнению</a:t>
            </a:r>
            <a:r>
              <a:rPr lang="en-US" sz="2800" dirty="0" smtClean="0"/>
              <a:t> </a:t>
            </a:r>
            <a:r>
              <a:rPr lang="ru-RU" sz="2800" dirty="0" smtClean="0"/>
              <a:t>с</a:t>
            </a:r>
            <a:r>
              <a:rPr lang="en-US" sz="2800" dirty="0" smtClean="0"/>
              <a:t> </a:t>
            </a:r>
            <a:r>
              <a:rPr lang="ru-RU" sz="2800" dirty="0" smtClean="0"/>
              <a:t>блочным</a:t>
            </a:r>
            <a:r>
              <a:rPr lang="en-US" sz="2800" dirty="0" smtClean="0"/>
              <a:t> </a:t>
            </a:r>
            <a:r>
              <a:rPr lang="ru-RU" sz="2800" dirty="0" smtClean="0"/>
              <a:t>полимером</a:t>
            </a:r>
            <a:r>
              <a:rPr lang="en-US" sz="2800" dirty="0" smtClean="0"/>
              <a:t> </a:t>
            </a:r>
            <a:r>
              <a:rPr lang="ru-RU" sz="2800" dirty="0" smtClean="0"/>
              <a:t>обуславливают</a:t>
            </a:r>
            <a:r>
              <a:rPr lang="en-US" sz="2800" dirty="0" smtClean="0"/>
              <a:t> </a:t>
            </a:r>
            <a:r>
              <a:rPr lang="ru-RU" sz="2800" dirty="0" smtClean="0"/>
              <a:t>его</a:t>
            </a:r>
            <a:r>
              <a:rPr lang="en-US" sz="2800" dirty="0" smtClean="0"/>
              <a:t> </a:t>
            </a:r>
            <a:r>
              <a:rPr lang="ru-RU" sz="2800" dirty="0" smtClean="0"/>
              <a:t>большую</a:t>
            </a:r>
            <a:r>
              <a:rPr lang="en-US" sz="2800" dirty="0" smtClean="0"/>
              <a:t> </a:t>
            </a:r>
            <a:r>
              <a:rPr lang="ru-RU" sz="2800" dirty="0" smtClean="0"/>
              <a:t>ударную</a:t>
            </a:r>
            <a:r>
              <a:rPr lang="en-US" sz="2800" dirty="0" smtClean="0"/>
              <a:t> </a:t>
            </a:r>
            <a:r>
              <a:rPr lang="ru-RU" sz="2800" dirty="0" smtClean="0"/>
              <a:t>вязкость</a:t>
            </a:r>
            <a:r>
              <a:rPr lang="en-US" sz="2800" dirty="0" smtClean="0"/>
              <a:t> </a:t>
            </a:r>
            <a:r>
              <a:rPr lang="ru-RU" sz="2800" dirty="0" smtClean="0"/>
              <a:t>и</a:t>
            </a:r>
            <a:r>
              <a:rPr lang="en-US" sz="2800" dirty="0" smtClean="0"/>
              <a:t> </a:t>
            </a:r>
            <a:r>
              <a:rPr lang="ru-RU" sz="2800" dirty="0" smtClean="0"/>
              <a:t>теплостойкость.</a:t>
            </a:r>
            <a:r>
              <a:rPr lang="en-US" sz="2800" dirty="0" smtClean="0"/>
              <a:t> </a:t>
            </a:r>
          </a:p>
          <a:p>
            <a:r>
              <a:rPr lang="ru-RU" sz="2800" dirty="0" smtClean="0"/>
              <a:t>2.Суспензионный</a:t>
            </a:r>
            <a:r>
              <a:rPr lang="en-US" sz="2800" dirty="0" smtClean="0"/>
              <a:t> </a:t>
            </a:r>
            <a:r>
              <a:rPr lang="ru-RU" sz="2800" dirty="0" smtClean="0"/>
              <a:t>ПС</a:t>
            </a:r>
            <a:r>
              <a:rPr lang="en-US" sz="2800" dirty="0" smtClean="0"/>
              <a:t> </a:t>
            </a:r>
            <a:r>
              <a:rPr lang="ru-RU" sz="2800" dirty="0" smtClean="0"/>
              <a:t>имеет</a:t>
            </a:r>
            <a:r>
              <a:rPr lang="en-US" sz="2800" dirty="0" smtClean="0"/>
              <a:t> </a:t>
            </a:r>
            <a:r>
              <a:rPr lang="ru-RU" sz="2800" dirty="0" smtClean="0"/>
              <a:t>низкое</a:t>
            </a:r>
            <a:r>
              <a:rPr lang="en-US" sz="2800" dirty="0" smtClean="0"/>
              <a:t> </a:t>
            </a:r>
            <a:r>
              <a:rPr lang="ru-RU" sz="2800" dirty="0" smtClean="0"/>
              <a:t>остаточное</a:t>
            </a:r>
            <a:r>
              <a:rPr lang="en-US" sz="2800" dirty="0" smtClean="0"/>
              <a:t> </a:t>
            </a:r>
            <a:r>
              <a:rPr lang="ru-RU" sz="2800" dirty="0" smtClean="0"/>
              <a:t>содержание</a:t>
            </a:r>
            <a:r>
              <a:rPr lang="en-US" sz="2800" dirty="0" smtClean="0"/>
              <a:t> </a:t>
            </a:r>
            <a:r>
              <a:rPr lang="ru-RU" sz="2800" dirty="0" smtClean="0"/>
              <a:t>мономер</a:t>
            </a:r>
            <a:r>
              <a:rPr lang="en-US" sz="2800" dirty="0" smtClean="0"/>
              <a:t>a  </a:t>
            </a:r>
            <a:r>
              <a:rPr lang="ru-RU" sz="2800" dirty="0" smtClean="0"/>
              <a:t>(</a:t>
            </a:r>
            <a:r>
              <a:rPr lang="ru-RU" sz="2800" dirty="0" err="1" smtClean="0"/>
              <a:t>Ст</a:t>
            </a:r>
            <a:r>
              <a:rPr lang="ru-RU" sz="2800" dirty="0" smtClean="0"/>
              <a:t>)</a:t>
            </a:r>
            <a:r>
              <a:rPr lang="en-US" sz="2800" dirty="0" smtClean="0"/>
              <a:t> </a:t>
            </a:r>
            <a:r>
              <a:rPr lang="ru-RU" sz="2800" dirty="0" smtClean="0"/>
              <a:t>в</a:t>
            </a:r>
            <a:r>
              <a:rPr lang="en-US" sz="2800" dirty="0" smtClean="0"/>
              <a:t> </a:t>
            </a:r>
            <a:r>
              <a:rPr lang="ru-RU" sz="2800" dirty="0" smtClean="0"/>
              <a:t>готовом</a:t>
            </a:r>
            <a:r>
              <a:rPr lang="en-US" sz="2800" dirty="0" smtClean="0"/>
              <a:t> </a:t>
            </a:r>
            <a:r>
              <a:rPr lang="ru-RU" sz="2800" dirty="0" smtClean="0"/>
              <a:t>продукте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0,1%,</a:t>
            </a:r>
            <a:r>
              <a:rPr lang="en-US" sz="2800" dirty="0" smtClean="0"/>
              <a:t> </a:t>
            </a:r>
            <a:r>
              <a:rPr lang="ru-RU" sz="2800" dirty="0" smtClean="0"/>
              <a:t>что</a:t>
            </a:r>
            <a:r>
              <a:rPr lang="en-US" sz="2800" dirty="0" smtClean="0"/>
              <a:t> </a:t>
            </a:r>
            <a:r>
              <a:rPr lang="ru-RU" sz="2800" dirty="0" smtClean="0"/>
              <a:t>позволяет</a:t>
            </a:r>
            <a:r>
              <a:rPr lang="en-US" sz="2800" dirty="0" smtClean="0"/>
              <a:t> </a:t>
            </a:r>
            <a:r>
              <a:rPr lang="ru-RU" sz="2800" dirty="0" smtClean="0"/>
              <a:t>его</a:t>
            </a:r>
            <a:r>
              <a:rPr lang="en-US" sz="2800" dirty="0" smtClean="0"/>
              <a:t> </a:t>
            </a:r>
            <a:r>
              <a:rPr lang="ru-RU" sz="2800" dirty="0" smtClean="0"/>
              <a:t>применять</a:t>
            </a:r>
            <a:r>
              <a:rPr lang="en-US" sz="2800" dirty="0" smtClean="0"/>
              <a:t> </a:t>
            </a:r>
            <a:r>
              <a:rPr lang="ru-RU" sz="2800" dirty="0" smtClean="0"/>
              <a:t>в</a:t>
            </a:r>
            <a:r>
              <a:rPr lang="en-US" sz="2800" dirty="0" smtClean="0"/>
              <a:t> </a:t>
            </a:r>
            <a:r>
              <a:rPr lang="ru-RU" sz="2800" dirty="0" smtClean="0"/>
              <a:t>производстве</a:t>
            </a:r>
            <a:r>
              <a:rPr lang="en-US" sz="2800" dirty="0" smtClean="0"/>
              <a:t> </a:t>
            </a:r>
            <a:r>
              <a:rPr lang="ru-RU" sz="2800" dirty="0" smtClean="0"/>
              <a:t>изделий</a:t>
            </a:r>
            <a:r>
              <a:rPr lang="en-US" sz="2800" dirty="0" smtClean="0"/>
              <a:t> </a:t>
            </a:r>
            <a:r>
              <a:rPr lang="ru-RU" sz="2800" dirty="0" smtClean="0"/>
              <a:t>соприкасающихся</a:t>
            </a:r>
            <a:r>
              <a:rPr lang="en-US" sz="2800" dirty="0" smtClean="0"/>
              <a:t> </a:t>
            </a:r>
            <a:r>
              <a:rPr lang="ru-RU" sz="2800" dirty="0" smtClean="0"/>
              <a:t>с</a:t>
            </a:r>
            <a:r>
              <a:rPr lang="en-US" sz="2800" dirty="0" smtClean="0"/>
              <a:t> </a:t>
            </a:r>
            <a:r>
              <a:rPr lang="ru-RU" sz="2800" dirty="0" smtClean="0"/>
              <a:t>пищевыми</a:t>
            </a:r>
            <a:r>
              <a:rPr lang="en-US" sz="2800" dirty="0" smtClean="0"/>
              <a:t> </a:t>
            </a:r>
            <a:r>
              <a:rPr lang="ru-RU" sz="2800" dirty="0" smtClean="0"/>
              <a:t>продуктами.</a:t>
            </a:r>
            <a:r>
              <a:rPr lang="en-US" sz="2800" dirty="0" smtClean="0"/>
              <a:t> </a:t>
            </a:r>
          </a:p>
          <a:p>
            <a:r>
              <a:rPr lang="ru-RU" sz="2800" dirty="0" smtClean="0"/>
              <a:t>3.Суспензионный</a:t>
            </a:r>
            <a:r>
              <a:rPr lang="en-US" sz="2800" dirty="0" smtClean="0"/>
              <a:t> </a:t>
            </a:r>
            <a:r>
              <a:rPr lang="ru-RU" sz="2800" dirty="0" smtClean="0"/>
              <a:t>ПС</a:t>
            </a:r>
            <a:r>
              <a:rPr lang="en-US" sz="2800" dirty="0" smtClean="0"/>
              <a:t> </a:t>
            </a:r>
            <a:r>
              <a:rPr lang="ru-RU" sz="2800" dirty="0" smtClean="0"/>
              <a:t>хотя</a:t>
            </a:r>
            <a:r>
              <a:rPr lang="en-US" sz="2800" dirty="0" smtClean="0"/>
              <a:t> </a:t>
            </a:r>
            <a:r>
              <a:rPr lang="ru-RU" sz="2800" dirty="0" smtClean="0"/>
              <a:t>и</a:t>
            </a:r>
            <a:r>
              <a:rPr lang="en-US" sz="2800" dirty="0" smtClean="0"/>
              <a:t> </a:t>
            </a:r>
            <a:r>
              <a:rPr lang="ru-RU" sz="2800" dirty="0" smtClean="0"/>
              <a:t>содержит</a:t>
            </a:r>
            <a:r>
              <a:rPr lang="en-US" sz="2800" dirty="0" smtClean="0"/>
              <a:t> </a:t>
            </a:r>
            <a:r>
              <a:rPr lang="ru-RU" sz="2800" dirty="0" smtClean="0"/>
              <a:t>примеси,</a:t>
            </a:r>
            <a:r>
              <a:rPr lang="en-US" sz="2800" dirty="0" smtClean="0"/>
              <a:t> </a:t>
            </a:r>
            <a:r>
              <a:rPr lang="ru-RU" sz="2800" dirty="0" smtClean="0"/>
              <a:t>но</a:t>
            </a:r>
            <a:r>
              <a:rPr lang="en-US" sz="2800" dirty="0" smtClean="0"/>
              <a:t> </a:t>
            </a:r>
            <a:r>
              <a:rPr lang="ru-RU" sz="2800" dirty="0" smtClean="0"/>
              <a:t>они</a:t>
            </a:r>
            <a:r>
              <a:rPr lang="en-US" sz="2800" dirty="0" smtClean="0"/>
              <a:t> </a:t>
            </a:r>
            <a:r>
              <a:rPr lang="ru-RU" sz="2800" dirty="0" smtClean="0"/>
              <a:t>легко</a:t>
            </a:r>
            <a:r>
              <a:rPr lang="en-US" sz="2800" dirty="0" smtClean="0"/>
              <a:t> </a:t>
            </a:r>
            <a:r>
              <a:rPr lang="ru-RU" sz="2800" dirty="0" smtClean="0"/>
              <a:t>отмываются</a:t>
            </a:r>
            <a:r>
              <a:rPr lang="en-US" sz="2800" dirty="0" smtClean="0"/>
              <a:t> </a:t>
            </a:r>
            <a:r>
              <a:rPr lang="ru-RU" sz="2800" dirty="0" smtClean="0"/>
              <a:t>от</a:t>
            </a:r>
            <a:r>
              <a:rPr lang="en-US" sz="2800" dirty="0" smtClean="0"/>
              <a:t> </a:t>
            </a:r>
            <a:r>
              <a:rPr lang="ru-RU" sz="2800" dirty="0" smtClean="0"/>
              <a:t>ПС</a:t>
            </a:r>
            <a:r>
              <a:rPr lang="en-US" sz="2800" dirty="0" smtClean="0"/>
              <a:t> </a:t>
            </a:r>
            <a:r>
              <a:rPr lang="ru-RU" sz="2800" dirty="0" smtClean="0"/>
              <a:t>и</a:t>
            </a:r>
            <a:r>
              <a:rPr lang="en-US" sz="2800" dirty="0" smtClean="0"/>
              <a:t> </a:t>
            </a:r>
            <a:r>
              <a:rPr lang="ru-RU" sz="2800" dirty="0" smtClean="0"/>
              <a:t>не</a:t>
            </a:r>
            <a:r>
              <a:rPr lang="en-US" sz="2800" dirty="0" smtClean="0"/>
              <a:t> </a:t>
            </a:r>
            <a:r>
              <a:rPr lang="ru-RU" sz="2800" dirty="0" smtClean="0"/>
              <a:t>влияют</a:t>
            </a:r>
            <a:r>
              <a:rPr lang="en-US" sz="2800" dirty="0" smtClean="0"/>
              <a:t> </a:t>
            </a:r>
            <a:r>
              <a:rPr lang="ru-RU" sz="2800" dirty="0" smtClean="0"/>
              <a:t>на</a:t>
            </a:r>
            <a:r>
              <a:rPr lang="en-US" sz="2800" dirty="0" smtClean="0"/>
              <a:t> </a:t>
            </a:r>
            <a:r>
              <a:rPr lang="ru-RU" sz="2800" dirty="0" smtClean="0"/>
              <a:t>эксплуатационные</a:t>
            </a:r>
            <a:r>
              <a:rPr lang="en-US" sz="2800" dirty="0" smtClean="0"/>
              <a:t> </a:t>
            </a:r>
            <a:r>
              <a:rPr lang="ru-RU" sz="2800" dirty="0" smtClean="0"/>
              <a:t>свойства.</a:t>
            </a:r>
            <a:r>
              <a:rPr lang="en-US" sz="2800" dirty="0" smtClean="0"/>
              <a:t> </a:t>
            </a:r>
          </a:p>
          <a:p>
            <a:r>
              <a:rPr lang="ru-RU" sz="2800" dirty="0" smtClean="0"/>
              <a:t>4.Полимеризация</a:t>
            </a:r>
            <a:r>
              <a:rPr lang="en-US" sz="2800" dirty="0" smtClean="0"/>
              <a:t> </a:t>
            </a:r>
            <a:r>
              <a:rPr lang="ru-RU" sz="2800" dirty="0" smtClean="0"/>
              <a:t>проводится</a:t>
            </a:r>
            <a:r>
              <a:rPr lang="en-US" sz="2800" dirty="0" smtClean="0"/>
              <a:t> </a:t>
            </a:r>
            <a:r>
              <a:rPr lang="ru-RU" sz="2800" dirty="0" smtClean="0"/>
              <a:t>в</a:t>
            </a:r>
            <a:r>
              <a:rPr lang="en-US" sz="2800" dirty="0" smtClean="0"/>
              <a:t> </a:t>
            </a:r>
            <a:r>
              <a:rPr lang="ru-RU" sz="2800" dirty="0" smtClean="0"/>
              <a:t>водной</a:t>
            </a:r>
            <a:r>
              <a:rPr lang="en-US" sz="2800" dirty="0" smtClean="0"/>
              <a:t> </a:t>
            </a:r>
            <a:r>
              <a:rPr lang="ru-RU" sz="2800" dirty="0" smtClean="0"/>
              <a:t>среде,</a:t>
            </a:r>
            <a:r>
              <a:rPr lang="en-US" sz="2800" dirty="0" smtClean="0"/>
              <a:t> </a:t>
            </a:r>
            <a:r>
              <a:rPr lang="ru-RU" sz="2800" dirty="0" smtClean="0"/>
              <a:t>что</a:t>
            </a:r>
            <a:r>
              <a:rPr lang="en-US" sz="2800" dirty="0" smtClean="0"/>
              <a:t> </a:t>
            </a:r>
            <a:r>
              <a:rPr lang="ru-RU" sz="2800" dirty="0" smtClean="0"/>
              <a:t>облегчает</a:t>
            </a:r>
            <a:r>
              <a:rPr lang="en-US" sz="2800" dirty="0" smtClean="0"/>
              <a:t> </a:t>
            </a:r>
            <a:r>
              <a:rPr lang="ru-RU" sz="2800" dirty="0" smtClean="0"/>
              <a:t>отвод</a:t>
            </a:r>
            <a:r>
              <a:rPr lang="en-US" sz="2800" dirty="0" smtClean="0"/>
              <a:t> </a:t>
            </a:r>
            <a:r>
              <a:rPr lang="ru-RU" sz="2800" dirty="0" smtClean="0"/>
              <a:t>тепла</a:t>
            </a:r>
            <a:r>
              <a:rPr lang="en-US" sz="2800" dirty="0" smtClean="0"/>
              <a:t> </a:t>
            </a:r>
            <a:r>
              <a:rPr lang="ru-RU" sz="2800" dirty="0" smtClean="0"/>
              <a:t>экзотермической</a:t>
            </a:r>
            <a:r>
              <a:rPr lang="en-US" sz="2800" dirty="0" smtClean="0"/>
              <a:t> </a:t>
            </a:r>
            <a:r>
              <a:rPr lang="ru-RU" sz="2800" dirty="0" smtClean="0"/>
              <a:t>реакции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761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90</TotalTime>
  <Words>1076</Words>
  <Application>Microsoft Office PowerPoint</Application>
  <PresentationFormat>Широкоэкранный</PresentationFormat>
  <Paragraphs>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Tw Cen MT Condensed</vt:lpstr>
      <vt:lpstr>Wingdings 3</vt:lpstr>
      <vt:lpstr>Интеграл</vt:lpstr>
      <vt:lpstr>Полимеризация в суспензии. Полимеризация в растворе.</vt:lpstr>
      <vt:lpstr>Суспензионная полимеризация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Недостатки процесса суспензионной полимеризации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Полимеризация в суспензии. Полимеризация в растворе.</dc:title>
  <dc:creator>Токтабаева Асель</dc:creator>
  <cp:lastModifiedBy>Токтабаева Асель</cp:lastModifiedBy>
  <cp:revision>9</cp:revision>
  <dcterms:created xsi:type="dcterms:W3CDTF">2017-03-03T00:55:11Z</dcterms:created>
  <dcterms:modified xsi:type="dcterms:W3CDTF">2017-03-03T02:25:19Z</dcterms:modified>
</cp:coreProperties>
</file>